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7"/>
  </p:notesMasterIdLst>
  <p:sldIdLst>
    <p:sldId id="297" r:id="rId2"/>
    <p:sldId id="287" r:id="rId3"/>
    <p:sldId id="288" r:id="rId4"/>
    <p:sldId id="289" r:id="rId5"/>
    <p:sldId id="282" r:id="rId6"/>
    <p:sldId id="293" r:id="rId7"/>
    <p:sldId id="290" r:id="rId8"/>
    <p:sldId id="258" r:id="rId9"/>
    <p:sldId id="302" r:id="rId10"/>
    <p:sldId id="310" r:id="rId11"/>
    <p:sldId id="315" r:id="rId12"/>
    <p:sldId id="314" r:id="rId13"/>
    <p:sldId id="311" r:id="rId14"/>
    <p:sldId id="312" r:id="rId15"/>
    <p:sldId id="303" r:id="rId16"/>
    <p:sldId id="279" r:id="rId17"/>
    <p:sldId id="305" r:id="rId18"/>
    <p:sldId id="307" r:id="rId19"/>
    <p:sldId id="277" r:id="rId20"/>
    <p:sldId id="299" r:id="rId21"/>
    <p:sldId id="292" r:id="rId22"/>
    <p:sldId id="308" r:id="rId23"/>
    <p:sldId id="309" r:id="rId24"/>
    <p:sldId id="300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  <p:cmAuthor id="3" name="Nikhil" initials="N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4B"/>
    <a:srgbClr val="96A9BA"/>
    <a:srgbClr val="072348"/>
    <a:srgbClr val="7182B8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8"/>
    <p:restoredTop sz="84860" autoAdjust="0"/>
  </p:normalViewPr>
  <p:slideViewPr>
    <p:cSldViewPr snapToGrid="0" snapToObjects="1">
      <p:cViewPr>
        <p:scale>
          <a:sx n="91" d="100"/>
          <a:sy n="91" d="100"/>
        </p:scale>
        <p:origin x="896" y="1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Chnaged</a:t>
            </a:r>
            <a:r>
              <a:rPr lang="en-US" dirty="0"/>
              <a:t>: Added Date - Nikhil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6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Data – as we have one in on granular</a:t>
            </a:r>
            <a:r>
              <a:rPr lang="en-US" baseline="0" dirty="0"/>
              <a:t> level of beats, we might be having large SE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Insufficient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beat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low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level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location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based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7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Extend analysis based on prior results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to all other beats, and all other quality of life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machine</a:t>
            </a:r>
            <a:r>
              <a:rPr lang="zh-CN" altLang="en-US" dirty="0" smtClean="0"/>
              <a:t> </a:t>
            </a:r>
            <a:r>
              <a:rPr lang="en-US" altLang="zh-CN" smtClean="0"/>
              <a:t>learning techniques, build different models </a:t>
            </a:r>
            <a:r>
              <a:rPr lang="en-US" altLang="zh-CN" i="1" smtClean="0">
                <a:solidFill>
                  <a:schemeClr val="bg1">
                    <a:lumMod val="65000"/>
                  </a:schemeClr>
                </a:solidFill>
              </a:rPr>
              <a:t>to tackle specific Violent Crime issues</a:t>
            </a:r>
            <a:endParaRPr lang="en-US" altLang="zh-CN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5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image gets pixelated when viewed on large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slide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jpe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e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3.png"/><Relationship Id="rId5" Type="http://schemas.openxmlformats.org/officeDocument/2006/relationships/image" Target="../media/image24.jpeg"/><Relationship Id="rId6" Type="http://schemas.openxmlformats.org/officeDocument/2006/relationships/image" Target="../media/image25.png"/><Relationship Id="rId7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3677" y="4030607"/>
            <a:ext cx="1056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NEW ORLEANS POLICE DEPARTMENT</a:t>
            </a:r>
          </a:p>
          <a:p>
            <a:pPr algn="ctr"/>
            <a:r>
              <a:rPr lang="en-US" altLang="en-US" sz="3600" dirty="0"/>
              <a:t>Reducing Violent Crime Through Analytics</a:t>
            </a:r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69304" y="5589526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March 6</a:t>
            </a:r>
            <a:r>
              <a:rPr lang="en-US" sz="2000" b="1" i="1" baseline="30000" dirty="0"/>
              <a:t>th</a:t>
            </a:r>
            <a:r>
              <a:rPr lang="en-US" sz="2000" b="1" i="1" dirty="0"/>
              <a:t>, </a:t>
            </a:r>
            <a:r>
              <a:rPr lang="en-US" sz="2000" b="1" i="1" dirty="0" smtClean="0"/>
              <a:t>2017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QUALITY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OF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LIFE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"/>
          <a:stretch/>
        </p:blipFill>
        <p:spPr>
          <a:xfrm>
            <a:off x="1536885" y="1443110"/>
            <a:ext cx="9720775" cy="43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2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METHODOLOGY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948" y="1886223"/>
            <a:ext cx="12344704" cy="3234417"/>
            <a:chOff x="881821" y="3022115"/>
            <a:chExt cx="11041626" cy="340623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81821" y="3618831"/>
              <a:ext cx="10471979" cy="1"/>
            </a:xfrm>
            <a:prstGeom prst="straightConnector1">
              <a:avLst/>
            </a:prstGeom>
            <a:ln w="57150">
              <a:solidFill>
                <a:srgbClr val="0A26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81364" y="3226946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30221" y="3246721"/>
              <a:ext cx="0" cy="3721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2507" y="3226946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81364" y="3246721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30221" y="3226946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779078" y="3246721"/>
              <a:ext cx="0" cy="372111"/>
            </a:xfrm>
            <a:prstGeom prst="lin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53013" y="3760567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Create Date</a:t>
              </a:r>
              <a:endParaRPr lang="zh-CN" alt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5230" y="3751338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Closed Date</a:t>
              </a:r>
              <a:endParaRPr lang="zh-CN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8881" y="3758959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T</a:t>
              </a:r>
              <a:endParaRPr lang="zh-CN" alt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49353" y="4581736"/>
              <a:ext cx="2564674" cy="477291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Number of Crimes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49735" y="4566494"/>
              <a:ext cx="2564674" cy="477291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Number of Crimes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50117" y="4566494"/>
              <a:ext cx="2564674" cy="477291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Number of Crimes</a:t>
              </a:r>
              <a:endParaRPr lang="zh-CN" altLang="en-US" dirty="0"/>
            </a:p>
          </p:txBody>
        </p:sp>
        <p:sp>
          <p:nvSpPr>
            <p:cNvPr id="28" name="Left Brace 27"/>
            <p:cNvSpPr/>
            <p:nvPr/>
          </p:nvSpPr>
          <p:spPr>
            <a:xfrm rot="16200000">
              <a:off x="5713103" y="1496065"/>
              <a:ext cx="237938" cy="7965438"/>
            </a:xfrm>
            <a:prstGeom prst="leftBrace">
              <a:avLst/>
            </a:prstGeom>
            <a:ln w="57150">
              <a:solidFill>
                <a:srgbClr val="0A2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14713" y="3746260"/>
              <a:ext cx="1008734" cy="44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Time</a:t>
              </a:r>
              <a:endParaRPr lang="zh-CN" alt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821" y="5951062"/>
              <a:ext cx="9824720" cy="477292"/>
            </a:xfrm>
            <a:prstGeom prst="rect">
              <a:avLst/>
            </a:prstGeom>
            <a:ln w="38100">
              <a:solidFill>
                <a:srgbClr val="0A264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Comparison (Mean / 95% CI)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6479" y="3758959"/>
              <a:ext cx="1892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Create Date - T</a:t>
              </a:r>
              <a:endParaRPr lang="zh-CN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2148" y="3747528"/>
              <a:ext cx="188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Closed Date + T</a:t>
              </a:r>
              <a:endParaRPr lang="zh-CN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64297" y="3022115"/>
              <a:ext cx="2249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A QOL Indicator</a:t>
              </a:r>
              <a:endParaRPr lang="zh-CN" altLang="en-US" sz="2400" b="1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2818440" y="4147638"/>
              <a:ext cx="615824" cy="304046"/>
            </a:xfrm>
            <a:prstGeom prst="downArrow">
              <a:avLst/>
            </a:prstGeom>
            <a:solidFill>
              <a:srgbClr val="0A264B"/>
            </a:solidFill>
            <a:ln>
              <a:solidFill>
                <a:srgbClr val="0A26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522026" y="4159069"/>
              <a:ext cx="615824" cy="304046"/>
            </a:xfrm>
            <a:prstGeom prst="downArrow">
              <a:avLst/>
            </a:prstGeom>
            <a:solidFill>
              <a:srgbClr val="0A264B"/>
            </a:solidFill>
            <a:ln>
              <a:solidFill>
                <a:srgbClr val="0A26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8224542" y="4172271"/>
              <a:ext cx="615824" cy="304046"/>
            </a:xfrm>
            <a:prstGeom prst="downArrow">
              <a:avLst/>
            </a:prstGeom>
            <a:solidFill>
              <a:srgbClr val="0A264B"/>
            </a:solidFill>
            <a:ln>
              <a:solidFill>
                <a:srgbClr val="0A26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0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ABANDONED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VEHICLE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REPORTING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687380" y="5122147"/>
            <a:ext cx="6313642" cy="787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Reasons for abandonment - related to crimes</a:t>
            </a:r>
          </a:p>
          <a:p>
            <a:r>
              <a:rPr lang="en-US" altLang="zh-CN" sz="2400" dirty="0" smtClean="0"/>
              <a:t>Shelter for illegal </a:t>
            </a:r>
            <a:r>
              <a:rPr lang="en-US" altLang="zh-CN" sz="2400" dirty="0" smtClean="0"/>
              <a:t>activities</a:t>
            </a:r>
            <a:endParaRPr lang="en-US" altLang="zh-CN" sz="2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063"/>
          <a:stretch/>
        </p:blipFill>
        <p:spPr>
          <a:xfrm>
            <a:off x="1364423" y="1632134"/>
            <a:ext cx="4230614" cy="2914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2"/>
          <a:stretch/>
        </p:blipFill>
        <p:spPr>
          <a:xfrm>
            <a:off x="6485207" y="1632133"/>
            <a:ext cx="3939176" cy="291487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19270" y="4719783"/>
            <a:ext cx="12072730" cy="0"/>
          </a:xfrm>
          <a:prstGeom prst="line">
            <a:avLst/>
          </a:prstGeom>
          <a:ln w="28575"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4288" y="4459300"/>
            <a:ext cx="17865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Key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1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RESIDENTIAL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RECYCLING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PROGRAMS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6" y="1701989"/>
            <a:ext cx="5043516" cy="403902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07590" y="1872192"/>
            <a:ext cx="6182662" cy="0"/>
          </a:xfrm>
          <a:prstGeom prst="line">
            <a:avLst/>
          </a:prstGeom>
          <a:ln w="28575"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33447" y="1641359"/>
            <a:ext cx="17865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Key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Findings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07590" y="2185585"/>
            <a:ext cx="6438313" cy="248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Residents might have some specific reasons for not recycles </a:t>
            </a:r>
            <a:endParaRPr lang="en-US" altLang="zh-CN" dirty="0"/>
          </a:p>
          <a:p>
            <a:pPr marL="579437" indent="-342900">
              <a:buFont typeface="Wingdings" charset="2"/>
              <a:buChar char="§"/>
            </a:pPr>
            <a:r>
              <a:rPr lang="en-US" altLang="zh-CN" sz="2400" dirty="0" smtClean="0"/>
              <a:t>Garbage related to illegal activities </a:t>
            </a:r>
          </a:p>
          <a:p>
            <a:pPr marL="579437" indent="-342900">
              <a:buFont typeface="Wingdings" charset="2"/>
              <a:buChar char="§"/>
            </a:pPr>
            <a:r>
              <a:rPr lang="en-US" altLang="zh-CN" sz="2400" dirty="0" smtClean="0"/>
              <a:t>Frequent change of tenements</a:t>
            </a:r>
          </a:p>
          <a:p>
            <a:pPr marL="579437" indent="-342900">
              <a:buFont typeface="Wingdings" charset="2"/>
              <a:buChar char="§"/>
            </a:pPr>
            <a:r>
              <a:rPr lang="en-US" altLang="zh-CN" sz="2400" dirty="0" smtClean="0"/>
              <a:t>Few people live and walk, sheltering crimes</a:t>
            </a:r>
          </a:p>
          <a:p>
            <a:pPr>
              <a:buFontTx/>
              <a:buChar char="-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96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QUALITY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OF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LIFE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IV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3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327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9192" y="2041492"/>
            <a:ext cx="67352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3246714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550" y="2649534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86636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business implication? Are the findings interesting for the client?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7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459052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11622" y="1774158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17877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387692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2170" y="1774158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85698" y="2223141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UNIVERSITY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21580" y="5505392"/>
            <a:ext cx="243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Project Advisor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235008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248278" y="3171702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Ronak</a:t>
            </a:r>
            <a:r>
              <a:rPr lang="zh-CN" altLang="en-US" dirty="0"/>
              <a:t> </a:t>
            </a:r>
            <a:r>
              <a:rPr lang="en-US" altLang="zh-CN" dirty="0" err="1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4791" y="3171702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Niteesh</a:t>
            </a:r>
            <a:r>
              <a:rPr lang="zh-CN" altLang="en-US" dirty="0"/>
              <a:t> </a:t>
            </a:r>
            <a:r>
              <a:rPr lang="en-US" altLang="zh-CN" dirty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0522" y="3171702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Xinyao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9052" y="3171702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Christina</a:t>
            </a:r>
            <a:r>
              <a:rPr lang="zh-CN" altLang="en-US" dirty="0"/>
              <a:t> </a:t>
            </a:r>
            <a:r>
              <a:rPr lang="en-US" altLang="zh-CN" dirty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171702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Karthik</a:t>
            </a:r>
            <a:r>
              <a:rPr lang="zh-CN" altLang="en-US" dirty="0"/>
              <a:t>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171702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Nikhil</a:t>
            </a:r>
            <a:r>
              <a:rPr lang="zh-CN" altLang="en-US" dirty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3922640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72" y="1837589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02" y="1825397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2" y="1813205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25319" y="1837589"/>
            <a:ext cx="1298012" cy="1273418"/>
          </a:xfrm>
          <a:prstGeom prst="rect">
            <a:avLst/>
          </a:prstGeom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5122" y="1835277"/>
            <a:ext cx="1282472" cy="12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42950" y="1930079"/>
            <a:ext cx="10572750" cy="0"/>
          </a:xfrm>
          <a:prstGeom prst="line">
            <a:avLst/>
          </a:prstGeom>
          <a:ln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Facing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the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Challenges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8179" y="3630864"/>
            <a:ext cx="5035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877712"/>
            <a:r>
              <a:rPr lang="en-US" dirty="0"/>
              <a:t>Lack of domain knowledge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9519" y="2837235"/>
            <a:ext cx="5035872" cy="540730"/>
            <a:chOff x="4917029" y="1245986"/>
            <a:chExt cx="3787644" cy="646331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7029" y="1336594"/>
              <a:ext cx="3787644" cy="2566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kern="0" dirty="0"/>
                <a:t>Missing/limited data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728179" y="4253095"/>
            <a:ext cx="50358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877712"/>
            <a:r>
              <a:rPr lang="en-US" dirty="0"/>
              <a:t>Data amount/dimensions -&gt; inconsistent results / variance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6885" y="1745413"/>
            <a:ext cx="3481341" cy="369332"/>
          </a:xfrm>
          <a:prstGeom prst="rect">
            <a:avLst/>
          </a:prstGeom>
          <a:solidFill>
            <a:srgbClr val="96A9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041" y="1745413"/>
            <a:ext cx="3481341" cy="369332"/>
          </a:xfrm>
          <a:prstGeom prst="rect">
            <a:avLst/>
          </a:prstGeom>
          <a:solidFill>
            <a:srgbClr val="96A9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Actions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should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taken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59390" y="1837746"/>
            <a:ext cx="184666" cy="184666"/>
          </a:xfrm>
          <a:prstGeom prst="ellipse">
            <a:avLst/>
          </a:prstGeom>
          <a:solidFill>
            <a:srgbClr val="0A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15803" y="1995368"/>
            <a:ext cx="27044" cy="3685012"/>
          </a:xfrm>
          <a:prstGeom prst="line">
            <a:avLst/>
          </a:prstGeom>
          <a:ln>
            <a:solidFill>
              <a:srgbClr val="0A26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60594" y="4299261"/>
            <a:ext cx="2887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Geocode the address to generate BEAT for 2012-1013. Have more data points.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21007" y="3570791"/>
            <a:ext cx="2605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Based on our </a:t>
            </a:r>
            <a:r>
              <a:rPr lang="en-US" dirty="0" smtClean="0"/>
              <a:t>finding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60594" y="2890414"/>
            <a:ext cx="203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Tackle </a:t>
            </a:r>
            <a:r>
              <a:rPr lang="en-US" dirty="0"/>
              <a:t>missing data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21007" y="2876944"/>
            <a:ext cx="4015695" cy="1188090"/>
          </a:xfrm>
          <a:prstGeom prst="rect">
            <a:avLst/>
          </a:prstGeom>
          <a:noFill/>
          <a:ln>
            <a:solidFill>
              <a:srgbClr val="0A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/>
        </p:nvSpPr>
        <p:spPr>
          <a:xfrm rot="5400000">
            <a:off x="9430891" y="2834314"/>
            <a:ext cx="1063180" cy="1148441"/>
          </a:xfrm>
          <a:prstGeom prst="homePlate">
            <a:avLst>
              <a:gd name="adj" fmla="val 47285"/>
            </a:avLst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408306" y="3039202"/>
            <a:ext cx="11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NOPD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21007" y="4253893"/>
            <a:ext cx="4015695" cy="1188090"/>
          </a:xfrm>
          <a:prstGeom prst="rect">
            <a:avLst/>
          </a:prstGeom>
          <a:noFill/>
          <a:ln>
            <a:solidFill>
              <a:srgbClr val="0A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25"/>
          <p:cNvSpPr/>
          <p:nvPr/>
        </p:nvSpPr>
        <p:spPr>
          <a:xfrm rot="5400000">
            <a:off x="9430891" y="4211263"/>
            <a:ext cx="1063180" cy="1148441"/>
          </a:xfrm>
          <a:prstGeom prst="homePlate">
            <a:avLst>
              <a:gd name="adj" fmla="val 47285"/>
            </a:avLst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08306" y="4416151"/>
            <a:ext cx="11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CMU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581385" y="3049767"/>
            <a:ext cx="39368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FUTURE 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03979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282701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cxnSpLocks/>
            <a:endCxn id="27" idx="2"/>
          </p:cNvCxnSpPr>
          <p:nvPr/>
        </p:nvCxnSpPr>
        <p:spPr>
          <a:xfrm>
            <a:off x="6167122" y="3024108"/>
            <a:ext cx="3936857" cy="25659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Call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Stop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issues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4773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051359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83220" y="1851378"/>
            <a:ext cx="2805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Descriptive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7865" y="1787743"/>
            <a:ext cx="310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Predictive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Analysis</a:t>
            </a:r>
            <a:endParaRPr lang="en-US" sz="2400" b="1" dirty="0"/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9600162" y="2231701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999305" y="2231701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1673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608239" y="2231701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70579" y="3604630"/>
            <a:ext cx="303861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Final Results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402364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21244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prone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Impact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SNS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Violent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75986" y="4086615"/>
            <a:ext cx="3239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Results of advanced analysis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Models to tackle Violent Crime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Model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96137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PLANNED APPROACH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035" y="1737218"/>
            <a:ext cx="10737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Extend analysis based on prior </a:t>
            </a:r>
            <a:r>
              <a:rPr lang="en-US" dirty="0" smtClean="0"/>
              <a:t>results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Use 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 </a:t>
            </a:r>
            <a:r>
              <a:rPr lang="en-US" altLang="zh-CN" dirty="0"/>
              <a:t>techniques, build different </a:t>
            </a:r>
            <a:r>
              <a:rPr lang="en-US" altLang="zh-CN" dirty="0" smtClean="0"/>
              <a:t>models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Select metrics to evaluate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the model on live data!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4515" y="4012152"/>
            <a:ext cx="195489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0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info 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info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Violent Crime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8833" y="4135461"/>
            <a:ext cx="21165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0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Number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Stops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of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Stops</a:t>
            </a:r>
          </a:p>
          <a:p>
            <a:pPr marL="342900" indent="-342900">
              <a:buFont typeface="+mj-lt"/>
              <a:buAutoNum type="arabicPeriod"/>
            </a:pPr>
            <a:r>
              <a:rPr lang="mr-IN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13137" y="4581093"/>
            <a:ext cx="1026942" cy="360260"/>
          </a:xfrm>
          <a:prstGeom prst="rightArrow">
            <a:avLst/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57076" y="4267632"/>
            <a:ext cx="265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  <a:p>
            <a:pPr algn="ctr"/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(and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its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parameters)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363618" y="4581093"/>
            <a:ext cx="1039655" cy="360260"/>
          </a:xfrm>
          <a:prstGeom prst="rightArrow">
            <a:avLst/>
          </a:prstGeom>
          <a:solidFill>
            <a:srgbClr val="96A9BA"/>
          </a:solidFill>
          <a:ln>
            <a:solidFill>
              <a:srgbClr val="96A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160518">
            <a:off x="7003806" y="3900650"/>
            <a:ext cx="1622736" cy="2444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83786" y="3134054"/>
            <a:ext cx="298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desired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values,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0080" y="4143136"/>
            <a:ext cx="2608288" cy="981982"/>
          </a:xfrm>
          <a:prstGeom prst="rect">
            <a:avLst/>
          </a:prstGeom>
          <a:noFill/>
          <a:ln w="12700">
            <a:solidFill>
              <a:srgbClr val="0A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6631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Coding &amp;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78282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6576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THANK</a:t>
            </a:r>
            <a:r>
              <a:rPr lang="zh-CN" altLang="en-US" sz="5400" b="1" dirty="0">
                <a:solidFill>
                  <a:srgbClr val="0A264B"/>
                </a:solidFill>
              </a:rPr>
              <a:t> </a:t>
            </a:r>
            <a:r>
              <a:rPr lang="en-US" altLang="zh-CN" sz="5400" b="1" dirty="0">
                <a:solidFill>
                  <a:srgbClr val="0A264B"/>
                </a:solidFill>
              </a:rPr>
              <a:t>YOU!</a:t>
            </a:r>
            <a:endParaRPr lang="en-US" sz="5400" b="1" dirty="0">
              <a:solidFill>
                <a:srgbClr val="0A264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122" y="249573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QA</a:t>
            </a:r>
            <a:endParaRPr lang="en-US" sz="5400" b="1" dirty="0">
              <a:solidFill>
                <a:srgbClr val="0A264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62" y="1609691"/>
            <a:ext cx="3870960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4832" y="1479011"/>
            <a:ext cx="1371600" cy="1371600"/>
            <a:chOff x="5294832" y="2036223"/>
            <a:chExt cx="1371600" cy="1371600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5294832" y="2036223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552" y="2081709"/>
              <a:ext cx="1280160" cy="12801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4921913" y="2791009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Horwitz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3903" y="3049757"/>
            <a:ext cx="6067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Director of Analytics at New Orleans Police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7266" y="3942576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Detective Investigative Unit Lieutenant, 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653" y="3614339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5027479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TIGER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2582" y="4637113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5027479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sz="1600" b="1" i="1" dirty="0"/>
              <a:t>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5027479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1</a:t>
            </a:r>
            <a:r>
              <a:rPr lang="en-US" altLang="zh-CN" sz="1600" b="1" i="1" baseline="30000" dirty="0"/>
              <a:t>st</a:t>
            </a:r>
            <a:r>
              <a:rPr lang="en-US" sz="1600" b="1" i="1" dirty="0"/>
              <a:t> 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5027479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4637113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4637113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4637113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86045" y="3958059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98694" y="3614339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3614339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927584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Superintendent</a:t>
            </a:r>
          </a:p>
          <a:p>
            <a:pPr algn="ctr"/>
            <a:r>
              <a:rPr lang="en-US" sz="1600" b="1" i="1" dirty="0"/>
              <a:t>Field 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22356"/>
            <a:ext cx="6790544" cy="643253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BACKGROUND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1699298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crime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altLang="zh-CN" sz="2000" kern="0" dirty="0">
                <a:latin typeface="+mn-lt"/>
              </a:rPr>
              <a:t>and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allocate resources effectively when tackling violent crimes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869341" y="2496256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63776" y="2753417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 smtClean="0">
                <a:solidFill>
                  <a:schemeClr val="bg1"/>
                </a:solidFill>
                <a:latin typeface="+mn-lt"/>
              </a:rPr>
              <a:t>Reduce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800" b="1" kern="0" dirty="0" smtClean="0">
                <a:solidFill>
                  <a:schemeClr val="bg1"/>
                </a:solidFill>
                <a:latin typeface="+mn-lt"/>
              </a:rPr>
              <a:t>Violent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800" b="1" kern="0" dirty="0" smtClean="0">
                <a:solidFill>
                  <a:schemeClr val="bg1"/>
                </a:solidFill>
                <a:latin typeface="+mn-lt"/>
              </a:rPr>
              <a:t>Crime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Do quality of life issues impact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sz="1600" dirty="0"/>
              <a:t>leading indicator</a:t>
            </a:r>
            <a:r>
              <a:rPr lang="en-US" altLang="zh-CN" sz="1600" dirty="0"/>
              <a:t>s</a:t>
            </a:r>
            <a:r>
              <a:rPr lang="en-US" sz="1600" dirty="0"/>
              <a:t> 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</a:t>
            </a:r>
            <a:r>
              <a:rPr lang="en-US" altLang="zh-CN" sz="1600" dirty="0"/>
              <a:t>at</a:t>
            </a:r>
            <a:r>
              <a:rPr lang="en-US" sz="1600" dirty="0"/>
              <a:t> </a:t>
            </a:r>
            <a:r>
              <a:rPr lang="en-US" altLang="zh-CN" sz="1600" dirty="0"/>
              <a:t>actions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life issues as indicators of violent crime</a:t>
            </a:r>
            <a:endParaRPr lang="en-IN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Proactively conduct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Descriptive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Analysis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Results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760192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prone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44160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 To be implemented..</a:t>
            </a:r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49691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290015" y="2359377"/>
            <a:ext cx="318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Data,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2016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Stops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Qualify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Crime/Reports to Follow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locations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highest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86755" y="3529707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Crime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Type / Disposition</a:t>
            </a:r>
            <a:endParaRPr lang="en-US" sz="1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4784" y="4405121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# Violent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Crime</a:t>
            </a:r>
            <a:endParaRPr lang="en-US" sz="1400" dirty="0">
              <a:latin typeface="+mj-lt"/>
            </a:endParaRPr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01" r="15683"/>
          <a:stretch/>
        </p:blipFill>
        <p:spPr>
          <a:xfrm>
            <a:off x="1803880" y="1467790"/>
            <a:ext cx="5268433" cy="48188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EXPLORATION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0"/>
          <a:stretch/>
        </p:blipFill>
        <p:spPr>
          <a:xfrm>
            <a:off x="7846035" y="1508823"/>
            <a:ext cx="1906835" cy="47368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43825" y="1828800"/>
            <a:ext cx="1814513" cy="4857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01275" y="3509157"/>
            <a:ext cx="1837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Total#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crimes</a:t>
            </a:r>
          </a:p>
          <a:p>
            <a:pPr algn="ctr"/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8879</a:t>
            </a:r>
            <a:endParaRPr lang="en-US" sz="3200" b="1" dirty="0"/>
          </a:p>
        </p:txBody>
      </p:sp>
      <p:sp>
        <p:nvSpPr>
          <p:cNvPr id="9" name="Right Brace 8"/>
          <p:cNvSpPr/>
          <p:nvPr/>
        </p:nvSpPr>
        <p:spPr>
          <a:xfrm>
            <a:off x="9752870" y="1828799"/>
            <a:ext cx="448405" cy="4314825"/>
          </a:xfrm>
          <a:prstGeom prst="rightBrace">
            <a:avLst/>
          </a:prstGeom>
          <a:ln>
            <a:solidFill>
              <a:srgbClr val="0A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62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1199</TotalTime>
  <Words>784</Words>
  <Application>Microsoft Macintosh PowerPoint</Application>
  <PresentationFormat>Widescreen</PresentationFormat>
  <Paragraphs>237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Audi Type</vt:lpstr>
      <vt:lpstr>Calibri</vt:lpstr>
      <vt:lpstr>Calibri Light</vt:lpstr>
      <vt:lpstr>Mangal</vt:lpstr>
      <vt:lpstr>Wingdings</vt:lpstr>
      <vt:lpstr>宋体</vt:lpstr>
      <vt:lpstr>等线</vt:lpstr>
      <vt:lpstr>Arial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gqf0101@gmail.com</cp:lastModifiedBy>
  <cp:revision>191</cp:revision>
  <dcterms:created xsi:type="dcterms:W3CDTF">2017-03-01T20:15:31Z</dcterms:created>
  <dcterms:modified xsi:type="dcterms:W3CDTF">2017-03-05T21:23:24Z</dcterms:modified>
</cp:coreProperties>
</file>