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4"/>
  </p:notesMasterIdLst>
  <p:sldIdLst>
    <p:sldId id="297" r:id="rId2"/>
    <p:sldId id="287" r:id="rId3"/>
    <p:sldId id="288" r:id="rId4"/>
    <p:sldId id="289" r:id="rId5"/>
    <p:sldId id="282" r:id="rId6"/>
    <p:sldId id="300" r:id="rId7"/>
    <p:sldId id="293" r:id="rId8"/>
    <p:sldId id="290" r:id="rId9"/>
    <p:sldId id="258" r:id="rId10"/>
    <p:sldId id="302" r:id="rId11"/>
    <p:sldId id="259" r:id="rId12"/>
    <p:sldId id="303" r:id="rId13"/>
    <p:sldId id="279" r:id="rId14"/>
    <p:sldId id="305" r:id="rId15"/>
    <p:sldId id="307" r:id="rId16"/>
    <p:sldId id="277" r:id="rId17"/>
    <p:sldId id="299" r:id="rId18"/>
    <p:sldId id="278" r:id="rId19"/>
    <p:sldId id="292" r:id="rId20"/>
    <p:sldId id="308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  <p:cmAuthor id="3" name="Nikhil" initials="N" lastIdx="1" clrIdx="2">
    <p:extLst>
      <p:ext uri="{19B8F6BF-5375-455C-9EA6-DF929625EA0E}">
        <p15:presenceInfo xmlns:p15="http://schemas.microsoft.com/office/powerpoint/2012/main" userId="Nikh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4B"/>
    <a:srgbClr val="072348"/>
    <a:srgbClr val="96A9BA"/>
    <a:srgbClr val="7182B8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84837" autoAdjust="0"/>
  </p:normalViewPr>
  <p:slideViewPr>
    <p:cSldViewPr snapToGrid="0" snapToObjects="1">
      <p:cViewPr varScale="1">
        <p:scale>
          <a:sx n="95" d="100"/>
          <a:sy n="95" d="100"/>
        </p:scale>
        <p:origin x="1310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Chnaged</a:t>
            </a:r>
            <a:r>
              <a:rPr lang="en-US" dirty="0"/>
              <a:t>: Added Date - Nikhil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  <a:r>
              <a:rPr lang="en-US" baseline="0" dirty="0"/>
              <a:t> size of table on the right &amp; </a:t>
            </a:r>
            <a:r>
              <a:rPr lang="en-US" b="1" baseline="0" dirty="0"/>
              <a:t>HIGHLIGHT</a:t>
            </a:r>
            <a:r>
              <a:rPr lang="en-US" baseline="0" dirty="0"/>
              <a:t> GRAND TOTAL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6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Data – as we have one in on granular</a:t>
            </a:r>
            <a:r>
              <a:rPr lang="en-US" baseline="0" dirty="0"/>
              <a:t> level of beats, we might be having large SE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Insufficient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beat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low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level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location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based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IN" dirty="0"/>
          </a:p>
          <a:p>
            <a:r>
              <a:rPr lang="en-IN" dirty="0"/>
              <a:t>Changed: Added 3</a:t>
            </a:r>
            <a:r>
              <a:rPr lang="en-IN" baseline="30000" dirty="0"/>
              <a:t>rd</a:t>
            </a:r>
            <a:r>
              <a:rPr lang="en-IN" dirty="0"/>
              <a:t> point -Nikhil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recommendations thus far such as improving data collection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Changed: Added NOPD/CMU and #3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1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Changed: 	</a:t>
            </a:r>
            <a:r>
              <a:rPr lang="en-US" altLang="zh-CN" b="1" dirty="0"/>
              <a:t>Build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r>
              <a:rPr lang="en-IN" dirty="0"/>
              <a:t> to “RESULTS” (Results/Outcome)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	Added content to Results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	Highlighted Pred..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	-Nikhil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7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Changed: Added content - 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Changed: Updated my image - 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image gets pixelated when viewed on large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names and designations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Changed:         Text Color Blue -&gt; Gray -Nikhil</a:t>
            </a:r>
          </a:p>
          <a:p>
            <a:r>
              <a:rPr lang="en-US" dirty="0"/>
              <a:t>Changed: 	Project Introduction -&gt;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altLang="zh-CN" sz="1200" dirty="0">
                <a:solidFill>
                  <a:schemeClr val="bg1"/>
                </a:solidFill>
              </a:rPr>
              <a:t>Methodology -&gt; Data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	Key Findings -&gt; Results </a:t>
            </a:r>
          </a:p>
          <a:p>
            <a:r>
              <a:rPr lang="en-US" dirty="0"/>
              <a:t>	- 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Fonts – Ronak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Changed: slide title from INTRODUCTION to BACKGROUND and removed BACKGROUND AND CONTEXT from the body of slide. - Nikhil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Changed: Code Analysis -&gt; Coding &amp; Analysis - 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arrows from bi direction to </a:t>
            </a:r>
            <a:r>
              <a:rPr lang="en-IN" dirty="0" err="1"/>
              <a:t>uni</a:t>
            </a:r>
            <a:r>
              <a:rPr lang="en-IN" dirty="0"/>
              <a:t> direction. (arrow points towards the goal) – Nikhil</a:t>
            </a:r>
          </a:p>
          <a:p>
            <a:endParaRPr lang="en-IN" dirty="0"/>
          </a:p>
          <a:p>
            <a:r>
              <a:rPr lang="en-IN" dirty="0"/>
              <a:t>Changed:	</a:t>
            </a:r>
            <a:r>
              <a:rPr lang="en-IN" dirty="0" err="1"/>
              <a:t>Color</a:t>
            </a:r>
            <a:r>
              <a:rPr lang="en-IN" dirty="0"/>
              <a:t> of Predict.. Analysis from Blue to </a:t>
            </a:r>
            <a:r>
              <a:rPr lang="en-IN" dirty="0" err="1"/>
              <a:t>Gray</a:t>
            </a:r>
            <a:endParaRPr lang="en-IN" dirty="0"/>
          </a:p>
          <a:p>
            <a:r>
              <a:rPr lang="en-IN" dirty="0"/>
              <a:t>	Predictive modelling -&gt; Results</a:t>
            </a:r>
          </a:p>
          <a:p>
            <a:r>
              <a:rPr lang="en-IN" dirty="0"/>
              <a:t>	Added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To be implemented</a:t>
            </a:r>
            <a:r>
              <a:rPr lang="en-IN" dirty="0"/>
              <a:t> below Results - Nikhil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slide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duration (’14-’16)</a:t>
            </a:r>
          </a:p>
          <a:p>
            <a:endParaRPr lang="en-US" dirty="0"/>
          </a:p>
          <a:p>
            <a:r>
              <a:rPr lang="en-US" dirty="0"/>
              <a:t>Changed: Added Disposition to text -Nikhil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953" y="4141909"/>
            <a:ext cx="1056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NEW ORLEANS POLICE DEPARTMENT</a:t>
            </a:r>
          </a:p>
          <a:p>
            <a:r>
              <a:rPr lang="en-US" altLang="en-US" sz="3600" dirty="0"/>
              <a:t>Reducing Violent Crime Through Analytics</a:t>
            </a:r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26706" y="161637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March 6</a:t>
            </a:r>
            <a:r>
              <a:rPr lang="en-US" sz="2400" b="1" i="1" baseline="30000" dirty="0">
                <a:solidFill>
                  <a:schemeClr val="bg1"/>
                </a:solidFill>
              </a:rPr>
              <a:t>th</a:t>
            </a:r>
            <a:r>
              <a:rPr lang="en-US" sz="2400" b="1" i="1" dirty="0">
                <a:solidFill>
                  <a:schemeClr val="bg1"/>
                </a:solidFill>
              </a:rPr>
              <a:t>, 2017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167" y="1435394"/>
            <a:ext cx="6248400" cy="4912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EXPLORATION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6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IV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3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327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9192" y="2041492"/>
            <a:ext cx="67352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3246714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550" y="2649534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86636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business implication? Are the findings interesting for the client?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RISKS / CHALLENGES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9328" y="3018794"/>
            <a:ext cx="7372672" cy="523220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Lack of domain knowledge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79328" y="2000744"/>
            <a:ext cx="7372672" cy="930224"/>
            <a:chOff x="4917029" y="1245986"/>
            <a:chExt cx="3787644" cy="646331"/>
          </a:xfrm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7029" y="1336594"/>
              <a:ext cx="3787644" cy="36354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sz="2800" kern="0" dirty="0">
                  <a:solidFill>
                    <a:schemeClr val="bg1"/>
                  </a:solidFill>
                </a:rPr>
                <a:t>Missing/limited data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79328" y="3639375"/>
            <a:ext cx="7372672" cy="954107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Data amount/dimensions -&gt; inconsistent results / variance</a:t>
            </a:r>
          </a:p>
        </p:txBody>
      </p: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actions should your client take based on your results?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NOPD</a:t>
            </a:r>
          </a:p>
          <a:p>
            <a:pPr algn="ctr"/>
            <a:r>
              <a:rPr lang="en-US" dirty="0"/>
              <a:t>1. Based on our findings</a:t>
            </a:r>
          </a:p>
          <a:p>
            <a:pPr algn="ctr"/>
            <a:r>
              <a:rPr lang="en-US" dirty="0"/>
              <a:t>2. Tackle missing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CMU</a:t>
            </a:r>
          </a:p>
          <a:p>
            <a:pPr algn="ctr"/>
            <a:r>
              <a:rPr lang="en-US" dirty="0"/>
              <a:t>3. Geocode the address to generate BEAT for 2012-1013. Have more data points.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RECOMMENDATIONS / MITIGATION STEPS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7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459052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11622" y="21742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4505572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2170" y="2174214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85698" y="2223141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UNIVERSITY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4428" y="3948048"/>
            <a:ext cx="243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Project Advisor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863660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4927235" y="1599816"/>
            <a:ext cx="211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Presented By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48278" y="3571758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Ronak</a:t>
            </a:r>
            <a:r>
              <a:rPr lang="zh-CN" altLang="en-US" dirty="0"/>
              <a:t> </a:t>
            </a:r>
            <a:r>
              <a:rPr lang="en-US" altLang="zh-CN" dirty="0" err="1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4791" y="3571758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Niteesh</a:t>
            </a:r>
            <a:r>
              <a:rPr lang="zh-CN" altLang="en-US" dirty="0"/>
              <a:t> </a:t>
            </a:r>
            <a:r>
              <a:rPr lang="en-US" altLang="zh-CN" dirty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0522" y="3571758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Xinyao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9052" y="3571758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Christina</a:t>
            </a:r>
            <a:r>
              <a:rPr lang="zh-CN" altLang="en-US" dirty="0"/>
              <a:t> </a:t>
            </a:r>
            <a:r>
              <a:rPr lang="en-US" altLang="zh-CN" dirty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571758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Karthik</a:t>
            </a:r>
            <a:r>
              <a:rPr lang="zh-CN" altLang="en-US" dirty="0"/>
              <a:t>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571758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Nikhil</a:t>
            </a:r>
            <a:r>
              <a:rPr lang="zh-CN" altLang="en-US" dirty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4551292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72" y="2237645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02" y="2225453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2" y="2213261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25319" y="2237645"/>
            <a:ext cx="1298012" cy="1273418"/>
          </a:xfrm>
          <a:prstGeom prst="rect">
            <a:avLst/>
          </a:prstGeom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5122" y="2235333"/>
            <a:ext cx="1282472" cy="12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581385" y="3049767"/>
            <a:ext cx="39368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FUTURE 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03979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282701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cxnSpLocks/>
            <a:endCxn id="27" idx="2"/>
          </p:cNvCxnSpPr>
          <p:nvPr/>
        </p:nvCxnSpPr>
        <p:spPr>
          <a:xfrm>
            <a:off x="6167122" y="3024108"/>
            <a:ext cx="3936857" cy="25659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Call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Stop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issues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4773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051359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83220" y="1851378"/>
            <a:ext cx="2805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Descriptive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7865" y="1787743"/>
            <a:ext cx="310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Predictive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Analysis</a:t>
            </a:r>
            <a:endParaRPr lang="en-US" sz="2400" b="1" dirty="0"/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9600162" y="2231701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999305" y="2231701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11673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608239" y="2231701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70579" y="3604630"/>
            <a:ext cx="303861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Final Results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402364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21244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prone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Impact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SNS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Violent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75986" y="4086615"/>
            <a:ext cx="3239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Results of advanced analysis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Models to tackle Violent Crime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dirty="0"/>
              <a:t>Model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96137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PLANNED APPROACH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035" y="1737218"/>
            <a:ext cx="1073720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Extend analysis based on prior results</a:t>
            </a:r>
            <a:r>
              <a:rPr lang="en-US" dirty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to all other beats, and all other quality of life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Using Machine-learning techniques, build different models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to tackle specific Violent Crime issues</a:t>
            </a:r>
            <a:endParaRPr lang="en-US" altLang="zh-CN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Select metrics to evaluate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the model on live data!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1042" b="12203"/>
          <a:stretch/>
        </p:blipFill>
        <p:spPr>
          <a:xfrm>
            <a:off x="2716415" y="2734785"/>
            <a:ext cx="6112443" cy="1836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1489" y="3237629"/>
            <a:ext cx="167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info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info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Violent Crime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00977" y="3389255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Stops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of Stops</a:t>
            </a:r>
          </a:p>
        </p:txBody>
      </p:sp>
    </p:spTree>
    <p:extLst>
      <p:ext uri="{BB962C8B-B14F-4D97-AF65-F5344CB8AC3E}">
        <p14:creationId xmlns:p14="http://schemas.microsoft.com/office/powerpoint/2010/main" val="93643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1"/>
          <a:stretch/>
        </p:blipFill>
        <p:spPr>
          <a:xfrm>
            <a:off x="7589079" y="1870214"/>
            <a:ext cx="3622261" cy="3432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THANK</a:t>
            </a:r>
            <a:r>
              <a:rPr lang="zh-CN" altLang="en-US" sz="5400" b="1" dirty="0">
                <a:solidFill>
                  <a:srgbClr val="0A264B"/>
                </a:solidFill>
              </a:rPr>
              <a:t> </a:t>
            </a:r>
            <a:r>
              <a:rPr lang="en-US" altLang="zh-CN" sz="5400" b="1" dirty="0">
                <a:solidFill>
                  <a:srgbClr val="0A264B"/>
                </a:solidFill>
              </a:rPr>
              <a:t>YOU!</a:t>
            </a:r>
            <a:endParaRPr lang="en-US" sz="5400" b="1" dirty="0">
              <a:solidFill>
                <a:srgbClr val="0A264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122" y="249573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QA</a:t>
            </a:r>
            <a:endParaRPr lang="en-US" sz="5400" b="1" dirty="0">
              <a:solidFill>
                <a:srgbClr val="0A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5294832" y="2036223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52" y="2081709"/>
            <a:ext cx="1280160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1913" y="3348221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Horwitz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5" y="1537272"/>
            <a:ext cx="844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Director of Analytics at New Orleans Police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7266" y="3756839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Detective Investigative Unit Lieutenant, 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653" y="4428741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4884600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TIGER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2582" y="5482942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48846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sz="1600" b="1" i="1" dirty="0"/>
              <a:t>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1</a:t>
            </a:r>
            <a:r>
              <a:rPr lang="en-US" altLang="zh-CN" sz="1600" b="1" i="1" baseline="30000" dirty="0"/>
              <a:t>st</a:t>
            </a:r>
            <a:r>
              <a:rPr lang="en-US" sz="1600" b="1" i="1" dirty="0"/>
              <a:t> 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5508661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5482942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5508661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86045" y="3772322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8956" y="4428741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4428741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741847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Superintendent</a:t>
            </a:r>
          </a:p>
          <a:p>
            <a:pPr algn="ctr"/>
            <a:r>
              <a:rPr lang="en-US" sz="1600" b="1" i="1" dirty="0"/>
              <a:t>Field 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BACKGROUND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1699298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crime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altLang="zh-CN" sz="2000" kern="0" dirty="0">
                <a:latin typeface="+mn-lt"/>
              </a:rPr>
              <a:t>and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allocate resources effectively when tackling violent crimes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869341" y="2496256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63776" y="2753417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GOALS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Do quality of life issues impact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sz="1600" dirty="0"/>
              <a:t>leading indicator</a:t>
            </a:r>
            <a:r>
              <a:rPr lang="en-US" altLang="zh-CN" sz="1600" dirty="0"/>
              <a:t>s</a:t>
            </a:r>
            <a:r>
              <a:rPr lang="en-US" sz="1600" dirty="0"/>
              <a:t> 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</a:t>
            </a:r>
            <a:r>
              <a:rPr lang="en-US" altLang="zh-CN" sz="1600" dirty="0"/>
              <a:t>at</a:t>
            </a:r>
            <a:r>
              <a:rPr lang="en-US" sz="1600" dirty="0"/>
              <a:t> </a:t>
            </a:r>
            <a:r>
              <a:rPr lang="en-US" altLang="zh-CN" sz="1600" dirty="0"/>
              <a:t>actions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life issues as indicators of violent crime</a:t>
            </a:r>
            <a:endParaRPr lang="en-IN" sz="20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Proactively conduct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6631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Coding &amp;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78282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65768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Descriptive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Analysis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Results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760192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prone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86615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 To be implemented..</a:t>
            </a:r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49691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64784" y="2401538"/>
            <a:ext cx="146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Stops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Qualify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Crime/Reports to Follow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locations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highest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86755" y="3529707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Crime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Type / Disposition</a:t>
            </a:r>
            <a:endParaRPr lang="en-US" sz="1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4784" y="4405121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# Violent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Crime</a:t>
            </a:r>
            <a:endParaRPr lang="en-US" sz="1400" dirty="0">
              <a:latin typeface="+mj-lt"/>
            </a:endParaRPr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1121</TotalTime>
  <Words>768</Words>
  <Application>Microsoft Office PowerPoint</Application>
  <PresentationFormat>Widescreen</PresentationFormat>
  <Paragraphs>233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Audi Type</vt:lpstr>
      <vt:lpstr>Calibri</vt:lpstr>
      <vt:lpstr>Calibri Light</vt:lpstr>
      <vt:lpstr>等线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Nikhil</cp:lastModifiedBy>
  <cp:revision>172</cp:revision>
  <dcterms:created xsi:type="dcterms:W3CDTF">2017-03-01T20:15:31Z</dcterms:created>
  <dcterms:modified xsi:type="dcterms:W3CDTF">2017-03-05T01:57:55Z</dcterms:modified>
</cp:coreProperties>
</file>