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7.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8.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9.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57" r:id="rId3"/>
    <p:sldId id="265" r:id="rId4"/>
    <p:sldId id="260" r:id="rId5"/>
    <p:sldId id="261" r:id="rId6"/>
    <p:sldId id="262" r:id="rId7"/>
    <p:sldId id="263" r:id="rId8"/>
    <p:sldId id="264" r:id="rId9"/>
    <p:sldId id="268" r:id="rId10"/>
    <p:sldId id="269"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15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4" d="100"/>
          <a:sy n="94" d="100"/>
        </p:scale>
        <p:origin x="6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B365B-6AE9-44E6-871F-DF1446F7C992}" type="datetimeFigureOut">
              <a:rPr lang="en-IN" smtClean="0"/>
              <a:t>17/02/17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B1B0D2-4DE0-4593-9A61-8AE4945509D5}" type="slidenum">
              <a:rPr lang="en-IN" smtClean="0"/>
              <a:t>‹#›</a:t>
            </a:fld>
            <a:endParaRPr lang="en-IN"/>
          </a:p>
        </p:txBody>
      </p:sp>
    </p:spTree>
    <p:extLst>
      <p:ext uri="{BB962C8B-B14F-4D97-AF65-F5344CB8AC3E}">
        <p14:creationId xmlns:p14="http://schemas.microsoft.com/office/powerpoint/2010/main" val="92975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2</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3475983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11</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127579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3</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763696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4</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1764921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5</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1128961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6</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11181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7</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1612098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8</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316116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9</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82091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10</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1203219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B0D47CB-C3B0-4F45-8310-0DEF145AFD58}" type="datetimeFigureOut">
              <a:rPr lang="en-IN" smtClean="0"/>
              <a:t>17/02/17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80071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0D47CB-C3B0-4F45-8310-0DEF145AFD58}" type="datetimeFigureOut">
              <a:rPr lang="en-IN" smtClean="0"/>
              <a:t>17/02/17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68259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0D47CB-C3B0-4F45-8310-0DEF145AFD58}" type="datetimeFigureOut">
              <a:rPr lang="en-IN" smtClean="0"/>
              <a:t>17/02/17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1616926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0D47CB-C3B0-4F45-8310-0DEF145AFD58}" type="datetimeFigureOut">
              <a:rPr lang="en-IN" smtClean="0"/>
              <a:t>17/02/17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1536398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0D47CB-C3B0-4F45-8310-0DEF145AFD58}" type="datetimeFigureOut">
              <a:rPr lang="en-IN" smtClean="0"/>
              <a:t>17/02/17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21429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B0D47CB-C3B0-4F45-8310-0DEF145AFD58}" type="datetimeFigureOut">
              <a:rPr lang="en-IN" smtClean="0"/>
              <a:t>17/02/17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64554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B0D47CB-C3B0-4F45-8310-0DEF145AFD58}" type="datetimeFigureOut">
              <a:rPr lang="en-IN" smtClean="0"/>
              <a:t>17/02/17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4267798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B0D47CB-C3B0-4F45-8310-0DEF145AFD58}" type="datetimeFigureOut">
              <a:rPr lang="en-IN" smtClean="0"/>
              <a:t>17/02/17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3034345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D47CB-C3B0-4F45-8310-0DEF145AFD58}" type="datetimeFigureOut">
              <a:rPr lang="en-IN" smtClean="0"/>
              <a:t>17/02/17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1883581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0D47CB-C3B0-4F45-8310-0DEF145AFD58}" type="datetimeFigureOut">
              <a:rPr lang="en-IN" smtClean="0"/>
              <a:t>17/02/17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2732736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0D47CB-C3B0-4F45-8310-0DEF145AFD58}" type="datetimeFigureOut">
              <a:rPr lang="en-IN" smtClean="0"/>
              <a:t>17/02/17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24706062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D47CB-C3B0-4F45-8310-0DEF145AFD58}" type="datetimeFigureOut">
              <a:rPr lang="en-IN" smtClean="0"/>
              <a:t>17/02/17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EC3A26-A888-4E07-BEB9-CD00972EEDD0}" type="slidenum">
              <a:rPr lang="en-IN" smtClean="0"/>
              <a:t>‹#›</a:t>
            </a:fld>
            <a:endParaRPr lang="en-IN"/>
          </a:p>
        </p:txBody>
      </p:sp>
    </p:spTree>
    <p:extLst>
      <p:ext uri="{BB962C8B-B14F-4D97-AF65-F5344CB8AC3E}">
        <p14:creationId xmlns:p14="http://schemas.microsoft.com/office/powerpoint/2010/main" val="174656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2.xml"/><Relationship Id="rId4" Type="http://schemas.openxmlformats.org/officeDocument/2006/relationships/tags" Target="../tags/tag33.xml"/><Relationship Id="rId5" Type="http://schemas.openxmlformats.org/officeDocument/2006/relationships/slideLayout" Target="../slideLayouts/slideLayout6.xml"/><Relationship Id="rId6" Type="http://schemas.openxmlformats.org/officeDocument/2006/relationships/notesSlide" Target="../notesSlides/notesSlide9.xml"/><Relationship Id="rId7" Type="http://schemas.openxmlformats.org/officeDocument/2006/relationships/image" Target="../media/image6.png"/><Relationship Id="rId1" Type="http://schemas.openxmlformats.org/officeDocument/2006/relationships/tags" Target="../tags/tag30.xml"/><Relationship Id="rId2" Type="http://schemas.openxmlformats.org/officeDocument/2006/relationships/tags" Target="../tags/tag31.xml"/></Relationships>
</file>

<file path=ppt/slides/_rels/slide11.xml.rels><?xml version="1.0" encoding="UTF-8" standalone="yes"?>
<Relationships xmlns="http://schemas.openxmlformats.org/package/2006/relationships"><Relationship Id="rId3" Type="http://schemas.openxmlformats.org/officeDocument/2006/relationships/tags" Target="../tags/tag35.xml"/><Relationship Id="rId4" Type="http://schemas.openxmlformats.org/officeDocument/2006/relationships/slideLayout" Target="../slideLayouts/slideLayout6.xml"/><Relationship Id="rId5" Type="http://schemas.openxmlformats.org/officeDocument/2006/relationships/notesSlide" Target="../notesSlides/notesSlide10.xml"/><Relationship Id="rId6" Type="http://schemas.openxmlformats.org/officeDocument/2006/relationships/package" Target="../embeddings/Microsoft_Word_Document1.docx"/><Relationship Id="rId7" Type="http://schemas.openxmlformats.org/officeDocument/2006/relationships/image" Target="../media/image7.emf"/><Relationship Id="rId1" Type="http://schemas.openxmlformats.org/officeDocument/2006/relationships/vmlDrawing" Target="../drawings/vmlDrawing1.vml"/><Relationship Id="rId2" Type="http://schemas.openxmlformats.org/officeDocument/2006/relationships/tags" Target="../tags/tag34.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6.xml"/><Relationship Id="rId3"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4" Type="http://schemas.openxmlformats.org/officeDocument/2006/relationships/tags" Target="../tags/tag5.xml"/><Relationship Id="rId5" Type="http://schemas.openxmlformats.org/officeDocument/2006/relationships/slideLayout" Target="../slideLayouts/slideLayout6.xml"/><Relationship Id="rId6" Type="http://schemas.openxmlformats.org/officeDocument/2006/relationships/notesSlide" Target="../notesSlides/notesSlide2.xml"/><Relationship Id="rId7" Type="http://schemas.openxmlformats.org/officeDocument/2006/relationships/image" Target="../media/image1.png"/><Relationship Id="rId1" Type="http://schemas.openxmlformats.org/officeDocument/2006/relationships/tags" Target="../tags/tag2.xml"/><Relationship Id="rId2"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tags" Target="../tags/tag8.xml"/><Relationship Id="rId4" Type="http://schemas.openxmlformats.org/officeDocument/2006/relationships/tags" Target="../tags/tag9.xml"/><Relationship Id="rId5" Type="http://schemas.openxmlformats.org/officeDocument/2006/relationships/slideLayout" Target="../slideLayouts/slideLayout6.xml"/><Relationship Id="rId6" Type="http://schemas.openxmlformats.org/officeDocument/2006/relationships/notesSlide" Target="../notesSlides/notesSlide3.xml"/><Relationship Id="rId7" Type="http://schemas.openxmlformats.org/officeDocument/2006/relationships/image" Target="../media/image2.png"/><Relationship Id="rId1" Type="http://schemas.openxmlformats.org/officeDocument/2006/relationships/tags" Target="../tags/tag6.xml"/><Relationship Id="rId2"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tags" Target="../tags/tag12.xml"/><Relationship Id="rId4" Type="http://schemas.openxmlformats.org/officeDocument/2006/relationships/tags" Target="../tags/tag13.xml"/><Relationship Id="rId5" Type="http://schemas.openxmlformats.org/officeDocument/2006/relationships/slideLayout" Target="../slideLayouts/slideLayout6.xml"/><Relationship Id="rId6" Type="http://schemas.openxmlformats.org/officeDocument/2006/relationships/notesSlide" Target="../notesSlides/notesSlide4.xml"/><Relationship Id="rId7" Type="http://schemas.openxmlformats.org/officeDocument/2006/relationships/image" Target="../media/image3.png"/><Relationship Id="rId1" Type="http://schemas.openxmlformats.org/officeDocument/2006/relationships/tags" Target="../tags/tag10.xml"/><Relationship Id="rId2"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tags" Target="../tags/tag16.xml"/><Relationship Id="rId4" Type="http://schemas.openxmlformats.org/officeDocument/2006/relationships/tags" Target="../tags/tag17.xml"/><Relationship Id="rId5" Type="http://schemas.openxmlformats.org/officeDocument/2006/relationships/slideLayout" Target="../slideLayouts/slideLayout6.xml"/><Relationship Id="rId6" Type="http://schemas.openxmlformats.org/officeDocument/2006/relationships/notesSlide" Target="../notesSlides/notesSlide5.xml"/><Relationship Id="rId7" Type="http://schemas.openxmlformats.org/officeDocument/2006/relationships/image" Target="../media/image3.png"/><Relationship Id="rId1" Type="http://schemas.openxmlformats.org/officeDocument/2006/relationships/tags" Target="../tags/tag14.xml"/><Relationship Id="rId2"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tags" Target="../tags/tag20.xml"/><Relationship Id="rId4" Type="http://schemas.openxmlformats.org/officeDocument/2006/relationships/tags" Target="../tags/tag21.xml"/><Relationship Id="rId5" Type="http://schemas.openxmlformats.org/officeDocument/2006/relationships/slideLayout" Target="../slideLayouts/slideLayout6.xml"/><Relationship Id="rId6" Type="http://schemas.openxmlformats.org/officeDocument/2006/relationships/notesSlide" Target="../notesSlides/notesSlide6.xml"/><Relationship Id="rId7" Type="http://schemas.openxmlformats.org/officeDocument/2006/relationships/image" Target="../media/image4.png"/><Relationship Id="rId1" Type="http://schemas.openxmlformats.org/officeDocument/2006/relationships/tags" Target="../tags/tag18.xml"/><Relationship Id="rId2" Type="http://schemas.openxmlformats.org/officeDocument/2006/relationships/tags" Target="../tags/tag19.xml"/></Relationships>
</file>

<file path=ppt/slides/_rels/slide8.xml.rels><?xml version="1.0" encoding="UTF-8" standalone="yes"?>
<Relationships xmlns="http://schemas.openxmlformats.org/package/2006/relationships"><Relationship Id="rId3" Type="http://schemas.openxmlformats.org/officeDocument/2006/relationships/tags" Target="../tags/tag24.xml"/><Relationship Id="rId4" Type="http://schemas.openxmlformats.org/officeDocument/2006/relationships/tags" Target="../tags/tag25.xml"/><Relationship Id="rId5" Type="http://schemas.openxmlformats.org/officeDocument/2006/relationships/slideLayout" Target="../slideLayouts/slideLayout6.xml"/><Relationship Id="rId6" Type="http://schemas.openxmlformats.org/officeDocument/2006/relationships/notesSlide" Target="../notesSlides/notesSlide7.xml"/><Relationship Id="rId7" Type="http://schemas.openxmlformats.org/officeDocument/2006/relationships/image" Target="../media/image5.png"/><Relationship Id="rId1" Type="http://schemas.openxmlformats.org/officeDocument/2006/relationships/tags" Target="../tags/tag22.xml"/><Relationship Id="rId2" Type="http://schemas.openxmlformats.org/officeDocument/2006/relationships/tags" Target="../tags/tag23.xml"/></Relationships>
</file>

<file path=ppt/slides/_rels/slide9.xml.rels><?xml version="1.0" encoding="UTF-8" standalone="yes"?>
<Relationships xmlns="http://schemas.openxmlformats.org/package/2006/relationships"><Relationship Id="rId3" Type="http://schemas.openxmlformats.org/officeDocument/2006/relationships/tags" Target="../tags/tag28.xml"/><Relationship Id="rId4" Type="http://schemas.openxmlformats.org/officeDocument/2006/relationships/tags" Target="../tags/tag29.xml"/><Relationship Id="rId5" Type="http://schemas.openxmlformats.org/officeDocument/2006/relationships/slideLayout" Target="../slideLayouts/slideLayout6.xml"/><Relationship Id="rId6" Type="http://schemas.openxmlformats.org/officeDocument/2006/relationships/notesSlide" Target="../notesSlides/notesSlide8.xml"/><Relationship Id="rId7" Type="http://schemas.openxmlformats.org/officeDocument/2006/relationships/image" Target="../media/image5.png"/><Relationship Id="rId1" Type="http://schemas.openxmlformats.org/officeDocument/2006/relationships/tags" Target="../tags/tag26.xml"/><Relationship Id="rId2" Type="http://schemas.openxmlformats.org/officeDocument/2006/relationships/tags" Target="../tags/tag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New Orleans Police Department</a:t>
            </a:r>
          </a:p>
        </p:txBody>
      </p:sp>
      <p:sp>
        <p:nvSpPr>
          <p:cNvPr id="3" name="Subtitle 2"/>
          <p:cNvSpPr>
            <a:spLocks noGrp="1"/>
          </p:cNvSpPr>
          <p:nvPr>
            <p:ph type="subTitle" idx="1"/>
          </p:nvPr>
        </p:nvSpPr>
        <p:spPr/>
        <p:txBody>
          <a:bodyPr/>
          <a:lstStyle/>
          <a:p>
            <a:r>
              <a:rPr lang="en-US" altLang="en-US" dirty="0"/>
              <a:t>Reducing violent crime through analytics</a:t>
            </a:r>
            <a:endParaRPr lang="en-US" dirty="0"/>
          </a:p>
        </p:txBody>
      </p:sp>
    </p:spTree>
    <p:extLst>
      <p:ext uri="{BB962C8B-B14F-4D97-AF65-F5344CB8AC3E}">
        <p14:creationId xmlns:p14="http://schemas.microsoft.com/office/powerpoint/2010/main" val="761462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646027" y="1061504"/>
            <a:ext cx="0" cy="52543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2"/>
          <p:cNvSpPr txBox="1">
            <a:spLocks noChangeArrowheads="1"/>
          </p:cNvSpPr>
          <p:nvPr>
            <p:custDataLst>
              <p:tags r:id="rId1"/>
            </p:custDataLst>
          </p:nvPr>
        </p:nvSpPr>
        <p:spPr bwMode="gray">
          <a:xfrm>
            <a:off x="571924" y="796414"/>
            <a:ext cx="3986428"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smtClean="0">
                <a:latin typeface="Arial Narrow" panose="020B0606020202030204" pitchFamily="34" charset="0"/>
              </a:rPr>
              <a:t>Chronological</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distribution</a:t>
            </a:r>
            <a:r>
              <a:rPr lang="zh-CN" altLang="en-US" sz="1800" b="1" dirty="0" smtClean="0">
                <a:latin typeface="Arial Narrow" panose="020B0606020202030204" pitchFamily="34" charset="0"/>
              </a:rPr>
              <a:t> </a:t>
            </a:r>
            <a:endParaRPr lang="en-US" altLang="en-US" sz="1800" b="1" dirty="0">
              <a:latin typeface="Arial Narrow" panose="020B0606020202030204" pitchFamily="34" charset="0"/>
            </a:endParaRPr>
          </a:p>
        </p:txBody>
      </p:sp>
      <p:sp>
        <p:nvSpPr>
          <p:cNvPr id="6" name="Oval 5"/>
          <p:cNvSpPr/>
          <p:nvPr/>
        </p:nvSpPr>
        <p:spPr>
          <a:xfrm>
            <a:off x="373646" y="584452"/>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en-US"/>
          </a:p>
        </p:txBody>
      </p:sp>
      <p:sp>
        <p:nvSpPr>
          <p:cNvPr id="35" name="Rectangle 2"/>
          <p:cNvSpPr txBox="1">
            <a:spLocks noChangeArrowheads="1"/>
          </p:cNvSpPr>
          <p:nvPr>
            <p:custDataLst>
              <p:tags r:id="rId2"/>
            </p:custDataLst>
          </p:nvPr>
        </p:nvSpPr>
        <p:spPr bwMode="gray">
          <a:xfrm>
            <a:off x="6829808" y="796414"/>
            <a:ext cx="2832295"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smtClean="0">
                <a:latin typeface="Arial Narrow" panose="020B0606020202030204" pitchFamily="34" charset="0"/>
              </a:rPr>
              <a:t>Key</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findings</a:t>
            </a:r>
            <a:endParaRPr lang="en-US" altLang="en-US" sz="1800" b="1" dirty="0">
              <a:latin typeface="Arial Narrow" panose="020B0606020202030204" pitchFamily="34" charset="0"/>
            </a:endParaRPr>
          </a:p>
        </p:txBody>
      </p:sp>
      <p:sp>
        <p:nvSpPr>
          <p:cNvPr id="9" name="Oval 8"/>
          <p:cNvSpPr/>
          <p:nvPr/>
        </p:nvSpPr>
        <p:spPr>
          <a:xfrm>
            <a:off x="6646027" y="629333"/>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14" name="Rectangle 2"/>
          <p:cNvSpPr>
            <a:spLocks noGrp="1" noChangeArrowheads="1"/>
          </p:cNvSpPr>
          <p:nvPr>
            <p:ph type="title"/>
            <p:custDataLst>
              <p:tags r:id="rId3"/>
            </p:custDataLst>
          </p:nvPr>
        </p:nvSpPr>
        <p:spPr bwMode="gray">
          <a:xfrm>
            <a:off x="212737" y="220071"/>
            <a:ext cx="8793595" cy="298327"/>
          </a:xfrm>
        </p:spPr>
        <p:txBody>
          <a:bodyPr>
            <a:noAutofit/>
          </a:bodyPr>
          <a:lstStyle/>
          <a:p>
            <a:r>
              <a:rPr lang="en-US" altLang="zh-CN" sz="2400" b="1" dirty="0" smtClean="0">
                <a:solidFill>
                  <a:srgbClr val="954F72"/>
                </a:solidFill>
                <a:latin typeface="Arial Narrow" panose="020B0606020202030204" pitchFamily="34" charset="0"/>
              </a:rPr>
              <a:t>Analysis</a:t>
            </a:r>
            <a:r>
              <a:rPr lang="zh-CN" altLang="en-US" sz="2400" b="1" dirty="0" smtClean="0">
                <a:solidFill>
                  <a:srgbClr val="954F72"/>
                </a:solidFill>
                <a:latin typeface="Arial Narrow" panose="020B0606020202030204" pitchFamily="34" charset="0"/>
              </a:rPr>
              <a:t> </a:t>
            </a:r>
            <a:r>
              <a:rPr lang="en-US" altLang="zh-CN" sz="2400" b="1" dirty="0" smtClean="0">
                <a:solidFill>
                  <a:srgbClr val="954F72"/>
                </a:solidFill>
                <a:latin typeface="Arial Narrow" panose="020B0606020202030204" pitchFamily="34" charset="0"/>
              </a:rPr>
              <a:t>of</a:t>
            </a:r>
            <a:r>
              <a:rPr lang="zh-CN" altLang="en-US" sz="2400" b="1" dirty="0" smtClean="0">
                <a:solidFill>
                  <a:srgbClr val="954F72"/>
                </a:solidFill>
                <a:latin typeface="Arial Narrow" panose="020B0606020202030204" pitchFamily="34" charset="0"/>
              </a:rPr>
              <a:t> </a:t>
            </a:r>
            <a:r>
              <a:rPr lang="en-US" altLang="zh-CN" sz="2400" b="1" dirty="0" smtClean="0">
                <a:solidFill>
                  <a:srgbClr val="954F72"/>
                </a:solidFill>
                <a:latin typeface="Arial Narrow" panose="020B0606020202030204" pitchFamily="34" charset="0"/>
              </a:rPr>
              <a:t>Stop</a:t>
            </a:r>
            <a:r>
              <a:rPr lang="zh-CN" altLang="en-US" sz="2400" b="1" dirty="0" smtClean="0">
                <a:solidFill>
                  <a:srgbClr val="954F72"/>
                </a:solidFill>
                <a:latin typeface="Arial Narrow" panose="020B0606020202030204" pitchFamily="34" charset="0"/>
              </a:rPr>
              <a:t> </a:t>
            </a:r>
            <a:r>
              <a:rPr lang="en-US" altLang="zh-CN" sz="2400" b="1" dirty="0" smtClean="0">
                <a:solidFill>
                  <a:srgbClr val="954F72"/>
                </a:solidFill>
                <a:latin typeface="Arial Narrow" panose="020B0606020202030204" pitchFamily="34" charset="0"/>
              </a:rPr>
              <a:t>and</a:t>
            </a:r>
            <a:r>
              <a:rPr lang="zh-CN" altLang="en-US" sz="2400" b="1" dirty="0" smtClean="0">
                <a:solidFill>
                  <a:srgbClr val="954F72"/>
                </a:solidFill>
                <a:latin typeface="Arial Narrow" panose="020B0606020202030204" pitchFamily="34" charset="0"/>
              </a:rPr>
              <a:t> </a:t>
            </a:r>
            <a:r>
              <a:rPr lang="en-US" altLang="zh-CN" sz="2400" b="1" smtClean="0">
                <a:solidFill>
                  <a:srgbClr val="954F72"/>
                </a:solidFill>
                <a:latin typeface="Arial Narrow" panose="020B0606020202030204" pitchFamily="34" charset="0"/>
              </a:rPr>
              <a:t>Search</a:t>
            </a:r>
            <a:endParaRPr lang="en-US" altLang="en-US" sz="2400" b="1" dirty="0">
              <a:solidFill>
                <a:srgbClr val="954F72"/>
              </a:solidFill>
              <a:latin typeface="Arial Narrow" panose="020B0606020202030204" pitchFamily="34" charset="0"/>
            </a:endParaRPr>
          </a:p>
        </p:txBody>
      </p:sp>
      <p:sp>
        <p:nvSpPr>
          <p:cNvPr id="10" name="Rectangle 2"/>
          <p:cNvSpPr txBox="1">
            <a:spLocks noChangeArrowheads="1"/>
          </p:cNvSpPr>
          <p:nvPr>
            <p:custDataLst>
              <p:tags r:id="rId4"/>
            </p:custDataLst>
          </p:nvPr>
        </p:nvSpPr>
        <p:spPr bwMode="gray">
          <a:xfrm>
            <a:off x="6829807" y="2722767"/>
            <a:ext cx="5076968" cy="1344265"/>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charset="0"/>
              <a:buChar char="•"/>
            </a:pPr>
            <a:r>
              <a:rPr lang="en-US" altLang="zh-CN" sz="1800" b="1" dirty="0" smtClean="0">
                <a:latin typeface="Arial Narrow" panose="020B0606020202030204" pitchFamily="34" charset="0"/>
              </a:rPr>
              <a:t>The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number</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of</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stop</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and</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search</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is</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relatively</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high</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in</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the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beginning</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and</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the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middle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of</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the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year</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within</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one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year</a:t>
            </a:r>
          </a:p>
          <a:p>
            <a:pPr marL="342900" indent="-342900">
              <a:buFont typeface="Arial" charset="0"/>
              <a:buChar char="•"/>
            </a:pPr>
            <a:r>
              <a:rPr lang="en-US" altLang="zh-CN" sz="1800" b="1" dirty="0" smtClean="0">
                <a:latin typeface="Arial Narrow" panose="020B0606020202030204" pitchFamily="34" charset="0"/>
              </a:rPr>
              <a:t>The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number</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of</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stop</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and</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search</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is</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relatively</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high</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at</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the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night</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time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within</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one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day</a:t>
            </a: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3646" y="1270971"/>
            <a:ext cx="5957262" cy="5503230"/>
          </a:xfrm>
          <a:prstGeom prst="rect">
            <a:avLst/>
          </a:prstGeom>
        </p:spPr>
      </p:pic>
    </p:spTree>
    <p:extLst>
      <p:ext uri="{BB962C8B-B14F-4D97-AF65-F5344CB8AC3E}">
        <p14:creationId xmlns:p14="http://schemas.microsoft.com/office/powerpoint/2010/main" val="1486201316"/>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
          <p:cNvSpPr txBox="1">
            <a:spLocks noChangeArrowheads="1"/>
          </p:cNvSpPr>
          <p:nvPr>
            <p:custDataLst>
              <p:tags r:id="rId2"/>
            </p:custDataLst>
          </p:nvPr>
        </p:nvSpPr>
        <p:spPr bwMode="gray">
          <a:xfrm>
            <a:off x="571924" y="796414"/>
            <a:ext cx="3986428"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smtClean="0">
                <a:latin typeface="Arial Narrow" panose="020B0606020202030204" pitchFamily="34" charset="0"/>
              </a:rPr>
              <a:t>Subject</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picture</a:t>
            </a:r>
            <a:r>
              <a:rPr lang="zh-CN" altLang="en-US" sz="1800" b="1" dirty="0" smtClean="0">
                <a:latin typeface="Arial Narrow" panose="020B0606020202030204" pitchFamily="34" charset="0"/>
              </a:rPr>
              <a:t> </a:t>
            </a:r>
            <a:endParaRPr lang="en-US" altLang="en-US" sz="1800" b="1" dirty="0">
              <a:latin typeface="Arial Narrow" panose="020B0606020202030204" pitchFamily="34" charset="0"/>
            </a:endParaRPr>
          </a:p>
        </p:txBody>
      </p:sp>
      <p:sp>
        <p:nvSpPr>
          <p:cNvPr id="6" name="Oval 5"/>
          <p:cNvSpPr/>
          <p:nvPr/>
        </p:nvSpPr>
        <p:spPr>
          <a:xfrm>
            <a:off x="373646" y="584452"/>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en-US"/>
          </a:p>
        </p:txBody>
      </p:sp>
      <p:sp>
        <p:nvSpPr>
          <p:cNvPr id="14" name="Rectangle 2"/>
          <p:cNvSpPr>
            <a:spLocks noGrp="1" noChangeArrowheads="1"/>
          </p:cNvSpPr>
          <p:nvPr>
            <p:ph type="title"/>
            <p:custDataLst>
              <p:tags r:id="rId3"/>
            </p:custDataLst>
          </p:nvPr>
        </p:nvSpPr>
        <p:spPr bwMode="gray">
          <a:xfrm>
            <a:off x="212737" y="220071"/>
            <a:ext cx="8793595" cy="298327"/>
          </a:xfrm>
        </p:spPr>
        <p:txBody>
          <a:bodyPr>
            <a:noAutofit/>
          </a:bodyPr>
          <a:lstStyle/>
          <a:p>
            <a:r>
              <a:rPr lang="en-US" altLang="zh-CN" sz="2400" b="1" dirty="0" smtClean="0">
                <a:solidFill>
                  <a:srgbClr val="954F72"/>
                </a:solidFill>
                <a:latin typeface="Arial Narrow" panose="020B0606020202030204" pitchFamily="34" charset="0"/>
              </a:rPr>
              <a:t>Analysis</a:t>
            </a:r>
            <a:r>
              <a:rPr lang="zh-CN" altLang="en-US" sz="2400" b="1" dirty="0" smtClean="0">
                <a:solidFill>
                  <a:srgbClr val="954F72"/>
                </a:solidFill>
                <a:latin typeface="Arial Narrow" panose="020B0606020202030204" pitchFamily="34" charset="0"/>
              </a:rPr>
              <a:t> </a:t>
            </a:r>
            <a:r>
              <a:rPr lang="en-US" altLang="zh-CN" sz="2400" b="1" dirty="0" smtClean="0">
                <a:solidFill>
                  <a:srgbClr val="954F72"/>
                </a:solidFill>
                <a:latin typeface="Arial Narrow" panose="020B0606020202030204" pitchFamily="34" charset="0"/>
              </a:rPr>
              <a:t>of</a:t>
            </a:r>
            <a:r>
              <a:rPr lang="zh-CN" altLang="en-US" sz="2400" b="1" dirty="0" smtClean="0">
                <a:solidFill>
                  <a:srgbClr val="954F72"/>
                </a:solidFill>
                <a:latin typeface="Arial Narrow" panose="020B0606020202030204" pitchFamily="34" charset="0"/>
              </a:rPr>
              <a:t> </a:t>
            </a:r>
            <a:r>
              <a:rPr lang="en-US" altLang="zh-CN" sz="2400" b="1" dirty="0" smtClean="0">
                <a:solidFill>
                  <a:srgbClr val="954F72"/>
                </a:solidFill>
                <a:latin typeface="Arial Narrow" panose="020B0606020202030204" pitchFamily="34" charset="0"/>
              </a:rPr>
              <a:t>Stop</a:t>
            </a:r>
            <a:r>
              <a:rPr lang="zh-CN" altLang="en-US" sz="2400" b="1" dirty="0" smtClean="0">
                <a:solidFill>
                  <a:srgbClr val="954F72"/>
                </a:solidFill>
                <a:latin typeface="Arial Narrow" panose="020B0606020202030204" pitchFamily="34" charset="0"/>
              </a:rPr>
              <a:t> </a:t>
            </a:r>
            <a:r>
              <a:rPr lang="en-US" altLang="zh-CN" sz="2400" b="1" dirty="0" smtClean="0">
                <a:solidFill>
                  <a:srgbClr val="954F72"/>
                </a:solidFill>
                <a:latin typeface="Arial Narrow" panose="020B0606020202030204" pitchFamily="34" charset="0"/>
              </a:rPr>
              <a:t>and</a:t>
            </a:r>
            <a:r>
              <a:rPr lang="zh-CN" altLang="en-US" sz="2400" b="1" dirty="0" smtClean="0">
                <a:solidFill>
                  <a:srgbClr val="954F72"/>
                </a:solidFill>
                <a:latin typeface="Arial Narrow" panose="020B0606020202030204" pitchFamily="34" charset="0"/>
              </a:rPr>
              <a:t> </a:t>
            </a:r>
            <a:r>
              <a:rPr lang="en-US" altLang="zh-CN" sz="2400" b="1" smtClean="0">
                <a:solidFill>
                  <a:srgbClr val="954F72"/>
                </a:solidFill>
                <a:latin typeface="Arial Narrow" panose="020B0606020202030204" pitchFamily="34" charset="0"/>
              </a:rPr>
              <a:t>Search</a:t>
            </a:r>
            <a:endParaRPr lang="en-US" altLang="en-US" sz="2400" b="1" dirty="0">
              <a:solidFill>
                <a:srgbClr val="954F72"/>
              </a:solidFill>
              <a:latin typeface="Arial Narrow" panose="020B0606020202030204"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797939520"/>
              </p:ext>
            </p:extLst>
          </p:nvPr>
        </p:nvGraphicFramePr>
        <p:xfrm>
          <a:off x="1206406" y="1475390"/>
          <a:ext cx="9657212" cy="5138965"/>
        </p:xfrm>
        <a:graphic>
          <a:graphicData uri="http://schemas.openxmlformats.org/presentationml/2006/ole">
            <mc:AlternateContent xmlns:mc="http://schemas.openxmlformats.org/markup-compatibility/2006">
              <mc:Choice xmlns:v="urn:schemas-microsoft-com:vml" Requires="v">
                <p:oleObj spid="_x0000_s1026" name="Document" r:id="rId6" imgW="8496300" imgH="4521200" progId="Word.Document.12">
                  <p:embed/>
                </p:oleObj>
              </mc:Choice>
              <mc:Fallback>
                <p:oleObj name="Document" r:id="rId6" imgW="8496300" imgH="4521200" progId="Word.Document.12">
                  <p:embed/>
                  <p:pic>
                    <p:nvPicPr>
                      <p:cNvPr id="0" name=""/>
                      <p:cNvPicPr/>
                      <p:nvPr/>
                    </p:nvPicPr>
                    <p:blipFill>
                      <a:blip r:embed="rId7"/>
                      <a:stretch>
                        <a:fillRect/>
                      </a:stretch>
                    </p:blipFill>
                    <p:spPr>
                      <a:xfrm>
                        <a:off x="1206406" y="1475390"/>
                        <a:ext cx="9657212" cy="5138965"/>
                      </a:xfrm>
                      <a:prstGeom prst="rect">
                        <a:avLst/>
                      </a:prstGeom>
                    </p:spPr>
                  </p:pic>
                </p:oleObj>
              </mc:Fallback>
            </mc:AlternateContent>
          </a:graphicData>
        </a:graphic>
      </p:graphicFrame>
    </p:spTree>
    <p:extLst>
      <p:ext uri="{BB962C8B-B14F-4D97-AF65-F5344CB8AC3E}">
        <p14:creationId xmlns:p14="http://schemas.microsoft.com/office/powerpoint/2010/main" val="513527956"/>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ChangeArrowheads="1"/>
          </p:cNvSpPr>
          <p:nvPr>
            <p:ph type="title"/>
            <p:custDataLst>
              <p:tags r:id="rId1"/>
            </p:custDataLst>
          </p:nvPr>
        </p:nvSpPr>
        <p:spPr bwMode="gray">
          <a:xfrm>
            <a:off x="212737" y="220071"/>
            <a:ext cx="8793595" cy="298327"/>
          </a:xfrm>
        </p:spPr>
        <p:txBody>
          <a:bodyPr>
            <a:noAutofit/>
          </a:bodyPr>
          <a:lstStyle/>
          <a:p>
            <a:r>
              <a:rPr lang="en-US" altLang="en-US" sz="2400" b="1" dirty="0">
                <a:solidFill>
                  <a:srgbClr val="954F72"/>
                </a:solidFill>
                <a:latin typeface="Arial Narrow" panose="020B0606020202030204" pitchFamily="34" charset="0"/>
              </a:rPr>
              <a:t>PROBLEM STATEMENT</a:t>
            </a:r>
          </a:p>
        </p:txBody>
      </p:sp>
      <p:grpSp>
        <p:nvGrpSpPr>
          <p:cNvPr id="905219" name="Group 3"/>
          <p:cNvGrpSpPr>
            <a:grpSpLocks/>
          </p:cNvGrpSpPr>
          <p:nvPr/>
        </p:nvGrpSpPr>
        <p:grpSpPr bwMode="auto">
          <a:xfrm>
            <a:off x="1645751" y="728964"/>
            <a:ext cx="8817891" cy="5831081"/>
            <a:chOff x="72" y="430"/>
            <a:chExt cx="5444" cy="3600"/>
          </a:xfrm>
        </p:grpSpPr>
        <p:sp>
          <p:nvSpPr>
            <p:cNvPr id="905220" name="Rectangle 4"/>
            <p:cNvSpPr>
              <a:spLocks noChangeArrowheads="1"/>
            </p:cNvSpPr>
            <p:nvPr/>
          </p:nvSpPr>
          <p:spPr bwMode="gray">
            <a:xfrm>
              <a:off x="157" y="430"/>
              <a:ext cx="5343" cy="676"/>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a:p>
          </p:txBody>
        </p:sp>
        <p:sp>
          <p:nvSpPr>
            <p:cNvPr id="905221" name="Rectangle 5"/>
            <p:cNvSpPr>
              <a:spLocks noChangeArrowheads="1"/>
            </p:cNvSpPr>
            <p:nvPr/>
          </p:nvSpPr>
          <p:spPr bwMode="gray">
            <a:xfrm>
              <a:off x="237" y="475"/>
              <a:ext cx="5128" cy="5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b="1" dirty="0">
                  <a:solidFill>
                    <a:schemeClr val="hlink"/>
                  </a:solidFill>
                  <a:latin typeface="+mn-lt"/>
                </a:rPr>
                <a:t>Goal</a:t>
              </a:r>
            </a:p>
            <a:p>
              <a:pPr>
                <a:lnSpc>
                  <a:spcPct val="90000"/>
                </a:lnSpc>
                <a:spcAft>
                  <a:spcPct val="20000"/>
                </a:spcAft>
              </a:pPr>
              <a:r>
                <a:rPr lang="en-US" altLang="en-US" sz="1400" dirty="0">
                  <a:latin typeface="+mn-lt"/>
                </a:rPr>
                <a:t>To build a model that helps reduce violent crime by improving the responsiveness to emergency calls, by proactively identifying violent crime, and by improving the efficiency of stops and search, thus improving resource allocation.</a:t>
              </a:r>
            </a:p>
          </p:txBody>
        </p:sp>
        <p:sp>
          <p:nvSpPr>
            <p:cNvPr id="905222" name="Rectangle 6"/>
            <p:cNvSpPr>
              <a:spLocks noChangeArrowheads="1"/>
            </p:cNvSpPr>
            <p:nvPr/>
          </p:nvSpPr>
          <p:spPr bwMode="gray">
            <a:xfrm>
              <a:off x="157" y="1196"/>
              <a:ext cx="2592" cy="991"/>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a:p>
          </p:txBody>
        </p:sp>
        <p:sp>
          <p:nvSpPr>
            <p:cNvPr id="905223" name="Rectangle 7"/>
            <p:cNvSpPr>
              <a:spLocks noChangeArrowheads="1"/>
            </p:cNvSpPr>
            <p:nvPr/>
          </p:nvSpPr>
          <p:spPr bwMode="gray">
            <a:xfrm>
              <a:off x="2908" y="2292"/>
              <a:ext cx="2592" cy="867"/>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a:p>
          </p:txBody>
        </p:sp>
        <p:sp>
          <p:nvSpPr>
            <p:cNvPr id="905224" name="Rectangle 8"/>
            <p:cNvSpPr>
              <a:spLocks noChangeArrowheads="1"/>
            </p:cNvSpPr>
            <p:nvPr/>
          </p:nvSpPr>
          <p:spPr bwMode="gray">
            <a:xfrm>
              <a:off x="237" y="1218"/>
              <a:ext cx="2491"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28600" indent="-228600" defTabSz="769938">
                <a:buClr>
                  <a:schemeClr val="tx2"/>
                </a:buClr>
                <a:defRPr sz="1600">
                  <a:solidFill>
                    <a:schemeClr val="tx1"/>
                  </a:solidFill>
                  <a:latin typeface="Arial" panose="020B0604020202020204" pitchFamily="34" charset="0"/>
                </a:defRPr>
              </a:lvl1pPr>
              <a:lvl2pPr marL="581025"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858838" indent="-163513"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1108075"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377950"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835150"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292350"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749550"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206750"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b="1" dirty="0">
                  <a:solidFill>
                    <a:schemeClr val="hlink"/>
                  </a:solidFill>
                  <a:latin typeface="+mn-lt"/>
                </a:rPr>
                <a:t>Background and context</a:t>
              </a:r>
            </a:p>
          </p:txBody>
        </p:sp>
        <p:sp>
          <p:nvSpPr>
            <p:cNvPr id="905225" name="Rectangle 9"/>
            <p:cNvSpPr>
              <a:spLocks noChangeArrowheads="1"/>
            </p:cNvSpPr>
            <p:nvPr/>
          </p:nvSpPr>
          <p:spPr bwMode="gray">
            <a:xfrm>
              <a:off x="2993" y="2348"/>
              <a:ext cx="2408"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28600" indent="-228600" defTabSz="769938">
                <a:buClr>
                  <a:schemeClr val="tx2"/>
                </a:buClr>
                <a:defRPr sz="1600">
                  <a:solidFill>
                    <a:schemeClr val="tx1"/>
                  </a:solidFill>
                  <a:latin typeface="Arial" panose="020B0604020202020204" pitchFamily="34" charset="0"/>
                </a:defRPr>
              </a:lvl1pPr>
              <a:lvl2pPr marL="471488"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749300" indent="-165100"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998538"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268413"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7256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1828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6400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0972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b="1" dirty="0">
                  <a:solidFill>
                    <a:schemeClr val="hlink"/>
                  </a:solidFill>
                  <a:latin typeface="+mn-lt"/>
                </a:rPr>
                <a:t>Potential challenges</a:t>
              </a:r>
            </a:p>
          </p:txBody>
        </p:sp>
        <p:sp>
          <p:nvSpPr>
            <p:cNvPr id="905226" name="Rectangle 10"/>
            <p:cNvSpPr>
              <a:spLocks noChangeArrowheads="1"/>
            </p:cNvSpPr>
            <p:nvPr/>
          </p:nvSpPr>
          <p:spPr bwMode="gray">
            <a:xfrm>
              <a:off x="237" y="1427"/>
              <a:ext cx="2491" cy="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r>
                <a:rPr lang="en-IN" sz="1200" dirty="0">
                  <a:latin typeface="+mn-lt"/>
                </a:rPr>
                <a:t>The New Orleans Police Department (NOPD) has large amounts of Open Data on crime, quality of life issues, etc.</a:t>
              </a:r>
            </a:p>
            <a:p>
              <a:r>
                <a:rPr lang="en-US" sz="1200" dirty="0">
                  <a:latin typeface="+mn-lt"/>
                </a:rPr>
                <a:t/>
              </a:r>
              <a:br>
                <a:rPr lang="en-US" sz="1200" dirty="0">
                  <a:latin typeface="+mn-lt"/>
                </a:rPr>
              </a:br>
              <a:r>
                <a:rPr lang="en-US" sz="1200" dirty="0">
                  <a:latin typeface="+mn-lt"/>
                </a:rPr>
                <a:t>The NOPD currently does not have a framework in place that utilizes this Open Data to help reduce the occurrence of violent crime</a:t>
              </a:r>
              <a:endParaRPr lang="en-IN" sz="1200" dirty="0">
                <a:latin typeface="+mn-lt"/>
              </a:endParaRPr>
            </a:p>
          </p:txBody>
        </p:sp>
        <p:sp>
          <p:nvSpPr>
            <p:cNvPr id="905227" name="Rectangle 11"/>
            <p:cNvSpPr>
              <a:spLocks noChangeArrowheads="1"/>
            </p:cNvSpPr>
            <p:nvPr/>
          </p:nvSpPr>
          <p:spPr bwMode="gray">
            <a:xfrm>
              <a:off x="2993" y="2526"/>
              <a:ext cx="2523"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marL="285750" indent="-285750">
                <a:buFont typeface="Arial" panose="020B0604020202020204" pitchFamily="34" charset="0"/>
                <a:buChar char="•"/>
              </a:pPr>
              <a:r>
                <a:rPr lang="en-IN" sz="1200" dirty="0">
                  <a:latin typeface="+mn-lt"/>
                </a:rPr>
                <a:t>Missing/insufficient data</a:t>
              </a:r>
            </a:p>
            <a:p>
              <a:pPr marL="285750" indent="-285750">
                <a:buFont typeface="Arial" panose="020B0604020202020204" pitchFamily="34" charset="0"/>
                <a:buChar char="•"/>
              </a:pPr>
              <a:r>
                <a:rPr lang="en-IN" sz="1200" dirty="0">
                  <a:latin typeface="+mn-lt"/>
                </a:rPr>
                <a:t>Difficult to accurately quantify certain indicators</a:t>
              </a:r>
            </a:p>
            <a:p>
              <a:endParaRPr lang="en-US" altLang="en-US" sz="1200" dirty="0">
                <a:latin typeface="+mn-lt"/>
              </a:endParaRPr>
            </a:p>
          </p:txBody>
        </p:sp>
        <p:sp>
          <p:nvSpPr>
            <p:cNvPr id="905228" name="Oval 12"/>
            <p:cNvSpPr>
              <a:spLocks noChangeArrowheads="1"/>
            </p:cNvSpPr>
            <p:nvPr/>
          </p:nvSpPr>
          <p:spPr bwMode="gray">
            <a:xfrm>
              <a:off x="72" y="1122"/>
              <a:ext cx="164" cy="16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77" tIns="46638" rIns="93277" bIns="46638" anchor="ctr"/>
            <a:lstStyle/>
            <a:p>
              <a:pPr algn="ctr"/>
              <a:r>
                <a:rPr lang="en-US" altLang="en-US" sz="1632" b="1">
                  <a:solidFill>
                    <a:schemeClr val="bg1"/>
                  </a:solidFill>
                </a:rPr>
                <a:t>1</a:t>
              </a:r>
            </a:p>
          </p:txBody>
        </p:sp>
        <p:sp>
          <p:nvSpPr>
            <p:cNvPr id="905229" name="Oval 13"/>
            <p:cNvSpPr>
              <a:spLocks noChangeArrowheads="1"/>
            </p:cNvSpPr>
            <p:nvPr/>
          </p:nvSpPr>
          <p:spPr bwMode="gray">
            <a:xfrm>
              <a:off x="2825" y="2248"/>
              <a:ext cx="164" cy="16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77" tIns="46638" rIns="93277" bIns="46638" anchor="ctr"/>
            <a:lstStyle/>
            <a:p>
              <a:pPr algn="ctr"/>
              <a:r>
                <a:rPr lang="en-US" altLang="en-US" sz="1632" b="1">
                  <a:solidFill>
                    <a:schemeClr val="bg1"/>
                  </a:solidFill>
                </a:rPr>
                <a:t>4</a:t>
              </a:r>
            </a:p>
          </p:txBody>
        </p:sp>
        <p:sp>
          <p:nvSpPr>
            <p:cNvPr id="905230" name="Rectangle 14"/>
            <p:cNvSpPr>
              <a:spLocks noChangeArrowheads="1"/>
            </p:cNvSpPr>
            <p:nvPr/>
          </p:nvSpPr>
          <p:spPr bwMode="gray">
            <a:xfrm>
              <a:off x="157" y="2292"/>
              <a:ext cx="2592" cy="867"/>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a:p>
          </p:txBody>
        </p:sp>
        <p:sp>
          <p:nvSpPr>
            <p:cNvPr id="905231" name="Rectangle 15"/>
            <p:cNvSpPr>
              <a:spLocks noChangeArrowheads="1"/>
            </p:cNvSpPr>
            <p:nvPr/>
          </p:nvSpPr>
          <p:spPr bwMode="gray">
            <a:xfrm>
              <a:off x="237" y="2348"/>
              <a:ext cx="2491"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28600" indent="-228600" defTabSz="769938">
                <a:buClr>
                  <a:schemeClr val="tx2"/>
                </a:buClr>
                <a:defRPr sz="1600">
                  <a:solidFill>
                    <a:schemeClr val="tx1"/>
                  </a:solidFill>
                  <a:latin typeface="Arial" panose="020B0604020202020204" pitchFamily="34" charset="0"/>
                </a:defRPr>
              </a:lvl1pPr>
              <a:lvl2pPr marL="471488"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749300" indent="-165100"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998538"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268413"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7256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1828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6400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0972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b="1" dirty="0">
                  <a:solidFill>
                    <a:schemeClr val="hlink"/>
                  </a:solidFill>
                  <a:latin typeface="+mn-lt"/>
                </a:rPr>
                <a:t>Criteria for success</a:t>
              </a:r>
            </a:p>
          </p:txBody>
        </p:sp>
        <p:sp>
          <p:nvSpPr>
            <p:cNvPr id="905232" name="Rectangle 16"/>
            <p:cNvSpPr>
              <a:spLocks noChangeArrowheads="1"/>
            </p:cNvSpPr>
            <p:nvPr/>
          </p:nvSpPr>
          <p:spPr bwMode="gray">
            <a:xfrm>
              <a:off x="2907" y="1206"/>
              <a:ext cx="2592" cy="991"/>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dirty="0"/>
            </a:p>
          </p:txBody>
        </p:sp>
        <p:sp>
          <p:nvSpPr>
            <p:cNvPr id="905233" name="Rectangle 17"/>
            <p:cNvSpPr>
              <a:spLocks noChangeArrowheads="1"/>
            </p:cNvSpPr>
            <p:nvPr/>
          </p:nvSpPr>
          <p:spPr bwMode="gray">
            <a:xfrm>
              <a:off x="2993" y="1218"/>
              <a:ext cx="2478"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28600" indent="-228600" defTabSz="769938">
                <a:buClr>
                  <a:schemeClr val="tx2"/>
                </a:buClr>
                <a:defRPr sz="1600">
                  <a:solidFill>
                    <a:schemeClr val="tx1"/>
                  </a:solidFill>
                  <a:latin typeface="Arial" panose="020B0604020202020204" pitchFamily="34" charset="0"/>
                </a:defRPr>
              </a:lvl1pPr>
              <a:lvl2pPr marL="471488"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749300" indent="-165100"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998538"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268413"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7256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1828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6400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0972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b="1" dirty="0">
                  <a:solidFill>
                    <a:schemeClr val="hlink"/>
                  </a:solidFill>
                  <a:latin typeface="+mn-lt"/>
                </a:rPr>
                <a:t>Stakeholders</a:t>
              </a:r>
            </a:p>
          </p:txBody>
        </p:sp>
        <p:sp>
          <p:nvSpPr>
            <p:cNvPr id="905234" name="Rectangle 18"/>
            <p:cNvSpPr>
              <a:spLocks noChangeArrowheads="1"/>
            </p:cNvSpPr>
            <p:nvPr/>
          </p:nvSpPr>
          <p:spPr bwMode="gray">
            <a:xfrm>
              <a:off x="237" y="2526"/>
              <a:ext cx="2491"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marL="173069" lvl="1" indent="-171450"/>
              <a:r>
                <a:rPr lang="en-IN" sz="1200" dirty="0">
                  <a:latin typeface="+mn-lt"/>
                </a:rPr>
                <a:t>To have a model in place analyses existing Open Data to identify violent crimes and effectively allocate the department’s resources</a:t>
              </a:r>
            </a:p>
            <a:p>
              <a:pPr marL="173069" lvl="1" indent="-171450"/>
              <a:r>
                <a:rPr lang="en-IN" sz="1200" dirty="0">
                  <a:latin typeface="+mn-lt"/>
                </a:rPr>
                <a:t>Identify metrics that correlate Quality of life issues to violent crime in the city</a:t>
              </a:r>
            </a:p>
          </p:txBody>
        </p:sp>
        <p:sp>
          <p:nvSpPr>
            <p:cNvPr id="905235" name="Rectangle 19"/>
            <p:cNvSpPr>
              <a:spLocks noChangeArrowheads="1"/>
            </p:cNvSpPr>
            <p:nvPr/>
          </p:nvSpPr>
          <p:spPr bwMode="gray">
            <a:xfrm>
              <a:off x="2993" y="1427"/>
              <a:ext cx="2467"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endParaRPr lang="en-US" altLang="en-US" sz="1632" dirty="0">
                <a:latin typeface="+mn-lt"/>
              </a:endParaRPr>
            </a:p>
          </p:txBody>
        </p:sp>
        <p:sp>
          <p:nvSpPr>
            <p:cNvPr id="905236" name="Oval 20"/>
            <p:cNvSpPr>
              <a:spLocks noChangeArrowheads="1"/>
            </p:cNvSpPr>
            <p:nvPr/>
          </p:nvSpPr>
          <p:spPr bwMode="gray">
            <a:xfrm>
              <a:off x="72" y="2248"/>
              <a:ext cx="164" cy="16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77" tIns="46638" rIns="93277" bIns="46638" anchor="ctr"/>
            <a:lstStyle/>
            <a:p>
              <a:pPr algn="ctr"/>
              <a:r>
                <a:rPr lang="en-US" altLang="en-US" sz="1632" b="1" dirty="0">
                  <a:solidFill>
                    <a:schemeClr val="bg1"/>
                  </a:solidFill>
                </a:rPr>
                <a:t>3</a:t>
              </a:r>
            </a:p>
          </p:txBody>
        </p:sp>
        <p:sp>
          <p:nvSpPr>
            <p:cNvPr id="905237" name="Oval 21"/>
            <p:cNvSpPr>
              <a:spLocks noChangeArrowheads="1"/>
            </p:cNvSpPr>
            <p:nvPr/>
          </p:nvSpPr>
          <p:spPr bwMode="gray">
            <a:xfrm>
              <a:off x="2825" y="1122"/>
              <a:ext cx="164" cy="16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77" tIns="46638" rIns="93277" bIns="46638" anchor="ctr"/>
            <a:lstStyle/>
            <a:p>
              <a:pPr algn="ctr"/>
              <a:r>
                <a:rPr lang="en-US" altLang="en-US" sz="1632" b="1" dirty="0">
                  <a:solidFill>
                    <a:schemeClr val="bg1"/>
                  </a:solidFill>
                </a:rPr>
                <a:t>2</a:t>
              </a:r>
            </a:p>
          </p:txBody>
        </p:sp>
        <p:sp>
          <p:nvSpPr>
            <p:cNvPr id="905238" name="Rectangle 22"/>
            <p:cNvSpPr>
              <a:spLocks noChangeArrowheads="1"/>
            </p:cNvSpPr>
            <p:nvPr/>
          </p:nvSpPr>
          <p:spPr bwMode="gray">
            <a:xfrm>
              <a:off x="166" y="3289"/>
              <a:ext cx="5339" cy="741"/>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dirty="0"/>
            </a:p>
          </p:txBody>
        </p:sp>
        <p:sp>
          <p:nvSpPr>
            <p:cNvPr id="905239" name="Rectangle 23"/>
            <p:cNvSpPr>
              <a:spLocks noChangeArrowheads="1"/>
            </p:cNvSpPr>
            <p:nvPr/>
          </p:nvSpPr>
          <p:spPr bwMode="gray">
            <a:xfrm>
              <a:off x="237" y="3337"/>
              <a:ext cx="5128"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228600" indent="-228600" defTabSz="769938">
                <a:buClr>
                  <a:schemeClr val="tx2"/>
                </a:buClr>
                <a:defRPr sz="1600">
                  <a:solidFill>
                    <a:schemeClr val="tx1"/>
                  </a:solidFill>
                  <a:latin typeface="Arial" panose="020B0604020202020204" pitchFamily="34" charset="0"/>
                </a:defRPr>
              </a:lvl1pPr>
              <a:lvl2pPr marL="471488"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749300" indent="-165100"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998538"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268413"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7256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1828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6400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0972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sz="1632" b="1" dirty="0">
                  <a:solidFill>
                    <a:schemeClr val="hlink"/>
                  </a:solidFill>
                  <a:latin typeface="+mn-lt"/>
                </a:rPr>
                <a:t>Links and </a:t>
              </a:r>
              <a:r>
                <a:rPr lang="en-US" altLang="en-US" b="1" dirty="0">
                  <a:solidFill>
                    <a:schemeClr val="hlink"/>
                  </a:solidFill>
                  <a:latin typeface="+mn-lt"/>
                </a:rPr>
                <a:t>additional</a:t>
              </a:r>
              <a:r>
                <a:rPr lang="en-US" altLang="en-US" sz="1632" b="1" dirty="0">
                  <a:solidFill>
                    <a:schemeClr val="hlink"/>
                  </a:solidFill>
                  <a:latin typeface="+mn-lt"/>
                </a:rPr>
                <a:t> information</a:t>
              </a:r>
            </a:p>
          </p:txBody>
        </p:sp>
        <p:sp>
          <p:nvSpPr>
            <p:cNvPr id="905240" name="Rectangle 24"/>
            <p:cNvSpPr>
              <a:spLocks noChangeArrowheads="1"/>
            </p:cNvSpPr>
            <p:nvPr/>
          </p:nvSpPr>
          <p:spPr bwMode="gray">
            <a:xfrm>
              <a:off x="237" y="3533"/>
              <a:ext cx="2491"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r>
                <a:rPr lang="en-US" altLang="en-US" sz="1200" dirty="0">
                  <a:latin typeface="+mn-lt"/>
                </a:rPr>
                <a:t>Data Source ( </a:t>
              </a:r>
              <a:r>
                <a:rPr lang="en-US" altLang="en-US" sz="1200" b="1" u="sng" dirty="0">
                  <a:latin typeface="+mn-lt"/>
                </a:rPr>
                <a:t>https://data.nola.gov/ </a:t>
              </a:r>
              <a:r>
                <a:rPr lang="en-US" altLang="en-US" sz="1200" dirty="0">
                  <a:latin typeface="+mn-lt"/>
                </a:rPr>
                <a:t>):</a:t>
              </a:r>
            </a:p>
            <a:p>
              <a:pPr marL="285750" indent="-285750">
                <a:buFont typeface="Arial" panose="020B0604020202020204" pitchFamily="34" charset="0"/>
                <a:buChar char="•"/>
              </a:pPr>
              <a:r>
                <a:rPr lang="en-US" altLang="en-US" sz="1200" dirty="0">
                  <a:latin typeface="+mn-lt"/>
                </a:rPr>
                <a:t>Analysis of data from year 2012-2016</a:t>
              </a:r>
            </a:p>
            <a:p>
              <a:pPr marL="285750" indent="-285750">
                <a:buFont typeface="Arial" panose="020B0604020202020204" pitchFamily="34" charset="0"/>
                <a:buChar char="•"/>
              </a:pPr>
              <a:r>
                <a:rPr lang="en-US" altLang="en-US" sz="1200" dirty="0">
                  <a:latin typeface="+mn-lt"/>
                </a:rPr>
                <a:t>Specific to: Call for Service, Field Interview, Quality of life </a:t>
              </a:r>
            </a:p>
          </p:txBody>
        </p:sp>
        <p:sp>
          <p:nvSpPr>
            <p:cNvPr id="905241" name="Oval 25"/>
            <p:cNvSpPr>
              <a:spLocks noChangeArrowheads="1"/>
            </p:cNvSpPr>
            <p:nvPr/>
          </p:nvSpPr>
          <p:spPr bwMode="gray">
            <a:xfrm>
              <a:off x="72" y="3210"/>
              <a:ext cx="164" cy="16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77" tIns="46638" rIns="93277" bIns="46638" anchor="ctr"/>
            <a:lstStyle/>
            <a:p>
              <a:pPr algn="ctr"/>
              <a:r>
                <a:rPr lang="en-US" altLang="en-US" sz="1632" b="1">
                  <a:solidFill>
                    <a:schemeClr val="bg1"/>
                  </a:solidFill>
                </a:rPr>
                <a:t>5</a:t>
              </a:r>
            </a:p>
          </p:txBody>
        </p:sp>
      </p:grpSp>
      <p:sp>
        <p:nvSpPr>
          <p:cNvPr id="28" name="Rectangle 24"/>
          <p:cNvSpPr>
            <a:spLocks noChangeArrowheads="1"/>
          </p:cNvSpPr>
          <p:nvPr/>
        </p:nvSpPr>
        <p:spPr bwMode="gray">
          <a:xfrm>
            <a:off x="6232869" y="5547628"/>
            <a:ext cx="4134398" cy="540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r>
              <a:rPr lang="en-US" altLang="en-US" sz="1200" dirty="0">
                <a:latin typeface="+mn-lt"/>
              </a:rPr>
              <a:t>Data Analysis ( </a:t>
            </a:r>
            <a:r>
              <a:rPr lang="en-US" altLang="en-US" sz="1200" b="1" u="sng" dirty="0">
                <a:latin typeface="+mn-lt"/>
              </a:rPr>
              <a:t>https://github.com/nikhilba/NOLA/</a:t>
            </a:r>
            <a:r>
              <a:rPr lang="en-US" altLang="en-US" sz="1200" dirty="0">
                <a:latin typeface="+mn-lt"/>
              </a:rPr>
              <a:t> ):</a:t>
            </a:r>
          </a:p>
          <a:p>
            <a:pPr marL="285750" indent="-285750">
              <a:buFont typeface="Arial" panose="020B0604020202020204" pitchFamily="34" charset="0"/>
              <a:buChar char="•"/>
            </a:pPr>
            <a:r>
              <a:rPr lang="en-US" altLang="en-US" sz="1200" dirty="0">
                <a:latin typeface="+mn-lt"/>
              </a:rPr>
              <a:t>All data, code, analysis and documents related to the project are available on GitHub</a:t>
            </a:r>
          </a:p>
        </p:txBody>
      </p:sp>
      <p:sp>
        <p:nvSpPr>
          <p:cNvPr id="29" name="Rectangle 10"/>
          <p:cNvSpPr>
            <a:spLocks noChangeArrowheads="1"/>
          </p:cNvSpPr>
          <p:nvPr/>
        </p:nvSpPr>
        <p:spPr bwMode="gray">
          <a:xfrm>
            <a:off x="6372167" y="2300137"/>
            <a:ext cx="403478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marL="228600" indent="-228600">
              <a:buAutoNum type="arabicParenR"/>
            </a:pPr>
            <a:r>
              <a:rPr lang="en-US" sz="1200" dirty="0">
                <a:latin typeface="+mn-lt"/>
              </a:rPr>
              <a:t>New Orleans Police Department</a:t>
            </a:r>
            <a:endParaRPr lang="en-IN" sz="1200" dirty="0">
              <a:latin typeface="+mn-lt"/>
            </a:endParaRPr>
          </a:p>
          <a:p>
            <a:pPr marL="228600" indent="-228600">
              <a:buFontTx/>
              <a:buAutoNum type="arabicParenR"/>
            </a:pPr>
            <a:r>
              <a:rPr lang="en-US" sz="1200" dirty="0">
                <a:latin typeface="+mn-lt"/>
              </a:rPr>
              <a:t>Other city departments</a:t>
            </a:r>
          </a:p>
          <a:p>
            <a:pPr marL="228600" indent="-228600">
              <a:buAutoNum type="arabicParenR"/>
            </a:pPr>
            <a:r>
              <a:rPr lang="en-US" sz="1200" dirty="0">
                <a:latin typeface="+mn-lt"/>
              </a:rPr>
              <a:t>Heinz College</a:t>
            </a:r>
          </a:p>
        </p:txBody>
      </p:sp>
    </p:spTree>
    <p:extLst>
      <p:ext uri="{BB962C8B-B14F-4D97-AF65-F5344CB8AC3E}">
        <p14:creationId xmlns:p14="http://schemas.microsoft.com/office/powerpoint/2010/main" val="2561400231"/>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646027" y="1061504"/>
            <a:ext cx="0" cy="52543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2"/>
          <p:cNvSpPr txBox="1">
            <a:spLocks noChangeArrowheads="1"/>
          </p:cNvSpPr>
          <p:nvPr>
            <p:custDataLst>
              <p:tags r:id="rId1"/>
            </p:custDataLst>
          </p:nvPr>
        </p:nvSpPr>
        <p:spPr bwMode="gray">
          <a:xfrm>
            <a:off x="571924" y="796414"/>
            <a:ext cx="3986428"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smtClean="0">
                <a:latin typeface="Arial Narrow" panose="020B0606020202030204" pitchFamily="34" charset="0"/>
              </a:rPr>
              <a:t>Types</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of</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search</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distribution</a:t>
            </a:r>
            <a:endParaRPr lang="en-US" altLang="en-US" sz="1800" b="1" dirty="0">
              <a:latin typeface="Arial Narrow" panose="020B0606020202030204" pitchFamily="34" charset="0"/>
            </a:endParaRPr>
          </a:p>
        </p:txBody>
      </p:sp>
      <p:sp>
        <p:nvSpPr>
          <p:cNvPr id="6" name="Oval 5"/>
          <p:cNvSpPr/>
          <p:nvPr/>
        </p:nvSpPr>
        <p:spPr>
          <a:xfrm>
            <a:off x="373646" y="584452"/>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en-US"/>
          </a:p>
        </p:txBody>
      </p:sp>
      <p:sp>
        <p:nvSpPr>
          <p:cNvPr id="35" name="Rectangle 2"/>
          <p:cNvSpPr txBox="1">
            <a:spLocks noChangeArrowheads="1"/>
          </p:cNvSpPr>
          <p:nvPr>
            <p:custDataLst>
              <p:tags r:id="rId2"/>
            </p:custDataLst>
          </p:nvPr>
        </p:nvSpPr>
        <p:spPr bwMode="gray">
          <a:xfrm>
            <a:off x="6829808" y="796414"/>
            <a:ext cx="2832295"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smtClean="0">
                <a:latin typeface="Arial Narrow" panose="020B0606020202030204" pitchFamily="34" charset="0"/>
              </a:rPr>
              <a:t>Key</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findings</a:t>
            </a:r>
            <a:endParaRPr lang="en-US" altLang="en-US" sz="1800" b="1" dirty="0">
              <a:latin typeface="Arial Narrow" panose="020B0606020202030204" pitchFamily="34" charset="0"/>
            </a:endParaRPr>
          </a:p>
        </p:txBody>
      </p:sp>
      <p:sp>
        <p:nvSpPr>
          <p:cNvPr id="36" name="Rectangle 2"/>
          <p:cNvSpPr txBox="1">
            <a:spLocks noChangeArrowheads="1"/>
          </p:cNvSpPr>
          <p:nvPr>
            <p:custDataLst>
              <p:tags r:id="rId3"/>
            </p:custDataLst>
          </p:nvPr>
        </p:nvSpPr>
        <p:spPr bwMode="gray">
          <a:xfrm>
            <a:off x="6722933" y="3377860"/>
            <a:ext cx="5057392" cy="400960"/>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charset="0"/>
              <a:buChar char="•"/>
            </a:pPr>
            <a:r>
              <a:rPr lang="en-US" altLang="zh-CN" sz="1800" b="1" dirty="0" smtClean="0">
                <a:latin typeface="Arial Narrow" panose="020B0606020202030204" pitchFamily="34" charset="0"/>
              </a:rPr>
              <a:t>Most</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of</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the</a:t>
            </a:r>
            <a:r>
              <a:rPr lang="zh-CN" altLang="en-US" sz="1800" b="1" dirty="0" smtClean="0">
                <a:latin typeface="Arial Narrow" panose="020B0606020202030204" pitchFamily="34" charset="0"/>
              </a:rPr>
              <a:t> </a:t>
            </a:r>
            <a:r>
              <a:rPr lang="en-US" altLang="zh-CN" sz="1800" b="1" dirty="0" err="1" smtClean="0">
                <a:latin typeface="Arial Narrow" panose="020B0606020202030204" pitchFamily="34" charset="0"/>
              </a:rPr>
              <a:t>s&amp;s</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is</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about</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the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traffic</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violation</a:t>
            </a:r>
            <a:r>
              <a:rPr lang="zh-CN" altLang="en-US" sz="1800" b="1" dirty="0" smtClean="0">
                <a:latin typeface="Arial Narrow" panose="020B0606020202030204" pitchFamily="34" charset="0"/>
              </a:rPr>
              <a:t> </a:t>
            </a:r>
            <a:endParaRPr lang="en-US" altLang="zh-CN" sz="1800" b="1" dirty="0" smtClean="0">
              <a:latin typeface="Arial Narrow" panose="020B0606020202030204" pitchFamily="34" charset="0"/>
            </a:endParaRPr>
          </a:p>
          <a:p>
            <a:pPr marL="342900" indent="-342900">
              <a:buFont typeface="Arial" charset="0"/>
              <a:buChar char="•"/>
            </a:pPr>
            <a:r>
              <a:rPr lang="en-US" altLang="zh-CN" sz="1800" b="1" dirty="0">
                <a:latin typeface="Arial Narrow" panose="020B0606020202030204" pitchFamily="34" charset="0"/>
              </a:rPr>
              <a:t>T</a:t>
            </a:r>
            <a:r>
              <a:rPr lang="en-US" altLang="zh-CN" sz="1800" b="1" dirty="0" smtClean="0">
                <a:latin typeface="Arial Narrow" panose="020B0606020202030204" pitchFamily="34" charset="0"/>
              </a:rPr>
              <a:t>he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percentage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of</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violent</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crime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is</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actually</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kind</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of</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low</a:t>
            </a:r>
          </a:p>
          <a:p>
            <a:pPr marL="342900" indent="-342900">
              <a:buFont typeface="Arial" charset="0"/>
              <a:buChar char="•"/>
            </a:pPr>
            <a:endParaRPr lang="en-US" altLang="zh-CN" sz="1800" b="1" dirty="0" smtClean="0">
              <a:latin typeface="Arial Narrow" panose="020B0606020202030204" pitchFamily="34" charset="0"/>
            </a:endParaRPr>
          </a:p>
        </p:txBody>
      </p:sp>
      <p:sp>
        <p:nvSpPr>
          <p:cNvPr id="9" name="Oval 8"/>
          <p:cNvSpPr/>
          <p:nvPr/>
        </p:nvSpPr>
        <p:spPr>
          <a:xfrm>
            <a:off x="6646027" y="629333"/>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14" name="Rectangle 2"/>
          <p:cNvSpPr>
            <a:spLocks noGrp="1" noChangeArrowheads="1"/>
          </p:cNvSpPr>
          <p:nvPr>
            <p:ph type="title"/>
            <p:custDataLst>
              <p:tags r:id="rId4"/>
            </p:custDataLst>
          </p:nvPr>
        </p:nvSpPr>
        <p:spPr bwMode="gray">
          <a:xfrm>
            <a:off x="212737" y="220071"/>
            <a:ext cx="8793595" cy="298327"/>
          </a:xfrm>
        </p:spPr>
        <p:txBody>
          <a:bodyPr>
            <a:noAutofit/>
          </a:bodyPr>
          <a:lstStyle/>
          <a:p>
            <a:r>
              <a:rPr lang="en-US" altLang="zh-CN" sz="2400" b="1" dirty="0" smtClean="0">
                <a:solidFill>
                  <a:srgbClr val="954F72"/>
                </a:solidFill>
                <a:latin typeface="Arial Narrow" panose="020B0606020202030204" pitchFamily="34" charset="0"/>
              </a:rPr>
              <a:t>Analysis</a:t>
            </a:r>
            <a:r>
              <a:rPr lang="zh-CN" altLang="en-US" sz="2400" b="1" dirty="0" smtClean="0">
                <a:solidFill>
                  <a:srgbClr val="954F72"/>
                </a:solidFill>
                <a:latin typeface="Arial Narrow" panose="020B0606020202030204" pitchFamily="34" charset="0"/>
              </a:rPr>
              <a:t> </a:t>
            </a:r>
            <a:r>
              <a:rPr lang="en-US" altLang="zh-CN" sz="2400" b="1" dirty="0" smtClean="0">
                <a:solidFill>
                  <a:srgbClr val="954F72"/>
                </a:solidFill>
                <a:latin typeface="Arial Narrow" panose="020B0606020202030204" pitchFamily="34" charset="0"/>
              </a:rPr>
              <a:t>of</a:t>
            </a:r>
            <a:r>
              <a:rPr lang="zh-CN" altLang="en-US" sz="2400" b="1" dirty="0" smtClean="0">
                <a:solidFill>
                  <a:srgbClr val="954F72"/>
                </a:solidFill>
                <a:latin typeface="Arial Narrow" panose="020B0606020202030204" pitchFamily="34" charset="0"/>
              </a:rPr>
              <a:t> </a:t>
            </a:r>
            <a:r>
              <a:rPr lang="en-US" altLang="zh-CN" sz="2400" b="1" dirty="0" smtClean="0">
                <a:solidFill>
                  <a:srgbClr val="954F72"/>
                </a:solidFill>
                <a:latin typeface="Arial Narrow" panose="020B0606020202030204" pitchFamily="34" charset="0"/>
              </a:rPr>
              <a:t>Stop</a:t>
            </a:r>
            <a:r>
              <a:rPr lang="zh-CN" altLang="en-US" sz="2400" b="1" dirty="0" smtClean="0">
                <a:solidFill>
                  <a:srgbClr val="954F72"/>
                </a:solidFill>
                <a:latin typeface="Arial Narrow" panose="020B0606020202030204" pitchFamily="34" charset="0"/>
              </a:rPr>
              <a:t> </a:t>
            </a:r>
            <a:r>
              <a:rPr lang="en-US" altLang="zh-CN" sz="2400" b="1" dirty="0" smtClean="0">
                <a:solidFill>
                  <a:srgbClr val="954F72"/>
                </a:solidFill>
                <a:latin typeface="Arial Narrow" panose="020B0606020202030204" pitchFamily="34" charset="0"/>
              </a:rPr>
              <a:t>and</a:t>
            </a:r>
            <a:r>
              <a:rPr lang="zh-CN" altLang="en-US" sz="2400" b="1" dirty="0" smtClean="0">
                <a:solidFill>
                  <a:srgbClr val="954F72"/>
                </a:solidFill>
                <a:latin typeface="Arial Narrow" panose="020B0606020202030204" pitchFamily="34" charset="0"/>
              </a:rPr>
              <a:t> </a:t>
            </a:r>
            <a:r>
              <a:rPr lang="en-US" altLang="zh-CN" sz="2400" b="1" smtClean="0">
                <a:solidFill>
                  <a:srgbClr val="954F72"/>
                </a:solidFill>
                <a:latin typeface="Arial Narrow" panose="020B0606020202030204" pitchFamily="34" charset="0"/>
              </a:rPr>
              <a:t>Search</a:t>
            </a:r>
            <a:endParaRPr lang="en-US" altLang="en-US" sz="2400" b="1" dirty="0">
              <a:solidFill>
                <a:srgbClr val="954F72"/>
              </a:solidFill>
              <a:latin typeface="Arial Narrow" panose="020B0606020202030204" pitchFamily="34" charset="0"/>
            </a:endParaRP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1924" y="1409336"/>
            <a:ext cx="5689833" cy="5048515"/>
          </a:xfrm>
          <a:prstGeom prst="rect">
            <a:avLst/>
          </a:prstGeom>
        </p:spPr>
      </p:pic>
    </p:spTree>
    <p:extLst>
      <p:ext uri="{BB962C8B-B14F-4D97-AF65-F5344CB8AC3E}">
        <p14:creationId xmlns:p14="http://schemas.microsoft.com/office/powerpoint/2010/main" val="1775581392"/>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928" y="1337927"/>
            <a:ext cx="6058582" cy="4480826"/>
          </a:xfrm>
          <a:prstGeom prst="rect">
            <a:avLst/>
          </a:prstGeom>
        </p:spPr>
      </p:pic>
      <p:cxnSp>
        <p:nvCxnSpPr>
          <p:cNvPr id="5" name="Straight Connector 4"/>
          <p:cNvCxnSpPr/>
          <p:nvPr/>
        </p:nvCxnSpPr>
        <p:spPr>
          <a:xfrm>
            <a:off x="6578221" y="996894"/>
            <a:ext cx="0" cy="52543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2"/>
          <p:cNvSpPr txBox="1">
            <a:spLocks noChangeArrowheads="1"/>
          </p:cNvSpPr>
          <p:nvPr>
            <p:custDataLst>
              <p:tags r:id="rId1"/>
            </p:custDataLst>
          </p:nvPr>
        </p:nvSpPr>
        <p:spPr bwMode="gray">
          <a:xfrm>
            <a:off x="571924" y="796414"/>
            <a:ext cx="3986428"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smtClean="0">
                <a:latin typeface="Arial Narrow" panose="020B0606020202030204" pitchFamily="34" charset="0"/>
              </a:rPr>
              <a:t>Time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series</a:t>
            </a:r>
            <a:r>
              <a:rPr lang="zh-CN" altLang="en-US" sz="1800" b="1" dirty="0" smtClean="0">
                <a:latin typeface="Arial Narrow" panose="020B0606020202030204" pitchFamily="34" charset="0"/>
              </a:rPr>
              <a:t> </a:t>
            </a:r>
            <a:r>
              <a:rPr lang="en-US" altLang="zh-CN" sz="1800" b="1" dirty="0">
                <a:latin typeface="Arial Narrow" panose="020B0606020202030204" pitchFamily="34" charset="0"/>
              </a:rPr>
              <a:t>p</a:t>
            </a:r>
            <a:r>
              <a:rPr lang="en-US" altLang="zh-CN" sz="1800" b="1" dirty="0" smtClean="0">
                <a:latin typeface="Arial Narrow" panose="020B0606020202030204" pitchFamily="34" charset="0"/>
              </a:rPr>
              <a:t>lot</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for</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number</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of</a:t>
            </a:r>
            <a:r>
              <a:rPr lang="zh-CN" altLang="en-US" sz="1800" b="1" dirty="0" smtClean="0">
                <a:latin typeface="Arial Narrow" panose="020B0606020202030204" pitchFamily="34" charset="0"/>
              </a:rPr>
              <a:t> </a:t>
            </a:r>
            <a:r>
              <a:rPr lang="en-US" altLang="zh-CN" sz="1800" b="1" dirty="0" err="1" smtClean="0">
                <a:latin typeface="Arial Narrow" panose="020B0606020202030204" pitchFamily="34" charset="0"/>
              </a:rPr>
              <a:t>s&amp;s</a:t>
            </a:r>
            <a:endParaRPr lang="en-US" altLang="en-US" sz="1800" b="1" dirty="0">
              <a:latin typeface="Arial Narrow" panose="020B0606020202030204" pitchFamily="34" charset="0"/>
            </a:endParaRPr>
          </a:p>
        </p:txBody>
      </p:sp>
      <p:sp>
        <p:nvSpPr>
          <p:cNvPr id="6" name="Oval 5"/>
          <p:cNvSpPr/>
          <p:nvPr/>
        </p:nvSpPr>
        <p:spPr>
          <a:xfrm>
            <a:off x="373646" y="584452"/>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en-US"/>
          </a:p>
        </p:txBody>
      </p:sp>
      <p:sp>
        <p:nvSpPr>
          <p:cNvPr id="35" name="Rectangle 2"/>
          <p:cNvSpPr txBox="1">
            <a:spLocks noChangeArrowheads="1"/>
          </p:cNvSpPr>
          <p:nvPr>
            <p:custDataLst>
              <p:tags r:id="rId2"/>
            </p:custDataLst>
          </p:nvPr>
        </p:nvSpPr>
        <p:spPr bwMode="gray">
          <a:xfrm>
            <a:off x="6829808" y="796414"/>
            <a:ext cx="2832295"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smtClean="0">
                <a:latin typeface="Arial Narrow" panose="020B0606020202030204" pitchFamily="34" charset="0"/>
              </a:rPr>
              <a:t>Key</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findings</a:t>
            </a:r>
            <a:endParaRPr lang="en-US" altLang="en-US" sz="1800" b="1" dirty="0">
              <a:latin typeface="Arial Narrow" panose="020B0606020202030204" pitchFamily="34" charset="0"/>
            </a:endParaRPr>
          </a:p>
        </p:txBody>
      </p:sp>
      <p:sp>
        <p:nvSpPr>
          <p:cNvPr id="36" name="Rectangle 2"/>
          <p:cNvSpPr txBox="1">
            <a:spLocks noChangeArrowheads="1"/>
          </p:cNvSpPr>
          <p:nvPr>
            <p:custDataLst>
              <p:tags r:id="rId3"/>
            </p:custDataLst>
          </p:nvPr>
        </p:nvSpPr>
        <p:spPr bwMode="gray">
          <a:xfrm>
            <a:off x="6722933" y="3377860"/>
            <a:ext cx="5057392" cy="400960"/>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charset="0"/>
              <a:buChar char="•"/>
            </a:pPr>
            <a:r>
              <a:rPr lang="en-US" altLang="zh-CN" sz="1800" b="1" dirty="0" smtClean="0">
                <a:latin typeface="Arial Narrow" panose="020B0606020202030204" pitchFamily="34" charset="0"/>
              </a:rPr>
              <a:t>We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could</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see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a</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clear</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periodical</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change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from</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2010</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to</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2016</a:t>
            </a:r>
          </a:p>
          <a:p>
            <a:pPr marL="342900" indent="-342900">
              <a:buFont typeface="Arial" charset="0"/>
              <a:buChar char="•"/>
            </a:pPr>
            <a:r>
              <a:rPr lang="en-US" altLang="zh-CN" sz="1800" b="1" dirty="0">
                <a:latin typeface="Arial Narrow" panose="020B0606020202030204" pitchFamily="34" charset="0"/>
              </a:rPr>
              <a:t>we</a:t>
            </a:r>
            <a:r>
              <a:rPr lang="zh-CN" altLang="en-US" sz="1800" b="1" dirty="0">
                <a:latin typeface="Arial Narrow" panose="020B0606020202030204" pitchFamily="34" charset="0"/>
              </a:rPr>
              <a:t> </a:t>
            </a:r>
            <a:r>
              <a:rPr lang="en-US" altLang="zh-CN" sz="1800" b="1" dirty="0">
                <a:latin typeface="Arial Narrow" panose="020B0606020202030204" pitchFamily="34" charset="0"/>
              </a:rPr>
              <a:t>could</a:t>
            </a:r>
            <a:r>
              <a:rPr lang="zh-CN" altLang="en-US" sz="1800" b="1" dirty="0">
                <a:latin typeface="Arial Narrow" panose="020B0606020202030204" pitchFamily="34" charset="0"/>
              </a:rPr>
              <a:t> </a:t>
            </a:r>
            <a:r>
              <a:rPr lang="en-US" altLang="zh-CN" sz="1800" b="1" dirty="0">
                <a:latin typeface="Arial Narrow" panose="020B0606020202030204" pitchFamily="34" charset="0"/>
              </a:rPr>
              <a:t>see</a:t>
            </a:r>
            <a:r>
              <a:rPr lang="zh-CN" altLang="en-US" sz="1800" b="1" dirty="0">
                <a:latin typeface="Arial Narrow" panose="020B0606020202030204" pitchFamily="34" charset="0"/>
              </a:rPr>
              <a:t> </a:t>
            </a:r>
            <a:r>
              <a:rPr lang="en-US" altLang="zh-CN" sz="1800" b="1" dirty="0">
                <a:latin typeface="Arial Narrow" panose="020B0606020202030204" pitchFamily="34" charset="0"/>
              </a:rPr>
              <a:t>a</a:t>
            </a:r>
            <a:r>
              <a:rPr lang="zh-CN" altLang="en-US" sz="1800" b="1" dirty="0">
                <a:latin typeface="Arial Narrow" panose="020B0606020202030204" pitchFamily="34" charset="0"/>
              </a:rPr>
              <a:t> </a:t>
            </a:r>
            <a:r>
              <a:rPr lang="en-US" altLang="zh-CN" sz="1800" b="1" dirty="0">
                <a:latin typeface="Arial Narrow" panose="020B0606020202030204" pitchFamily="34" charset="0"/>
              </a:rPr>
              <a:t>relatively</a:t>
            </a:r>
            <a:r>
              <a:rPr lang="zh-CN" altLang="en-US" sz="1800" b="1" dirty="0">
                <a:latin typeface="Arial Narrow" panose="020B0606020202030204" pitchFamily="34" charset="0"/>
              </a:rPr>
              <a:t> </a:t>
            </a:r>
            <a:r>
              <a:rPr lang="en-US" altLang="zh-CN" sz="1800" b="1" dirty="0">
                <a:latin typeface="Arial Narrow" panose="020B0606020202030204" pitchFamily="34" charset="0"/>
              </a:rPr>
              <a:t>small</a:t>
            </a:r>
            <a:r>
              <a:rPr lang="zh-CN" altLang="en-US" sz="1800" b="1" dirty="0">
                <a:latin typeface="Arial Narrow" panose="020B0606020202030204" pitchFamily="34" charset="0"/>
              </a:rPr>
              <a:t> </a:t>
            </a:r>
            <a:r>
              <a:rPr lang="en-US" altLang="zh-CN" sz="1800" b="1" dirty="0">
                <a:latin typeface="Arial Narrow" panose="020B0606020202030204" pitchFamily="34" charset="0"/>
              </a:rPr>
              <a:t>number</a:t>
            </a:r>
            <a:r>
              <a:rPr lang="zh-CN" altLang="en-US" sz="1800" b="1" dirty="0">
                <a:latin typeface="Arial Narrow" panose="020B0606020202030204" pitchFamily="34" charset="0"/>
              </a:rPr>
              <a:t> </a:t>
            </a:r>
            <a:r>
              <a:rPr lang="en-US" altLang="zh-CN" sz="1800" b="1" dirty="0">
                <a:latin typeface="Arial Narrow" panose="020B0606020202030204" pitchFamily="34" charset="0"/>
              </a:rPr>
              <a:t>of</a:t>
            </a:r>
            <a:r>
              <a:rPr lang="zh-CN" altLang="en-US" sz="1800" b="1" dirty="0">
                <a:latin typeface="Arial Narrow" panose="020B0606020202030204" pitchFamily="34" charset="0"/>
              </a:rPr>
              <a:t> </a:t>
            </a:r>
            <a:r>
              <a:rPr lang="en-US" altLang="zh-CN" sz="1800" b="1" dirty="0" err="1" smtClean="0">
                <a:latin typeface="Arial Narrow" panose="020B0606020202030204" pitchFamily="34" charset="0"/>
              </a:rPr>
              <a:t>s&amp;s</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from</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time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range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from</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2012</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to</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the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beginning</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of</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2014,</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what</a:t>
            </a:r>
            <a:r>
              <a:rPr lang="mr-IN" altLang="zh-CN" sz="1800" b="1" dirty="0" smtClean="0">
                <a:latin typeface="Arial Narrow" panose="020B0606020202030204" pitchFamily="34" charset="0"/>
              </a:rPr>
              <a:t>’</a:t>
            </a:r>
            <a:r>
              <a:rPr lang="en-US" altLang="zh-CN" sz="1800" b="1" dirty="0" smtClean="0">
                <a:latin typeface="Arial Narrow" panose="020B0606020202030204" pitchFamily="34" charset="0"/>
              </a:rPr>
              <a:t>s</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the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reason</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for</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the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small</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number?</a:t>
            </a:r>
          </a:p>
          <a:p>
            <a:pPr marL="582612" indent="-285750">
              <a:buFont typeface="Courier New" charset="0"/>
              <a:buChar char="o"/>
            </a:pPr>
            <a:r>
              <a:rPr lang="en-US" altLang="zh-CN" sz="1800" b="1" dirty="0" smtClean="0">
                <a:latin typeface="Arial Narrow" panose="020B0606020202030204" pitchFamily="34" charset="0"/>
              </a:rPr>
              <a:t>Possible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reasons</a:t>
            </a:r>
          </a:p>
          <a:p>
            <a:pPr marL="582612" indent="-285750">
              <a:buFont typeface="Wingdings" charset="2"/>
              <a:buChar char="Ø"/>
            </a:pPr>
            <a:r>
              <a:rPr lang="en-US" altLang="zh-CN" sz="1800" b="1" dirty="0" smtClean="0">
                <a:latin typeface="Arial Narrow" panose="020B0606020202030204" pitchFamily="34" charset="0"/>
              </a:rPr>
              <a:t>A</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decrease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in</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crime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rate</a:t>
            </a:r>
            <a:r>
              <a:rPr lang="zh-CN" altLang="en-US" sz="1800" b="1" dirty="0" smtClean="0">
                <a:latin typeface="Arial Narrow" panose="020B0606020202030204" pitchFamily="34" charset="0"/>
              </a:rPr>
              <a:t> </a:t>
            </a:r>
            <a:endParaRPr lang="en-US" altLang="zh-CN" sz="1800" b="1" dirty="0" smtClean="0">
              <a:latin typeface="Arial Narrow" panose="020B0606020202030204" pitchFamily="34" charset="0"/>
            </a:endParaRPr>
          </a:p>
          <a:p>
            <a:pPr marL="582612" indent="-285750">
              <a:buFont typeface="Wingdings" charset="2"/>
              <a:buChar char="Ø"/>
            </a:pPr>
            <a:r>
              <a:rPr lang="en-US" altLang="zh-CN" sz="1800" b="1" dirty="0" smtClean="0">
                <a:latin typeface="Arial Narrow" panose="020B0606020202030204" pitchFamily="34" charset="0"/>
              </a:rPr>
              <a:t>A</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decrease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in</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budget</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and</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manpower</a:t>
            </a:r>
          </a:p>
          <a:p>
            <a:pPr marL="342900" indent="-342900">
              <a:buFont typeface="Courier New" charset="0"/>
              <a:buChar char="o"/>
            </a:pPr>
            <a:endParaRPr lang="en-US" altLang="zh-CN" sz="1800" b="1" dirty="0" smtClean="0">
              <a:latin typeface="Arial Narrow" panose="020B0606020202030204" pitchFamily="34" charset="0"/>
            </a:endParaRPr>
          </a:p>
        </p:txBody>
      </p:sp>
      <p:sp>
        <p:nvSpPr>
          <p:cNvPr id="9" name="Oval 8"/>
          <p:cNvSpPr/>
          <p:nvPr/>
        </p:nvSpPr>
        <p:spPr>
          <a:xfrm>
            <a:off x="6646027" y="629333"/>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13" name="Rectangle 2"/>
          <p:cNvSpPr>
            <a:spLocks noGrp="1" noChangeArrowheads="1"/>
          </p:cNvSpPr>
          <p:nvPr>
            <p:ph type="title"/>
            <p:custDataLst>
              <p:tags r:id="rId4"/>
            </p:custDataLst>
          </p:nvPr>
        </p:nvSpPr>
        <p:spPr bwMode="gray">
          <a:xfrm>
            <a:off x="212737" y="220071"/>
            <a:ext cx="8793595" cy="298327"/>
          </a:xfrm>
        </p:spPr>
        <p:txBody>
          <a:bodyPr>
            <a:noAutofit/>
          </a:bodyPr>
          <a:lstStyle/>
          <a:p>
            <a:r>
              <a:rPr lang="en-US" altLang="zh-CN" sz="2400" b="1" dirty="0" smtClean="0">
                <a:solidFill>
                  <a:srgbClr val="954F72"/>
                </a:solidFill>
                <a:latin typeface="Arial Narrow" panose="020B0606020202030204" pitchFamily="34" charset="0"/>
              </a:rPr>
              <a:t>Analysis</a:t>
            </a:r>
            <a:r>
              <a:rPr lang="zh-CN" altLang="en-US" sz="2400" b="1" dirty="0" smtClean="0">
                <a:solidFill>
                  <a:srgbClr val="954F72"/>
                </a:solidFill>
                <a:latin typeface="Arial Narrow" panose="020B0606020202030204" pitchFamily="34" charset="0"/>
              </a:rPr>
              <a:t> </a:t>
            </a:r>
            <a:r>
              <a:rPr lang="en-US" altLang="zh-CN" sz="2400" b="1" dirty="0" smtClean="0">
                <a:solidFill>
                  <a:srgbClr val="954F72"/>
                </a:solidFill>
                <a:latin typeface="Arial Narrow" panose="020B0606020202030204" pitchFamily="34" charset="0"/>
              </a:rPr>
              <a:t>of</a:t>
            </a:r>
            <a:r>
              <a:rPr lang="zh-CN" altLang="en-US" sz="2400" b="1" dirty="0" smtClean="0">
                <a:solidFill>
                  <a:srgbClr val="954F72"/>
                </a:solidFill>
                <a:latin typeface="Arial Narrow" panose="020B0606020202030204" pitchFamily="34" charset="0"/>
              </a:rPr>
              <a:t> </a:t>
            </a:r>
            <a:r>
              <a:rPr lang="en-US" altLang="zh-CN" sz="2400" b="1" dirty="0" smtClean="0">
                <a:solidFill>
                  <a:srgbClr val="954F72"/>
                </a:solidFill>
                <a:latin typeface="Arial Narrow" panose="020B0606020202030204" pitchFamily="34" charset="0"/>
              </a:rPr>
              <a:t>Stop</a:t>
            </a:r>
            <a:r>
              <a:rPr lang="zh-CN" altLang="en-US" sz="2400" b="1" dirty="0" smtClean="0">
                <a:solidFill>
                  <a:srgbClr val="954F72"/>
                </a:solidFill>
                <a:latin typeface="Arial Narrow" panose="020B0606020202030204" pitchFamily="34" charset="0"/>
              </a:rPr>
              <a:t> </a:t>
            </a:r>
            <a:r>
              <a:rPr lang="en-US" altLang="zh-CN" sz="2400" b="1" dirty="0" smtClean="0">
                <a:solidFill>
                  <a:srgbClr val="954F72"/>
                </a:solidFill>
                <a:latin typeface="Arial Narrow" panose="020B0606020202030204" pitchFamily="34" charset="0"/>
              </a:rPr>
              <a:t>and</a:t>
            </a:r>
            <a:r>
              <a:rPr lang="zh-CN" altLang="en-US" sz="2400" b="1" dirty="0" smtClean="0">
                <a:solidFill>
                  <a:srgbClr val="954F72"/>
                </a:solidFill>
                <a:latin typeface="Arial Narrow" panose="020B0606020202030204" pitchFamily="34" charset="0"/>
              </a:rPr>
              <a:t> </a:t>
            </a:r>
            <a:r>
              <a:rPr lang="en-US" altLang="zh-CN" sz="2400" b="1" dirty="0" smtClean="0">
                <a:solidFill>
                  <a:srgbClr val="954F72"/>
                </a:solidFill>
                <a:latin typeface="Arial Narrow" panose="020B0606020202030204" pitchFamily="34" charset="0"/>
              </a:rPr>
              <a:t>Search</a:t>
            </a:r>
            <a:endParaRPr lang="en-US" altLang="en-US" sz="2400" b="1" dirty="0">
              <a:solidFill>
                <a:srgbClr val="954F72"/>
              </a:solidFill>
              <a:latin typeface="Arial Narrow" panose="020B0606020202030204" pitchFamily="34" charset="0"/>
            </a:endParaRPr>
          </a:p>
        </p:txBody>
      </p:sp>
    </p:spTree>
    <p:extLst>
      <p:ext uri="{BB962C8B-B14F-4D97-AF65-F5344CB8AC3E}">
        <p14:creationId xmlns:p14="http://schemas.microsoft.com/office/powerpoint/2010/main" val="1955162266"/>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578221" y="996894"/>
            <a:ext cx="0" cy="52543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2"/>
          <p:cNvSpPr txBox="1">
            <a:spLocks noChangeArrowheads="1"/>
          </p:cNvSpPr>
          <p:nvPr>
            <p:custDataLst>
              <p:tags r:id="rId1"/>
            </p:custDataLst>
          </p:nvPr>
        </p:nvSpPr>
        <p:spPr bwMode="gray">
          <a:xfrm>
            <a:off x="571924" y="796414"/>
            <a:ext cx="3986428"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smtClean="0">
                <a:latin typeface="Arial Narrow" panose="020B0606020202030204" pitchFamily="34" charset="0"/>
              </a:rPr>
              <a:t>Demographic</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features</a:t>
            </a:r>
            <a:endParaRPr lang="en-US" altLang="en-US" sz="1800" b="1" dirty="0">
              <a:latin typeface="Arial Narrow" panose="020B0606020202030204" pitchFamily="34" charset="0"/>
            </a:endParaRPr>
          </a:p>
        </p:txBody>
      </p:sp>
      <p:sp>
        <p:nvSpPr>
          <p:cNvPr id="6" name="Oval 5"/>
          <p:cNvSpPr/>
          <p:nvPr/>
        </p:nvSpPr>
        <p:spPr>
          <a:xfrm>
            <a:off x="373646" y="584452"/>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en-US"/>
          </a:p>
        </p:txBody>
      </p:sp>
      <p:sp>
        <p:nvSpPr>
          <p:cNvPr id="35" name="Rectangle 2"/>
          <p:cNvSpPr txBox="1">
            <a:spLocks noChangeArrowheads="1"/>
          </p:cNvSpPr>
          <p:nvPr>
            <p:custDataLst>
              <p:tags r:id="rId2"/>
            </p:custDataLst>
          </p:nvPr>
        </p:nvSpPr>
        <p:spPr bwMode="gray">
          <a:xfrm>
            <a:off x="6829808" y="796414"/>
            <a:ext cx="2832295"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smtClean="0">
                <a:latin typeface="Arial Narrow" panose="020B0606020202030204" pitchFamily="34" charset="0"/>
              </a:rPr>
              <a:t>Key</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findings</a:t>
            </a:r>
            <a:endParaRPr lang="en-US" altLang="en-US" sz="1800" b="1" dirty="0">
              <a:latin typeface="Arial Narrow" panose="020B0606020202030204" pitchFamily="34" charset="0"/>
            </a:endParaRPr>
          </a:p>
        </p:txBody>
      </p:sp>
      <p:sp>
        <p:nvSpPr>
          <p:cNvPr id="36" name="Rectangle 2"/>
          <p:cNvSpPr txBox="1">
            <a:spLocks noChangeArrowheads="1"/>
          </p:cNvSpPr>
          <p:nvPr>
            <p:custDataLst>
              <p:tags r:id="rId3"/>
            </p:custDataLst>
          </p:nvPr>
        </p:nvSpPr>
        <p:spPr bwMode="gray">
          <a:xfrm>
            <a:off x="6722933" y="3377860"/>
            <a:ext cx="5057392" cy="400960"/>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charset="0"/>
              <a:buChar char="•"/>
            </a:pPr>
            <a:r>
              <a:rPr lang="en-US" altLang="zh-CN" sz="1800" b="1" dirty="0" smtClean="0">
                <a:latin typeface="Arial Narrow" panose="020B0606020202030204" pitchFamily="34" charset="0"/>
              </a:rPr>
              <a:t>Most</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of</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the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people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have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been</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stopped</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are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black</a:t>
            </a:r>
          </a:p>
          <a:p>
            <a:pPr marL="342900" indent="-342900">
              <a:buFont typeface="Arial" charset="0"/>
              <a:buChar char="•"/>
            </a:pPr>
            <a:r>
              <a:rPr lang="en-US" altLang="zh-CN" sz="1800" b="1" dirty="0" smtClean="0">
                <a:latin typeface="Arial Narrow" panose="020B0606020202030204" pitchFamily="34" charset="0"/>
              </a:rPr>
              <a:t>Male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&gt;</a:t>
            </a:r>
            <a:r>
              <a:rPr lang="zh-CN" altLang="en-US" sz="1800" b="1" dirty="0">
                <a:latin typeface="Arial Narrow" panose="020B0606020202030204" pitchFamily="34" charset="0"/>
              </a:rPr>
              <a:t> </a:t>
            </a:r>
            <a:r>
              <a:rPr lang="en-US" altLang="zh-CN" sz="1800" b="1" dirty="0" smtClean="0">
                <a:latin typeface="Arial Narrow" panose="020B0606020202030204" pitchFamily="34" charset="0"/>
              </a:rPr>
              <a:t>Female</a:t>
            </a:r>
          </a:p>
        </p:txBody>
      </p:sp>
      <p:sp>
        <p:nvSpPr>
          <p:cNvPr id="9" name="Oval 8"/>
          <p:cNvSpPr/>
          <p:nvPr/>
        </p:nvSpPr>
        <p:spPr>
          <a:xfrm>
            <a:off x="6646027" y="629333"/>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14" name="Rectangle 2"/>
          <p:cNvSpPr>
            <a:spLocks noGrp="1" noChangeArrowheads="1"/>
          </p:cNvSpPr>
          <p:nvPr>
            <p:ph type="title"/>
            <p:custDataLst>
              <p:tags r:id="rId4"/>
            </p:custDataLst>
          </p:nvPr>
        </p:nvSpPr>
        <p:spPr bwMode="gray">
          <a:xfrm>
            <a:off x="212737" y="220071"/>
            <a:ext cx="8793595" cy="298327"/>
          </a:xfrm>
        </p:spPr>
        <p:txBody>
          <a:bodyPr>
            <a:noAutofit/>
          </a:bodyPr>
          <a:lstStyle/>
          <a:p>
            <a:r>
              <a:rPr lang="en-US" altLang="zh-CN" sz="2400" b="1" dirty="0" smtClean="0">
                <a:solidFill>
                  <a:srgbClr val="954F72"/>
                </a:solidFill>
                <a:latin typeface="Arial Narrow" panose="020B0606020202030204" pitchFamily="34" charset="0"/>
              </a:rPr>
              <a:t>Analysis</a:t>
            </a:r>
            <a:r>
              <a:rPr lang="zh-CN" altLang="en-US" sz="2400" b="1" dirty="0" smtClean="0">
                <a:solidFill>
                  <a:srgbClr val="954F72"/>
                </a:solidFill>
                <a:latin typeface="Arial Narrow" panose="020B0606020202030204" pitchFamily="34" charset="0"/>
              </a:rPr>
              <a:t> </a:t>
            </a:r>
            <a:r>
              <a:rPr lang="en-US" altLang="zh-CN" sz="2400" b="1" dirty="0" smtClean="0">
                <a:solidFill>
                  <a:srgbClr val="954F72"/>
                </a:solidFill>
                <a:latin typeface="Arial Narrow" panose="020B0606020202030204" pitchFamily="34" charset="0"/>
              </a:rPr>
              <a:t>of</a:t>
            </a:r>
            <a:r>
              <a:rPr lang="zh-CN" altLang="en-US" sz="2400" b="1" dirty="0" smtClean="0">
                <a:solidFill>
                  <a:srgbClr val="954F72"/>
                </a:solidFill>
                <a:latin typeface="Arial Narrow" panose="020B0606020202030204" pitchFamily="34" charset="0"/>
              </a:rPr>
              <a:t> </a:t>
            </a:r>
            <a:r>
              <a:rPr lang="en-US" altLang="zh-CN" sz="2400" b="1" dirty="0" smtClean="0">
                <a:solidFill>
                  <a:srgbClr val="954F72"/>
                </a:solidFill>
                <a:latin typeface="Arial Narrow" panose="020B0606020202030204" pitchFamily="34" charset="0"/>
              </a:rPr>
              <a:t>Stop</a:t>
            </a:r>
            <a:r>
              <a:rPr lang="zh-CN" altLang="en-US" sz="2400" b="1" dirty="0" smtClean="0">
                <a:solidFill>
                  <a:srgbClr val="954F72"/>
                </a:solidFill>
                <a:latin typeface="Arial Narrow" panose="020B0606020202030204" pitchFamily="34" charset="0"/>
              </a:rPr>
              <a:t> </a:t>
            </a:r>
            <a:r>
              <a:rPr lang="en-US" altLang="zh-CN" sz="2400" b="1" dirty="0" smtClean="0">
                <a:solidFill>
                  <a:srgbClr val="954F72"/>
                </a:solidFill>
                <a:latin typeface="Arial Narrow" panose="020B0606020202030204" pitchFamily="34" charset="0"/>
              </a:rPr>
              <a:t>and</a:t>
            </a:r>
            <a:r>
              <a:rPr lang="zh-CN" altLang="en-US" sz="2400" b="1" dirty="0" smtClean="0">
                <a:solidFill>
                  <a:srgbClr val="954F72"/>
                </a:solidFill>
                <a:latin typeface="Arial Narrow" panose="020B0606020202030204" pitchFamily="34" charset="0"/>
              </a:rPr>
              <a:t> </a:t>
            </a:r>
            <a:r>
              <a:rPr lang="en-US" altLang="zh-CN" sz="2400" b="1" smtClean="0">
                <a:solidFill>
                  <a:srgbClr val="954F72"/>
                </a:solidFill>
                <a:latin typeface="Arial Narrow" panose="020B0606020202030204" pitchFamily="34" charset="0"/>
              </a:rPr>
              <a:t>Search</a:t>
            </a:r>
            <a:endParaRPr lang="en-US" altLang="en-US" sz="2400" b="1" dirty="0">
              <a:solidFill>
                <a:srgbClr val="954F72"/>
              </a:solidFill>
              <a:latin typeface="Arial Narrow" panose="020B0606020202030204" pitchFamily="34" charset="0"/>
            </a:endParaRPr>
          </a:p>
        </p:txBody>
      </p:sp>
      <p:pic>
        <p:nvPicPr>
          <p:cNvPr id="8" name="Picture 7"/>
          <p:cNvPicPr>
            <a:picLocks noChangeAspect="1"/>
          </p:cNvPicPr>
          <p:nvPr/>
        </p:nvPicPr>
        <p:blipFill rotWithShape="1">
          <a:blip r:embed="rId7" cstate="print">
            <a:extLst>
              <a:ext uri="{28A0092B-C50C-407E-A947-70E740481C1C}">
                <a14:useLocalDpi xmlns:a14="http://schemas.microsoft.com/office/drawing/2010/main" val="0"/>
              </a:ext>
            </a:extLst>
          </a:blip>
          <a:srcRect l="872" t="232" r="523" b="51900"/>
          <a:stretch/>
        </p:blipFill>
        <p:spPr>
          <a:xfrm>
            <a:off x="156052" y="1236853"/>
            <a:ext cx="6170583" cy="5621147"/>
          </a:xfrm>
          <a:prstGeom prst="rect">
            <a:avLst/>
          </a:prstGeom>
        </p:spPr>
      </p:pic>
    </p:spTree>
    <p:extLst>
      <p:ext uri="{BB962C8B-B14F-4D97-AF65-F5344CB8AC3E}">
        <p14:creationId xmlns:p14="http://schemas.microsoft.com/office/powerpoint/2010/main" val="1812785117"/>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578221" y="996894"/>
            <a:ext cx="0" cy="52543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2"/>
          <p:cNvSpPr txBox="1">
            <a:spLocks noChangeArrowheads="1"/>
          </p:cNvSpPr>
          <p:nvPr>
            <p:custDataLst>
              <p:tags r:id="rId1"/>
            </p:custDataLst>
          </p:nvPr>
        </p:nvSpPr>
        <p:spPr bwMode="gray">
          <a:xfrm>
            <a:off x="571924" y="796414"/>
            <a:ext cx="3986428"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smtClean="0">
                <a:latin typeface="Arial Narrow" panose="020B0606020202030204" pitchFamily="34" charset="0"/>
              </a:rPr>
              <a:t>Demographic</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features</a:t>
            </a:r>
            <a:r>
              <a:rPr lang="zh-CN" altLang="en-US" sz="1800" b="1" dirty="0" smtClean="0">
                <a:latin typeface="Arial Narrow" panose="020B0606020202030204" pitchFamily="34" charset="0"/>
              </a:rPr>
              <a:t> </a:t>
            </a:r>
            <a:endParaRPr lang="en-US" altLang="en-US" sz="1800" b="1" dirty="0">
              <a:latin typeface="Arial Narrow" panose="020B0606020202030204" pitchFamily="34" charset="0"/>
            </a:endParaRPr>
          </a:p>
        </p:txBody>
      </p:sp>
      <p:sp>
        <p:nvSpPr>
          <p:cNvPr id="6" name="Oval 5"/>
          <p:cNvSpPr/>
          <p:nvPr/>
        </p:nvSpPr>
        <p:spPr>
          <a:xfrm>
            <a:off x="373646" y="584452"/>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en-US"/>
          </a:p>
        </p:txBody>
      </p:sp>
      <p:sp>
        <p:nvSpPr>
          <p:cNvPr id="35" name="Rectangle 2"/>
          <p:cNvSpPr txBox="1">
            <a:spLocks noChangeArrowheads="1"/>
          </p:cNvSpPr>
          <p:nvPr>
            <p:custDataLst>
              <p:tags r:id="rId2"/>
            </p:custDataLst>
          </p:nvPr>
        </p:nvSpPr>
        <p:spPr bwMode="gray">
          <a:xfrm>
            <a:off x="6829808" y="796414"/>
            <a:ext cx="2832295"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smtClean="0">
                <a:latin typeface="Arial Narrow" panose="020B0606020202030204" pitchFamily="34" charset="0"/>
              </a:rPr>
              <a:t>Key</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findings</a:t>
            </a:r>
            <a:endParaRPr lang="en-US" altLang="en-US" sz="1800" b="1" dirty="0">
              <a:latin typeface="Arial Narrow" panose="020B0606020202030204" pitchFamily="34" charset="0"/>
            </a:endParaRPr>
          </a:p>
        </p:txBody>
      </p:sp>
      <p:sp>
        <p:nvSpPr>
          <p:cNvPr id="36" name="Rectangle 2"/>
          <p:cNvSpPr txBox="1">
            <a:spLocks noChangeArrowheads="1"/>
          </p:cNvSpPr>
          <p:nvPr>
            <p:custDataLst>
              <p:tags r:id="rId3"/>
            </p:custDataLst>
          </p:nvPr>
        </p:nvSpPr>
        <p:spPr bwMode="gray">
          <a:xfrm>
            <a:off x="6722933" y="3377860"/>
            <a:ext cx="5057392" cy="400960"/>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charset="0"/>
              <a:buChar char="•"/>
            </a:pPr>
            <a:r>
              <a:rPr lang="en-US" altLang="zh-CN" sz="1800" b="1" dirty="0" smtClean="0">
                <a:latin typeface="Arial Narrow" panose="020B0606020202030204" pitchFamily="34" charset="0"/>
              </a:rPr>
              <a:t>Majority</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of</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the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interviewees</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are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aged</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between</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20</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and</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30</a:t>
            </a:r>
          </a:p>
          <a:p>
            <a:pPr marL="342900" indent="-342900">
              <a:buFont typeface="Arial" charset="0"/>
              <a:buChar char="•"/>
            </a:pPr>
            <a:r>
              <a:rPr lang="en-US" altLang="zh-CN" sz="1800" b="1" dirty="0" smtClean="0">
                <a:latin typeface="Arial Narrow" panose="020B0606020202030204" pitchFamily="34" charset="0"/>
              </a:rPr>
              <a:t>Most</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of</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them</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have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brown</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eyes</a:t>
            </a:r>
          </a:p>
        </p:txBody>
      </p:sp>
      <p:sp>
        <p:nvSpPr>
          <p:cNvPr id="9" name="Oval 8"/>
          <p:cNvSpPr/>
          <p:nvPr/>
        </p:nvSpPr>
        <p:spPr>
          <a:xfrm>
            <a:off x="6646027" y="629333"/>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14" name="Rectangle 2"/>
          <p:cNvSpPr>
            <a:spLocks noGrp="1" noChangeArrowheads="1"/>
          </p:cNvSpPr>
          <p:nvPr>
            <p:ph type="title"/>
            <p:custDataLst>
              <p:tags r:id="rId4"/>
            </p:custDataLst>
          </p:nvPr>
        </p:nvSpPr>
        <p:spPr bwMode="gray">
          <a:xfrm>
            <a:off x="212737" y="220071"/>
            <a:ext cx="8793595" cy="298327"/>
          </a:xfrm>
        </p:spPr>
        <p:txBody>
          <a:bodyPr>
            <a:noAutofit/>
          </a:bodyPr>
          <a:lstStyle/>
          <a:p>
            <a:r>
              <a:rPr lang="en-US" altLang="zh-CN" sz="2400" b="1" dirty="0" smtClean="0">
                <a:solidFill>
                  <a:srgbClr val="954F72"/>
                </a:solidFill>
                <a:latin typeface="Arial Narrow" panose="020B0606020202030204" pitchFamily="34" charset="0"/>
              </a:rPr>
              <a:t>Analysis</a:t>
            </a:r>
            <a:r>
              <a:rPr lang="zh-CN" altLang="en-US" sz="2400" b="1" dirty="0" smtClean="0">
                <a:solidFill>
                  <a:srgbClr val="954F72"/>
                </a:solidFill>
                <a:latin typeface="Arial Narrow" panose="020B0606020202030204" pitchFamily="34" charset="0"/>
              </a:rPr>
              <a:t> </a:t>
            </a:r>
            <a:r>
              <a:rPr lang="en-US" altLang="zh-CN" sz="2400" b="1" dirty="0" smtClean="0">
                <a:solidFill>
                  <a:srgbClr val="954F72"/>
                </a:solidFill>
                <a:latin typeface="Arial Narrow" panose="020B0606020202030204" pitchFamily="34" charset="0"/>
              </a:rPr>
              <a:t>of</a:t>
            </a:r>
            <a:r>
              <a:rPr lang="zh-CN" altLang="en-US" sz="2400" b="1" dirty="0" smtClean="0">
                <a:solidFill>
                  <a:srgbClr val="954F72"/>
                </a:solidFill>
                <a:latin typeface="Arial Narrow" panose="020B0606020202030204" pitchFamily="34" charset="0"/>
              </a:rPr>
              <a:t> </a:t>
            </a:r>
            <a:r>
              <a:rPr lang="en-US" altLang="zh-CN" sz="2400" b="1" dirty="0" smtClean="0">
                <a:solidFill>
                  <a:srgbClr val="954F72"/>
                </a:solidFill>
                <a:latin typeface="Arial Narrow" panose="020B0606020202030204" pitchFamily="34" charset="0"/>
              </a:rPr>
              <a:t>Stop</a:t>
            </a:r>
            <a:r>
              <a:rPr lang="zh-CN" altLang="en-US" sz="2400" b="1" dirty="0" smtClean="0">
                <a:solidFill>
                  <a:srgbClr val="954F72"/>
                </a:solidFill>
                <a:latin typeface="Arial Narrow" panose="020B0606020202030204" pitchFamily="34" charset="0"/>
              </a:rPr>
              <a:t> </a:t>
            </a:r>
            <a:r>
              <a:rPr lang="en-US" altLang="zh-CN" sz="2400" b="1" dirty="0" smtClean="0">
                <a:solidFill>
                  <a:srgbClr val="954F72"/>
                </a:solidFill>
                <a:latin typeface="Arial Narrow" panose="020B0606020202030204" pitchFamily="34" charset="0"/>
              </a:rPr>
              <a:t>and</a:t>
            </a:r>
            <a:r>
              <a:rPr lang="zh-CN" altLang="en-US" sz="2400" b="1" dirty="0" smtClean="0">
                <a:solidFill>
                  <a:srgbClr val="954F72"/>
                </a:solidFill>
                <a:latin typeface="Arial Narrow" panose="020B0606020202030204" pitchFamily="34" charset="0"/>
              </a:rPr>
              <a:t> </a:t>
            </a:r>
            <a:r>
              <a:rPr lang="en-US" altLang="zh-CN" sz="2400" b="1" smtClean="0">
                <a:solidFill>
                  <a:srgbClr val="954F72"/>
                </a:solidFill>
                <a:latin typeface="Arial Narrow" panose="020B0606020202030204" pitchFamily="34" charset="0"/>
              </a:rPr>
              <a:t>Search</a:t>
            </a:r>
            <a:endParaRPr lang="en-US" altLang="en-US" sz="2400" b="1" dirty="0">
              <a:solidFill>
                <a:srgbClr val="954F72"/>
              </a:solidFill>
              <a:latin typeface="Arial Narrow" panose="020B0606020202030204" pitchFamily="34" charset="0"/>
            </a:endParaRPr>
          </a:p>
        </p:txBody>
      </p:sp>
      <p:pic>
        <p:nvPicPr>
          <p:cNvPr id="2" name="Picture 1"/>
          <p:cNvPicPr>
            <a:picLocks noChangeAspect="1"/>
          </p:cNvPicPr>
          <p:nvPr/>
        </p:nvPicPr>
        <p:blipFill rotWithShape="1">
          <a:blip r:embed="rId7" cstate="print">
            <a:extLst>
              <a:ext uri="{28A0092B-C50C-407E-A947-70E740481C1C}">
                <a14:useLocalDpi xmlns:a14="http://schemas.microsoft.com/office/drawing/2010/main" val="0"/>
              </a:ext>
            </a:extLst>
          </a:blip>
          <a:srcRect t="51144" r="915"/>
          <a:stretch/>
        </p:blipFill>
        <p:spPr>
          <a:xfrm>
            <a:off x="373646" y="1409336"/>
            <a:ext cx="5726903" cy="5298823"/>
          </a:xfrm>
          <a:prstGeom prst="rect">
            <a:avLst/>
          </a:prstGeom>
        </p:spPr>
      </p:pic>
    </p:spTree>
    <p:extLst>
      <p:ext uri="{BB962C8B-B14F-4D97-AF65-F5344CB8AC3E}">
        <p14:creationId xmlns:p14="http://schemas.microsoft.com/office/powerpoint/2010/main" val="749907380"/>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864824" y="1017560"/>
            <a:ext cx="0" cy="52543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2"/>
          <p:cNvSpPr txBox="1">
            <a:spLocks noChangeArrowheads="1"/>
          </p:cNvSpPr>
          <p:nvPr>
            <p:custDataLst>
              <p:tags r:id="rId1"/>
            </p:custDataLst>
          </p:nvPr>
        </p:nvSpPr>
        <p:spPr bwMode="gray">
          <a:xfrm>
            <a:off x="571924" y="796414"/>
            <a:ext cx="3986428"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a:latin typeface="Arial Narrow" panose="020B0606020202030204" pitchFamily="34" charset="0"/>
              </a:rPr>
              <a:t>Vehicle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features</a:t>
            </a:r>
            <a:endParaRPr lang="en-US" altLang="en-US" sz="1800" b="1" dirty="0">
              <a:latin typeface="Arial Narrow" panose="020B0606020202030204" pitchFamily="34" charset="0"/>
            </a:endParaRPr>
          </a:p>
        </p:txBody>
      </p:sp>
      <p:sp>
        <p:nvSpPr>
          <p:cNvPr id="6" name="Oval 5"/>
          <p:cNvSpPr/>
          <p:nvPr/>
        </p:nvSpPr>
        <p:spPr>
          <a:xfrm>
            <a:off x="373646" y="584452"/>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en-US"/>
          </a:p>
        </p:txBody>
      </p:sp>
      <p:sp>
        <p:nvSpPr>
          <p:cNvPr id="35" name="Rectangle 2"/>
          <p:cNvSpPr txBox="1">
            <a:spLocks noChangeArrowheads="1"/>
          </p:cNvSpPr>
          <p:nvPr>
            <p:custDataLst>
              <p:tags r:id="rId2"/>
            </p:custDataLst>
          </p:nvPr>
        </p:nvSpPr>
        <p:spPr bwMode="gray">
          <a:xfrm>
            <a:off x="7457600" y="817080"/>
            <a:ext cx="2832295"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smtClean="0">
                <a:latin typeface="Arial Narrow" panose="020B0606020202030204" pitchFamily="34" charset="0"/>
              </a:rPr>
              <a:t>Key</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findings</a:t>
            </a:r>
            <a:endParaRPr lang="en-US" altLang="en-US" sz="1800" b="1" dirty="0">
              <a:latin typeface="Arial Narrow" panose="020B0606020202030204" pitchFamily="34" charset="0"/>
            </a:endParaRPr>
          </a:p>
        </p:txBody>
      </p:sp>
      <p:sp>
        <p:nvSpPr>
          <p:cNvPr id="36" name="Rectangle 2"/>
          <p:cNvSpPr txBox="1">
            <a:spLocks noChangeArrowheads="1"/>
          </p:cNvSpPr>
          <p:nvPr>
            <p:custDataLst>
              <p:tags r:id="rId3"/>
            </p:custDataLst>
          </p:nvPr>
        </p:nvSpPr>
        <p:spPr bwMode="gray">
          <a:xfrm>
            <a:off x="7273820" y="3243794"/>
            <a:ext cx="3944844" cy="400960"/>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charset="0"/>
              <a:buChar char="•"/>
            </a:pPr>
            <a:r>
              <a:rPr lang="en-US" altLang="zh-CN" sz="1800" b="1" dirty="0" smtClean="0">
                <a:latin typeface="Arial Narrow" panose="020B0606020202030204" pitchFamily="34" charset="0"/>
              </a:rPr>
              <a:t>The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made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year</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of</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the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vehicle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concentrates</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from</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1999</a:t>
            </a:r>
            <a:r>
              <a:rPr lang="zh-CN" altLang="en-US" sz="1800" b="1" dirty="0" smtClean="0">
                <a:latin typeface="Arial Narrow" panose="020B0606020202030204" pitchFamily="34" charset="0"/>
              </a:rPr>
              <a:t> </a:t>
            </a:r>
            <a:r>
              <a:rPr lang="mr-IN" altLang="zh-CN" sz="1800" b="1" dirty="0" smtClean="0">
                <a:latin typeface="Arial Narrow" panose="020B0606020202030204" pitchFamily="34" charset="0"/>
              </a:rPr>
              <a:t>–</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2006</a:t>
            </a:r>
          </a:p>
          <a:p>
            <a:pPr marL="342900" indent="-342900">
              <a:buFont typeface="Arial" charset="0"/>
              <a:buChar char="•"/>
            </a:pPr>
            <a:r>
              <a:rPr lang="en-US" altLang="zh-CN" sz="1800" b="1" dirty="0" smtClean="0">
                <a:latin typeface="Arial Narrow" panose="020B0606020202030204" pitchFamily="34" charset="0"/>
              </a:rPr>
              <a:t>The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license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is</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mainly</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issued</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in</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LA</a:t>
            </a:r>
          </a:p>
        </p:txBody>
      </p:sp>
      <p:sp>
        <p:nvSpPr>
          <p:cNvPr id="9" name="Oval 8"/>
          <p:cNvSpPr/>
          <p:nvPr/>
        </p:nvSpPr>
        <p:spPr>
          <a:xfrm>
            <a:off x="7273820" y="629333"/>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14" name="Rectangle 2"/>
          <p:cNvSpPr>
            <a:spLocks noGrp="1" noChangeArrowheads="1"/>
          </p:cNvSpPr>
          <p:nvPr>
            <p:ph type="title"/>
            <p:custDataLst>
              <p:tags r:id="rId4"/>
            </p:custDataLst>
          </p:nvPr>
        </p:nvSpPr>
        <p:spPr bwMode="gray">
          <a:xfrm>
            <a:off x="212737" y="220071"/>
            <a:ext cx="8793595" cy="298327"/>
          </a:xfrm>
        </p:spPr>
        <p:txBody>
          <a:bodyPr>
            <a:noAutofit/>
          </a:bodyPr>
          <a:lstStyle/>
          <a:p>
            <a:r>
              <a:rPr lang="en-US" altLang="zh-CN" sz="2400" b="1" dirty="0" smtClean="0">
                <a:solidFill>
                  <a:srgbClr val="954F72"/>
                </a:solidFill>
                <a:latin typeface="Arial Narrow" panose="020B0606020202030204" pitchFamily="34" charset="0"/>
              </a:rPr>
              <a:t>Analysis</a:t>
            </a:r>
            <a:r>
              <a:rPr lang="zh-CN" altLang="en-US" sz="2400" b="1" dirty="0" smtClean="0">
                <a:solidFill>
                  <a:srgbClr val="954F72"/>
                </a:solidFill>
                <a:latin typeface="Arial Narrow" panose="020B0606020202030204" pitchFamily="34" charset="0"/>
              </a:rPr>
              <a:t> </a:t>
            </a:r>
            <a:r>
              <a:rPr lang="en-US" altLang="zh-CN" sz="2400" b="1" dirty="0" smtClean="0">
                <a:solidFill>
                  <a:srgbClr val="954F72"/>
                </a:solidFill>
                <a:latin typeface="Arial Narrow" panose="020B0606020202030204" pitchFamily="34" charset="0"/>
              </a:rPr>
              <a:t>of</a:t>
            </a:r>
            <a:r>
              <a:rPr lang="zh-CN" altLang="en-US" sz="2400" b="1" dirty="0" smtClean="0">
                <a:solidFill>
                  <a:srgbClr val="954F72"/>
                </a:solidFill>
                <a:latin typeface="Arial Narrow" panose="020B0606020202030204" pitchFamily="34" charset="0"/>
              </a:rPr>
              <a:t> </a:t>
            </a:r>
            <a:r>
              <a:rPr lang="en-US" altLang="zh-CN" sz="2400" b="1" dirty="0" smtClean="0">
                <a:solidFill>
                  <a:srgbClr val="954F72"/>
                </a:solidFill>
                <a:latin typeface="Arial Narrow" panose="020B0606020202030204" pitchFamily="34" charset="0"/>
              </a:rPr>
              <a:t>Stop</a:t>
            </a:r>
            <a:r>
              <a:rPr lang="zh-CN" altLang="en-US" sz="2400" b="1" dirty="0" smtClean="0">
                <a:solidFill>
                  <a:srgbClr val="954F72"/>
                </a:solidFill>
                <a:latin typeface="Arial Narrow" panose="020B0606020202030204" pitchFamily="34" charset="0"/>
              </a:rPr>
              <a:t> </a:t>
            </a:r>
            <a:r>
              <a:rPr lang="en-US" altLang="zh-CN" sz="2400" b="1" dirty="0" smtClean="0">
                <a:solidFill>
                  <a:srgbClr val="954F72"/>
                </a:solidFill>
                <a:latin typeface="Arial Narrow" panose="020B0606020202030204" pitchFamily="34" charset="0"/>
              </a:rPr>
              <a:t>and</a:t>
            </a:r>
            <a:r>
              <a:rPr lang="zh-CN" altLang="en-US" sz="2400" b="1" dirty="0" smtClean="0">
                <a:solidFill>
                  <a:srgbClr val="954F72"/>
                </a:solidFill>
                <a:latin typeface="Arial Narrow" panose="020B0606020202030204" pitchFamily="34" charset="0"/>
              </a:rPr>
              <a:t> </a:t>
            </a:r>
            <a:r>
              <a:rPr lang="en-US" altLang="zh-CN" sz="2400" b="1" smtClean="0">
                <a:solidFill>
                  <a:srgbClr val="954F72"/>
                </a:solidFill>
                <a:latin typeface="Arial Narrow" panose="020B0606020202030204" pitchFamily="34" charset="0"/>
              </a:rPr>
              <a:t>Search</a:t>
            </a:r>
            <a:endParaRPr lang="en-US" altLang="en-US" sz="2400" b="1" dirty="0">
              <a:solidFill>
                <a:srgbClr val="954F72"/>
              </a:solidFill>
              <a:latin typeface="Arial Narrow" panose="020B0606020202030204" pitchFamily="34" charset="0"/>
            </a:endParaRPr>
          </a:p>
        </p:txBody>
      </p:sp>
      <p:pic>
        <p:nvPicPr>
          <p:cNvPr id="4"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025" y="1663256"/>
            <a:ext cx="6510196" cy="4231127"/>
          </a:xfrm>
          <a:prstGeom prst="rect">
            <a:avLst/>
          </a:prstGeom>
        </p:spPr>
      </p:pic>
    </p:spTree>
    <p:extLst>
      <p:ext uri="{BB962C8B-B14F-4D97-AF65-F5344CB8AC3E}">
        <p14:creationId xmlns:p14="http://schemas.microsoft.com/office/powerpoint/2010/main" val="2068615747"/>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646027" y="1061504"/>
            <a:ext cx="0" cy="52543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2"/>
          <p:cNvSpPr txBox="1">
            <a:spLocks noChangeArrowheads="1"/>
          </p:cNvSpPr>
          <p:nvPr>
            <p:custDataLst>
              <p:tags r:id="rId1"/>
            </p:custDataLst>
          </p:nvPr>
        </p:nvSpPr>
        <p:spPr bwMode="gray">
          <a:xfrm>
            <a:off x="571924" y="796414"/>
            <a:ext cx="3986428"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smtClean="0">
                <a:latin typeface="Arial Narrow" panose="020B0606020202030204" pitchFamily="34" charset="0"/>
              </a:rPr>
              <a:t>Geographic</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distribution</a:t>
            </a:r>
            <a:r>
              <a:rPr lang="zh-CN" altLang="en-US" sz="1800" b="1" dirty="0" smtClean="0">
                <a:latin typeface="Arial Narrow" panose="020B0606020202030204" pitchFamily="34" charset="0"/>
              </a:rPr>
              <a:t> </a:t>
            </a:r>
            <a:endParaRPr lang="en-US" altLang="en-US" sz="1800" b="1" dirty="0">
              <a:latin typeface="Arial Narrow" panose="020B0606020202030204" pitchFamily="34" charset="0"/>
            </a:endParaRPr>
          </a:p>
        </p:txBody>
      </p:sp>
      <p:sp>
        <p:nvSpPr>
          <p:cNvPr id="6" name="Oval 5"/>
          <p:cNvSpPr/>
          <p:nvPr/>
        </p:nvSpPr>
        <p:spPr>
          <a:xfrm>
            <a:off x="373646" y="584452"/>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en-US"/>
          </a:p>
        </p:txBody>
      </p:sp>
      <p:sp>
        <p:nvSpPr>
          <p:cNvPr id="35" name="Rectangle 2"/>
          <p:cNvSpPr txBox="1">
            <a:spLocks noChangeArrowheads="1"/>
          </p:cNvSpPr>
          <p:nvPr>
            <p:custDataLst>
              <p:tags r:id="rId2"/>
            </p:custDataLst>
          </p:nvPr>
        </p:nvSpPr>
        <p:spPr bwMode="gray">
          <a:xfrm>
            <a:off x="6829808" y="796414"/>
            <a:ext cx="2832295"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smtClean="0">
                <a:latin typeface="Arial Narrow" panose="020B0606020202030204" pitchFamily="34" charset="0"/>
              </a:rPr>
              <a:t>Key</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findings</a:t>
            </a:r>
            <a:endParaRPr lang="en-US" altLang="en-US" sz="1800" b="1" dirty="0">
              <a:latin typeface="Arial Narrow" panose="020B0606020202030204" pitchFamily="34" charset="0"/>
            </a:endParaRPr>
          </a:p>
        </p:txBody>
      </p:sp>
      <p:sp>
        <p:nvSpPr>
          <p:cNvPr id="36" name="Rectangle 2"/>
          <p:cNvSpPr txBox="1">
            <a:spLocks noChangeArrowheads="1"/>
          </p:cNvSpPr>
          <p:nvPr>
            <p:custDataLst>
              <p:tags r:id="rId3"/>
            </p:custDataLst>
          </p:nvPr>
        </p:nvSpPr>
        <p:spPr bwMode="gray">
          <a:xfrm>
            <a:off x="6722933" y="3377860"/>
            <a:ext cx="5057392" cy="400960"/>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charset="0"/>
              <a:buChar char="•"/>
            </a:pPr>
            <a:r>
              <a:rPr lang="en-US" altLang="zh-CN" sz="1800" b="1" dirty="0" smtClean="0">
                <a:latin typeface="Arial Narrow" panose="020B0606020202030204" pitchFamily="34" charset="0"/>
              </a:rPr>
              <a:t>Most</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of</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the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stop</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and</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search</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happened</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in</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zone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D/C/E/I</a:t>
            </a:r>
          </a:p>
          <a:p>
            <a:pPr marL="342900" indent="-342900">
              <a:buFont typeface="Arial" charset="0"/>
              <a:buChar char="•"/>
            </a:pPr>
            <a:r>
              <a:rPr lang="en-US" altLang="zh-CN" sz="1800" b="1" dirty="0" smtClean="0">
                <a:latin typeface="Arial Narrow" panose="020B0606020202030204" pitchFamily="34" charset="0"/>
              </a:rPr>
              <a:t>Most</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of</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the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stop</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and</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search</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happened</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in</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district</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8</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and</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3</a:t>
            </a:r>
          </a:p>
          <a:p>
            <a:pPr marL="342900" indent="-342900">
              <a:buFont typeface="Arial" charset="0"/>
              <a:buChar char="•"/>
            </a:pPr>
            <a:r>
              <a:rPr lang="en-US" altLang="zh-CN" sz="1800" b="1" dirty="0" smtClean="0">
                <a:latin typeface="Arial Narrow" panose="020B0606020202030204" pitchFamily="34" charset="0"/>
              </a:rPr>
              <a:t>This</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shows</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that</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those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mentioned</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areas</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above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may</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have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a</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higher</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potential</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of</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crime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rates,</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police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may</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want</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to</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take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a</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deeper</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look</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into</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this</a:t>
            </a:r>
          </a:p>
        </p:txBody>
      </p:sp>
      <p:sp>
        <p:nvSpPr>
          <p:cNvPr id="9" name="Oval 8"/>
          <p:cNvSpPr/>
          <p:nvPr/>
        </p:nvSpPr>
        <p:spPr>
          <a:xfrm>
            <a:off x="6646027" y="629333"/>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14" name="Rectangle 2"/>
          <p:cNvSpPr>
            <a:spLocks noGrp="1" noChangeArrowheads="1"/>
          </p:cNvSpPr>
          <p:nvPr>
            <p:ph type="title"/>
            <p:custDataLst>
              <p:tags r:id="rId4"/>
            </p:custDataLst>
          </p:nvPr>
        </p:nvSpPr>
        <p:spPr bwMode="gray">
          <a:xfrm>
            <a:off x="212737" y="220071"/>
            <a:ext cx="8793595" cy="298327"/>
          </a:xfrm>
        </p:spPr>
        <p:txBody>
          <a:bodyPr>
            <a:noAutofit/>
          </a:bodyPr>
          <a:lstStyle/>
          <a:p>
            <a:r>
              <a:rPr lang="en-US" altLang="zh-CN" sz="2400" b="1" dirty="0" smtClean="0">
                <a:solidFill>
                  <a:srgbClr val="954F72"/>
                </a:solidFill>
                <a:latin typeface="Arial Narrow" panose="020B0606020202030204" pitchFamily="34" charset="0"/>
              </a:rPr>
              <a:t>Analysis</a:t>
            </a:r>
            <a:r>
              <a:rPr lang="zh-CN" altLang="en-US" sz="2400" b="1" dirty="0" smtClean="0">
                <a:solidFill>
                  <a:srgbClr val="954F72"/>
                </a:solidFill>
                <a:latin typeface="Arial Narrow" panose="020B0606020202030204" pitchFamily="34" charset="0"/>
              </a:rPr>
              <a:t> </a:t>
            </a:r>
            <a:r>
              <a:rPr lang="en-US" altLang="zh-CN" sz="2400" b="1" dirty="0" smtClean="0">
                <a:solidFill>
                  <a:srgbClr val="954F72"/>
                </a:solidFill>
                <a:latin typeface="Arial Narrow" panose="020B0606020202030204" pitchFamily="34" charset="0"/>
              </a:rPr>
              <a:t>of</a:t>
            </a:r>
            <a:r>
              <a:rPr lang="zh-CN" altLang="en-US" sz="2400" b="1" dirty="0" smtClean="0">
                <a:solidFill>
                  <a:srgbClr val="954F72"/>
                </a:solidFill>
                <a:latin typeface="Arial Narrow" panose="020B0606020202030204" pitchFamily="34" charset="0"/>
              </a:rPr>
              <a:t> </a:t>
            </a:r>
            <a:r>
              <a:rPr lang="en-US" altLang="zh-CN" sz="2400" b="1" dirty="0" smtClean="0">
                <a:solidFill>
                  <a:srgbClr val="954F72"/>
                </a:solidFill>
                <a:latin typeface="Arial Narrow" panose="020B0606020202030204" pitchFamily="34" charset="0"/>
              </a:rPr>
              <a:t>Stop</a:t>
            </a:r>
            <a:r>
              <a:rPr lang="zh-CN" altLang="en-US" sz="2400" b="1" dirty="0" smtClean="0">
                <a:solidFill>
                  <a:srgbClr val="954F72"/>
                </a:solidFill>
                <a:latin typeface="Arial Narrow" panose="020B0606020202030204" pitchFamily="34" charset="0"/>
              </a:rPr>
              <a:t> </a:t>
            </a:r>
            <a:r>
              <a:rPr lang="en-US" altLang="zh-CN" sz="2400" b="1" dirty="0" smtClean="0">
                <a:solidFill>
                  <a:srgbClr val="954F72"/>
                </a:solidFill>
                <a:latin typeface="Arial Narrow" panose="020B0606020202030204" pitchFamily="34" charset="0"/>
              </a:rPr>
              <a:t>and</a:t>
            </a:r>
            <a:r>
              <a:rPr lang="zh-CN" altLang="en-US" sz="2400" b="1" dirty="0" smtClean="0">
                <a:solidFill>
                  <a:srgbClr val="954F72"/>
                </a:solidFill>
                <a:latin typeface="Arial Narrow" panose="020B0606020202030204" pitchFamily="34" charset="0"/>
              </a:rPr>
              <a:t> </a:t>
            </a:r>
            <a:r>
              <a:rPr lang="en-US" altLang="zh-CN" sz="2400" b="1" smtClean="0">
                <a:solidFill>
                  <a:srgbClr val="954F72"/>
                </a:solidFill>
                <a:latin typeface="Arial Narrow" panose="020B0606020202030204" pitchFamily="34" charset="0"/>
              </a:rPr>
              <a:t>Search</a:t>
            </a:r>
            <a:endParaRPr lang="en-US" altLang="en-US" sz="2400" b="1" dirty="0">
              <a:solidFill>
                <a:srgbClr val="954F72"/>
              </a:solidFill>
              <a:latin typeface="Arial Narrow" panose="020B0606020202030204" pitchFamily="34" charset="0"/>
            </a:endParaRPr>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02" y="1394079"/>
            <a:ext cx="6546879" cy="5295331"/>
          </a:xfrm>
          <a:prstGeom prst="rect">
            <a:avLst/>
          </a:prstGeom>
        </p:spPr>
      </p:pic>
    </p:spTree>
    <p:extLst>
      <p:ext uri="{BB962C8B-B14F-4D97-AF65-F5344CB8AC3E}">
        <p14:creationId xmlns:p14="http://schemas.microsoft.com/office/powerpoint/2010/main" val="1409484633"/>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646027" y="1061504"/>
            <a:ext cx="0" cy="52543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2"/>
          <p:cNvSpPr txBox="1">
            <a:spLocks noChangeArrowheads="1"/>
          </p:cNvSpPr>
          <p:nvPr>
            <p:custDataLst>
              <p:tags r:id="rId1"/>
            </p:custDataLst>
          </p:nvPr>
        </p:nvSpPr>
        <p:spPr bwMode="gray">
          <a:xfrm>
            <a:off x="571924" y="796414"/>
            <a:ext cx="3986428"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smtClean="0">
                <a:latin typeface="Arial Narrow" panose="020B0606020202030204" pitchFamily="34" charset="0"/>
              </a:rPr>
              <a:t>Geographic</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distribution</a:t>
            </a:r>
            <a:r>
              <a:rPr lang="zh-CN" altLang="en-US" sz="1800" b="1" dirty="0" smtClean="0">
                <a:latin typeface="Arial Narrow" panose="020B0606020202030204" pitchFamily="34" charset="0"/>
              </a:rPr>
              <a:t> </a:t>
            </a:r>
            <a:endParaRPr lang="en-US" altLang="en-US" sz="1800" b="1" dirty="0">
              <a:latin typeface="Arial Narrow" panose="020B0606020202030204" pitchFamily="34" charset="0"/>
            </a:endParaRPr>
          </a:p>
        </p:txBody>
      </p:sp>
      <p:sp>
        <p:nvSpPr>
          <p:cNvPr id="6" name="Oval 5"/>
          <p:cNvSpPr/>
          <p:nvPr/>
        </p:nvSpPr>
        <p:spPr>
          <a:xfrm>
            <a:off x="373646" y="584452"/>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1</a:t>
            </a:r>
            <a:endParaRPr lang="en-US"/>
          </a:p>
        </p:txBody>
      </p:sp>
      <p:sp>
        <p:nvSpPr>
          <p:cNvPr id="35" name="Rectangle 2"/>
          <p:cNvSpPr txBox="1">
            <a:spLocks noChangeArrowheads="1"/>
          </p:cNvSpPr>
          <p:nvPr>
            <p:custDataLst>
              <p:tags r:id="rId2"/>
            </p:custDataLst>
          </p:nvPr>
        </p:nvSpPr>
        <p:spPr bwMode="gray">
          <a:xfrm>
            <a:off x="6829808" y="796414"/>
            <a:ext cx="2832295" cy="4009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1800" b="1" dirty="0" smtClean="0">
                <a:latin typeface="Arial Narrow" panose="020B0606020202030204" pitchFamily="34" charset="0"/>
              </a:rPr>
              <a:t>Key</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findings</a:t>
            </a:r>
            <a:endParaRPr lang="en-US" altLang="en-US" sz="1800" b="1" dirty="0">
              <a:latin typeface="Arial Narrow" panose="020B0606020202030204" pitchFamily="34" charset="0"/>
            </a:endParaRPr>
          </a:p>
        </p:txBody>
      </p:sp>
      <p:sp>
        <p:nvSpPr>
          <p:cNvPr id="36" name="Rectangle 2"/>
          <p:cNvSpPr txBox="1">
            <a:spLocks noChangeArrowheads="1"/>
          </p:cNvSpPr>
          <p:nvPr>
            <p:custDataLst>
              <p:tags r:id="rId3"/>
            </p:custDataLst>
          </p:nvPr>
        </p:nvSpPr>
        <p:spPr bwMode="gray">
          <a:xfrm>
            <a:off x="6722933" y="3377860"/>
            <a:ext cx="5057392" cy="400960"/>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charset="0"/>
              <a:buChar char="•"/>
            </a:pPr>
            <a:r>
              <a:rPr lang="en-US" altLang="zh-CN" sz="1800" b="1" dirty="0" smtClean="0">
                <a:latin typeface="Arial Narrow" panose="020B0606020202030204" pitchFamily="34" charset="0"/>
              </a:rPr>
              <a:t>Most</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of</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the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stop</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and</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search</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happened</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in</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zone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D/C/E/I</a:t>
            </a:r>
          </a:p>
          <a:p>
            <a:pPr marL="342900" indent="-342900">
              <a:buFont typeface="Arial" charset="0"/>
              <a:buChar char="•"/>
            </a:pPr>
            <a:r>
              <a:rPr lang="en-US" altLang="zh-CN" sz="1800" b="1" dirty="0" smtClean="0">
                <a:latin typeface="Arial Narrow" panose="020B0606020202030204" pitchFamily="34" charset="0"/>
              </a:rPr>
              <a:t>Most</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of</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the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stop</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and</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search</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happened</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in</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district</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8</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and</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3</a:t>
            </a:r>
          </a:p>
          <a:p>
            <a:pPr marL="342900" indent="-342900">
              <a:buFont typeface="Arial" charset="0"/>
              <a:buChar char="•"/>
            </a:pPr>
            <a:r>
              <a:rPr lang="en-US" altLang="zh-CN" sz="1800" b="1" dirty="0" smtClean="0">
                <a:latin typeface="Arial Narrow" panose="020B0606020202030204" pitchFamily="34" charset="0"/>
              </a:rPr>
              <a:t>This</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shows</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that</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those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mentioned</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areas</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above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may</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have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a</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higher</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potential</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of</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crime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rates,</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police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may</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want</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to</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take</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a</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deeper</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look</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into</a:t>
            </a:r>
            <a:r>
              <a:rPr lang="zh-CN" altLang="en-US" sz="1800" b="1" dirty="0" smtClean="0">
                <a:latin typeface="Arial Narrow" panose="020B0606020202030204" pitchFamily="34" charset="0"/>
              </a:rPr>
              <a:t> </a:t>
            </a:r>
            <a:r>
              <a:rPr lang="en-US" altLang="zh-CN" sz="1800" b="1" dirty="0" smtClean="0">
                <a:latin typeface="Arial Narrow" panose="020B0606020202030204" pitchFamily="34" charset="0"/>
              </a:rPr>
              <a:t>this</a:t>
            </a:r>
          </a:p>
        </p:txBody>
      </p:sp>
      <p:sp>
        <p:nvSpPr>
          <p:cNvPr id="9" name="Oval 8"/>
          <p:cNvSpPr/>
          <p:nvPr/>
        </p:nvSpPr>
        <p:spPr>
          <a:xfrm>
            <a:off x="6646027" y="629333"/>
            <a:ext cx="367561" cy="3675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14" name="Rectangle 2"/>
          <p:cNvSpPr>
            <a:spLocks noGrp="1" noChangeArrowheads="1"/>
          </p:cNvSpPr>
          <p:nvPr>
            <p:ph type="title"/>
            <p:custDataLst>
              <p:tags r:id="rId4"/>
            </p:custDataLst>
          </p:nvPr>
        </p:nvSpPr>
        <p:spPr bwMode="gray">
          <a:xfrm>
            <a:off x="212737" y="220071"/>
            <a:ext cx="8793595" cy="298327"/>
          </a:xfrm>
        </p:spPr>
        <p:txBody>
          <a:bodyPr>
            <a:noAutofit/>
          </a:bodyPr>
          <a:lstStyle/>
          <a:p>
            <a:r>
              <a:rPr lang="en-US" altLang="zh-CN" sz="2400" b="1" dirty="0" smtClean="0">
                <a:solidFill>
                  <a:srgbClr val="954F72"/>
                </a:solidFill>
                <a:latin typeface="Arial Narrow" panose="020B0606020202030204" pitchFamily="34" charset="0"/>
              </a:rPr>
              <a:t>Analysis</a:t>
            </a:r>
            <a:r>
              <a:rPr lang="zh-CN" altLang="en-US" sz="2400" b="1" dirty="0" smtClean="0">
                <a:solidFill>
                  <a:srgbClr val="954F72"/>
                </a:solidFill>
                <a:latin typeface="Arial Narrow" panose="020B0606020202030204" pitchFamily="34" charset="0"/>
              </a:rPr>
              <a:t> </a:t>
            </a:r>
            <a:r>
              <a:rPr lang="en-US" altLang="zh-CN" sz="2400" b="1" dirty="0" smtClean="0">
                <a:solidFill>
                  <a:srgbClr val="954F72"/>
                </a:solidFill>
                <a:latin typeface="Arial Narrow" panose="020B0606020202030204" pitchFamily="34" charset="0"/>
              </a:rPr>
              <a:t>of</a:t>
            </a:r>
            <a:r>
              <a:rPr lang="zh-CN" altLang="en-US" sz="2400" b="1" dirty="0" smtClean="0">
                <a:solidFill>
                  <a:srgbClr val="954F72"/>
                </a:solidFill>
                <a:latin typeface="Arial Narrow" panose="020B0606020202030204" pitchFamily="34" charset="0"/>
              </a:rPr>
              <a:t> </a:t>
            </a:r>
            <a:r>
              <a:rPr lang="en-US" altLang="zh-CN" sz="2400" b="1" dirty="0" smtClean="0">
                <a:solidFill>
                  <a:srgbClr val="954F72"/>
                </a:solidFill>
                <a:latin typeface="Arial Narrow" panose="020B0606020202030204" pitchFamily="34" charset="0"/>
              </a:rPr>
              <a:t>Stop</a:t>
            </a:r>
            <a:r>
              <a:rPr lang="zh-CN" altLang="en-US" sz="2400" b="1" dirty="0" smtClean="0">
                <a:solidFill>
                  <a:srgbClr val="954F72"/>
                </a:solidFill>
                <a:latin typeface="Arial Narrow" panose="020B0606020202030204" pitchFamily="34" charset="0"/>
              </a:rPr>
              <a:t> </a:t>
            </a:r>
            <a:r>
              <a:rPr lang="en-US" altLang="zh-CN" sz="2400" b="1" dirty="0" smtClean="0">
                <a:solidFill>
                  <a:srgbClr val="954F72"/>
                </a:solidFill>
                <a:latin typeface="Arial Narrow" panose="020B0606020202030204" pitchFamily="34" charset="0"/>
              </a:rPr>
              <a:t>and</a:t>
            </a:r>
            <a:r>
              <a:rPr lang="zh-CN" altLang="en-US" sz="2400" b="1" dirty="0" smtClean="0">
                <a:solidFill>
                  <a:srgbClr val="954F72"/>
                </a:solidFill>
                <a:latin typeface="Arial Narrow" panose="020B0606020202030204" pitchFamily="34" charset="0"/>
              </a:rPr>
              <a:t> </a:t>
            </a:r>
            <a:r>
              <a:rPr lang="en-US" altLang="zh-CN" sz="2400" b="1" smtClean="0">
                <a:solidFill>
                  <a:srgbClr val="954F72"/>
                </a:solidFill>
                <a:latin typeface="Arial Narrow" panose="020B0606020202030204" pitchFamily="34" charset="0"/>
              </a:rPr>
              <a:t>Search</a:t>
            </a:r>
            <a:endParaRPr lang="en-US" altLang="en-US" sz="2400" b="1" dirty="0">
              <a:solidFill>
                <a:srgbClr val="954F72"/>
              </a:solidFill>
              <a:latin typeface="Arial Narrow" panose="020B0606020202030204" pitchFamily="34" charset="0"/>
            </a:endParaRPr>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02" y="1394079"/>
            <a:ext cx="6546879" cy="5295331"/>
          </a:xfrm>
          <a:prstGeom prst="rect">
            <a:avLst/>
          </a:prstGeom>
        </p:spPr>
      </p:pic>
    </p:spTree>
    <p:extLst>
      <p:ext uri="{BB962C8B-B14F-4D97-AF65-F5344CB8AC3E}">
        <p14:creationId xmlns:p14="http://schemas.microsoft.com/office/powerpoint/2010/main" val="1486901249"/>
      </p:ext>
    </p:extLst>
  </p:cSld>
  <p:clrMapOvr>
    <a:masterClrMapping/>
  </p:clrMapOvr>
  <p:transition>
    <p:wipe dir="r"/>
  </p:transition>
</p:sld>
</file>

<file path=ppt/tags/tag1.xml><?xml version="1.0" encoding="utf-8"?>
<p:tagLst xmlns:a="http://schemas.openxmlformats.org/drawingml/2006/main" xmlns:r="http://schemas.openxmlformats.org/officeDocument/2006/relationships" xmlns:p="http://schemas.openxmlformats.org/presentationml/2006/main">
  <p:tag name="RESIZE" val="Yes"/>
</p:tagLst>
</file>

<file path=ppt/tags/tag10.xml><?xml version="1.0" encoding="utf-8"?>
<p:tagLst xmlns:a="http://schemas.openxmlformats.org/drawingml/2006/main" xmlns:r="http://schemas.openxmlformats.org/officeDocument/2006/relationships" xmlns:p="http://schemas.openxmlformats.org/presentationml/2006/main">
  <p:tag name="RESIZE" val="Yes"/>
</p:tagLst>
</file>

<file path=ppt/tags/tag11.xml><?xml version="1.0" encoding="utf-8"?>
<p:tagLst xmlns:a="http://schemas.openxmlformats.org/drawingml/2006/main" xmlns:r="http://schemas.openxmlformats.org/officeDocument/2006/relationships" xmlns:p="http://schemas.openxmlformats.org/presentationml/2006/main">
  <p:tag name="RESIZE" val="Yes"/>
</p:tagLst>
</file>

<file path=ppt/tags/tag12.xml><?xml version="1.0" encoding="utf-8"?>
<p:tagLst xmlns:a="http://schemas.openxmlformats.org/drawingml/2006/main" xmlns:r="http://schemas.openxmlformats.org/officeDocument/2006/relationships" xmlns:p="http://schemas.openxmlformats.org/presentationml/2006/main">
  <p:tag name="RESIZE" val="Yes"/>
</p:tagLst>
</file>

<file path=ppt/tags/tag13.xml><?xml version="1.0" encoding="utf-8"?>
<p:tagLst xmlns:a="http://schemas.openxmlformats.org/drawingml/2006/main" xmlns:r="http://schemas.openxmlformats.org/officeDocument/2006/relationships" xmlns:p="http://schemas.openxmlformats.org/presentationml/2006/main">
  <p:tag name="RESIZE" val="Yes"/>
</p:tagLst>
</file>

<file path=ppt/tags/tag14.xml><?xml version="1.0" encoding="utf-8"?>
<p:tagLst xmlns:a="http://schemas.openxmlformats.org/drawingml/2006/main" xmlns:r="http://schemas.openxmlformats.org/officeDocument/2006/relationships" xmlns:p="http://schemas.openxmlformats.org/presentationml/2006/main">
  <p:tag name="RESIZE" val="Yes"/>
</p:tagLst>
</file>

<file path=ppt/tags/tag15.xml><?xml version="1.0" encoding="utf-8"?>
<p:tagLst xmlns:a="http://schemas.openxmlformats.org/drawingml/2006/main" xmlns:r="http://schemas.openxmlformats.org/officeDocument/2006/relationships" xmlns:p="http://schemas.openxmlformats.org/presentationml/2006/main">
  <p:tag name="RESIZE" val="Yes"/>
</p:tagLst>
</file>

<file path=ppt/tags/tag16.xml><?xml version="1.0" encoding="utf-8"?>
<p:tagLst xmlns:a="http://schemas.openxmlformats.org/drawingml/2006/main" xmlns:r="http://schemas.openxmlformats.org/officeDocument/2006/relationships" xmlns:p="http://schemas.openxmlformats.org/presentationml/2006/main">
  <p:tag name="RESIZE" val="Yes"/>
</p:tagLst>
</file>

<file path=ppt/tags/tag17.xml><?xml version="1.0" encoding="utf-8"?>
<p:tagLst xmlns:a="http://schemas.openxmlformats.org/drawingml/2006/main" xmlns:r="http://schemas.openxmlformats.org/officeDocument/2006/relationships" xmlns:p="http://schemas.openxmlformats.org/presentationml/2006/main">
  <p:tag name="RESIZE" val="Yes"/>
</p:tagLst>
</file>

<file path=ppt/tags/tag18.xml><?xml version="1.0" encoding="utf-8"?>
<p:tagLst xmlns:a="http://schemas.openxmlformats.org/drawingml/2006/main" xmlns:r="http://schemas.openxmlformats.org/officeDocument/2006/relationships" xmlns:p="http://schemas.openxmlformats.org/presentationml/2006/main">
  <p:tag name="RESIZE" val="Yes"/>
</p:tagLst>
</file>

<file path=ppt/tags/tag19.xml><?xml version="1.0" encoding="utf-8"?>
<p:tagLst xmlns:a="http://schemas.openxmlformats.org/drawingml/2006/main" xmlns:r="http://schemas.openxmlformats.org/officeDocument/2006/relationships" xmlns:p="http://schemas.openxmlformats.org/presentationml/2006/main">
  <p:tag name="RESIZE" val="Yes"/>
</p:tagLst>
</file>

<file path=ppt/tags/tag2.xml><?xml version="1.0" encoding="utf-8"?>
<p:tagLst xmlns:a="http://schemas.openxmlformats.org/drawingml/2006/main" xmlns:r="http://schemas.openxmlformats.org/officeDocument/2006/relationships" xmlns:p="http://schemas.openxmlformats.org/presentationml/2006/main">
  <p:tag name="RESIZE" val="Yes"/>
</p:tagLst>
</file>

<file path=ppt/tags/tag20.xml><?xml version="1.0" encoding="utf-8"?>
<p:tagLst xmlns:a="http://schemas.openxmlformats.org/drawingml/2006/main" xmlns:r="http://schemas.openxmlformats.org/officeDocument/2006/relationships" xmlns:p="http://schemas.openxmlformats.org/presentationml/2006/main">
  <p:tag name="RESIZE" val="Yes"/>
</p:tagLst>
</file>

<file path=ppt/tags/tag21.xml><?xml version="1.0" encoding="utf-8"?>
<p:tagLst xmlns:a="http://schemas.openxmlformats.org/drawingml/2006/main" xmlns:r="http://schemas.openxmlformats.org/officeDocument/2006/relationships" xmlns:p="http://schemas.openxmlformats.org/presentationml/2006/main">
  <p:tag name="RESIZE" val="Yes"/>
</p:tagLst>
</file>

<file path=ppt/tags/tag22.xml><?xml version="1.0" encoding="utf-8"?>
<p:tagLst xmlns:a="http://schemas.openxmlformats.org/drawingml/2006/main" xmlns:r="http://schemas.openxmlformats.org/officeDocument/2006/relationships" xmlns:p="http://schemas.openxmlformats.org/presentationml/2006/main">
  <p:tag name="RESIZE" val="Yes"/>
</p:tagLst>
</file>

<file path=ppt/tags/tag23.xml><?xml version="1.0" encoding="utf-8"?>
<p:tagLst xmlns:a="http://schemas.openxmlformats.org/drawingml/2006/main" xmlns:r="http://schemas.openxmlformats.org/officeDocument/2006/relationships" xmlns:p="http://schemas.openxmlformats.org/presentationml/2006/main">
  <p:tag name="RESIZE" val="Yes"/>
</p:tagLst>
</file>

<file path=ppt/tags/tag24.xml><?xml version="1.0" encoding="utf-8"?>
<p:tagLst xmlns:a="http://schemas.openxmlformats.org/drawingml/2006/main" xmlns:r="http://schemas.openxmlformats.org/officeDocument/2006/relationships" xmlns:p="http://schemas.openxmlformats.org/presentationml/2006/main">
  <p:tag name="RESIZE" val="Yes"/>
</p:tagLst>
</file>

<file path=ppt/tags/tag25.xml><?xml version="1.0" encoding="utf-8"?>
<p:tagLst xmlns:a="http://schemas.openxmlformats.org/drawingml/2006/main" xmlns:r="http://schemas.openxmlformats.org/officeDocument/2006/relationships" xmlns:p="http://schemas.openxmlformats.org/presentationml/2006/main">
  <p:tag name="RESIZE" val="Yes"/>
</p:tagLst>
</file>

<file path=ppt/tags/tag26.xml><?xml version="1.0" encoding="utf-8"?>
<p:tagLst xmlns:a="http://schemas.openxmlformats.org/drawingml/2006/main" xmlns:r="http://schemas.openxmlformats.org/officeDocument/2006/relationships" xmlns:p="http://schemas.openxmlformats.org/presentationml/2006/main">
  <p:tag name="RESIZE" val="Yes"/>
</p:tagLst>
</file>

<file path=ppt/tags/tag27.xml><?xml version="1.0" encoding="utf-8"?>
<p:tagLst xmlns:a="http://schemas.openxmlformats.org/drawingml/2006/main" xmlns:r="http://schemas.openxmlformats.org/officeDocument/2006/relationships" xmlns:p="http://schemas.openxmlformats.org/presentationml/2006/main">
  <p:tag name="RESIZE" val="Yes"/>
</p:tagLst>
</file>

<file path=ppt/tags/tag28.xml><?xml version="1.0" encoding="utf-8"?>
<p:tagLst xmlns:a="http://schemas.openxmlformats.org/drawingml/2006/main" xmlns:r="http://schemas.openxmlformats.org/officeDocument/2006/relationships" xmlns:p="http://schemas.openxmlformats.org/presentationml/2006/main">
  <p:tag name="RESIZE" val="Yes"/>
</p:tagLst>
</file>

<file path=ppt/tags/tag29.xml><?xml version="1.0" encoding="utf-8"?>
<p:tagLst xmlns:a="http://schemas.openxmlformats.org/drawingml/2006/main" xmlns:r="http://schemas.openxmlformats.org/officeDocument/2006/relationships" xmlns:p="http://schemas.openxmlformats.org/presentationml/2006/main">
  <p:tag name="RESIZE" val="Yes"/>
</p:tagLst>
</file>

<file path=ppt/tags/tag3.xml><?xml version="1.0" encoding="utf-8"?>
<p:tagLst xmlns:a="http://schemas.openxmlformats.org/drawingml/2006/main" xmlns:r="http://schemas.openxmlformats.org/officeDocument/2006/relationships" xmlns:p="http://schemas.openxmlformats.org/presentationml/2006/main">
  <p:tag name="RESIZE" val="Yes"/>
</p:tagLst>
</file>

<file path=ppt/tags/tag30.xml><?xml version="1.0" encoding="utf-8"?>
<p:tagLst xmlns:a="http://schemas.openxmlformats.org/drawingml/2006/main" xmlns:r="http://schemas.openxmlformats.org/officeDocument/2006/relationships" xmlns:p="http://schemas.openxmlformats.org/presentationml/2006/main">
  <p:tag name="RESIZE" val="Yes"/>
</p:tagLst>
</file>

<file path=ppt/tags/tag31.xml><?xml version="1.0" encoding="utf-8"?>
<p:tagLst xmlns:a="http://schemas.openxmlformats.org/drawingml/2006/main" xmlns:r="http://schemas.openxmlformats.org/officeDocument/2006/relationships" xmlns:p="http://schemas.openxmlformats.org/presentationml/2006/main">
  <p:tag name="RESIZE" val="Yes"/>
</p:tagLst>
</file>

<file path=ppt/tags/tag32.xml><?xml version="1.0" encoding="utf-8"?>
<p:tagLst xmlns:a="http://schemas.openxmlformats.org/drawingml/2006/main" xmlns:r="http://schemas.openxmlformats.org/officeDocument/2006/relationships" xmlns:p="http://schemas.openxmlformats.org/presentationml/2006/main">
  <p:tag name="RESIZE" val="Yes"/>
</p:tagLst>
</file>

<file path=ppt/tags/tag33.xml><?xml version="1.0" encoding="utf-8"?>
<p:tagLst xmlns:a="http://schemas.openxmlformats.org/drawingml/2006/main" xmlns:r="http://schemas.openxmlformats.org/officeDocument/2006/relationships" xmlns:p="http://schemas.openxmlformats.org/presentationml/2006/main">
  <p:tag name="RESIZE" val="Yes"/>
</p:tagLst>
</file>

<file path=ppt/tags/tag34.xml><?xml version="1.0" encoding="utf-8"?>
<p:tagLst xmlns:a="http://schemas.openxmlformats.org/drawingml/2006/main" xmlns:r="http://schemas.openxmlformats.org/officeDocument/2006/relationships" xmlns:p="http://schemas.openxmlformats.org/presentationml/2006/main">
  <p:tag name="RESIZE" val="Yes"/>
</p:tagLst>
</file>

<file path=ppt/tags/tag35.xml><?xml version="1.0" encoding="utf-8"?>
<p:tagLst xmlns:a="http://schemas.openxmlformats.org/drawingml/2006/main" xmlns:r="http://schemas.openxmlformats.org/officeDocument/2006/relationships" xmlns:p="http://schemas.openxmlformats.org/presentationml/2006/main">
  <p:tag name="RESIZE" val="Yes"/>
</p:tagLst>
</file>

<file path=ppt/tags/tag4.xml><?xml version="1.0" encoding="utf-8"?>
<p:tagLst xmlns:a="http://schemas.openxmlformats.org/drawingml/2006/main" xmlns:r="http://schemas.openxmlformats.org/officeDocument/2006/relationships" xmlns:p="http://schemas.openxmlformats.org/presentationml/2006/main">
  <p:tag name="RESIZE" val="Yes"/>
</p:tagLst>
</file>

<file path=ppt/tags/tag5.xml><?xml version="1.0" encoding="utf-8"?>
<p:tagLst xmlns:a="http://schemas.openxmlformats.org/drawingml/2006/main" xmlns:r="http://schemas.openxmlformats.org/officeDocument/2006/relationships" xmlns:p="http://schemas.openxmlformats.org/presentationml/2006/main">
  <p:tag name="RESIZE" val="Yes"/>
</p:tagLst>
</file>

<file path=ppt/tags/tag6.xml><?xml version="1.0" encoding="utf-8"?>
<p:tagLst xmlns:a="http://schemas.openxmlformats.org/drawingml/2006/main" xmlns:r="http://schemas.openxmlformats.org/officeDocument/2006/relationships" xmlns:p="http://schemas.openxmlformats.org/presentationml/2006/main">
  <p:tag name="RESIZE" val="Yes"/>
</p:tagLst>
</file>

<file path=ppt/tags/tag7.xml><?xml version="1.0" encoding="utf-8"?>
<p:tagLst xmlns:a="http://schemas.openxmlformats.org/drawingml/2006/main" xmlns:r="http://schemas.openxmlformats.org/officeDocument/2006/relationships" xmlns:p="http://schemas.openxmlformats.org/presentationml/2006/main">
  <p:tag name="RESIZE" val="Yes"/>
</p:tagLst>
</file>

<file path=ppt/tags/tag8.xml><?xml version="1.0" encoding="utf-8"?>
<p:tagLst xmlns:a="http://schemas.openxmlformats.org/drawingml/2006/main" xmlns:r="http://schemas.openxmlformats.org/officeDocument/2006/relationships" xmlns:p="http://schemas.openxmlformats.org/presentationml/2006/main">
  <p:tag name="RESIZE" val="Yes"/>
</p:tagLst>
</file>

<file path=ppt/tags/tag9.xml><?xml version="1.0" encoding="utf-8"?>
<p:tagLst xmlns:a="http://schemas.openxmlformats.org/drawingml/2006/main" xmlns:r="http://schemas.openxmlformats.org/officeDocument/2006/relationships" xmlns:p="http://schemas.openxmlformats.org/presentationml/2006/main">
  <p:tag name="RESIZE" val="Yes"/>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559</Words>
  <Application>Microsoft Macintosh PowerPoint</Application>
  <PresentationFormat>Widescreen</PresentationFormat>
  <Paragraphs>103</Paragraphs>
  <Slides>11</Slides>
  <Notes>10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2" baseType="lpstr">
      <vt:lpstr>Arial Narrow</vt:lpstr>
      <vt:lpstr>Calibri</vt:lpstr>
      <vt:lpstr>Calibri Light</vt:lpstr>
      <vt:lpstr>Courier New</vt:lpstr>
      <vt:lpstr>Mangal</vt:lpstr>
      <vt:lpstr>Wingdings</vt:lpstr>
      <vt:lpstr>等线</vt:lpstr>
      <vt:lpstr>等线 Light</vt:lpstr>
      <vt:lpstr>Arial</vt:lpstr>
      <vt:lpstr>Office Theme</vt:lpstr>
      <vt:lpstr>Microsoft Word Document</vt:lpstr>
      <vt:lpstr>New Orleans Police Department</vt:lpstr>
      <vt:lpstr>PROBLEM STATEMENT</vt:lpstr>
      <vt:lpstr>Analysis of Stop and Search</vt:lpstr>
      <vt:lpstr>Analysis of Stop and Search</vt:lpstr>
      <vt:lpstr>Analysis of Stop and Search</vt:lpstr>
      <vt:lpstr>Analysis of Stop and Search</vt:lpstr>
      <vt:lpstr>Analysis of Stop and Search</vt:lpstr>
      <vt:lpstr>Analysis of Stop and Search</vt:lpstr>
      <vt:lpstr>Analysis of Stop and Search</vt:lpstr>
      <vt:lpstr>Analysis of Stop and Search</vt:lpstr>
      <vt:lpstr>Analysis of Stop and Search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Ronak Saradhi</dc:creator>
  <cp:lastModifiedBy>gqf0101@gmail.com</cp:lastModifiedBy>
  <cp:revision>21</cp:revision>
  <dcterms:created xsi:type="dcterms:W3CDTF">2017-02-03T23:54:58Z</dcterms:created>
  <dcterms:modified xsi:type="dcterms:W3CDTF">2017-02-17T20:40:43Z</dcterms:modified>
</cp:coreProperties>
</file>