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A60-9A0D-44A1-8328-9A0BFDF10D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04A6-455E-45F5-8304-4F761F96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6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A60-9A0D-44A1-8328-9A0BFDF10D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04A6-455E-45F5-8304-4F761F96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A60-9A0D-44A1-8328-9A0BFDF10D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04A6-455E-45F5-8304-4F761F96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A60-9A0D-44A1-8328-9A0BFDF10D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04A6-455E-45F5-8304-4F761F96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4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A60-9A0D-44A1-8328-9A0BFDF10D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04A6-455E-45F5-8304-4F761F96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5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A60-9A0D-44A1-8328-9A0BFDF10D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04A6-455E-45F5-8304-4F761F96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8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A60-9A0D-44A1-8328-9A0BFDF10D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04A6-455E-45F5-8304-4F761F96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2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A60-9A0D-44A1-8328-9A0BFDF10D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04A6-455E-45F5-8304-4F761F96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A60-9A0D-44A1-8328-9A0BFDF10D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04A6-455E-45F5-8304-4F761F96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5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A60-9A0D-44A1-8328-9A0BFDF10D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04A6-455E-45F5-8304-4F761F96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2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A60-9A0D-44A1-8328-9A0BFDF10D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04A6-455E-45F5-8304-4F761F96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2A60-9A0D-44A1-8328-9A0BFDF10D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604A6-455E-45F5-8304-4F761F96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QOL Analysis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43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84288" y="234720"/>
            <a:ext cx="638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Quality of life Analysis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05478" y="783522"/>
            <a:ext cx="8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Stage 1 – Relationship detection between </a:t>
            </a:r>
            <a:r>
              <a:rPr lang="en-US" altLang="zh-CN" dirty="0" err="1" smtClean="0"/>
              <a:t>qol</a:t>
            </a:r>
            <a:r>
              <a:rPr lang="en-US" altLang="zh-CN" dirty="0" smtClean="0"/>
              <a:t> and crimes</a:t>
            </a:r>
            <a:endParaRPr lang="zh-CN" alt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900953" y="520700"/>
            <a:ext cx="2988" cy="63373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03941" y="968188"/>
            <a:ext cx="88809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90898" y="1279414"/>
            <a:ext cx="9204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Methodology – </a:t>
            </a:r>
          </a:p>
          <a:p>
            <a:r>
              <a:rPr lang="en-US" altLang="zh-CN" sz="1200" dirty="0" smtClean="0"/>
              <a:t>(1) Extract data for each pair of beats and quality of life indicators;</a:t>
            </a:r>
          </a:p>
          <a:p>
            <a:r>
              <a:rPr lang="en-US" altLang="zh-CN" sz="1200" dirty="0" smtClean="0"/>
              <a:t>(2) For each quality of life indicator, calculate the time window according to it starting and ending date;   </a:t>
            </a:r>
          </a:p>
          <a:p>
            <a:r>
              <a:rPr lang="en-US" altLang="zh-CN" sz="1200" dirty="0" smtClean="0"/>
              <a:t>(3) Based on the time window, calculate the number of crimes in the window before, during, and after the indicator;</a:t>
            </a:r>
          </a:p>
          <a:p>
            <a:r>
              <a:rPr lang="en-US" altLang="zh-CN" sz="1200" dirty="0" smtClean="0"/>
              <a:t>(4) Compare the average number and 95% confidence interval to exam the significance of the indicator. </a:t>
            </a:r>
            <a:endParaRPr lang="zh-CN" altLang="en-US" sz="12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233" r="50063" b="-1"/>
          <a:stretch/>
        </p:blipFill>
        <p:spPr>
          <a:xfrm>
            <a:off x="1490898" y="2311401"/>
            <a:ext cx="4230614" cy="222350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765786" y="2520095"/>
            <a:ext cx="4175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An case analysis –  Abandoned Vehicle Reporting in beat 5K02</a:t>
            </a:r>
          </a:p>
          <a:p>
            <a:r>
              <a:rPr lang="en-US" altLang="zh-CN" sz="1200" dirty="0" smtClean="0"/>
              <a:t>(1) Violent crime significantly increased when issue was open &amp; </a:t>
            </a:r>
          </a:p>
          <a:p>
            <a:r>
              <a:rPr lang="en-US" altLang="zh-CN" sz="1200" dirty="0" smtClean="0"/>
              <a:t>significantly decreased after issue was fixed;</a:t>
            </a:r>
          </a:p>
          <a:p>
            <a:r>
              <a:rPr lang="en-US" altLang="zh-CN" sz="1200" dirty="0" smtClean="0"/>
              <a:t>(2) The vehicles might be abandoned due to reasons related to crimes or provide shelters for future crimes;</a:t>
            </a:r>
          </a:p>
          <a:p>
            <a:r>
              <a:rPr lang="en-US" altLang="zh-CN" sz="1200" dirty="0" smtClean="0"/>
              <a:t>(3) When an </a:t>
            </a:r>
            <a:r>
              <a:rPr lang="en-US" altLang="zh-CN" sz="1200" dirty="0" smtClean="0"/>
              <a:t>abandoned </a:t>
            </a:r>
            <a:r>
              <a:rPr lang="en-US" altLang="zh-CN" sz="1200" dirty="0"/>
              <a:t>v</a:t>
            </a:r>
            <a:r>
              <a:rPr lang="en-US" altLang="zh-CN" sz="1200" dirty="0" smtClean="0"/>
              <a:t>ehicle is reported, effective actions should be taken to prevent crimes based on the strong relation between it with crimes;</a:t>
            </a:r>
          </a:p>
          <a:p>
            <a:r>
              <a:rPr lang="en-US" altLang="zh-CN" sz="1200" dirty="0" smtClean="0"/>
              <a:t>(4) In future, relevant agencies should make effort to reduce the indicator.</a:t>
            </a:r>
            <a:endParaRPr lang="zh-CN" altLang="en-US" sz="12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89509"/>
              </p:ext>
            </p:extLst>
          </p:nvPr>
        </p:nvGraphicFramePr>
        <p:xfrm>
          <a:off x="1497607" y="4810510"/>
          <a:ext cx="8447809" cy="16867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07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9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873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5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Zip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Code</a:t>
                      </a:r>
                      <a:r>
                        <a:rPr lang="zh-CN" altLang="en-US" sz="1100" dirty="0"/>
                        <a:t> 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6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Beat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6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Important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Quality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/>
                        <a:t>of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Life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Issues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64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10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70117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5G02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/>
                        <a:t>Residential Recycling Programs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910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5G01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/>
                        <a:t>Code Enforcement General Request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87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70119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5K02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/>
                        <a:t>Trash/Garbage Pickup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/>
                        <a:t>Abandoned Vehicle Reporting/Removal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87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1I03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/>
                        <a:t>Abandoned Vehicle Reporting/Removal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/>
                        <a:t>Street Flooding/Drainage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490898" y="4507097"/>
            <a:ext cx="485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 Key findings &amp; </a:t>
            </a:r>
            <a:r>
              <a:rPr lang="en-US" altLang="zh-CN" sz="1200" dirty="0" smtClean="0"/>
              <a:t>Recommendations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1900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891014" y="0"/>
            <a:ext cx="26894" cy="58898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2551" y="391803"/>
            <a:ext cx="8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Stage 2 – Time window measurement between </a:t>
            </a:r>
            <a:r>
              <a:rPr lang="en-US" altLang="zh-CN" dirty="0" err="1" smtClean="0"/>
              <a:t>qol</a:t>
            </a:r>
            <a:r>
              <a:rPr lang="en-US" altLang="zh-CN" dirty="0" smtClean="0"/>
              <a:t> happens and crime increases</a:t>
            </a:r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1014" y="576469"/>
            <a:ext cx="88809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5058" y="761135"/>
            <a:ext cx="9726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Methodology – </a:t>
            </a:r>
          </a:p>
          <a:p>
            <a:r>
              <a:rPr lang="en-US" altLang="zh-CN" sz="1200" dirty="0" smtClean="0"/>
              <a:t>(1) For each significant quality of life indicator, calculate the time between (e.g. day, week, and month) the date it happened and the date each crime happened;   </a:t>
            </a:r>
          </a:p>
          <a:p>
            <a:r>
              <a:rPr lang="en-US" altLang="zh-CN" sz="1200" dirty="0" smtClean="0"/>
              <a:t>(2) Based on the time difference, create corresponding dummy variables (e.g. 5 days between = 1 for all rows </a:t>
            </a:r>
            <a:r>
              <a:rPr lang="en-US" altLang="zh-CN" sz="1200" dirty="0" smtClean="0"/>
              <a:t>time difference = 5)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(3) Calculate the average number and 95% confidence interval for each dummy variable with its value to exam the more detailed crime change over time;</a:t>
            </a:r>
          </a:p>
          <a:p>
            <a:r>
              <a:rPr lang="en-US" altLang="zh-CN" sz="1200" dirty="0" smtClean="0"/>
              <a:t>(4) Compare the time from indicator happens and crime significant increases to make recommendations.</a:t>
            </a:r>
            <a:endParaRPr lang="zh-CN" alt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39" y="1961464"/>
            <a:ext cx="3579842" cy="28623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49219" y="2146129"/>
            <a:ext cx="3112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An case analysis –  </a:t>
            </a:r>
          </a:p>
          <a:p>
            <a:r>
              <a:rPr lang="en-US" altLang="zh-CN" sz="1200" dirty="0" smtClean="0"/>
              <a:t>Abandoned Vehicle Reporting in beat 5K02 &amp; 1I03</a:t>
            </a:r>
          </a:p>
          <a:p>
            <a:r>
              <a:rPr lang="en-US" altLang="zh-CN" sz="1200" dirty="0" smtClean="0"/>
              <a:t>(1) Violent crime significantly increased within one week after the issue was;</a:t>
            </a:r>
          </a:p>
          <a:p>
            <a:r>
              <a:rPr lang="en-US" altLang="zh-CN" sz="1200" dirty="0" smtClean="0"/>
              <a:t>(2) Current average time fix the issue is about 40 which is much longer than the time it might significant drive crimes ;</a:t>
            </a:r>
          </a:p>
          <a:p>
            <a:r>
              <a:rPr lang="en-US" altLang="zh-CN" sz="1200" dirty="0" smtClean="0"/>
              <a:t>(3) In future, relevant agencies should narrow down the time to fix the issue. Especially, the ideal time is within a week to avoid crime increase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(4) In future, relevant agencies should make effort to reduce the indicator.</a:t>
            </a:r>
            <a:endParaRPr lang="zh-CN" alt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" b="14080"/>
          <a:stretch/>
        </p:blipFill>
        <p:spPr>
          <a:xfrm>
            <a:off x="4914900" y="1961464"/>
            <a:ext cx="2984500" cy="2862321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11723"/>
              </p:ext>
            </p:extLst>
          </p:nvPr>
        </p:nvGraphicFramePr>
        <p:xfrm>
          <a:off x="1335058" y="5182159"/>
          <a:ext cx="10247342" cy="13329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5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81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32000"/>
                <a:gridCol w="4013200"/>
              </a:tblGrid>
              <a:tr h="388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Zip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Code</a:t>
                      </a:r>
                      <a:r>
                        <a:rPr lang="zh-CN" altLang="en-US" sz="1100" dirty="0"/>
                        <a:t> 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6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Beat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6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Important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Quality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/>
                        <a:t>of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Life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Issues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6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Recommended</a:t>
                      </a:r>
                      <a:r>
                        <a:rPr lang="en-US" sz="1100" baseline="0" dirty="0" smtClean="0"/>
                        <a:t> Time to Fix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6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Future</a:t>
                      </a:r>
                      <a:r>
                        <a:rPr lang="en-US" sz="1100" baseline="0" dirty="0" smtClean="0"/>
                        <a:t> Efforts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64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70117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5G01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/>
                        <a:t>Code Enforcement General Request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 smtClean="0"/>
                        <a:t>1</a:t>
                      </a:r>
                      <a:r>
                        <a:rPr lang="en-US" altLang="zh-CN" sz="1100" baseline="0" dirty="0" smtClean="0"/>
                        <a:t> Month</a:t>
                      </a:r>
                      <a:endParaRPr lang="en-US" altLang="zh-C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 smtClean="0"/>
                        <a:t>Reduce</a:t>
                      </a:r>
                      <a:r>
                        <a:rPr lang="en-US" altLang="zh-CN" sz="1100" baseline="0" dirty="0" smtClean="0"/>
                        <a:t> the frequency of the indicator</a:t>
                      </a:r>
                      <a:endParaRPr lang="en-US" altLang="zh-C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06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70119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5K02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/>
                        <a:t>Trash/Garbage Pickup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/>
                        <a:t>Abandoned Vehicle Reporting/Removal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 smtClean="0"/>
                        <a:t>2 Month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 smtClean="0"/>
                        <a:t>1 Week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 smtClean="0"/>
                        <a:t>Reduce</a:t>
                      </a:r>
                      <a:r>
                        <a:rPr lang="en-US" altLang="zh-CN" sz="1100" baseline="0" dirty="0" smtClean="0"/>
                        <a:t> the frequency of the indicator</a:t>
                      </a:r>
                      <a:endParaRPr lang="en-US" altLang="zh-CN" sz="11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 smtClean="0"/>
                        <a:t>Reduce</a:t>
                      </a:r>
                      <a:r>
                        <a:rPr lang="en-US" altLang="zh-CN" sz="1100" baseline="0" dirty="0" smtClean="0"/>
                        <a:t> the fixing time and the frequency of the indicator</a:t>
                      </a:r>
                      <a:endParaRPr lang="en-US" altLang="zh-CN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694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1I03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/>
                        <a:t>Abandoned Vehicle </a:t>
                      </a:r>
                      <a:r>
                        <a:rPr lang="en-US" altLang="zh-CN" sz="1100" dirty="0" smtClean="0"/>
                        <a:t>Reporting/Removal</a:t>
                      </a:r>
                      <a:endParaRPr lang="en-US" altLang="zh-C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 smtClean="0"/>
                        <a:t>1 Week</a:t>
                      </a:r>
                      <a:endParaRPr lang="zh-CN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 smtClean="0"/>
                        <a:t>Reduce</a:t>
                      </a:r>
                      <a:r>
                        <a:rPr lang="en-US" altLang="zh-CN" sz="1100" baseline="0" dirty="0" smtClean="0"/>
                        <a:t> the fixing time the frequency of the indicator</a:t>
                      </a:r>
                      <a:endParaRPr lang="en-US" altLang="zh-CN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35058" y="4875538"/>
            <a:ext cx="485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 Key findings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26253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541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QOL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E5550</dc:creator>
  <cp:lastModifiedBy>E5550</cp:lastModifiedBy>
  <cp:revision>19</cp:revision>
  <dcterms:created xsi:type="dcterms:W3CDTF">2017-04-19T03:17:17Z</dcterms:created>
  <dcterms:modified xsi:type="dcterms:W3CDTF">2017-04-19T06:55:24Z</dcterms:modified>
</cp:coreProperties>
</file>