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7" r:id="rId3"/>
    <p:sldId id="271" r:id="rId4"/>
    <p:sldId id="277" r:id="rId5"/>
    <p:sldId id="278" r:id="rId6"/>
    <p:sldId id="279" r:id="rId7"/>
    <p:sldId id="280" r:id="rId8"/>
    <p:sldId id="287" r:id="rId9"/>
    <p:sldId id="284" r:id="rId10"/>
    <p:sldId id="286" r:id="rId11"/>
    <p:sldId id="283" r:id="rId12"/>
    <p:sldId id="285" r:id="rId13"/>
    <p:sldId id="276" r:id="rId14"/>
    <p:sldId id="265" r:id="rId15"/>
    <p:sldId id="260" r:id="rId16"/>
    <p:sldId id="261" r:id="rId17"/>
    <p:sldId id="262" r:id="rId18"/>
    <p:sldId id="263" r:id="rId19"/>
    <p:sldId id="264" r:id="rId20"/>
    <p:sldId id="268" r:id="rId21"/>
    <p:sldId id="269" r:id="rId22"/>
    <p:sldId id="266" r:id="rId23"/>
    <p:sldId id="272" r:id="rId24"/>
    <p:sldId id="270"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Balasubramanian" initials="KB" lastIdx="1" clrIdx="0">
    <p:extLst>
      <p:ext uri="{19B8F6BF-5375-455C-9EA6-DF929625EA0E}">
        <p15:presenceInfo xmlns:p15="http://schemas.microsoft.com/office/powerpoint/2012/main" userId="8a735dc576b016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15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0" autoAdjust="0"/>
    <p:restoredTop sz="94660"/>
  </p:normalViewPr>
  <p:slideViewPr>
    <p:cSldViewPr snapToGrid="0">
      <p:cViewPr varScale="1">
        <p:scale>
          <a:sx n="69" d="100"/>
          <a:sy n="69" d="100"/>
        </p:scale>
        <p:origin x="6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19T23:14:19.612" idx="1">
    <p:pos x="10" y="10"/>
    <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B365B-6AE9-44E6-871F-DF1446F7C992}" type="datetimeFigureOut">
              <a:rPr lang="en-IN" smtClean="0"/>
              <a:t>19-02-2017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1B0D2-4DE0-4593-9A61-8AE4945509D5}" type="slidenum">
              <a:rPr lang="en-IN" smtClean="0"/>
              <a:t>‹#›</a:t>
            </a:fld>
            <a:endParaRPr lang="en-IN"/>
          </a:p>
        </p:txBody>
      </p:sp>
    </p:spTree>
    <p:extLst>
      <p:ext uri="{BB962C8B-B14F-4D97-AF65-F5344CB8AC3E}">
        <p14:creationId xmlns:p14="http://schemas.microsoft.com/office/powerpoint/2010/main" val="9297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3475983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22</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27579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25</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25492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14</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76369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15</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76492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16</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12896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17</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1181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18</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61209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19</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31611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20</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820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21</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20321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19-02-2017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800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19-02-2017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8259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19-02-2017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61692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19-02-2017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53639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D47CB-C3B0-4F45-8310-0DEF145AFD58}" type="datetimeFigureOut">
              <a:rPr lang="en-IN" smtClean="0"/>
              <a:t>19-02-2017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14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0D47CB-C3B0-4F45-8310-0DEF145AFD58}" type="datetimeFigureOut">
              <a:rPr lang="en-IN" smtClean="0"/>
              <a:t>19-02-2017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4554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0D47CB-C3B0-4F45-8310-0DEF145AFD58}" type="datetimeFigureOut">
              <a:rPr lang="en-IN" smtClean="0"/>
              <a:t>19-02-2017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426779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0D47CB-C3B0-4F45-8310-0DEF145AFD58}" type="datetimeFigureOut">
              <a:rPr lang="en-IN" smtClean="0"/>
              <a:t>19-02-2017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303434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D47CB-C3B0-4F45-8310-0DEF145AFD58}" type="datetimeFigureOut">
              <a:rPr lang="en-IN" smtClean="0"/>
              <a:t>19-02-2017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88358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19-02-2017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7327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19-02-2017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470606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D47CB-C3B0-4F45-8310-0DEF145AFD58}" type="datetimeFigureOut">
              <a:rPr lang="en-IN" smtClean="0"/>
              <a:t>19-02-2017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C3A26-A888-4E07-BEB9-CD00972EEDD0}" type="slidenum">
              <a:rPr lang="en-IN" smtClean="0"/>
              <a:t>‹#›</a:t>
            </a:fld>
            <a:endParaRPr lang="en-IN"/>
          </a:p>
        </p:txBody>
      </p:sp>
    </p:spTree>
    <p:extLst>
      <p:ext uri="{BB962C8B-B14F-4D97-AF65-F5344CB8AC3E}">
        <p14:creationId xmlns:p14="http://schemas.microsoft.com/office/powerpoint/2010/main" val="17465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neighborhoodscout.com/la/new-orleans/hayne-mercier/"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8.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0.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1.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tags" Target="../tags/tag33.xml"/></Relationships>
</file>

<file path=ppt/slides/_rels/slide2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2.emf"/><Relationship Id="rId2" Type="http://schemas.openxmlformats.org/officeDocument/2006/relationships/tags" Target="../tags/tag3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7.xml"/><Relationship Id="rId7" Type="http://schemas.openxmlformats.org/officeDocument/2006/relationships/notesSlide" Target="../notesSlides/notesSlide11.xml"/><Relationship Id="rId2" Type="http://schemas.openxmlformats.org/officeDocument/2006/relationships/tags" Target="../tags/tag36.xml"/><Relationship Id="rId1" Type="http://schemas.openxmlformats.org/officeDocument/2006/relationships/vmlDrawing" Target="../drawings/vmlDrawing2.vml"/><Relationship Id="rId6" Type="http://schemas.openxmlformats.org/officeDocument/2006/relationships/slideLayout" Target="../slideLayouts/slideLayout6.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13.emf"/></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neighborhoodscout.com/la/new-orleans/jourdan-ave/" TargetMode="External"/><Relationship Id="rId2" Type="http://schemas.openxmlformats.org/officeDocument/2006/relationships/hyperlink" Target="https://www.neighborhoodscout.com/la/new-orleans/florida-av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Orleans Police Department</a:t>
            </a:r>
          </a:p>
        </p:txBody>
      </p:sp>
      <p:sp>
        <p:nvSpPr>
          <p:cNvPr id="3" name="Subtitle 2"/>
          <p:cNvSpPr>
            <a:spLocks noGrp="1"/>
          </p:cNvSpPr>
          <p:nvPr>
            <p:ph type="subTitle" idx="1"/>
          </p:nvPr>
        </p:nvSpPr>
        <p:spPr/>
        <p:txBody>
          <a:bodyPr/>
          <a:lstStyle/>
          <a:p>
            <a:r>
              <a:rPr lang="en-US" altLang="en-US" dirty="0"/>
              <a:t>Reducing violent crime through analytics</a:t>
            </a:r>
            <a:endParaRPr lang="en-US" dirty="0"/>
          </a:p>
        </p:txBody>
      </p:sp>
    </p:spTree>
    <p:extLst>
      <p:ext uri="{BB962C8B-B14F-4D97-AF65-F5344CB8AC3E}">
        <p14:creationId xmlns:p14="http://schemas.microsoft.com/office/powerpoint/2010/main" val="76146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 on 70119 Neighborhood</a:t>
            </a:r>
          </a:p>
        </p:txBody>
      </p:sp>
      <p:sp>
        <p:nvSpPr>
          <p:cNvPr id="3" name="TextBox 2"/>
          <p:cNvSpPr txBox="1"/>
          <p:nvPr/>
        </p:nvSpPr>
        <p:spPr>
          <a:xfrm>
            <a:off x="1371599" y="2937163"/>
            <a:ext cx="9192491" cy="1600438"/>
          </a:xfrm>
          <a:prstGeom prst="rect">
            <a:avLst/>
          </a:prstGeom>
          <a:noFill/>
        </p:spPr>
        <p:txBody>
          <a:bodyPr wrap="square" rtlCol="0">
            <a:spAutoFit/>
          </a:bodyPr>
          <a:lstStyle/>
          <a:p>
            <a:pPr marL="285750" indent="-285750">
              <a:buFont typeface="Arial" panose="020B0604020202020204" pitchFamily="34" charset="0"/>
              <a:buChar char="•"/>
            </a:pPr>
            <a:r>
              <a:rPr lang="en-US" sz="4000" dirty="0"/>
              <a:t>Close to Tulane University</a:t>
            </a:r>
          </a:p>
          <a:p>
            <a:pPr marL="285750" indent="-285750">
              <a:buFont typeface="Arial" panose="020B0604020202020204" pitchFamily="34" charset="0"/>
              <a:buChar char="•"/>
            </a:pPr>
            <a:r>
              <a:rPr lang="en-US" sz="4000" dirty="0"/>
              <a:t>Has a City Park close to the neighborhood</a:t>
            </a:r>
          </a:p>
          <a:p>
            <a:endParaRPr lang="en-US" dirty="0"/>
          </a:p>
        </p:txBody>
      </p:sp>
    </p:spTree>
    <p:extLst>
      <p:ext uri="{BB962C8B-B14F-4D97-AF65-F5344CB8AC3E}">
        <p14:creationId xmlns:p14="http://schemas.microsoft.com/office/powerpoint/2010/main" val="306151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Crime Stats data from Violent crime areas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843" y="1505158"/>
            <a:ext cx="9259957" cy="4886541"/>
          </a:xfrm>
          <a:prstGeom prst="rect">
            <a:avLst/>
          </a:prstGeom>
        </p:spPr>
      </p:pic>
      <p:sp>
        <p:nvSpPr>
          <p:cNvPr id="6" name="TextBox 5"/>
          <p:cNvSpPr txBox="1"/>
          <p:nvPr/>
        </p:nvSpPr>
        <p:spPr>
          <a:xfrm>
            <a:off x="106017" y="2894693"/>
            <a:ext cx="1895061" cy="2308324"/>
          </a:xfrm>
          <a:prstGeom prst="rect">
            <a:avLst/>
          </a:prstGeom>
          <a:noFill/>
        </p:spPr>
        <p:txBody>
          <a:bodyPr wrap="square" rtlCol="0">
            <a:spAutoFit/>
          </a:bodyPr>
          <a:lstStyle/>
          <a:p>
            <a:r>
              <a:rPr lang="en-US" b="1" dirty="0"/>
              <a:t>70126:</a:t>
            </a:r>
          </a:p>
          <a:p>
            <a:endParaRPr lang="en-US" dirty="0"/>
          </a:p>
          <a:p>
            <a:r>
              <a:rPr lang="en-US" dirty="0"/>
              <a:t>Third most crime prone zone in New Orleans</a:t>
            </a:r>
          </a:p>
          <a:p>
            <a:endParaRPr lang="en-US" dirty="0"/>
          </a:p>
          <a:p>
            <a:endParaRPr lang="en-US" dirty="0"/>
          </a:p>
          <a:p>
            <a:endParaRPr lang="en-US" dirty="0"/>
          </a:p>
        </p:txBody>
      </p:sp>
    </p:spTree>
    <p:extLst>
      <p:ext uri="{BB962C8B-B14F-4D97-AF65-F5344CB8AC3E}">
        <p14:creationId xmlns:p14="http://schemas.microsoft.com/office/powerpoint/2010/main" val="390293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 on 70126 Neighborhood</a:t>
            </a:r>
          </a:p>
        </p:txBody>
      </p:sp>
      <p:sp>
        <p:nvSpPr>
          <p:cNvPr id="3" name="TextBox 2"/>
          <p:cNvSpPr txBox="1"/>
          <p:nvPr/>
        </p:nvSpPr>
        <p:spPr>
          <a:xfrm>
            <a:off x="775253" y="2478157"/>
            <a:ext cx="10578547" cy="4247317"/>
          </a:xfrm>
          <a:prstGeom prst="rect">
            <a:avLst/>
          </a:prstGeom>
          <a:noFill/>
        </p:spPr>
        <p:txBody>
          <a:bodyPr wrap="square" rtlCol="0">
            <a:spAutoFit/>
          </a:bodyPr>
          <a:lstStyle/>
          <a:p>
            <a:r>
              <a:rPr lang="en-US" sz="3600" dirty="0"/>
              <a:t>Hayne Blvd / Mercier St neighborhood has more single mother households than 97.2% of the neighborhoods in the U.S. Often high concentrations of single mother homes can be a strong indicator of family and social issues such as poverty, high rates of school dropouts, crime, and other societal problems.</a:t>
            </a:r>
          </a:p>
          <a:p>
            <a:r>
              <a:rPr lang="en-US" sz="3600" dirty="0">
                <a:hlinkClick r:id="rId2"/>
              </a:rPr>
              <a:t>Source</a:t>
            </a:r>
            <a:endParaRPr lang="en-US" sz="3600" dirty="0"/>
          </a:p>
          <a:p>
            <a:endParaRPr lang="en-US" dirty="0"/>
          </a:p>
        </p:txBody>
      </p:sp>
    </p:spTree>
    <p:extLst>
      <p:ext uri="{BB962C8B-B14F-4D97-AF65-F5344CB8AC3E}">
        <p14:creationId xmlns:p14="http://schemas.microsoft.com/office/powerpoint/2010/main" val="301387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a:t>STOP &amp; SEARCH EDA</a:t>
            </a:r>
            <a:endParaRPr lang="en-IN" dirty="0"/>
          </a:p>
        </p:txBody>
      </p:sp>
    </p:spTree>
    <p:extLst>
      <p:ext uri="{BB962C8B-B14F-4D97-AF65-F5344CB8AC3E}">
        <p14:creationId xmlns:p14="http://schemas.microsoft.com/office/powerpoint/2010/main" val="2655214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Types</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distribution</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err="1">
                <a:latin typeface="Arial Narrow" panose="020B0606020202030204" pitchFamily="34" charset="0"/>
              </a:rPr>
              <a:t>s&amp;s</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about</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traffic</a:t>
            </a:r>
            <a:r>
              <a:rPr lang="zh-CN" altLang="en-US" sz="1800" b="1" dirty="0">
                <a:latin typeface="Arial Narrow" panose="020B0606020202030204" pitchFamily="34" charset="0"/>
              </a:rPr>
              <a:t> </a:t>
            </a:r>
            <a:r>
              <a:rPr lang="en-US" altLang="zh-CN" sz="1800" b="1" dirty="0">
                <a:latin typeface="Arial Narrow" panose="020B0606020202030204" pitchFamily="34" charset="0"/>
              </a:rPr>
              <a:t>violation</a:t>
            </a:r>
            <a:r>
              <a:rPr lang="zh-CN" altLang="en-US" sz="1800" b="1" dirty="0">
                <a:latin typeface="Arial Narrow" panose="020B0606020202030204" pitchFamily="34" charset="0"/>
              </a:rPr>
              <a:t> </a:t>
            </a:r>
            <a:endParaRPr lang="en-US" altLang="zh-CN" sz="1800" b="1" dirty="0">
              <a:latin typeface="Arial Narrow" panose="020B0606020202030204" pitchFamily="34" charset="0"/>
            </a:endParaRPr>
          </a:p>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percentage</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violent</a:t>
            </a:r>
            <a:r>
              <a:rPr lang="zh-CN" altLang="en-US" sz="1800" b="1" dirty="0">
                <a:latin typeface="Arial Narrow" panose="020B0606020202030204" pitchFamily="34" charset="0"/>
              </a:rPr>
              <a:t> </a:t>
            </a:r>
            <a:r>
              <a:rPr lang="en-US" altLang="zh-CN" sz="1800" b="1" dirty="0">
                <a:latin typeface="Arial Narrow" panose="020B0606020202030204" pitchFamily="34" charset="0"/>
              </a:rPr>
              <a:t>crime</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actually</a:t>
            </a:r>
            <a:r>
              <a:rPr lang="zh-CN" altLang="en-US" sz="1800" b="1" dirty="0">
                <a:latin typeface="Arial Narrow" panose="020B0606020202030204" pitchFamily="34" charset="0"/>
              </a:rPr>
              <a:t> </a:t>
            </a:r>
            <a:r>
              <a:rPr lang="en-US" altLang="zh-CN" sz="1800" b="1" dirty="0">
                <a:latin typeface="Arial Narrow" panose="020B0606020202030204" pitchFamily="34" charset="0"/>
              </a:rPr>
              <a:t>kind</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low</a:t>
            </a:r>
          </a:p>
          <a:p>
            <a:pPr marL="342900" indent="-342900">
              <a:buFont typeface="Arial" charset="0"/>
              <a:buChar char="•"/>
            </a:pPr>
            <a:endParaRPr lang="en-US" altLang="zh-CN" sz="1800" b="1" dirty="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924" y="1409336"/>
            <a:ext cx="5689833" cy="5048515"/>
          </a:xfrm>
          <a:prstGeom prst="rect">
            <a:avLst/>
          </a:prstGeom>
        </p:spPr>
      </p:pic>
    </p:spTree>
    <p:extLst>
      <p:ext uri="{BB962C8B-B14F-4D97-AF65-F5344CB8AC3E}">
        <p14:creationId xmlns:p14="http://schemas.microsoft.com/office/powerpoint/2010/main" val="1775581392"/>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28" y="1337927"/>
            <a:ext cx="6058582" cy="4480826"/>
          </a:xfrm>
          <a:prstGeom prst="rect">
            <a:avLst/>
          </a:prstGeom>
        </p:spPr>
      </p:pic>
      <p:cxnSp>
        <p:nvCxnSpPr>
          <p:cNvPr id="5" name="Straight Connector 4"/>
          <p:cNvCxnSpPr/>
          <p:nvPr/>
        </p:nvCxnSpPr>
        <p:spPr>
          <a:xfrm>
            <a:off x="6578221" y="99689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Time</a:t>
            </a:r>
            <a:r>
              <a:rPr lang="zh-CN" altLang="en-US" sz="1800" b="1" dirty="0">
                <a:latin typeface="Arial Narrow" panose="020B0606020202030204" pitchFamily="34" charset="0"/>
              </a:rPr>
              <a:t> </a:t>
            </a:r>
            <a:r>
              <a:rPr lang="en-US" altLang="zh-CN" sz="1800" b="1" dirty="0">
                <a:latin typeface="Arial Narrow" panose="020B0606020202030204" pitchFamily="34" charset="0"/>
              </a:rPr>
              <a:t>series</a:t>
            </a:r>
            <a:r>
              <a:rPr lang="zh-CN" altLang="en-US" sz="1800" b="1" dirty="0">
                <a:latin typeface="Arial Narrow" panose="020B0606020202030204" pitchFamily="34" charset="0"/>
              </a:rPr>
              <a:t> </a:t>
            </a:r>
            <a:r>
              <a:rPr lang="en-US" altLang="zh-CN" sz="1800" b="1" dirty="0">
                <a:latin typeface="Arial Narrow" panose="020B0606020202030204" pitchFamily="34" charset="0"/>
              </a:rPr>
              <a:t>plot</a:t>
            </a:r>
            <a:r>
              <a:rPr lang="zh-CN" altLang="en-US" sz="1800" b="1" dirty="0">
                <a:latin typeface="Arial Narrow" panose="020B0606020202030204" pitchFamily="34" charset="0"/>
              </a:rPr>
              <a:t> </a:t>
            </a:r>
            <a:r>
              <a:rPr lang="en-US" altLang="zh-CN" sz="1800" b="1" dirty="0">
                <a:latin typeface="Arial Narrow" panose="020B0606020202030204" pitchFamily="34" charset="0"/>
              </a:rPr>
              <a:t>for</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err="1">
                <a:latin typeface="Arial Narrow" panose="020B0606020202030204" pitchFamily="34" charset="0"/>
              </a:rPr>
              <a:t>s&amp;s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We</a:t>
            </a:r>
            <a:r>
              <a:rPr lang="zh-CN" altLang="en-US" sz="1800" b="1" dirty="0">
                <a:latin typeface="Arial Narrow" panose="020B0606020202030204" pitchFamily="34" charset="0"/>
              </a:rPr>
              <a:t> </a:t>
            </a:r>
            <a:r>
              <a:rPr lang="en-US" altLang="zh-CN" sz="1800" b="1" dirty="0">
                <a:latin typeface="Arial Narrow" panose="020B0606020202030204" pitchFamily="34" charset="0"/>
              </a:rPr>
              <a:t>could</a:t>
            </a:r>
            <a:r>
              <a:rPr lang="zh-CN" altLang="en-US" sz="1800" b="1" dirty="0">
                <a:latin typeface="Arial Narrow" panose="020B0606020202030204" pitchFamily="34" charset="0"/>
              </a:rPr>
              <a:t> </a:t>
            </a:r>
            <a:r>
              <a:rPr lang="en-US" altLang="zh-CN" sz="1800" b="1" dirty="0">
                <a:latin typeface="Arial Narrow" panose="020B0606020202030204" pitchFamily="34" charset="0"/>
              </a:rPr>
              <a:t>see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clear</a:t>
            </a:r>
            <a:r>
              <a:rPr lang="zh-CN" altLang="en-US" sz="1800" b="1" dirty="0">
                <a:latin typeface="Arial Narrow" panose="020B0606020202030204" pitchFamily="34" charset="0"/>
              </a:rPr>
              <a:t> </a:t>
            </a:r>
            <a:r>
              <a:rPr lang="en-US" altLang="zh-CN" sz="1800" b="1" dirty="0">
                <a:latin typeface="Arial Narrow" panose="020B0606020202030204" pitchFamily="34" charset="0"/>
              </a:rPr>
              <a:t>periodical</a:t>
            </a:r>
            <a:r>
              <a:rPr lang="zh-CN" altLang="en-US" sz="1800" b="1" dirty="0">
                <a:latin typeface="Arial Narrow" panose="020B0606020202030204" pitchFamily="34" charset="0"/>
              </a:rPr>
              <a:t> </a:t>
            </a:r>
            <a:r>
              <a:rPr lang="en-US" altLang="zh-CN" sz="1800" b="1" dirty="0">
                <a:latin typeface="Arial Narrow" panose="020B0606020202030204" pitchFamily="34" charset="0"/>
              </a:rPr>
              <a:t>change</a:t>
            </a:r>
            <a:r>
              <a:rPr lang="zh-CN" altLang="en-US" sz="1800" b="1" dirty="0">
                <a:latin typeface="Arial Narrow" panose="020B0606020202030204" pitchFamily="34" charset="0"/>
              </a:rPr>
              <a:t> </a:t>
            </a:r>
            <a:r>
              <a:rPr lang="en-US" altLang="zh-CN" sz="1800" b="1" dirty="0">
                <a:latin typeface="Arial Narrow" panose="020B0606020202030204" pitchFamily="34" charset="0"/>
              </a:rPr>
              <a:t>from</a:t>
            </a:r>
            <a:r>
              <a:rPr lang="zh-CN" altLang="en-US" sz="1800" b="1" dirty="0">
                <a:latin typeface="Arial Narrow" panose="020B0606020202030204" pitchFamily="34" charset="0"/>
              </a:rPr>
              <a:t> </a:t>
            </a:r>
            <a:r>
              <a:rPr lang="en-US" altLang="zh-CN" sz="1800" b="1" dirty="0">
                <a:latin typeface="Arial Narrow" panose="020B0606020202030204" pitchFamily="34" charset="0"/>
              </a:rPr>
              <a:t>2010</a:t>
            </a:r>
            <a:r>
              <a:rPr lang="zh-CN" altLang="en-US" sz="1800" b="1" dirty="0">
                <a:latin typeface="Arial Narrow" panose="020B0606020202030204" pitchFamily="34" charset="0"/>
              </a:rPr>
              <a:t> </a:t>
            </a:r>
            <a:r>
              <a:rPr lang="en-US" altLang="zh-CN" sz="1800" b="1" dirty="0">
                <a:latin typeface="Arial Narrow" panose="020B0606020202030204" pitchFamily="34" charset="0"/>
              </a:rPr>
              <a:t>to</a:t>
            </a:r>
            <a:r>
              <a:rPr lang="zh-CN" altLang="en-US" sz="1800" b="1" dirty="0">
                <a:latin typeface="Arial Narrow" panose="020B0606020202030204" pitchFamily="34" charset="0"/>
              </a:rPr>
              <a:t> </a:t>
            </a:r>
            <a:r>
              <a:rPr lang="en-US" altLang="zh-CN" sz="1800" b="1" dirty="0">
                <a:latin typeface="Arial Narrow" panose="020B0606020202030204" pitchFamily="34" charset="0"/>
              </a:rPr>
              <a:t>2016</a:t>
            </a:r>
          </a:p>
          <a:p>
            <a:pPr marL="342900" indent="-342900">
              <a:buFont typeface="Arial" charset="0"/>
              <a:buChar char="•"/>
            </a:pPr>
            <a:r>
              <a:rPr lang="en-US" altLang="zh-CN" sz="1800" b="1" dirty="0">
                <a:latin typeface="Arial Narrow" panose="020B0606020202030204" pitchFamily="34" charset="0"/>
              </a:rPr>
              <a:t>we</a:t>
            </a:r>
            <a:r>
              <a:rPr lang="zh-CN" altLang="en-US" sz="1800" b="1" dirty="0">
                <a:latin typeface="Arial Narrow" panose="020B0606020202030204" pitchFamily="34" charset="0"/>
              </a:rPr>
              <a:t> </a:t>
            </a:r>
            <a:r>
              <a:rPr lang="en-US" altLang="zh-CN" sz="1800" b="1" dirty="0">
                <a:latin typeface="Arial Narrow" panose="020B0606020202030204" pitchFamily="34" charset="0"/>
              </a:rPr>
              <a:t>could</a:t>
            </a:r>
            <a:r>
              <a:rPr lang="zh-CN" altLang="en-US" sz="1800" b="1" dirty="0">
                <a:latin typeface="Arial Narrow" panose="020B0606020202030204" pitchFamily="34" charset="0"/>
              </a:rPr>
              <a:t> </a:t>
            </a:r>
            <a:r>
              <a:rPr lang="en-US" altLang="zh-CN" sz="1800" b="1" dirty="0">
                <a:latin typeface="Arial Narrow" panose="020B0606020202030204" pitchFamily="34" charset="0"/>
              </a:rPr>
              <a:t>see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relatively</a:t>
            </a:r>
            <a:r>
              <a:rPr lang="zh-CN" altLang="en-US" sz="1800" b="1" dirty="0">
                <a:latin typeface="Arial Narrow" panose="020B0606020202030204" pitchFamily="34" charset="0"/>
              </a:rPr>
              <a:t> </a:t>
            </a:r>
            <a:r>
              <a:rPr lang="en-US" altLang="zh-CN" sz="1800" b="1" dirty="0">
                <a:latin typeface="Arial Narrow" panose="020B0606020202030204" pitchFamily="34" charset="0"/>
              </a:rPr>
              <a:t>small</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err="1">
                <a:latin typeface="Arial Narrow" panose="020B0606020202030204" pitchFamily="34" charset="0"/>
              </a:rPr>
              <a:t>s&amp;s</a:t>
            </a:r>
            <a:r>
              <a:rPr lang="zh-CN" altLang="en-US" sz="1800" b="1" dirty="0">
                <a:latin typeface="Arial Narrow" panose="020B0606020202030204" pitchFamily="34" charset="0"/>
              </a:rPr>
              <a:t> </a:t>
            </a:r>
            <a:r>
              <a:rPr lang="en-US" altLang="zh-CN" sz="1800" b="1" dirty="0">
                <a:latin typeface="Arial Narrow" panose="020B0606020202030204" pitchFamily="34" charset="0"/>
              </a:rPr>
              <a:t>from</a:t>
            </a:r>
            <a:r>
              <a:rPr lang="zh-CN" altLang="en-US" sz="1800" b="1" dirty="0">
                <a:latin typeface="Arial Narrow" panose="020B0606020202030204" pitchFamily="34" charset="0"/>
              </a:rPr>
              <a:t> </a:t>
            </a:r>
            <a:r>
              <a:rPr lang="en-US" altLang="zh-CN" sz="1800" b="1" dirty="0">
                <a:latin typeface="Arial Narrow" panose="020B0606020202030204" pitchFamily="34" charset="0"/>
              </a:rPr>
              <a:t>time</a:t>
            </a:r>
            <a:r>
              <a:rPr lang="zh-CN" altLang="en-US" sz="1800" b="1" dirty="0">
                <a:latin typeface="Arial Narrow" panose="020B0606020202030204" pitchFamily="34" charset="0"/>
              </a:rPr>
              <a:t> </a:t>
            </a:r>
            <a:r>
              <a:rPr lang="en-US" altLang="zh-CN" sz="1800" b="1" dirty="0">
                <a:latin typeface="Arial Narrow" panose="020B0606020202030204" pitchFamily="34" charset="0"/>
              </a:rPr>
              <a:t>range</a:t>
            </a:r>
            <a:r>
              <a:rPr lang="zh-CN" altLang="en-US" sz="1800" b="1" dirty="0">
                <a:latin typeface="Arial Narrow" panose="020B0606020202030204" pitchFamily="34" charset="0"/>
              </a:rPr>
              <a:t> </a:t>
            </a:r>
            <a:r>
              <a:rPr lang="en-US" altLang="zh-CN" sz="1800" b="1" dirty="0">
                <a:latin typeface="Arial Narrow" panose="020B0606020202030204" pitchFamily="34" charset="0"/>
              </a:rPr>
              <a:t>from</a:t>
            </a:r>
            <a:r>
              <a:rPr lang="zh-CN" altLang="en-US" sz="1800" b="1" dirty="0">
                <a:latin typeface="Arial Narrow" panose="020B0606020202030204" pitchFamily="34" charset="0"/>
              </a:rPr>
              <a:t> </a:t>
            </a:r>
            <a:r>
              <a:rPr lang="en-US" altLang="zh-CN" sz="1800" b="1" dirty="0">
                <a:latin typeface="Arial Narrow" panose="020B0606020202030204" pitchFamily="34" charset="0"/>
              </a:rPr>
              <a:t>2012</a:t>
            </a:r>
            <a:r>
              <a:rPr lang="zh-CN" altLang="en-US" sz="1800" b="1" dirty="0">
                <a:latin typeface="Arial Narrow" panose="020B0606020202030204" pitchFamily="34" charset="0"/>
              </a:rPr>
              <a:t> </a:t>
            </a:r>
            <a:r>
              <a:rPr lang="en-US" altLang="zh-CN" sz="1800" b="1" dirty="0">
                <a:latin typeface="Arial Narrow" panose="020B0606020202030204" pitchFamily="34" charset="0"/>
              </a:rPr>
              <a:t>to</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beginning</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2014,</a:t>
            </a:r>
            <a:r>
              <a:rPr lang="zh-CN" altLang="en-US" sz="1800" b="1" dirty="0">
                <a:latin typeface="Arial Narrow" panose="020B0606020202030204" pitchFamily="34" charset="0"/>
              </a:rPr>
              <a:t> </a:t>
            </a:r>
            <a:r>
              <a:rPr lang="en-US" altLang="zh-CN" sz="1800" b="1" dirty="0">
                <a:latin typeface="Arial Narrow" panose="020B0606020202030204" pitchFamily="34" charset="0"/>
              </a:rPr>
              <a:t>what</a:t>
            </a:r>
            <a:r>
              <a:rPr lang="mr-IN" altLang="zh-CN" sz="1800" b="1" dirty="0">
                <a:latin typeface="Arial Narrow" panose="020B0606020202030204" pitchFamily="34" charset="0"/>
              </a:rPr>
              <a:t>’</a:t>
            </a:r>
            <a:r>
              <a:rPr lang="en-US" altLang="zh-CN" sz="1800" b="1" dirty="0">
                <a:latin typeface="Arial Narrow" panose="020B0606020202030204" pitchFamily="34" charset="0"/>
              </a:rPr>
              <a:t>s</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reason</a:t>
            </a:r>
            <a:r>
              <a:rPr lang="zh-CN" altLang="en-US" sz="1800" b="1" dirty="0">
                <a:latin typeface="Arial Narrow" panose="020B0606020202030204" pitchFamily="34" charset="0"/>
              </a:rPr>
              <a:t> </a:t>
            </a:r>
            <a:r>
              <a:rPr lang="en-US" altLang="zh-CN" sz="1800" b="1" dirty="0">
                <a:latin typeface="Arial Narrow" panose="020B0606020202030204" pitchFamily="34" charset="0"/>
              </a:rPr>
              <a:t>for</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small</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p>
          <a:p>
            <a:pPr marL="582612" indent="-285750">
              <a:buFont typeface="Courier New" charset="0"/>
              <a:buChar char="o"/>
            </a:pPr>
            <a:r>
              <a:rPr lang="en-US" altLang="zh-CN" sz="1800" b="1" dirty="0">
                <a:latin typeface="Arial Narrow" panose="020B0606020202030204" pitchFamily="34" charset="0"/>
              </a:rPr>
              <a:t>Possible</a:t>
            </a:r>
            <a:r>
              <a:rPr lang="zh-CN" altLang="en-US" sz="1800" b="1" dirty="0">
                <a:latin typeface="Arial Narrow" panose="020B0606020202030204" pitchFamily="34" charset="0"/>
              </a:rPr>
              <a:t> </a:t>
            </a:r>
            <a:r>
              <a:rPr lang="en-US" altLang="zh-CN" sz="1800" b="1" dirty="0">
                <a:latin typeface="Arial Narrow" panose="020B0606020202030204" pitchFamily="34" charset="0"/>
              </a:rPr>
              <a:t>reasons</a:t>
            </a:r>
          </a:p>
          <a:p>
            <a:pPr marL="582612" indent="-285750">
              <a:buFont typeface="Wingdings" charset="2"/>
              <a:buChar char="Ø"/>
            </a:pP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decrease</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crime</a:t>
            </a:r>
            <a:r>
              <a:rPr lang="zh-CN" altLang="en-US" sz="1800" b="1" dirty="0">
                <a:latin typeface="Arial Narrow" panose="020B0606020202030204" pitchFamily="34" charset="0"/>
              </a:rPr>
              <a:t> </a:t>
            </a:r>
            <a:r>
              <a:rPr lang="en-US" altLang="zh-CN" sz="1800" b="1" dirty="0">
                <a:latin typeface="Arial Narrow" panose="020B0606020202030204" pitchFamily="34" charset="0"/>
              </a:rPr>
              <a:t>rate</a:t>
            </a:r>
            <a:r>
              <a:rPr lang="zh-CN" altLang="en-US" sz="1800" b="1" dirty="0">
                <a:latin typeface="Arial Narrow" panose="020B0606020202030204" pitchFamily="34" charset="0"/>
              </a:rPr>
              <a:t> </a:t>
            </a:r>
            <a:endParaRPr lang="en-US" altLang="zh-CN" sz="1800" b="1" dirty="0">
              <a:latin typeface="Arial Narrow" panose="020B0606020202030204" pitchFamily="34" charset="0"/>
            </a:endParaRPr>
          </a:p>
          <a:p>
            <a:pPr marL="582612" indent="-285750">
              <a:buFont typeface="Wingdings" charset="2"/>
              <a:buChar char="Ø"/>
            </a:pP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decrease</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budget</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manpower</a:t>
            </a:r>
          </a:p>
          <a:p>
            <a:pPr marL="342900" indent="-342900">
              <a:buFont typeface="Courier New" charset="0"/>
              <a:buChar char="o"/>
            </a:pPr>
            <a:endParaRPr lang="en-US" altLang="zh-CN" sz="1800" b="1" dirty="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3"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spTree>
    <p:extLst>
      <p:ext uri="{BB962C8B-B14F-4D97-AF65-F5344CB8AC3E}">
        <p14:creationId xmlns:p14="http://schemas.microsoft.com/office/powerpoint/2010/main" val="195516226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578221" y="99689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Demographic</a:t>
            </a:r>
            <a:r>
              <a:rPr lang="zh-CN" altLang="en-US" sz="1800" b="1" dirty="0">
                <a:latin typeface="Arial Narrow" panose="020B0606020202030204" pitchFamily="34" charset="0"/>
              </a:rPr>
              <a:t> </a:t>
            </a:r>
            <a:r>
              <a:rPr lang="en-US" altLang="zh-CN" sz="1800" b="1" dirty="0">
                <a:latin typeface="Arial Narrow" panose="020B0606020202030204" pitchFamily="34" charset="0"/>
              </a:rPr>
              <a:t>features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people</a:t>
            </a:r>
            <a:r>
              <a:rPr lang="zh-CN" altLang="en-US" sz="1800" b="1" dirty="0">
                <a:latin typeface="Arial Narrow" panose="020B0606020202030204" pitchFamily="34" charset="0"/>
              </a:rPr>
              <a:t> </a:t>
            </a:r>
            <a:r>
              <a:rPr lang="en-US" altLang="zh-CN" sz="1800" b="1" dirty="0">
                <a:latin typeface="Arial Narrow" panose="020B0606020202030204" pitchFamily="34" charset="0"/>
              </a:rPr>
              <a:t>have</a:t>
            </a:r>
            <a:r>
              <a:rPr lang="zh-CN" altLang="en-US" sz="1800" b="1" dirty="0">
                <a:latin typeface="Arial Narrow" panose="020B0606020202030204" pitchFamily="34" charset="0"/>
              </a:rPr>
              <a:t> </a:t>
            </a:r>
            <a:r>
              <a:rPr lang="en-US" altLang="zh-CN" sz="1800" b="1" dirty="0">
                <a:latin typeface="Arial Narrow" panose="020B0606020202030204" pitchFamily="34" charset="0"/>
              </a:rPr>
              <a:t>been</a:t>
            </a:r>
            <a:r>
              <a:rPr lang="zh-CN" altLang="en-US" sz="1800" b="1" dirty="0">
                <a:latin typeface="Arial Narrow" panose="020B0606020202030204" pitchFamily="34" charset="0"/>
              </a:rPr>
              <a:t> </a:t>
            </a:r>
            <a:r>
              <a:rPr lang="en-US" altLang="zh-CN" sz="1800" b="1" dirty="0">
                <a:latin typeface="Arial Narrow" panose="020B0606020202030204" pitchFamily="34" charset="0"/>
              </a:rPr>
              <a:t>stopped</a:t>
            </a:r>
            <a:r>
              <a:rPr lang="zh-CN" altLang="en-US" sz="1800" b="1" dirty="0">
                <a:latin typeface="Arial Narrow" panose="020B0606020202030204" pitchFamily="34" charset="0"/>
              </a:rPr>
              <a:t> </a:t>
            </a:r>
            <a:r>
              <a:rPr lang="en-US" altLang="zh-CN" sz="1800" b="1" dirty="0">
                <a:latin typeface="Arial Narrow" panose="020B0606020202030204" pitchFamily="34" charset="0"/>
              </a:rPr>
              <a:t>are</a:t>
            </a:r>
            <a:r>
              <a:rPr lang="zh-CN" altLang="en-US" sz="1800" b="1" dirty="0">
                <a:latin typeface="Arial Narrow" panose="020B0606020202030204" pitchFamily="34" charset="0"/>
              </a:rPr>
              <a:t> </a:t>
            </a:r>
            <a:r>
              <a:rPr lang="en-US" altLang="zh-CN" sz="1800" b="1" dirty="0">
                <a:latin typeface="Arial Narrow" panose="020B0606020202030204" pitchFamily="34" charset="0"/>
              </a:rPr>
              <a:t>black</a:t>
            </a:r>
          </a:p>
          <a:p>
            <a:pPr marL="342900" indent="-342900">
              <a:buFont typeface="Arial" charset="0"/>
              <a:buChar char="•"/>
            </a:pPr>
            <a:r>
              <a:rPr lang="en-US" altLang="zh-CN" sz="1800" b="1" dirty="0">
                <a:latin typeface="Arial Narrow" panose="020B0606020202030204" pitchFamily="34" charset="0"/>
              </a:rPr>
              <a:t>Male</a:t>
            </a:r>
            <a:r>
              <a:rPr lang="zh-CN" altLang="en-US" sz="1800" b="1" dirty="0">
                <a:latin typeface="Arial Narrow" panose="020B0606020202030204" pitchFamily="34" charset="0"/>
              </a:rPr>
              <a:t> </a:t>
            </a:r>
            <a:r>
              <a:rPr lang="en-US" altLang="zh-CN" sz="1800" b="1" dirty="0">
                <a:latin typeface="Arial Narrow" panose="020B0606020202030204" pitchFamily="34" charset="0"/>
              </a:rPr>
              <a:t>&gt;</a:t>
            </a:r>
            <a:r>
              <a:rPr lang="zh-CN" altLang="en-US" sz="1800" b="1" dirty="0">
                <a:latin typeface="Arial Narrow" panose="020B0606020202030204" pitchFamily="34" charset="0"/>
              </a:rPr>
              <a:t> </a:t>
            </a:r>
            <a:r>
              <a:rPr lang="en-US" altLang="zh-CN" sz="1800" b="1" dirty="0">
                <a:latin typeface="Arial Narrow" panose="020B0606020202030204" pitchFamily="34" charset="0"/>
              </a:rPr>
              <a:t>Female</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872" t="232" r="523" b="51900"/>
          <a:stretch/>
        </p:blipFill>
        <p:spPr>
          <a:xfrm>
            <a:off x="156052" y="1236853"/>
            <a:ext cx="6170583" cy="5621147"/>
          </a:xfrm>
          <a:prstGeom prst="rect">
            <a:avLst/>
          </a:prstGeom>
        </p:spPr>
      </p:pic>
    </p:spTree>
    <p:extLst>
      <p:ext uri="{BB962C8B-B14F-4D97-AF65-F5344CB8AC3E}">
        <p14:creationId xmlns:p14="http://schemas.microsoft.com/office/powerpoint/2010/main" val="181278511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578221" y="99689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Demographic</a:t>
            </a:r>
            <a:r>
              <a:rPr lang="zh-CN" altLang="en-US" sz="1800" b="1" dirty="0">
                <a:latin typeface="Arial Narrow" panose="020B0606020202030204" pitchFamily="34" charset="0"/>
              </a:rPr>
              <a:t> </a:t>
            </a:r>
            <a:r>
              <a:rPr lang="en-US" altLang="zh-CN" sz="1800" b="1" dirty="0">
                <a:latin typeface="Arial Narrow" panose="020B0606020202030204" pitchFamily="34" charset="0"/>
              </a:rPr>
              <a:t>features</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Majority</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interviewees</a:t>
            </a:r>
            <a:r>
              <a:rPr lang="zh-CN" altLang="en-US" sz="1800" b="1" dirty="0">
                <a:latin typeface="Arial Narrow" panose="020B0606020202030204" pitchFamily="34" charset="0"/>
              </a:rPr>
              <a:t> </a:t>
            </a:r>
            <a:r>
              <a:rPr lang="en-US" altLang="zh-CN" sz="1800" b="1" dirty="0">
                <a:latin typeface="Arial Narrow" panose="020B0606020202030204" pitchFamily="34" charset="0"/>
              </a:rPr>
              <a:t>are</a:t>
            </a:r>
            <a:r>
              <a:rPr lang="zh-CN" altLang="en-US" sz="1800" b="1" dirty="0">
                <a:latin typeface="Arial Narrow" panose="020B0606020202030204" pitchFamily="34" charset="0"/>
              </a:rPr>
              <a:t> </a:t>
            </a:r>
            <a:r>
              <a:rPr lang="en-US" altLang="zh-CN" sz="1800" b="1" dirty="0">
                <a:latin typeface="Arial Narrow" panose="020B0606020202030204" pitchFamily="34" charset="0"/>
              </a:rPr>
              <a:t>aged</a:t>
            </a:r>
            <a:r>
              <a:rPr lang="zh-CN" altLang="en-US" sz="1800" b="1" dirty="0">
                <a:latin typeface="Arial Narrow" panose="020B0606020202030204" pitchFamily="34" charset="0"/>
              </a:rPr>
              <a:t> </a:t>
            </a:r>
            <a:r>
              <a:rPr lang="en-US" altLang="zh-CN" sz="1800" b="1" dirty="0">
                <a:latin typeface="Arial Narrow" panose="020B0606020202030204" pitchFamily="34" charset="0"/>
              </a:rPr>
              <a:t>between</a:t>
            </a:r>
            <a:r>
              <a:rPr lang="zh-CN" altLang="en-US" sz="1800" b="1" dirty="0">
                <a:latin typeface="Arial Narrow" panose="020B0606020202030204" pitchFamily="34" charset="0"/>
              </a:rPr>
              <a:t> </a:t>
            </a:r>
            <a:r>
              <a:rPr lang="en-US" altLang="zh-CN" sz="1800" b="1" dirty="0">
                <a:latin typeface="Arial Narrow" panose="020B0606020202030204" pitchFamily="34" charset="0"/>
              </a:rPr>
              <a:t>20</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30</a:t>
            </a:r>
          </a:p>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them</a:t>
            </a:r>
            <a:r>
              <a:rPr lang="zh-CN" altLang="en-US" sz="1800" b="1" dirty="0">
                <a:latin typeface="Arial Narrow" panose="020B0606020202030204" pitchFamily="34" charset="0"/>
              </a:rPr>
              <a:t> </a:t>
            </a:r>
            <a:r>
              <a:rPr lang="en-US" altLang="zh-CN" sz="1800" b="1" dirty="0">
                <a:latin typeface="Arial Narrow" panose="020B0606020202030204" pitchFamily="34" charset="0"/>
              </a:rPr>
              <a:t>have</a:t>
            </a:r>
            <a:r>
              <a:rPr lang="zh-CN" altLang="en-US" sz="1800" b="1" dirty="0">
                <a:latin typeface="Arial Narrow" panose="020B0606020202030204" pitchFamily="34" charset="0"/>
              </a:rPr>
              <a:t> </a:t>
            </a:r>
            <a:r>
              <a:rPr lang="en-US" altLang="zh-CN" sz="1800" b="1" dirty="0">
                <a:latin typeface="Arial Narrow" panose="020B0606020202030204" pitchFamily="34" charset="0"/>
              </a:rPr>
              <a:t>brown</a:t>
            </a:r>
            <a:r>
              <a:rPr lang="zh-CN" altLang="en-US" sz="1800" b="1" dirty="0">
                <a:latin typeface="Arial Narrow" panose="020B0606020202030204" pitchFamily="34" charset="0"/>
              </a:rPr>
              <a:t> </a:t>
            </a:r>
            <a:r>
              <a:rPr lang="en-US" altLang="zh-CN" sz="1800" b="1" dirty="0">
                <a:latin typeface="Arial Narrow" panose="020B0606020202030204" pitchFamily="34" charset="0"/>
              </a:rPr>
              <a:t>eyes</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t="51144" r="915"/>
          <a:stretch/>
        </p:blipFill>
        <p:spPr>
          <a:xfrm>
            <a:off x="373646" y="1409336"/>
            <a:ext cx="5726903" cy="5298823"/>
          </a:xfrm>
          <a:prstGeom prst="rect">
            <a:avLst/>
          </a:prstGeom>
        </p:spPr>
      </p:pic>
    </p:spTree>
    <p:extLst>
      <p:ext uri="{BB962C8B-B14F-4D97-AF65-F5344CB8AC3E}">
        <p14:creationId xmlns:p14="http://schemas.microsoft.com/office/powerpoint/2010/main" val="749907380"/>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864824" y="1017560"/>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Vehicle</a:t>
            </a:r>
            <a:r>
              <a:rPr lang="zh-CN" altLang="en-US" sz="1800" b="1" dirty="0">
                <a:latin typeface="Arial Narrow" panose="020B0606020202030204" pitchFamily="34" charset="0"/>
              </a:rPr>
              <a:t> </a:t>
            </a:r>
            <a:r>
              <a:rPr lang="en-US" altLang="zh-CN" sz="1800" b="1" dirty="0">
                <a:latin typeface="Arial Narrow" panose="020B0606020202030204" pitchFamily="34" charset="0"/>
              </a:rPr>
              <a:t>features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7457600" y="817080"/>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7273820" y="3243794"/>
            <a:ext cx="3944844"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made</a:t>
            </a:r>
            <a:r>
              <a:rPr lang="zh-CN" altLang="en-US" sz="1800" b="1" dirty="0">
                <a:latin typeface="Arial Narrow" panose="020B0606020202030204" pitchFamily="34" charset="0"/>
              </a:rPr>
              <a:t> </a:t>
            </a:r>
            <a:r>
              <a:rPr lang="en-US" altLang="zh-CN" sz="1800" b="1" dirty="0">
                <a:latin typeface="Arial Narrow" panose="020B0606020202030204" pitchFamily="34" charset="0"/>
              </a:rPr>
              <a:t>year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vehicle</a:t>
            </a:r>
            <a:r>
              <a:rPr lang="zh-CN" altLang="en-US" sz="1800" b="1" dirty="0">
                <a:latin typeface="Arial Narrow" panose="020B0606020202030204" pitchFamily="34" charset="0"/>
              </a:rPr>
              <a:t> </a:t>
            </a:r>
            <a:r>
              <a:rPr lang="en-US" altLang="zh-CN" sz="1800" b="1" dirty="0">
                <a:latin typeface="Arial Narrow" panose="020B0606020202030204" pitchFamily="34" charset="0"/>
              </a:rPr>
              <a:t>concentrates</a:t>
            </a:r>
            <a:r>
              <a:rPr lang="zh-CN" altLang="en-US" sz="1800" b="1" dirty="0">
                <a:latin typeface="Arial Narrow" panose="020B0606020202030204" pitchFamily="34" charset="0"/>
              </a:rPr>
              <a:t> </a:t>
            </a:r>
            <a:r>
              <a:rPr lang="en-US" altLang="zh-CN" sz="1800" b="1" dirty="0">
                <a:latin typeface="Arial Narrow" panose="020B0606020202030204" pitchFamily="34" charset="0"/>
              </a:rPr>
              <a:t>from</a:t>
            </a:r>
            <a:r>
              <a:rPr lang="zh-CN" altLang="en-US" sz="1800" b="1" dirty="0">
                <a:latin typeface="Arial Narrow" panose="020B0606020202030204" pitchFamily="34" charset="0"/>
              </a:rPr>
              <a:t> </a:t>
            </a:r>
            <a:r>
              <a:rPr lang="en-US" altLang="zh-CN" sz="1800" b="1" dirty="0">
                <a:latin typeface="Arial Narrow" panose="020B0606020202030204" pitchFamily="34" charset="0"/>
              </a:rPr>
              <a:t>1999</a:t>
            </a:r>
            <a:r>
              <a:rPr lang="zh-CN" altLang="en-US" sz="1800" b="1" dirty="0">
                <a:latin typeface="Arial Narrow" panose="020B0606020202030204" pitchFamily="34" charset="0"/>
              </a:rPr>
              <a:t> </a:t>
            </a:r>
            <a:r>
              <a:rPr lang="mr-IN" altLang="zh-CN" sz="1800" b="1" dirty="0">
                <a:latin typeface="Arial Narrow" panose="020B0606020202030204" pitchFamily="34" charset="0"/>
              </a:rPr>
              <a:t>–</a:t>
            </a:r>
            <a:r>
              <a:rPr lang="zh-CN" altLang="en-US" sz="1800" b="1" dirty="0">
                <a:latin typeface="Arial Narrow" panose="020B0606020202030204" pitchFamily="34" charset="0"/>
              </a:rPr>
              <a:t> </a:t>
            </a:r>
            <a:r>
              <a:rPr lang="en-US" altLang="zh-CN" sz="1800" b="1" dirty="0">
                <a:latin typeface="Arial Narrow" panose="020B0606020202030204" pitchFamily="34" charset="0"/>
              </a:rPr>
              <a:t>2006</a:t>
            </a:r>
          </a:p>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license</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mainly</a:t>
            </a:r>
            <a:r>
              <a:rPr lang="zh-CN" altLang="en-US" sz="1800" b="1" dirty="0">
                <a:latin typeface="Arial Narrow" panose="020B0606020202030204" pitchFamily="34" charset="0"/>
              </a:rPr>
              <a:t> </a:t>
            </a:r>
            <a:r>
              <a:rPr lang="en-US" altLang="zh-CN" sz="1800" b="1" dirty="0">
                <a:latin typeface="Arial Narrow" panose="020B0606020202030204" pitchFamily="34" charset="0"/>
              </a:rPr>
              <a:t>issued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LA</a:t>
            </a:r>
          </a:p>
        </p:txBody>
      </p:sp>
      <p:sp>
        <p:nvSpPr>
          <p:cNvPr id="9" name="Oval 8"/>
          <p:cNvSpPr/>
          <p:nvPr/>
        </p:nvSpPr>
        <p:spPr>
          <a:xfrm>
            <a:off x="7273820"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5" y="1663256"/>
            <a:ext cx="6510196" cy="4231127"/>
          </a:xfrm>
          <a:prstGeom prst="rect">
            <a:avLst/>
          </a:prstGeom>
        </p:spPr>
      </p:pic>
    </p:spTree>
    <p:extLst>
      <p:ext uri="{BB962C8B-B14F-4D97-AF65-F5344CB8AC3E}">
        <p14:creationId xmlns:p14="http://schemas.microsoft.com/office/powerpoint/2010/main" val="2068615747"/>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Geographic</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distribution</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happened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zone</a:t>
            </a:r>
            <a:r>
              <a:rPr lang="zh-CN" altLang="en-US" sz="1800" b="1" dirty="0">
                <a:latin typeface="Arial Narrow" panose="020B0606020202030204" pitchFamily="34" charset="0"/>
              </a:rPr>
              <a:t> </a:t>
            </a:r>
            <a:r>
              <a:rPr lang="en-US" altLang="zh-CN" sz="1800" b="1" dirty="0">
                <a:latin typeface="Arial Narrow" panose="020B0606020202030204" pitchFamily="34" charset="0"/>
              </a:rPr>
              <a:t>D/C/E/I</a:t>
            </a:r>
          </a:p>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happened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district</a:t>
            </a:r>
            <a:r>
              <a:rPr lang="zh-CN" altLang="en-US" sz="1800" b="1" dirty="0">
                <a:latin typeface="Arial Narrow" panose="020B0606020202030204" pitchFamily="34" charset="0"/>
              </a:rPr>
              <a:t> </a:t>
            </a:r>
            <a:r>
              <a:rPr lang="en-US" altLang="zh-CN" sz="1800" b="1" dirty="0">
                <a:latin typeface="Arial Narrow" panose="020B0606020202030204" pitchFamily="34" charset="0"/>
              </a:rPr>
              <a:t>8</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3</a:t>
            </a:r>
          </a:p>
          <a:p>
            <a:pPr marL="342900" indent="-342900">
              <a:buFont typeface="Arial" charset="0"/>
              <a:buChar char="•"/>
            </a:pPr>
            <a:r>
              <a:rPr lang="en-US" altLang="zh-CN" sz="1800" b="1" dirty="0">
                <a:latin typeface="Arial Narrow" panose="020B0606020202030204" pitchFamily="34" charset="0"/>
              </a:rPr>
              <a:t>This</a:t>
            </a:r>
            <a:r>
              <a:rPr lang="zh-CN" altLang="en-US" sz="1800" b="1" dirty="0">
                <a:latin typeface="Arial Narrow" panose="020B0606020202030204" pitchFamily="34" charset="0"/>
              </a:rPr>
              <a:t> </a:t>
            </a:r>
            <a:r>
              <a:rPr lang="en-US" altLang="zh-CN" sz="1800" b="1" dirty="0">
                <a:latin typeface="Arial Narrow" panose="020B0606020202030204" pitchFamily="34" charset="0"/>
              </a:rPr>
              <a:t>shows</a:t>
            </a:r>
            <a:r>
              <a:rPr lang="zh-CN" altLang="en-US" sz="1800" b="1" dirty="0">
                <a:latin typeface="Arial Narrow" panose="020B0606020202030204" pitchFamily="34" charset="0"/>
              </a:rPr>
              <a:t> </a:t>
            </a:r>
            <a:r>
              <a:rPr lang="en-US" altLang="zh-CN" sz="1800" b="1" dirty="0">
                <a:latin typeface="Arial Narrow" panose="020B0606020202030204" pitchFamily="34" charset="0"/>
              </a:rPr>
              <a:t>that</a:t>
            </a:r>
            <a:r>
              <a:rPr lang="zh-CN" altLang="en-US" sz="1800" b="1" dirty="0">
                <a:latin typeface="Arial Narrow" panose="020B0606020202030204" pitchFamily="34" charset="0"/>
              </a:rPr>
              <a:t> </a:t>
            </a:r>
            <a:r>
              <a:rPr lang="en-US" altLang="zh-CN" sz="1800" b="1" dirty="0">
                <a:latin typeface="Arial Narrow" panose="020B0606020202030204" pitchFamily="34" charset="0"/>
              </a:rPr>
              <a:t>those</a:t>
            </a:r>
            <a:r>
              <a:rPr lang="zh-CN" altLang="en-US" sz="1800" b="1" dirty="0">
                <a:latin typeface="Arial Narrow" panose="020B0606020202030204" pitchFamily="34" charset="0"/>
              </a:rPr>
              <a:t> </a:t>
            </a:r>
            <a:r>
              <a:rPr lang="en-US" altLang="zh-CN" sz="1800" b="1" dirty="0">
                <a:latin typeface="Arial Narrow" panose="020B0606020202030204" pitchFamily="34" charset="0"/>
              </a:rPr>
              <a:t>mentioned</a:t>
            </a:r>
            <a:r>
              <a:rPr lang="zh-CN" altLang="en-US" sz="1800" b="1" dirty="0">
                <a:latin typeface="Arial Narrow" panose="020B0606020202030204" pitchFamily="34" charset="0"/>
              </a:rPr>
              <a:t> </a:t>
            </a:r>
            <a:r>
              <a:rPr lang="en-US" altLang="zh-CN" sz="1800" b="1" dirty="0">
                <a:latin typeface="Arial Narrow" panose="020B0606020202030204" pitchFamily="34" charset="0"/>
              </a:rPr>
              <a:t>areas</a:t>
            </a:r>
            <a:r>
              <a:rPr lang="zh-CN" altLang="en-US" sz="1800" b="1" dirty="0">
                <a:latin typeface="Arial Narrow" panose="020B0606020202030204" pitchFamily="34" charset="0"/>
              </a:rPr>
              <a:t> </a:t>
            </a:r>
            <a:r>
              <a:rPr lang="en-US" altLang="zh-CN" sz="1800" b="1" dirty="0">
                <a:latin typeface="Arial Narrow" panose="020B0606020202030204" pitchFamily="34" charset="0"/>
              </a:rPr>
              <a:t>above</a:t>
            </a:r>
            <a:r>
              <a:rPr lang="zh-CN" altLang="en-US" sz="1800" b="1" dirty="0">
                <a:latin typeface="Arial Narrow" panose="020B0606020202030204" pitchFamily="34" charset="0"/>
              </a:rPr>
              <a:t> </a:t>
            </a:r>
            <a:r>
              <a:rPr lang="en-US" altLang="zh-CN" sz="1800" b="1" dirty="0">
                <a:latin typeface="Arial Narrow" panose="020B0606020202030204" pitchFamily="34" charset="0"/>
              </a:rPr>
              <a:t>may</a:t>
            </a:r>
            <a:r>
              <a:rPr lang="zh-CN" altLang="en-US" sz="1800" b="1" dirty="0">
                <a:latin typeface="Arial Narrow" panose="020B0606020202030204" pitchFamily="34" charset="0"/>
              </a:rPr>
              <a:t> </a:t>
            </a:r>
            <a:r>
              <a:rPr lang="en-US" altLang="zh-CN" sz="1800" b="1" dirty="0">
                <a:latin typeface="Arial Narrow" panose="020B0606020202030204" pitchFamily="34" charset="0"/>
              </a:rPr>
              <a:t>have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higher</a:t>
            </a:r>
            <a:r>
              <a:rPr lang="zh-CN" altLang="en-US" sz="1800" b="1" dirty="0">
                <a:latin typeface="Arial Narrow" panose="020B0606020202030204" pitchFamily="34" charset="0"/>
              </a:rPr>
              <a:t> </a:t>
            </a:r>
            <a:r>
              <a:rPr lang="en-US" altLang="zh-CN" sz="1800" b="1" dirty="0">
                <a:latin typeface="Arial Narrow" panose="020B0606020202030204" pitchFamily="34" charset="0"/>
              </a:rPr>
              <a:t>potential</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crime</a:t>
            </a:r>
            <a:r>
              <a:rPr lang="zh-CN" altLang="en-US" sz="1800" b="1" dirty="0">
                <a:latin typeface="Arial Narrow" panose="020B0606020202030204" pitchFamily="34" charset="0"/>
              </a:rPr>
              <a:t> </a:t>
            </a:r>
            <a:r>
              <a:rPr lang="en-US" altLang="zh-CN" sz="1800" b="1" dirty="0">
                <a:latin typeface="Arial Narrow" panose="020B0606020202030204" pitchFamily="34" charset="0"/>
              </a:rPr>
              <a:t>rates,</a:t>
            </a:r>
            <a:r>
              <a:rPr lang="zh-CN" altLang="en-US" sz="1800" b="1" dirty="0">
                <a:latin typeface="Arial Narrow" panose="020B0606020202030204" pitchFamily="34" charset="0"/>
              </a:rPr>
              <a:t> </a:t>
            </a:r>
            <a:r>
              <a:rPr lang="en-US" altLang="zh-CN" sz="1800" b="1" dirty="0">
                <a:latin typeface="Arial Narrow" panose="020B0606020202030204" pitchFamily="34" charset="0"/>
              </a:rPr>
              <a:t>police</a:t>
            </a:r>
            <a:r>
              <a:rPr lang="zh-CN" altLang="en-US" sz="1800" b="1" dirty="0">
                <a:latin typeface="Arial Narrow" panose="020B0606020202030204" pitchFamily="34" charset="0"/>
              </a:rPr>
              <a:t> </a:t>
            </a:r>
            <a:r>
              <a:rPr lang="en-US" altLang="zh-CN" sz="1800" b="1" dirty="0">
                <a:latin typeface="Arial Narrow" panose="020B0606020202030204" pitchFamily="34" charset="0"/>
              </a:rPr>
              <a:t>may</a:t>
            </a:r>
            <a:r>
              <a:rPr lang="zh-CN" altLang="en-US" sz="1800" b="1" dirty="0">
                <a:latin typeface="Arial Narrow" panose="020B0606020202030204" pitchFamily="34" charset="0"/>
              </a:rPr>
              <a:t> </a:t>
            </a:r>
            <a:r>
              <a:rPr lang="en-US" altLang="zh-CN" sz="1800" b="1" dirty="0">
                <a:latin typeface="Arial Narrow" panose="020B0606020202030204" pitchFamily="34" charset="0"/>
              </a:rPr>
              <a:t>want</a:t>
            </a:r>
            <a:r>
              <a:rPr lang="zh-CN" altLang="en-US" sz="1800" b="1" dirty="0">
                <a:latin typeface="Arial Narrow" panose="020B0606020202030204" pitchFamily="34" charset="0"/>
              </a:rPr>
              <a:t> </a:t>
            </a:r>
            <a:r>
              <a:rPr lang="en-US" altLang="zh-CN" sz="1800" b="1" dirty="0">
                <a:latin typeface="Arial Narrow" panose="020B0606020202030204" pitchFamily="34" charset="0"/>
              </a:rPr>
              <a:t>to</a:t>
            </a:r>
            <a:r>
              <a:rPr lang="zh-CN" altLang="en-US" sz="1800" b="1" dirty="0">
                <a:latin typeface="Arial Narrow" panose="020B0606020202030204" pitchFamily="34" charset="0"/>
              </a:rPr>
              <a:t> </a:t>
            </a:r>
            <a:r>
              <a:rPr lang="en-US" altLang="zh-CN" sz="1800" b="1" dirty="0">
                <a:latin typeface="Arial Narrow" panose="020B0606020202030204" pitchFamily="34" charset="0"/>
              </a:rPr>
              <a:t>take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deeper</a:t>
            </a:r>
            <a:r>
              <a:rPr lang="zh-CN" altLang="en-US" sz="1800" b="1" dirty="0">
                <a:latin typeface="Arial Narrow" panose="020B0606020202030204" pitchFamily="34" charset="0"/>
              </a:rPr>
              <a:t> </a:t>
            </a:r>
            <a:r>
              <a:rPr lang="en-US" altLang="zh-CN" sz="1800" b="1" dirty="0">
                <a:latin typeface="Arial Narrow" panose="020B0606020202030204" pitchFamily="34" charset="0"/>
              </a:rPr>
              <a:t>look</a:t>
            </a:r>
            <a:r>
              <a:rPr lang="zh-CN" altLang="en-US" sz="1800" b="1" dirty="0">
                <a:latin typeface="Arial Narrow" panose="020B0606020202030204" pitchFamily="34" charset="0"/>
              </a:rPr>
              <a:t> </a:t>
            </a:r>
            <a:r>
              <a:rPr lang="en-US" altLang="zh-CN" sz="1800" b="1" dirty="0">
                <a:latin typeface="Arial Narrow" panose="020B0606020202030204" pitchFamily="34" charset="0"/>
              </a:rPr>
              <a:t>into</a:t>
            </a:r>
            <a:r>
              <a:rPr lang="zh-CN" altLang="en-US" sz="1800" b="1" dirty="0">
                <a:latin typeface="Arial Narrow" panose="020B0606020202030204" pitchFamily="34" charset="0"/>
              </a:rPr>
              <a:t> </a:t>
            </a:r>
            <a:r>
              <a:rPr lang="en-US" altLang="zh-CN" sz="1800" b="1" dirty="0">
                <a:latin typeface="Arial Narrow" panose="020B0606020202030204" pitchFamily="34" charset="0"/>
              </a:rPr>
              <a:t>this</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2" y="1394079"/>
            <a:ext cx="6546879" cy="5295331"/>
          </a:xfrm>
          <a:prstGeom prst="rect">
            <a:avLst/>
          </a:prstGeom>
        </p:spPr>
      </p:pic>
    </p:spTree>
    <p:extLst>
      <p:ext uri="{BB962C8B-B14F-4D97-AF65-F5344CB8AC3E}">
        <p14:creationId xmlns:p14="http://schemas.microsoft.com/office/powerpoint/2010/main" val="140948463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en-US" sz="2400" b="1" dirty="0">
                <a:solidFill>
                  <a:srgbClr val="954F72"/>
                </a:solidFill>
                <a:latin typeface="Arial Narrow" panose="020B0606020202030204" pitchFamily="34" charset="0"/>
              </a:rPr>
              <a:t>PROBLEM STATEMENT</a:t>
            </a:r>
          </a:p>
        </p:txBody>
      </p:sp>
      <p:grpSp>
        <p:nvGrpSpPr>
          <p:cNvPr id="905219" name="Group 3"/>
          <p:cNvGrpSpPr>
            <a:grpSpLocks/>
          </p:cNvGrpSpPr>
          <p:nvPr/>
        </p:nvGrpSpPr>
        <p:grpSpPr bwMode="auto">
          <a:xfrm>
            <a:off x="1645751" y="728964"/>
            <a:ext cx="8817891" cy="5831081"/>
            <a:chOff x="72" y="430"/>
            <a:chExt cx="5444" cy="3600"/>
          </a:xfrm>
        </p:grpSpPr>
        <p:sp>
          <p:nvSpPr>
            <p:cNvPr id="905220" name="Rectangle 4"/>
            <p:cNvSpPr>
              <a:spLocks noChangeArrowheads="1"/>
            </p:cNvSpPr>
            <p:nvPr/>
          </p:nvSpPr>
          <p:spPr bwMode="gray">
            <a:xfrm>
              <a:off x="157" y="430"/>
              <a:ext cx="5343" cy="676"/>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1" name="Rectangle 5"/>
            <p:cNvSpPr>
              <a:spLocks noChangeArrowheads="1"/>
            </p:cNvSpPr>
            <p:nvPr/>
          </p:nvSpPr>
          <p:spPr bwMode="gray">
            <a:xfrm>
              <a:off x="237" y="475"/>
              <a:ext cx="5128" cy="5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Goal</a:t>
              </a:r>
            </a:p>
            <a:p>
              <a:pPr>
                <a:lnSpc>
                  <a:spcPct val="90000"/>
                </a:lnSpc>
                <a:spcAft>
                  <a:spcPct val="20000"/>
                </a:spcAft>
              </a:pPr>
              <a:r>
                <a:rPr lang="en-US" altLang="en-US" sz="1400" dirty="0">
                  <a:latin typeface="+mn-lt"/>
                </a:rPr>
                <a:t>To build a model that helps reduce violent crime by improving the responsiveness to emergency calls, by proactively identifying violent crime, and by improving the efficiency of stops and search, thus improving resource allocation.</a:t>
              </a:r>
            </a:p>
          </p:txBody>
        </p:sp>
        <p:sp>
          <p:nvSpPr>
            <p:cNvPr id="905222" name="Rectangle 6"/>
            <p:cNvSpPr>
              <a:spLocks noChangeArrowheads="1"/>
            </p:cNvSpPr>
            <p:nvPr/>
          </p:nvSpPr>
          <p:spPr bwMode="gray">
            <a:xfrm>
              <a:off x="157" y="119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3" name="Rectangle 7"/>
            <p:cNvSpPr>
              <a:spLocks noChangeArrowheads="1"/>
            </p:cNvSpPr>
            <p:nvPr/>
          </p:nvSpPr>
          <p:spPr bwMode="gray">
            <a:xfrm>
              <a:off x="2908"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4" name="Rectangle 8"/>
            <p:cNvSpPr>
              <a:spLocks noChangeArrowheads="1"/>
            </p:cNvSpPr>
            <p:nvPr/>
          </p:nvSpPr>
          <p:spPr bwMode="gray">
            <a:xfrm>
              <a:off x="237" y="121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581025"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858838" indent="-163513"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1108075"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377950"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8351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2923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7495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2067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Background and context</a:t>
              </a:r>
            </a:p>
          </p:txBody>
        </p:sp>
        <p:sp>
          <p:nvSpPr>
            <p:cNvPr id="905225" name="Rectangle 9"/>
            <p:cNvSpPr>
              <a:spLocks noChangeArrowheads="1"/>
            </p:cNvSpPr>
            <p:nvPr/>
          </p:nvSpPr>
          <p:spPr bwMode="gray">
            <a:xfrm>
              <a:off x="2993" y="2348"/>
              <a:ext cx="240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Potential challenges</a:t>
              </a:r>
            </a:p>
          </p:txBody>
        </p:sp>
        <p:sp>
          <p:nvSpPr>
            <p:cNvPr id="905226" name="Rectangle 10"/>
            <p:cNvSpPr>
              <a:spLocks noChangeArrowheads="1"/>
            </p:cNvSpPr>
            <p:nvPr/>
          </p:nvSpPr>
          <p:spPr bwMode="gray">
            <a:xfrm>
              <a:off x="237" y="1427"/>
              <a:ext cx="2491"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IN" sz="1200" dirty="0">
                  <a:latin typeface="+mn-lt"/>
                </a:rPr>
                <a:t>The New Orleans Police Department (NOPD) has large amounts of Open Data on crime, quality of life issues, etc.</a:t>
              </a:r>
            </a:p>
            <a:p>
              <a:br>
                <a:rPr lang="en-US" sz="1200" dirty="0">
                  <a:latin typeface="+mn-lt"/>
                </a:rPr>
              </a:br>
              <a:r>
                <a:rPr lang="en-US" sz="1200" dirty="0">
                  <a:latin typeface="+mn-lt"/>
                </a:rPr>
                <a:t>The NOPD currently does not have a framework in place that utilizes this Open Data to help reduce the occurrence of violent crime</a:t>
              </a:r>
              <a:endParaRPr lang="en-IN" sz="1200" dirty="0">
                <a:latin typeface="+mn-lt"/>
              </a:endParaRPr>
            </a:p>
          </p:txBody>
        </p:sp>
        <p:sp>
          <p:nvSpPr>
            <p:cNvPr id="905227" name="Rectangle 11"/>
            <p:cNvSpPr>
              <a:spLocks noChangeArrowheads="1"/>
            </p:cNvSpPr>
            <p:nvPr/>
          </p:nvSpPr>
          <p:spPr bwMode="gray">
            <a:xfrm>
              <a:off x="2993" y="2526"/>
              <a:ext cx="252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85750" indent="-285750">
                <a:buFont typeface="Arial" panose="020B0604020202020204" pitchFamily="34" charset="0"/>
                <a:buChar char="•"/>
              </a:pPr>
              <a:r>
                <a:rPr lang="en-IN" sz="1200" dirty="0">
                  <a:latin typeface="+mn-lt"/>
                </a:rPr>
                <a:t>Missing/insufficient data</a:t>
              </a:r>
            </a:p>
            <a:p>
              <a:pPr marL="285750" indent="-285750">
                <a:buFont typeface="Arial" panose="020B0604020202020204" pitchFamily="34" charset="0"/>
                <a:buChar char="•"/>
              </a:pPr>
              <a:r>
                <a:rPr lang="en-IN" sz="1200" dirty="0">
                  <a:latin typeface="+mn-lt"/>
                </a:rPr>
                <a:t>Difficult to accurately quantify certain indicators</a:t>
              </a:r>
            </a:p>
            <a:p>
              <a:endParaRPr lang="en-US" altLang="en-US" sz="1200" dirty="0">
                <a:latin typeface="+mn-lt"/>
              </a:endParaRPr>
            </a:p>
          </p:txBody>
        </p:sp>
        <p:sp>
          <p:nvSpPr>
            <p:cNvPr id="905228" name="Oval 12"/>
            <p:cNvSpPr>
              <a:spLocks noChangeArrowheads="1"/>
            </p:cNvSpPr>
            <p:nvPr/>
          </p:nvSpPr>
          <p:spPr bwMode="gray">
            <a:xfrm>
              <a:off x="72"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1</a:t>
              </a:r>
            </a:p>
          </p:txBody>
        </p:sp>
        <p:sp>
          <p:nvSpPr>
            <p:cNvPr id="905229" name="Oval 13"/>
            <p:cNvSpPr>
              <a:spLocks noChangeArrowheads="1"/>
            </p:cNvSpPr>
            <p:nvPr/>
          </p:nvSpPr>
          <p:spPr bwMode="gray">
            <a:xfrm>
              <a:off x="2825"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4</a:t>
              </a:r>
            </a:p>
          </p:txBody>
        </p:sp>
        <p:sp>
          <p:nvSpPr>
            <p:cNvPr id="905230" name="Rectangle 14"/>
            <p:cNvSpPr>
              <a:spLocks noChangeArrowheads="1"/>
            </p:cNvSpPr>
            <p:nvPr/>
          </p:nvSpPr>
          <p:spPr bwMode="gray">
            <a:xfrm>
              <a:off x="157"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31" name="Rectangle 15"/>
            <p:cNvSpPr>
              <a:spLocks noChangeArrowheads="1"/>
            </p:cNvSpPr>
            <p:nvPr/>
          </p:nvSpPr>
          <p:spPr bwMode="gray">
            <a:xfrm>
              <a:off x="237" y="234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Criteria for success</a:t>
              </a:r>
            </a:p>
          </p:txBody>
        </p:sp>
        <p:sp>
          <p:nvSpPr>
            <p:cNvPr id="905232" name="Rectangle 16"/>
            <p:cNvSpPr>
              <a:spLocks noChangeArrowheads="1"/>
            </p:cNvSpPr>
            <p:nvPr/>
          </p:nvSpPr>
          <p:spPr bwMode="gray">
            <a:xfrm>
              <a:off x="2907" y="120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3" name="Rectangle 17"/>
            <p:cNvSpPr>
              <a:spLocks noChangeArrowheads="1"/>
            </p:cNvSpPr>
            <p:nvPr/>
          </p:nvSpPr>
          <p:spPr bwMode="gray">
            <a:xfrm>
              <a:off x="2993" y="1218"/>
              <a:ext cx="247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Stakeholders</a:t>
              </a:r>
            </a:p>
          </p:txBody>
        </p:sp>
        <p:sp>
          <p:nvSpPr>
            <p:cNvPr id="905234" name="Rectangle 18"/>
            <p:cNvSpPr>
              <a:spLocks noChangeArrowheads="1"/>
            </p:cNvSpPr>
            <p:nvPr/>
          </p:nvSpPr>
          <p:spPr bwMode="gray">
            <a:xfrm>
              <a:off x="237" y="2526"/>
              <a:ext cx="2491"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173069" lvl="1" indent="-171450"/>
              <a:r>
                <a:rPr lang="en-IN" sz="1200" dirty="0">
                  <a:latin typeface="+mn-lt"/>
                </a:rPr>
                <a:t>To have a model in place that analyses existing Open Data to identify violent crimes and effectively allocate the department’s resources</a:t>
              </a:r>
            </a:p>
            <a:p>
              <a:pPr marL="173069" lvl="1" indent="-171450"/>
              <a:r>
                <a:rPr lang="en-IN" sz="1200" dirty="0">
                  <a:latin typeface="+mn-lt"/>
                </a:rPr>
                <a:t>Identify metrics that correlate Quality of life issues to violent crime in the city</a:t>
              </a:r>
            </a:p>
          </p:txBody>
        </p:sp>
        <p:sp>
          <p:nvSpPr>
            <p:cNvPr id="905235" name="Rectangle 19"/>
            <p:cNvSpPr>
              <a:spLocks noChangeArrowheads="1"/>
            </p:cNvSpPr>
            <p:nvPr/>
          </p:nvSpPr>
          <p:spPr bwMode="gray">
            <a:xfrm>
              <a:off x="2993" y="1427"/>
              <a:ext cx="2467"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endParaRPr lang="en-US" altLang="en-US" sz="1632" dirty="0">
                <a:latin typeface="+mn-lt"/>
              </a:endParaRPr>
            </a:p>
          </p:txBody>
        </p:sp>
        <p:sp>
          <p:nvSpPr>
            <p:cNvPr id="905236" name="Oval 20"/>
            <p:cNvSpPr>
              <a:spLocks noChangeArrowheads="1"/>
            </p:cNvSpPr>
            <p:nvPr/>
          </p:nvSpPr>
          <p:spPr bwMode="gray">
            <a:xfrm>
              <a:off x="72"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3</a:t>
              </a:r>
            </a:p>
          </p:txBody>
        </p:sp>
        <p:sp>
          <p:nvSpPr>
            <p:cNvPr id="905237" name="Oval 21"/>
            <p:cNvSpPr>
              <a:spLocks noChangeArrowheads="1"/>
            </p:cNvSpPr>
            <p:nvPr/>
          </p:nvSpPr>
          <p:spPr bwMode="gray">
            <a:xfrm>
              <a:off x="2825"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2</a:t>
              </a:r>
            </a:p>
          </p:txBody>
        </p:sp>
        <p:sp>
          <p:nvSpPr>
            <p:cNvPr id="905238" name="Rectangle 22"/>
            <p:cNvSpPr>
              <a:spLocks noChangeArrowheads="1"/>
            </p:cNvSpPr>
            <p:nvPr/>
          </p:nvSpPr>
          <p:spPr bwMode="gray">
            <a:xfrm>
              <a:off x="166" y="3289"/>
              <a:ext cx="5339" cy="74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9" name="Rectangle 23"/>
            <p:cNvSpPr>
              <a:spLocks noChangeArrowheads="1"/>
            </p:cNvSpPr>
            <p:nvPr/>
          </p:nvSpPr>
          <p:spPr bwMode="gray">
            <a:xfrm>
              <a:off x="237" y="3337"/>
              <a:ext cx="5128"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sz="1632" b="1" dirty="0">
                  <a:solidFill>
                    <a:schemeClr val="hlink"/>
                  </a:solidFill>
                  <a:latin typeface="+mn-lt"/>
                </a:rPr>
                <a:t>Links and </a:t>
              </a:r>
              <a:r>
                <a:rPr lang="en-US" altLang="en-US" b="1" dirty="0">
                  <a:solidFill>
                    <a:schemeClr val="hlink"/>
                  </a:solidFill>
                  <a:latin typeface="+mn-lt"/>
                </a:rPr>
                <a:t>additional</a:t>
              </a:r>
              <a:r>
                <a:rPr lang="en-US" altLang="en-US" sz="1632" b="1" dirty="0">
                  <a:solidFill>
                    <a:schemeClr val="hlink"/>
                  </a:solidFill>
                  <a:latin typeface="+mn-lt"/>
                </a:rPr>
                <a:t> information</a:t>
              </a:r>
            </a:p>
          </p:txBody>
        </p:sp>
        <p:sp>
          <p:nvSpPr>
            <p:cNvPr id="905240" name="Rectangle 24"/>
            <p:cNvSpPr>
              <a:spLocks noChangeArrowheads="1"/>
            </p:cNvSpPr>
            <p:nvPr/>
          </p:nvSpPr>
          <p:spPr bwMode="gray">
            <a:xfrm>
              <a:off x="237" y="3533"/>
              <a:ext cx="2491"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Source ( </a:t>
              </a:r>
              <a:r>
                <a:rPr lang="en-US" altLang="en-US" sz="1200" b="1" u="sng" dirty="0">
                  <a:latin typeface="+mn-lt"/>
                </a:rPr>
                <a:t>https://data.nola.gov/ </a:t>
              </a:r>
              <a:r>
                <a:rPr lang="en-US" altLang="en-US" sz="1200" dirty="0">
                  <a:latin typeface="+mn-lt"/>
                </a:rPr>
                <a:t>):</a:t>
              </a:r>
            </a:p>
            <a:p>
              <a:pPr marL="285750" indent="-285750">
                <a:buFont typeface="Arial" panose="020B0604020202020204" pitchFamily="34" charset="0"/>
                <a:buChar char="•"/>
              </a:pPr>
              <a:r>
                <a:rPr lang="en-US" altLang="en-US" sz="1200" dirty="0">
                  <a:latin typeface="+mn-lt"/>
                </a:rPr>
                <a:t>Analysis of data from year 2012-2016</a:t>
              </a:r>
            </a:p>
            <a:p>
              <a:pPr marL="285750" indent="-285750">
                <a:buFont typeface="Arial" panose="020B0604020202020204" pitchFamily="34" charset="0"/>
                <a:buChar char="•"/>
              </a:pPr>
              <a:r>
                <a:rPr lang="en-US" altLang="en-US" sz="1200" dirty="0">
                  <a:latin typeface="+mn-lt"/>
                </a:rPr>
                <a:t>Specific to: Call for Service, Field Interview, Quality of life </a:t>
              </a:r>
            </a:p>
          </p:txBody>
        </p:sp>
        <p:sp>
          <p:nvSpPr>
            <p:cNvPr id="905241" name="Oval 25"/>
            <p:cNvSpPr>
              <a:spLocks noChangeArrowheads="1"/>
            </p:cNvSpPr>
            <p:nvPr/>
          </p:nvSpPr>
          <p:spPr bwMode="gray">
            <a:xfrm>
              <a:off x="72" y="3210"/>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5</a:t>
              </a:r>
            </a:p>
          </p:txBody>
        </p:sp>
      </p:grpSp>
      <p:sp>
        <p:nvSpPr>
          <p:cNvPr id="28" name="Rectangle 24"/>
          <p:cNvSpPr>
            <a:spLocks noChangeArrowheads="1"/>
          </p:cNvSpPr>
          <p:nvPr/>
        </p:nvSpPr>
        <p:spPr bwMode="gray">
          <a:xfrm>
            <a:off x="6232869" y="5547628"/>
            <a:ext cx="4134398" cy="54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Analysis ( </a:t>
            </a:r>
            <a:r>
              <a:rPr lang="en-US" altLang="en-US" sz="1200" b="1" u="sng" dirty="0">
                <a:latin typeface="+mn-lt"/>
              </a:rPr>
              <a:t>https://github.com/nikhilba/NOLA/</a:t>
            </a:r>
            <a:r>
              <a:rPr lang="en-US" altLang="en-US" sz="1200" dirty="0">
                <a:latin typeface="+mn-lt"/>
              </a:rPr>
              <a:t> ):</a:t>
            </a:r>
          </a:p>
          <a:p>
            <a:pPr marL="285750" indent="-285750">
              <a:buFont typeface="Arial" panose="020B0604020202020204" pitchFamily="34" charset="0"/>
              <a:buChar char="•"/>
            </a:pPr>
            <a:r>
              <a:rPr lang="en-US" altLang="en-US" sz="1200" dirty="0">
                <a:latin typeface="+mn-lt"/>
              </a:rPr>
              <a:t>All data, code, analysis and documents related to the project are available on GitHub</a:t>
            </a:r>
          </a:p>
        </p:txBody>
      </p:sp>
      <p:sp>
        <p:nvSpPr>
          <p:cNvPr id="29" name="Rectangle 10"/>
          <p:cNvSpPr>
            <a:spLocks noChangeArrowheads="1"/>
          </p:cNvSpPr>
          <p:nvPr/>
        </p:nvSpPr>
        <p:spPr bwMode="gray">
          <a:xfrm>
            <a:off x="6372167" y="2300137"/>
            <a:ext cx="403478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8600" indent="-228600">
              <a:buAutoNum type="arabicParenR"/>
            </a:pPr>
            <a:r>
              <a:rPr lang="en-US" sz="1200" dirty="0">
                <a:latin typeface="+mn-lt"/>
              </a:rPr>
              <a:t>New Orleans Police Department</a:t>
            </a:r>
            <a:endParaRPr lang="en-IN" sz="1200" dirty="0">
              <a:latin typeface="+mn-lt"/>
            </a:endParaRPr>
          </a:p>
          <a:p>
            <a:pPr marL="228600" indent="-228600">
              <a:buFontTx/>
              <a:buAutoNum type="arabicParenR"/>
            </a:pPr>
            <a:r>
              <a:rPr lang="en-US" sz="1200" dirty="0">
                <a:latin typeface="+mn-lt"/>
              </a:rPr>
              <a:t>Other city departments</a:t>
            </a:r>
          </a:p>
          <a:p>
            <a:pPr marL="228600" indent="-228600">
              <a:buAutoNum type="arabicParenR"/>
            </a:pPr>
            <a:r>
              <a:rPr lang="en-US" sz="1200" dirty="0">
                <a:latin typeface="+mn-lt"/>
              </a:rPr>
              <a:t>Heinz College</a:t>
            </a:r>
          </a:p>
        </p:txBody>
      </p:sp>
    </p:spTree>
    <p:extLst>
      <p:ext uri="{BB962C8B-B14F-4D97-AF65-F5344CB8AC3E}">
        <p14:creationId xmlns:p14="http://schemas.microsoft.com/office/powerpoint/2010/main" val="256140023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Geographic</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distribution</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happened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zone</a:t>
            </a:r>
            <a:r>
              <a:rPr lang="zh-CN" altLang="en-US" sz="1800" b="1" dirty="0">
                <a:latin typeface="Arial Narrow" panose="020B0606020202030204" pitchFamily="34" charset="0"/>
              </a:rPr>
              <a:t> </a:t>
            </a:r>
            <a:r>
              <a:rPr lang="en-US" altLang="zh-CN" sz="1800" b="1" dirty="0">
                <a:latin typeface="Arial Narrow" panose="020B0606020202030204" pitchFamily="34" charset="0"/>
              </a:rPr>
              <a:t>D/C/E/I</a:t>
            </a:r>
          </a:p>
          <a:p>
            <a:pPr marL="342900" indent="-342900">
              <a:buFont typeface="Arial" charset="0"/>
              <a:buChar char="•"/>
            </a:pPr>
            <a:r>
              <a:rPr lang="en-US" altLang="zh-CN" sz="1800" b="1" dirty="0">
                <a:latin typeface="Arial Narrow" panose="020B0606020202030204" pitchFamily="34" charset="0"/>
              </a:rPr>
              <a:t>Most</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happened</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district</a:t>
            </a:r>
            <a:r>
              <a:rPr lang="zh-CN" altLang="en-US" sz="1800" b="1" dirty="0">
                <a:latin typeface="Arial Narrow" panose="020B0606020202030204" pitchFamily="34" charset="0"/>
              </a:rPr>
              <a:t> </a:t>
            </a:r>
            <a:r>
              <a:rPr lang="en-US" altLang="zh-CN" sz="1800" b="1" dirty="0">
                <a:latin typeface="Arial Narrow" panose="020B0606020202030204" pitchFamily="34" charset="0"/>
              </a:rPr>
              <a:t>8</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3</a:t>
            </a:r>
          </a:p>
          <a:p>
            <a:pPr marL="342900" indent="-342900">
              <a:buFont typeface="Arial" charset="0"/>
              <a:buChar char="•"/>
            </a:pPr>
            <a:r>
              <a:rPr lang="en-US" altLang="zh-CN" sz="1800" b="1" dirty="0">
                <a:latin typeface="Arial Narrow" panose="020B0606020202030204" pitchFamily="34" charset="0"/>
              </a:rPr>
              <a:t>This</a:t>
            </a:r>
            <a:r>
              <a:rPr lang="zh-CN" altLang="en-US" sz="1800" b="1" dirty="0">
                <a:latin typeface="Arial Narrow" panose="020B0606020202030204" pitchFamily="34" charset="0"/>
              </a:rPr>
              <a:t> </a:t>
            </a:r>
            <a:r>
              <a:rPr lang="en-US" altLang="zh-CN" sz="1800" b="1" dirty="0">
                <a:latin typeface="Arial Narrow" panose="020B0606020202030204" pitchFamily="34" charset="0"/>
              </a:rPr>
              <a:t>shows</a:t>
            </a:r>
            <a:r>
              <a:rPr lang="zh-CN" altLang="en-US" sz="1800" b="1" dirty="0">
                <a:latin typeface="Arial Narrow" panose="020B0606020202030204" pitchFamily="34" charset="0"/>
              </a:rPr>
              <a:t> </a:t>
            </a:r>
            <a:r>
              <a:rPr lang="en-US" altLang="zh-CN" sz="1800" b="1" dirty="0">
                <a:latin typeface="Arial Narrow" panose="020B0606020202030204" pitchFamily="34" charset="0"/>
              </a:rPr>
              <a:t>that</a:t>
            </a:r>
            <a:r>
              <a:rPr lang="zh-CN" altLang="en-US" sz="1800" b="1" dirty="0">
                <a:latin typeface="Arial Narrow" panose="020B0606020202030204" pitchFamily="34" charset="0"/>
              </a:rPr>
              <a:t> </a:t>
            </a:r>
            <a:r>
              <a:rPr lang="en-US" altLang="zh-CN" sz="1800" b="1" dirty="0">
                <a:latin typeface="Arial Narrow" panose="020B0606020202030204" pitchFamily="34" charset="0"/>
              </a:rPr>
              <a:t>those</a:t>
            </a:r>
            <a:r>
              <a:rPr lang="zh-CN" altLang="en-US" sz="1800" b="1" dirty="0">
                <a:latin typeface="Arial Narrow" panose="020B0606020202030204" pitchFamily="34" charset="0"/>
              </a:rPr>
              <a:t> </a:t>
            </a:r>
            <a:r>
              <a:rPr lang="en-US" altLang="zh-CN" sz="1800" b="1" dirty="0">
                <a:latin typeface="Arial Narrow" panose="020B0606020202030204" pitchFamily="34" charset="0"/>
              </a:rPr>
              <a:t>mentioned</a:t>
            </a:r>
            <a:r>
              <a:rPr lang="zh-CN" altLang="en-US" sz="1800" b="1" dirty="0">
                <a:latin typeface="Arial Narrow" panose="020B0606020202030204" pitchFamily="34" charset="0"/>
              </a:rPr>
              <a:t> </a:t>
            </a:r>
            <a:r>
              <a:rPr lang="en-US" altLang="zh-CN" sz="1800" b="1" dirty="0">
                <a:latin typeface="Arial Narrow" panose="020B0606020202030204" pitchFamily="34" charset="0"/>
              </a:rPr>
              <a:t>areas</a:t>
            </a:r>
            <a:r>
              <a:rPr lang="zh-CN" altLang="en-US" sz="1800" b="1" dirty="0">
                <a:latin typeface="Arial Narrow" panose="020B0606020202030204" pitchFamily="34" charset="0"/>
              </a:rPr>
              <a:t> </a:t>
            </a:r>
            <a:r>
              <a:rPr lang="en-US" altLang="zh-CN" sz="1800" b="1" dirty="0">
                <a:latin typeface="Arial Narrow" panose="020B0606020202030204" pitchFamily="34" charset="0"/>
              </a:rPr>
              <a:t>above</a:t>
            </a:r>
            <a:r>
              <a:rPr lang="zh-CN" altLang="en-US" sz="1800" b="1" dirty="0">
                <a:latin typeface="Arial Narrow" panose="020B0606020202030204" pitchFamily="34" charset="0"/>
              </a:rPr>
              <a:t> </a:t>
            </a:r>
            <a:r>
              <a:rPr lang="en-US" altLang="zh-CN" sz="1800" b="1" dirty="0">
                <a:latin typeface="Arial Narrow" panose="020B0606020202030204" pitchFamily="34" charset="0"/>
              </a:rPr>
              <a:t>may</a:t>
            </a:r>
            <a:r>
              <a:rPr lang="zh-CN" altLang="en-US" sz="1800" b="1" dirty="0">
                <a:latin typeface="Arial Narrow" panose="020B0606020202030204" pitchFamily="34" charset="0"/>
              </a:rPr>
              <a:t> </a:t>
            </a:r>
            <a:r>
              <a:rPr lang="en-US" altLang="zh-CN" sz="1800" b="1" dirty="0">
                <a:latin typeface="Arial Narrow" panose="020B0606020202030204" pitchFamily="34" charset="0"/>
              </a:rPr>
              <a:t>have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higher</a:t>
            </a:r>
            <a:r>
              <a:rPr lang="zh-CN" altLang="en-US" sz="1800" b="1" dirty="0">
                <a:latin typeface="Arial Narrow" panose="020B0606020202030204" pitchFamily="34" charset="0"/>
              </a:rPr>
              <a:t> </a:t>
            </a:r>
            <a:r>
              <a:rPr lang="en-US" altLang="zh-CN" sz="1800" b="1" dirty="0">
                <a:latin typeface="Arial Narrow" panose="020B0606020202030204" pitchFamily="34" charset="0"/>
              </a:rPr>
              <a:t>potential</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crime</a:t>
            </a:r>
            <a:r>
              <a:rPr lang="zh-CN" altLang="en-US" sz="1800" b="1" dirty="0">
                <a:latin typeface="Arial Narrow" panose="020B0606020202030204" pitchFamily="34" charset="0"/>
              </a:rPr>
              <a:t> </a:t>
            </a:r>
            <a:r>
              <a:rPr lang="en-US" altLang="zh-CN" sz="1800" b="1" dirty="0">
                <a:latin typeface="Arial Narrow" panose="020B0606020202030204" pitchFamily="34" charset="0"/>
              </a:rPr>
              <a:t>rates,</a:t>
            </a:r>
            <a:r>
              <a:rPr lang="zh-CN" altLang="en-US" sz="1800" b="1" dirty="0">
                <a:latin typeface="Arial Narrow" panose="020B0606020202030204" pitchFamily="34" charset="0"/>
              </a:rPr>
              <a:t> </a:t>
            </a:r>
            <a:r>
              <a:rPr lang="en-US" altLang="zh-CN" sz="1800" b="1" dirty="0">
                <a:latin typeface="Arial Narrow" panose="020B0606020202030204" pitchFamily="34" charset="0"/>
              </a:rPr>
              <a:t>police</a:t>
            </a:r>
            <a:r>
              <a:rPr lang="zh-CN" altLang="en-US" sz="1800" b="1" dirty="0">
                <a:latin typeface="Arial Narrow" panose="020B0606020202030204" pitchFamily="34" charset="0"/>
              </a:rPr>
              <a:t> </a:t>
            </a:r>
            <a:r>
              <a:rPr lang="en-US" altLang="zh-CN" sz="1800" b="1" dirty="0">
                <a:latin typeface="Arial Narrow" panose="020B0606020202030204" pitchFamily="34" charset="0"/>
              </a:rPr>
              <a:t>may</a:t>
            </a:r>
            <a:r>
              <a:rPr lang="zh-CN" altLang="en-US" sz="1800" b="1" dirty="0">
                <a:latin typeface="Arial Narrow" panose="020B0606020202030204" pitchFamily="34" charset="0"/>
              </a:rPr>
              <a:t> </a:t>
            </a:r>
            <a:r>
              <a:rPr lang="en-US" altLang="zh-CN" sz="1800" b="1" dirty="0">
                <a:latin typeface="Arial Narrow" panose="020B0606020202030204" pitchFamily="34" charset="0"/>
              </a:rPr>
              <a:t>want</a:t>
            </a:r>
            <a:r>
              <a:rPr lang="zh-CN" altLang="en-US" sz="1800" b="1" dirty="0">
                <a:latin typeface="Arial Narrow" panose="020B0606020202030204" pitchFamily="34" charset="0"/>
              </a:rPr>
              <a:t> </a:t>
            </a:r>
            <a:r>
              <a:rPr lang="en-US" altLang="zh-CN" sz="1800" b="1" dirty="0">
                <a:latin typeface="Arial Narrow" panose="020B0606020202030204" pitchFamily="34" charset="0"/>
              </a:rPr>
              <a:t>to</a:t>
            </a:r>
            <a:r>
              <a:rPr lang="zh-CN" altLang="en-US" sz="1800" b="1" dirty="0">
                <a:latin typeface="Arial Narrow" panose="020B0606020202030204" pitchFamily="34" charset="0"/>
              </a:rPr>
              <a:t> </a:t>
            </a:r>
            <a:r>
              <a:rPr lang="en-US" altLang="zh-CN" sz="1800" b="1" dirty="0">
                <a:latin typeface="Arial Narrow" panose="020B0606020202030204" pitchFamily="34" charset="0"/>
              </a:rPr>
              <a:t>take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deeper</a:t>
            </a:r>
            <a:r>
              <a:rPr lang="zh-CN" altLang="en-US" sz="1800" b="1" dirty="0">
                <a:latin typeface="Arial Narrow" panose="020B0606020202030204" pitchFamily="34" charset="0"/>
              </a:rPr>
              <a:t> </a:t>
            </a:r>
            <a:r>
              <a:rPr lang="en-US" altLang="zh-CN" sz="1800" b="1" dirty="0">
                <a:latin typeface="Arial Narrow" panose="020B0606020202030204" pitchFamily="34" charset="0"/>
              </a:rPr>
              <a:t>look</a:t>
            </a:r>
            <a:r>
              <a:rPr lang="zh-CN" altLang="en-US" sz="1800" b="1" dirty="0">
                <a:latin typeface="Arial Narrow" panose="020B0606020202030204" pitchFamily="34" charset="0"/>
              </a:rPr>
              <a:t> </a:t>
            </a:r>
            <a:r>
              <a:rPr lang="en-US" altLang="zh-CN" sz="1800" b="1" dirty="0">
                <a:latin typeface="Arial Narrow" panose="020B0606020202030204" pitchFamily="34" charset="0"/>
              </a:rPr>
              <a:t>into</a:t>
            </a:r>
            <a:r>
              <a:rPr lang="zh-CN" altLang="en-US" sz="1800" b="1" dirty="0">
                <a:latin typeface="Arial Narrow" panose="020B0606020202030204" pitchFamily="34" charset="0"/>
              </a:rPr>
              <a:t> </a:t>
            </a:r>
            <a:r>
              <a:rPr lang="en-US" altLang="zh-CN" sz="1800" b="1" dirty="0">
                <a:latin typeface="Arial Narrow" panose="020B0606020202030204" pitchFamily="34" charset="0"/>
              </a:rPr>
              <a:t>this</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2" y="1394079"/>
            <a:ext cx="6546879" cy="5295331"/>
          </a:xfrm>
          <a:prstGeom prst="rect">
            <a:avLst/>
          </a:prstGeom>
        </p:spPr>
      </p:pic>
    </p:spTree>
    <p:extLst>
      <p:ext uri="{BB962C8B-B14F-4D97-AF65-F5344CB8AC3E}">
        <p14:creationId xmlns:p14="http://schemas.microsoft.com/office/powerpoint/2010/main" val="1486901249"/>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Chronological</a:t>
            </a:r>
            <a:r>
              <a:rPr lang="zh-CN" altLang="en-US" sz="1800" b="1" dirty="0">
                <a:latin typeface="Arial Narrow" panose="020B0606020202030204" pitchFamily="34" charset="0"/>
              </a:rPr>
              <a:t> </a:t>
            </a:r>
            <a:r>
              <a:rPr lang="en-US" altLang="zh-CN" sz="1800" b="1" dirty="0">
                <a:latin typeface="Arial Narrow" panose="020B0606020202030204" pitchFamily="34" charset="0"/>
              </a:rPr>
              <a:t>distribution</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3"/>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sp>
        <p:nvSpPr>
          <p:cNvPr id="10" name="Rectangle 2"/>
          <p:cNvSpPr txBox="1">
            <a:spLocks noChangeArrowheads="1"/>
          </p:cNvSpPr>
          <p:nvPr>
            <p:custDataLst>
              <p:tags r:id="rId4"/>
            </p:custDataLst>
          </p:nvPr>
        </p:nvSpPr>
        <p:spPr bwMode="gray">
          <a:xfrm>
            <a:off x="6829807" y="2722767"/>
            <a:ext cx="5076968" cy="134426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relatively</a:t>
            </a:r>
            <a:r>
              <a:rPr lang="zh-CN" altLang="en-US" sz="1800" b="1" dirty="0">
                <a:latin typeface="Arial Narrow" panose="020B0606020202030204" pitchFamily="34" charset="0"/>
              </a:rPr>
              <a:t> </a:t>
            </a:r>
            <a:r>
              <a:rPr lang="en-US" altLang="zh-CN" sz="1800" b="1" dirty="0">
                <a:latin typeface="Arial Narrow" panose="020B0606020202030204" pitchFamily="34" charset="0"/>
              </a:rPr>
              <a:t>high</a:t>
            </a:r>
            <a:r>
              <a:rPr lang="zh-CN" altLang="en-US" sz="1800" b="1" dirty="0">
                <a:latin typeface="Arial Narrow" panose="020B0606020202030204" pitchFamily="34" charset="0"/>
              </a:rPr>
              <a:t> </a:t>
            </a:r>
            <a:r>
              <a:rPr lang="en-US" altLang="zh-CN" sz="1800" b="1" dirty="0">
                <a:latin typeface="Arial Narrow" panose="020B0606020202030204" pitchFamily="34" charset="0"/>
              </a:rPr>
              <a:t>in</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beginning</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middle</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year</a:t>
            </a:r>
            <a:r>
              <a:rPr lang="zh-CN" altLang="en-US" sz="1800" b="1" dirty="0">
                <a:latin typeface="Arial Narrow" panose="020B0606020202030204" pitchFamily="34" charset="0"/>
              </a:rPr>
              <a:t> </a:t>
            </a:r>
            <a:r>
              <a:rPr lang="en-US" altLang="zh-CN" sz="1800" b="1" dirty="0">
                <a:latin typeface="Arial Narrow" panose="020B0606020202030204" pitchFamily="34" charset="0"/>
              </a:rPr>
              <a:t>within</a:t>
            </a:r>
            <a:r>
              <a:rPr lang="zh-CN" altLang="en-US" sz="1800" b="1" dirty="0">
                <a:latin typeface="Arial Narrow" panose="020B0606020202030204" pitchFamily="34" charset="0"/>
              </a:rPr>
              <a:t> </a:t>
            </a:r>
            <a:r>
              <a:rPr lang="en-US" altLang="zh-CN" sz="1800" b="1" dirty="0">
                <a:latin typeface="Arial Narrow" panose="020B0606020202030204" pitchFamily="34" charset="0"/>
              </a:rPr>
              <a:t>one</a:t>
            </a:r>
            <a:r>
              <a:rPr lang="zh-CN" altLang="en-US" sz="1800" b="1" dirty="0">
                <a:latin typeface="Arial Narrow" panose="020B0606020202030204" pitchFamily="34" charset="0"/>
              </a:rPr>
              <a:t> </a:t>
            </a:r>
            <a:r>
              <a:rPr lang="en-US" altLang="zh-CN" sz="1800" b="1" dirty="0">
                <a:latin typeface="Arial Narrow" panose="020B0606020202030204" pitchFamily="34" charset="0"/>
              </a:rPr>
              <a:t>year</a:t>
            </a:r>
          </a:p>
          <a:p>
            <a:pPr marL="342900" indent="-342900">
              <a:buFont typeface="Arial" charset="0"/>
              <a:buChar char="•"/>
            </a:pP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a:latin typeface="Arial Narrow" panose="020B0606020202030204" pitchFamily="34" charset="0"/>
              </a:rPr>
              <a:t>stop</a:t>
            </a:r>
            <a:r>
              <a:rPr lang="zh-CN" altLang="en-US" sz="1800" b="1" dirty="0">
                <a:latin typeface="Arial Narrow" panose="020B0606020202030204" pitchFamily="34" charset="0"/>
              </a:rPr>
              <a:t> </a:t>
            </a:r>
            <a:r>
              <a:rPr lang="en-US" altLang="zh-CN" sz="1800" b="1" dirty="0">
                <a:latin typeface="Arial Narrow" panose="020B0606020202030204" pitchFamily="34" charset="0"/>
              </a:rPr>
              <a:t>and</a:t>
            </a:r>
            <a:r>
              <a:rPr lang="zh-CN" altLang="en-US" sz="1800" b="1" dirty="0">
                <a:latin typeface="Arial Narrow" panose="020B0606020202030204" pitchFamily="34" charset="0"/>
              </a:rPr>
              <a:t> </a:t>
            </a:r>
            <a:r>
              <a:rPr lang="en-US" altLang="zh-CN" sz="1800" b="1" dirty="0">
                <a:latin typeface="Arial Narrow" panose="020B0606020202030204" pitchFamily="34" charset="0"/>
              </a:rPr>
              <a:t>search</a:t>
            </a:r>
            <a:r>
              <a:rPr lang="zh-CN" altLang="en-US" sz="1800" b="1" dirty="0">
                <a:latin typeface="Arial Narrow" panose="020B0606020202030204" pitchFamily="34" charset="0"/>
              </a:rPr>
              <a:t> </a:t>
            </a:r>
            <a:r>
              <a:rPr lang="en-US" altLang="zh-CN" sz="1800" b="1" dirty="0">
                <a:latin typeface="Arial Narrow" panose="020B0606020202030204" pitchFamily="34" charset="0"/>
              </a:rPr>
              <a:t>is</a:t>
            </a:r>
            <a:r>
              <a:rPr lang="zh-CN" altLang="en-US" sz="1800" b="1" dirty="0">
                <a:latin typeface="Arial Narrow" panose="020B0606020202030204" pitchFamily="34" charset="0"/>
              </a:rPr>
              <a:t> </a:t>
            </a:r>
            <a:r>
              <a:rPr lang="en-US" altLang="zh-CN" sz="1800" b="1" dirty="0">
                <a:latin typeface="Arial Narrow" panose="020B0606020202030204" pitchFamily="34" charset="0"/>
              </a:rPr>
              <a:t>relatively</a:t>
            </a:r>
            <a:r>
              <a:rPr lang="zh-CN" altLang="en-US" sz="1800" b="1" dirty="0">
                <a:latin typeface="Arial Narrow" panose="020B0606020202030204" pitchFamily="34" charset="0"/>
              </a:rPr>
              <a:t> </a:t>
            </a:r>
            <a:r>
              <a:rPr lang="en-US" altLang="zh-CN" sz="1800" b="1" dirty="0">
                <a:latin typeface="Arial Narrow" panose="020B0606020202030204" pitchFamily="34" charset="0"/>
              </a:rPr>
              <a:t>high</a:t>
            </a:r>
            <a:r>
              <a:rPr lang="zh-CN" altLang="en-US" sz="1800" b="1" dirty="0">
                <a:latin typeface="Arial Narrow" panose="020B0606020202030204" pitchFamily="34" charset="0"/>
              </a:rPr>
              <a:t> </a:t>
            </a:r>
            <a:r>
              <a:rPr lang="en-US" altLang="zh-CN" sz="1800" b="1" dirty="0">
                <a:latin typeface="Arial Narrow" panose="020B0606020202030204" pitchFamily="34" charset="0"/>
              </a:rPr>
              <a:t>at</a:t>
            </a:r>
            <a:r>
              <a:rPr lang="zh-CN" altLang="en-US" sz="1800" b="1" dirty="0">
                <a:latin typeface="Arial Narrow" panose="020B0606020202030204" pitchFamily="34" charset="0"/>
              </a:rPr>
              <a:t> </a:t>
            </a:r>
            <a:r>
              <a:rPr lang="en-US" altLang="zh-CN" sz="1800" b="1" dirty="0">
                <a:latin typeface="Arial Narrow" panose="020B0606020202030204" pitchFamily="34" charset="0"/>
              </a:rPr>
              <a:t>the</a:t>
            </a:r>
            <a:r>
              <a:rPr lang="zh-CN" altLang="en-US" sz="1800" b="1" dirty="0">
                <a:latin typeface="Arial Narrow" panose="020B0606020202030204" pitchFamily="34" charset="0"/>
              </a:rPr>
              <a:t> </a:t>
            </a:r>
            <a:r>
              <a:rPr lang="en-US" altLang="zh-CN" sz="1800" b="1" dirty="0">
                <a:latin typeface="Arial Narrow" panose="020B0606020202030204" pitchFamily="34" charset="0"/>
              </a:rPr>
              <a:t>night</a:t>
            </a:r>
            <a:r>
              <a:rPr lang="zh-CN" altLang="en-US" sz="1800" b="1" dirty="0">
                <a:latin typeface="Arial Narrow" panose="020B0606020202030204" pitchFamily="34" charset="0"/>
              </a:rPr>
              <a:t> </a:t>
            </a:r>
            <a:r>
              <a:rPr lang="en-US" altLang="zh-CN" sz="1800" b="1" dirty="0">
                <a:latin typeface="Arial Narrow" panose="020B0606020202030204" pitchFamily="34" charset="0"/>
              </a:rPr>
              <a:t>time</a:t>
            </a:r>
            <a:r>
              <a:rPr lang="zh-CN" altLang="en-US" sz="1800" b="1" dirty="0">
                <a:latin typeface="Arial Narrow" panose="020B0606020202030204" pitchFamily="34" charset="0"/>
              </a:rPr>
              <a:t> </a:t>
            </a:r>
            <a:r>
              <a:rPr lang="en-US" altLang="zh-CN" sz="1800" b="1" dirty="0">
                <a:latin typeface="Arial Narrow" panose="020B0606020202030204" pitchFamily="34" charset="0"/>
              </a:rPr>
              <a:t>within</a:t>
            </a:r>
            <a:r>
              <a:rPr lang="zh-CN" altLang="en-US" sz="1800" b="1" dirty="0">
                <a:latin typeface="Arial Narrow" panose="020B0606020202030204" pitchFamily="34" charset="0"/>
              </a:rPr>
              <a:t> </a:t>
            </a:r>
            <a:r>
              <a:rPr lang="en-US" altLang="zh-CN" sz="1800" b="1" dirty="0">
                <a:latin typeface="Arial Narrow" panose="020B0606020202030204" pitchFamily="34" charset="0"/>
              </a:rPr>
              <a:t>one</a:t>
            </a:r>
            <a:r>
              <a:rPr lang="zh-CN" altLang="en-US" sz="1800" b="1" dirty="0">
                <a:latin typeface="Arial Narrow" panose="020B0606020202030204" pitchFamily="34" charset="0"/>
              </a:rPr>
              <a:t> </a:t>
            </a:r>
            <a:r>
              <a:rPr lang="en-US" altLang="zh-CN" sz="1800" b="1" dirty="0">
                <a:latin typeface="Arial Narrow" panose="020B0606020202030204" pitchFamily="34" charset="0"/>
              </a:rPr>
              <a:t>day</a:t>
            </a: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646" y="1270971"/>
            <a:ext cx="5957262" cy="5503230"/>
          </a:xfrm>
          <a:prstGeom prst="rect">
            <a:avLst/>
          </a:prstGeom>
        </p:spPr>
      </p:pic>
    </p:spTree>
    <p:extLst>
      <p:ext uri="{BB962C8B-B14F-4D97-AF65-F5344CB8AC3E}">
        <p14:creationId xmlns:p14="http://schemas.microsoft.com/office/powerpoint/2010/main" val="1486201316"/>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txBox="1">
            <a:spLocks noChangeArrowheads="1"/>
          </p:cNvSpPr>
          <p:nvPr>
            <p:custDataLst>
              <p:tags r:id="rId2"/>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Subject</a:t>
            </a:r>
            <a:r>
              <a:rPr lang="zh-CN" altLang="en-US" sz="1800" b="1" dirty="0">
                <a:latin typeface="Arial Narrow" panose="020B0606020202030204" pitchFamily="34" charset="0"/>
              </a:rPr>
              <a:t> </a:t>
            </a:r>
            <a:r>
              <a:rPr lang="en-US" altLang="zh-CN" sz="1800" b="1" dirty="0">
                <a:latin typeface="Arial Narrow" panose="020B0606020202030204" pitchFamily="34" charset="0"/>
              </a:rPr>
              <a:t>picture</a:t>
            </a:r>
            <a:r>
              <a:rPr lang="zh-CN" altLang="en-US" sz="1800" b="1" dirty="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14" name="Rectangle 2"/>
          <p:cNvSpPr>
            <a:spLocks noGrp="1" noChangeArrowheads="1"/>
          </p:cNvSpPr>
          <p:nvPr>
            <p:ph type="title"/>
            <p:custDataLst>
              <p:tags r:id="rId3"/>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Stop</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and</a:t>
            </a:r>
            <a:r>
              <a:rPr lang="zh-CN" altLang="en-US" sz="2400" b="1" dirty="0">
                <a:solidFill>
                  <a:srgbClr val="954F72"/>
                </a:solidFill>
                <a:latin typeface="Arial Narrow" panose="020B0606020202030204" pitchFamily="34" charset="0"/>
              </a:rPr>
              <a:t> </a:t>
            </a:r>
            <a:r>
              <a:rPr lang="en-US" altLang="zh-CN" sz="2400" b="1">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15064468"/>
              </p:ext>
            </p:extLst>
          </p:nvPr>
        </p:nvGraphicFramePr>
        <p:xfrm>
          <a:off x="1206406" y="1475390"/>
          <a:ext cx="9657212" cy="5138965"/>
        </p:xfrm>
        <a:graphic>
          <a:graphicData uri="http://schemas.openxmlformats.org/presentationml/2006/ole">
            <mc:AlternateContent xmlns:mc="http://schemas.openxmlformats.org/markup-compatibility/2006">
              <mc:Choice xmlns:v="urn:schemas-microsoft-com:vml" Requires="v">
                <p:oleObj spid="_x0000_s1038" name="Document" r:id="rId6" imgW="8488771" imgH="4528224" progId="Word.Document.12">
                  <p:embed/>
                </p:oleObj>
              </mc:Choice>
              <mc:Fallback>
                <p:oleObj name="Document" r:id="rId6" imgW="8488771" imgH="4528224" progId="Word.Document.12">
                  <p:embed/>
                  <p:pic>
                    <p:nvPicPr>
                      <p:cNvPr id="0" name=""/>
                      <p:cNvPicPr/>
                      <p:nvPr/>
                    </p:nvPicPr>
                    <p:blipFill>
                      <a:blip r:embed="rId7"/>
                      <a:stretch>
                        <a:fillRect/>
                      </a:stretch>
                    </p:blipFill>
                    <p:spPr>
                      <a:xfrm>
                        <a:off x="1206406" y="1475390"/>
                        <a:ext cx="9657212" cy="5138965"/>
                      </a:xfrm>
                      <a:prstGeom prst="rect">
                        <a:avLst/>
                      </a:prstGeom>
                    </p:spPr>
                  </p:pic>
                </p:oleObj>
              </mc:Fallback>
            </mc:AlternateContent>
          </a:graphicData>
        </a:graphic>
      </p:graphicFrame>
    </p:spTree>
    <p:extLst>
      <p:ext uri="{BB962C8B-B14F-4D97-AF65-F5344CB8AC3E}">
        <p14:creationId xmlns:p14="http://schemas.microsoft.com/office/powerpoint/2010/main" val="513527956"/>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a:t>311 CALLS EDA</a:t>
            </a:r>
            <a:endParaRPr lang="en-IN" dirty="0"/>
          </a:p>
        </p:txBody>
      </p:sp>
    </p:spTree>
    <p:extLst>
      <p:ext uri="{BB962C8B-B14F-4D97-AF65-F5344CB8AC3E}">
        <p14:creationId xmlns:p14="http://schemas.microsoft.com/office/powerpoint/2010/main" val="244220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Number of Issues by Issue Type (2012-2016)*</a:t>
            </a:r>
            <a:endParaRPr lang="en-IN" sz="24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73074598"/>
              </p:ext>
            </p:extLst>
          </p:nvPr>
        </p:nvGraphicFramePr>
        <p:xfrm>
          <a:off x="838200" y="1878743"/>
          <a:ext cx="5276565" cy="2713799"/>
        </p:xfrm>
        <a:graphic>
          <a:graphicData uri="http://schemas.openxmlformats.org/drawingml/2006/table">
            <a:tbl>
              <a:tblPr>
                <a:tableStyleId>{5C22544A-7EE6-4342-B048-85BDC9FD1C3A}</a:tableStyleId>
              </a:tblPr>
              <a:tblGrid>
                <a:gridCol w="894965">
                  <a:extLst>
                    <a:ext uri="{9D8B030D-6E8A-4147-A177-3AD203B41FA5}">
                      <a16:colId xmlns:a16="http://schemas.microsoft.com/office/drawing/2014/main" val="1327253034"/>
                    </a:ext>
                  </a:extLst>
                </a:gridCol>
                <a:gridCol w="2796766">
                  <a:extLst>
                    <a:ext uri="{9D8B030D-6E8A-4147-A177-3AD203B41FA5}">
                      <a16:colId xmlns:a16="http://schemas.microsoft.com/office/drawing/2014/main" val="3345127986"/>
                    </a:ext>
                  </a:extLst>
                </a:gridCol>
                <a:gridCol w="1584834">
                  <a:extLst>
                    <a:ext uri="{9D8B030D-6E8A-4147-A177-3AD203B41FA5}">
                      <a16:colId xmlns:a16="http://schemas.microsoft.com/office/drawing/2014/main" val="2337497899"/>
                    </a:ext>
                  </a:extLst>
                </a:gridCol>
              </a:tblGrid>
              <a:tr h="245938">
                <a:tc>
                  <a:txBody>
                    <a:bodyPr/>
                    <a:lstStyle/>
                    <a:p>
                      <a:pPr algn="l" fontAlgn="b"/>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IN" sz="1200" b="1" u="none" strike="noStrike" dirty="0">
                          <a:effectLst/>
                          <a:latin typeface="Arial" panose="020B0604020202020204" pitchFamily="34" charset="0"/>
                          <a:cs typeface="Arial" panose="020B0604020202020204" pitchFamily="34" charset="0"/>
                        </a:rPr>
                        <a:t>Issue Type</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IN" sz="1100" b="1" u="none" strike="noStrike" dirty="0">
                          <a:effectLst/>
                          <a:latin typeface="Arial" panose="020B0604020202020204" pitchFamily="34" charset="0"/>
                          <a:cs typeface="Arial" panose="020B0604020202020204" pitchFamily="34" charset="0"/>
                        </a:rPr>
                        <a:t>Number of Issues</a:t>
                      </a:r>
                      <a:endParaRPr lang="en-IN" sz="11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941944386"/>
                  </a:ext>
                </a:extLst>
              </a:tr>
              <a:tr h="245938">
                <a:tc>
                  <a:txBody>
                    <a:bodyPr/>
                    <a:lstStyle/>
                    <a:p>
                      <a:pPr algn="ctr" fontAlgn="b"/>
                      <a:r>
                        <a:rPr lang="en-IN" sz="1100" u="none" strike="noStrike" dirty="0">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Code Enforcement General Request</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30907</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724705410"/>
                  </a:ext>
                </a:extLst>
              </a:tr>
              <a:tr h="245938">
                <a:tc>
                  <a:txBody>
                    <a:bodyPr/>
                    <a:lstStyle/>
                    <a:p>
                      <a:pPr algn="ct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Street Light</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29515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445019431"/>
                  </a:ext>
                </a:extLst>
              </a:tr>
              <a:tr h="245938">
                <a:tc>
                  <a:txBody>
                    <a:bodyPr/>
                    <a:lstStyle/>
                    <a:p>
                      <a:pPr algn="ct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Trash/Garbage Pickup</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22091</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720829886"/>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Residential Recycling Programs</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18468</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9106827"/>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Abandoned Vehicle Reporting/Removal</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17205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738388427"/>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Large Item Trash/Garbage Pickup</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a:effectLst/>
                          <a:latin typeface="Arial" panose="020B0604020202020204" pitchFamily="34" charset="0"/>
                          <a:cs typeface="Arial" panose="020B0604020202020204" pitchFamily="34" charset="0"/>
                        </a:rPr>
                        <a:t>13041</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995845969"/>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7</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Pothole/Roadway Surface Repair</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dirty="0">
                          <a:effectLst/>
                          <a:latin typeface="Arial" panose="020B0604020202020204" pitchFamily="34" charset="0"/>
                          <a:cs typeface="Arial" panose="020B0604020202020204" pitchFamily="34" charset="0"/>
                        </a:rPr>
                        <a:t>12935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070287981"/>
                  </a:ext>
                </a:extLst>
              </a:tr>
              <a:tr h="245938">
                <a:tc>
                  <a:txBody>
                    <a:bodyPr/>
                    <a:lstStyle/>
                    <a:p>
                      <a:pPr algn="ctr" fontAlgn="b"/>
                      <a:r>
                        <a:rPr lang="en-IN" sz="1100" u="none" strike="noStrike">
                          <a:effectLst/>
                          <a:latin typeface="Arial" panose="020B0604020202020204" pitchFamily="34" charset="0"/>
                          <a:cs typeface="Arial" panose="020B0604020202020204" pitchFamily="34" charset="0"/>
                        </a:rPr>
                        <a:t>8</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General Service Request</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dirty="0">
                          <a:effectLst/>
                          <a:latin typeface="Arial" panose="020B0604020202020204" pitchFamily="34" charset="0"/>
                          <a:cs typeface="Arial" panose="020B0604020202020204" pitchFamily="34" charset="0"/>
                        </a:rPr>
                        <a:t>8924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531438011"/>
                  </a:ext>
                </a:extLst>
              </a:tr>
              <a:tr h="245938">
                <a:tc>
                  <a:txBody>
                    <a:bodyPr/>
                    <a:lstStyle/>
                    <a:p>
                      <a:pPr algn="ctr" fontAlgn="b"/>
                      <a:r>
                        <a:rPr lang="en-IN" sz="1100" u="none" strike="noStrike" dirty="0">
                          <a:effectLst/>
                          <a:latin typeface="Arial" panose="020B0604020202020204" pitchFamily="34" charset="0"/>
                          <a:cs typeface="Arial" panose="020B0604020202020204" pitchFamily="34" charset="0"/>
                        </a:rPr>
                        <a:t>9</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a:effectLst/>
                          <a:latin typeface="Arial" panose="020B0604020202020204" pitchFamily="34" charset="0"/>
                          <a:cs typeface="Arial" panose="020B0604020202020204" pitchFamily="34" charset="0"/>
                        </a:rPr>
                        <a:t>Street Flooding/Drainage</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dirty="0">
                          <a:effectLst/>
                          <a:latin typeface="Arial" panose="020B0604020202020204" pitchFamily="34" charset="0"/>
                          <a:cs typeface="Arial" panose="020B0604020202020204" pitchFamily="34" charset="0"/>
                        </a:rPr>
                        <a:t>8742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920629374"/>
                  </a:ext>
                </a:extLst>
              </a:tr>
              <a:tr h="254419">
                <a:tc>
                  <a:txBody>
                    <a:bodyPr/>
                    <a:lstStyle/>
                    <a:p>
                      <a:pPr algn="ctr" fontAlgn="b"/>
                      <a:r>
                        <a:rPr lang="en-IN" sz="1100" u="none" strike="noStrike" dirty="0">
                          <a:effectLst/>
                          <a:latin typeface="Arial" panose="020B0604020202020204" pitchFamily="34" charset="0"/>
                          <a:cs typeface="Arial" panose="020B0604020202020204" pitchFamily="34" charset="0"/>
                        </a:rPr>
                        <a:t>10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100" u="none" strike="noStrike" dirty="0">
                          <a:effectLst/>
                          <a:latin typeface="Arial" panose="020B0604020202020204" pitchFamily="34" charset="0"/>
                          <a:cs typeface="Arial" panose="020B0604020202020204" pitchFamily="34" charset="0"/>
                        </a:rPr>
                        <a:t>Illegal Dumping Reporting</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100" u="none" strike="noStrike" dirty="0">
                          <a:effectLst/>
                          <a:latin typeface="Arial" panose="020B0604020202020204" pitchFamily="34" charset="0"/>
                          <a:cs typeface="Arial" panose="020B0604020202020204" pitchFamily="34" charset="0"/>
                        </a:rPr>
                        <a:t>7701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5655698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34342333"/>
              </p:ext>
            </p:extLst>
          </p:nvPr>
        </p:nvGraphicFramePr>
        <p:xfrm>
          <a:off x="6262954" y="1846491"/>
          <a:ext cx="5276565" cy="2693252"/>
        </p:xfrm>
        <a:graphic>
          <a:graphicData uri="http://schemas.openxmlformats.org/drawingml/2006/table">
            <a:tbl>
              <a:tblPr>
                <a:tableStyleId>{5C22544A-7EE6-4342-B048-85BDC9FD1C3A}</a:tableStyleId>
              </a:tblPr>
              <a:tblGrid>
                <a:gridCol w="1096429">
                  <a:extLst>
                    <a:ext uri="{9D8B030D-6E8A-4147-A177-3AD203B41FA5}">
                      <a16:colId xmlns:a16="http://schemas.microsoft.com/office/drawing/2014/main" val="1509062561"/>
                    </a:ext>
                  </a:extLst>
                </a:gridCol>
                <a:gridCol w="2238543">
                  <a:extLst>
                    <a:ext uri="{9D8B030D-6E8A-4147-A177-3AD203B41FA5}">
                      <a16:colId xmlns:a16="http://schemas.microsoft.com/office/drawing/2014/main" val="263803613"/>
                    </a:ext>
                  </a:extLst>
                </a:gridCol>
                <a:gridCol w="1941593">
                  <a:extLst>
                    <a:ext uri="{9D8B030D-6E8A-4147-A177-3AD203B41FA5}">
                      <a16:colId xmlns:a16="http://schemas.microsoft.com/office/drawing/2014/main" val="1188985763"/>
                    </a:ext>
                  </a:extLst>
                </a:gridCol>
              </a:tblGrid>
              <a:tr h="244076">
                <a:tc>
                  <a:txBody>
                    <a:bodyPr/>
                    <a:lstStyle/>
                    <a:p>
                      <a:pPr algn="l" fontAlgn="b"/>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IN" sz="1200" b="1" u="none" strike="noStrike" dirty="0">
                          <a:effectLst/>
                          <a:latin typeface="Arial" panose="020B0604020202020204" pitchFamily="34" charset="0"/>
                          <a:cs typeface="Arial" panose="020B0604020202020204" pitchFamily="34" charset="0"/>
                        </a:rPr>
                        <a:t>Issue Type</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IN" sz="1200" b="1" u="none" strike="noStrike" dirty="0">
                          <a:effectLst/>
                          <a:latin typeface="Arial" panose="020B0604020202020204" pitchFamily="34" charset="0"/>
                          <a:cs typeface="Arial" panose="020B0604020202020204" pitchFamily="34" charset="0"/>
                        </a:rPr>
                        <a:t>Number of Issues</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799403525"/>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Tree Service</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5452</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773642460"/>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Traffic Sign</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a:effectLst/>
                          <a:latin typeface="Arial" panose="020B0604020202020204" pitchFamily="34" charset="0"/>
                          <a:cs typeface="Arial" panose="020B0604020202020204" pitchFamily="34" charset="0"/>
                        </a:rPr>
                        <a:t>3066</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168507497"/>
                  </a:ext>
                </a:extLst>
              </a:tr>
              <a:tr h="244076">
                <a:tc>
                  <a:txBody>
                    <a:bodyPr/>
                    <a:lstStyle/>
                    <a:p>
                      <a:pPr algn="ctr" fontAlgn="b"/>
                      <a:r>
                        <a:rPr lang="en-IN" sz="1100" u="none" strike="noStrike">
                          <a:effectLst/>
                          <a:latin typeface="Arial" panose="020B0604020202020204" pitchFamily="34" charset="0"/>
                          <a:cs typeface="Arial" panose="020B0604020202020204" pitchFamily="34" charset="0"/>
                        </a:rPr>
                        <a:t>13</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Traffic Signal</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2968</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050021621"/>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Rodent Complaint</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2710</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364212152"/>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Catch Basin Maintenance</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2501</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640920759"/>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Sidewalk Repair</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2231</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40588385"/>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17</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Subsidence</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1879</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478875155"/>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18</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Mosquito Control</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1824</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652535021"/>
                  </a:ext>
                </a:extLst>
              </a:tr>
              <a:tr h="244076">
                <a:tc>
                  <a:txBody>
                    <a:bodyPr/>
                    <a:lstStyle/>
                    <a:p>
                      <a:pPr algn="ctr" fontAlgn="b"/>
                      <a:r>
                        <a:rPr lang="en-IN" sz="1100" u="none" strike="noStrike" dirty="0">
                          <a:effectLst/>
                          <a:latin typeface="Arial" panose="020B0604020202020204" pitchFamily="34" charset="0"/>
                          <a:cs typeface="Arial" panose="020B0604020202020204" pitchFamily="34" charset="0"/>
                        </a:rPr>
                        <a:t>19</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Tree Service Emergency</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1636</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22179612"/>
                  </a:ext>
                </a:extLst>
              </a:tr>
              <a:tr h="252492">
                <a:tc>
                  <a:txBody>
                    <a:bodyPr/>
                    <a:lstStyle/>
                    <a:p>
                      <a:pPr algn="ctr" fontAlgn="b"/>
                      <a:r>
                        <a:rPr lang="en-IN" sz="1100" u="none" strike="noStrike" dirty="0">
                          <a:effectLst/>
                          <a:latin typeface="Arial" panose="020B0604020202020204" pitchFamily="34" charset="0"/>
                          <a:cs typeface="Arial" panose="020B0604020202020204" pitchFamily="34" charset="0"/>
                        </a:rPr>
                        <a:t>20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t"/>
                      <a:r>
                        <a:rPr lang="en-IN" sz="1050" u="none" strike="noStrike" dirty="0">
                          <a:effectLst/>
                          <a:latin typeface="Arial" panose="020B0604020202020204" pitchFamily="34" charset="0"/>
                          <a:cs typeface="Arial" panose="020B0604020202020204" pitchFamily="34" charset="0"/>
                        </a:rPr>
                        <a:t>Tree Maintenance</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ctr"/>
                      <a:r>
                        <a:rPr lang="en-IN" sz="1050" u="none" strike="noStrike" dirty="0">
                          <a:effectLst/>
                          <a:latin typeface="Arial" panose="020B0604020202020204" pitchFamily="34" charset="0"/>
                          <a:cs typeface="Arial" panose="020B0604020202020204" pitchFamily="34" charset="0"/>
                        </a:rPr>
                        <a:t>1208</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32413989"/>
                  </a:ext>
                </a:extLst>
              </a:tr>
            </a:tbl>
          </a:graphicData>
        </a:graphic>
      </p:graphicFrame>
      <p:sp>
        <p:nvSpPr>
          <p:cNvPr id="8" name="TextBox 7"/>
          <p:cNvSpPr txBox="1"/>
          <p:nvPr/>
        </p:nvSpPr>
        <p:spPr>
          <a:xfrm>
            <a:off x="7828908" y="5856270"/>
            <a:ext cx="4363092" cy="369332"/>
          </a:xfrm>
          <a:prstGeom prst="rect">
            <a:avLst/>
          </a:prstGeom>
          <a:noFill/>
        </p:spPr>
        <p:txBody>
          <a:bodyPr wrap="square" rtlCol="0">
            <a:spAutoFit/>
          </a:bodyPr>
          <a:lstStyle/>
          <a:p>
            <a:r>
              <a:rPr lang="en-US" dirty="0"/>
              <a:t>* Limited to Top 20 Issues by number of calls</a:t>
            </a:r>
            <a:endParaRPr lang="en-IN" dirty="0"/>
          </a:p>
        </p:txBody>
      </p:sp>
    </p:spTree>
    <p:extLst>
      <p:ext uri="{BB962C8B-B14F-4D97-AF65-F5344CB8AC3E}">
        <p14:creationId xmlns:p14="http://schemas.microsoft.com/office/powerpoint/2010/main" val="1321942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2"/>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Year over year comparison of Issues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p>
        </p:txBody>
      </p:sp>
      <p:sp>
        <p:nvSpPr>
          <p:cNvPr id="35" name="Rectangle 2"/>
          <p:cNvSpPr txBox="1">
            <a:spLocks noChangeArrowheads="1"/>
          </p:cNvSpPr>
          <p:nvPr>
            <p:custDataLst>
              <p:tags r:id="rId3"/>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Key</a:t>
            </a:r>
            <a:r>
              <a:rPr lang="zh-CN" altLang="en-US" sz="1800" b="1" dirty="0">
                <a:latin typeface="Arial Narrow" panose="020B0606020202030204" pitchFamily="34" charset="0"/>
              </a:rPr>
              <a:t> </a:t>
            </a:r>
            <a:r>
              <a:rPr lang="en-US" altLang="zh-CN" sz="1800" b="1" dirty="0">
                <a:latin typeface="Arial Narrow" panose="020B0606020202030204" pitchFamily="34" charset="0"/>
              </a:rPr>
              <a:t>findings</a:t>
            </a:r>
            <a:endParaRPr lang="en-US" altLang="en-US" sz="1800" b="1" dirty="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a:solidFill>
                  <a:srgbClr val="954F72"/>
                </a:solidFill>
                <a:latin typeface="Arial Narrow" panose="020B0606020202030204" pitchFamily="34" charset="0"/>
              </a:rPr>
              <a:t>Analysis</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of</a:t>
            </a:r>
            <a:r>
              <a:rPr lang="zh-CN" altLang="en-US" sz="2400" b="1" dirty="0">
                <a:solidFill>
                  <a:srgbClr val="954F72"/>
                </a:solidFill>
                <a:latin typeface="Arial Narrow" panose="020B0606020202030204" pitchFamily="34" charset="0"/>
              </a:rPr>
              <a:t> </a:t>
            </a:r>
            <a:r>
              <a:rPr lang="en-US" altLang="zh-CN" sz="2400" b="1" dirty="0">
                <a:solidFill>
                  <a:srgbClr val="954F72"/>
                </a:solidFill>
                <a:latin typeface="Arial Narrow" panose="020B0606020202030204" pitchFamily="34" charset="0"/>
              </a:rPr>
              <a:t>311 Calls</a:t>
            </a:r>
            <a:endParaRPr lang="en-US" altLang="en-US" sz="2400" b="1" dirty="0">
              <a:solidFill>
                <a:srgbClr val="954F72"/>
              </a:solidFill>
              <a:latin typeface="Arial Narrow" panose="020B0606020202030204" pitchFamily="34" charset="0"/>
            </a:endParaRPr>
          </a:p>
        </p:txBody>
      </p:sp>
      <p:sp>
        <p:nvSpPr>
          <p:cNvPr id="10" name="Rectangle 2"/>
          <p:cNvSpPr txBox="1">
            <a:spLocks noChangeArrowheads="1"/>
          </p:cNvSpPr>
          <p:nvPr>
            <p:custDataLst>
              <p:tags r:id="rId5"/>
            </p:custDataLst>
          </p:nvPr>
        </p:nvSpPr>
        <p:spPr bwMode="gray">
          <a:xfrm>
            <a:off x="6829807" y="2722767"/>
            <a:ext cx="5076968" cy="134426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endParaRPr lang="en-US" altLang="zh-CN" sz="1800" b="1" dirty="0">
              <a:latin typeface="Arial Narrow" panose="020B0606020202030204" pitchFamily="34" charset="0"/>
            </a:endParaRPr>
          </a:p>
          <a:p>
            <a:pPr marL="342900" indent="-342900">
              <a:buFont typeface="Arial" charset="0"/>
              <a:buChar char="•"/>
            </a:pPr>
            <a:r>
              <a:rPr lang="en-US" altLang="zh-CN" sz="1800" b="1" dirty="0">
                <a:latin typeface="Arial Narrow" panose="020B0606020202030204" pitchFamily="34" charset="0"/>
              </a:rPr>
              <a:t>Calls about “Street Light” issues is on the decline since 2013</a:t>
            </a:r>
          </a:p>
          <a:p>
            <a:pPr marL="342900" indent="-342900">
              <a:buFont typeface="Arial" charset="0"/>
              <a:buChar char="•"/>
            </a:pPr>
            <a:r>
              <a:rPr lang="en-US" altLang="zh-CN" sz="1800" b="1" dirty="0">
                <a:latin typeface="Arial Narrow" panose="020B0606020202030204" pitchFamily="34" charset="0"/>
              </a:rPr>
              <a:t>“Abandoned Vehicle Reporting/Removal” has been steadily increasing YOY</a:t>
            </a:r>
          </a:p>
          <a:p>
            <a:pPr marL="342900" indent="-342900">
              <a:buFont typeface="Arial" charset="0"/>
              <a:buChar char="•"/>
            </a:pPr>
            <a:endParaRPr lang="en-US" altLang="zh-CN" sz="1800" b="1" dirty="0">
              <a:latin typeface="Arial Narrow" panose="020B0606020202030204" pitchFamily="34" charset="0"/>
            </a:endParaRPr>
          </a:p>
          <a:p>
            <a:pPr marL="342900" indent="-342900">
              <a:buFont typeface="Arial" charset="0"/>
              <a:buChar char="•"/>
            </a:pPr>
            <a:endParaRPr lang="en-US" altLang="zh-CN" sz="1800" b="1" dirty="0">
              <a:latin typeface="Arial Narrow" panose="020B0606020202030204"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216006608"/>
              </p:ext>
            </p:extLst>
          </p:nvPr>
        </p:nvGraphicFramePr>
        <p:xfrm>
          <a:off x="571924" y="1813978"/>
          <a:ext cx="5137150" cy="4102100"/>
        </p:xfrm>
        <a:graphic>
          <a:graphicData uri="http://schemas.openxmlformats.org/presentationml/2006/ole">
            <mc:AlternateContent xmlns:mc="http://schemas.openxmlformats.org/markup-compatibility/2006">
              <mc:Choice xmlns:v="urn:schemas-microsoft-com:vml" Requires="v">
                <p:oleObj spid="_x0000_s4108" name="Worksheet" r:id="rId8" imgW="5137212" imgH="4102115" progId="Excel.Sheet.12">
                  <p:embed/>
                </p:oleObj>
              </mc:Choice>
              <mc:Fallback>
                <p:oleObj name="Worksheet" r:id="rId8" imgW="5137212" imgH="4102115" progId="Excel.Sheet.12">
                  <p:embed/>
                  <p:pic>
                    <p:nvPicPr>
                      <p:cNvPr id="8" name="Object 7"/>
                      <p:cNvPicPr/>
                      <p:nvPr/>
                    </p:nvPicPr>
                    <p:blipFill>
                      <a:blip r:embed="rId9"/>
                      <a:stretch>
                        <a:fillRect/>
                      </a:stretch>
                    </p:blipFill>
                    <p:spPr>
                      <a:xfrm>
                        <a:off x="571924" y="1813978"/>
                        <a:ext cx="5137150" cy="4102100"/>
                      </a:xfrm>
                      <a:prstGeom prst="rect">
                        <a:avLst/>
                      </a:prstGeom>
                    </p:spPr>
                  </p:pic>
                </p:oleObj>
              </mc:Fallback>
            </mc:AlternateContent>
          </a:graphicData>
        </a:graphic>
      </p:graphicFrame>
    </p:spTree>
    <p:extLst>
      <p:ext uri="{BB962C8B-B14F-4D97-AF65-F5344CB8AC3E}">
        <p14:creationId xmlns:p14="http://schemas.microsoft.com/office/powerpoint/2010/main" val="3176555754"/>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35" y="184935"/>
            <a:ext cx="11775890" cy="6673065"/>
          </a:xfrm>
          <a:prstGeom prst="rect">
            <a:avLst/>
          </a:prstGeom>
        </p:spPr>
      </p:pic>
    </p:spTree>
    <p:extLst>
      <p:ext uri="{BB962C8B-B14F-4D97-AF65-F5344CB8AC3E}">
        <p14:creationId xmlns:p14="http://schemas.microsoft.com/office/powerpoint/2010/main" val="166316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a:t>Calls For Service EDA</a:t>
            </a:r>
            <a:endParaRPr lang="en-IN" dirty="0"/>
          </a:p>
        </p:txBody>
      </p:sp>
    </p:spTree>
    <p:extLst>
      <p:ext uri="{BB962C8B-B14F-4D97-AF65-F5344CB8AC3E}">
        <p14:creationId xmlns:p14="http://schemas.microsoft.com/office/powerpoint/2010/main" val="49452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on Violent Crimes YoY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262" y="1274551"/>
            <a:ext cx="8337826" cy="5583449"/>
          </a:xfrm>
          <a:prstGeom prst="rect">
            <a:avLst/>
          </a:prstGeom>
        </p:spPr>
      </p:pic>
    </p:spTree>
    <p:extLst>
      <p:ext uri="{BB962C8B-B14F-4D97-AF65-F5344CB8AC3E}">
        <p14:creationId xmlns:p14="http://schemas.microsoft.com/office/powerpoint/2010/main" val="287164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24" y="440616"/>
            <a:ext cx="10245336" cy="6016454"/>
          </a:xfrm>
          <a:prstGeom prst="rect">
            <a:avLst/>
          </a:prstGeom>
        </p:spPr>
      </p:pic>
    </p:spTree>
    <p:extLst>
      <p:ext uri="{BB962C8B-B14F-4D97-AF65-F5344CB8AC3E}">
        <p14:creationId xmlns:p14="http://schemas.microsoft.com/office/powerpoint/2010/main" val="127380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11" y="323089"/>
            <a:ext cx="10105414" cy="6288048"/>
          </a:xfrm>
          <a:prstGeom prst="rect">
            <a:avLst/>
          </a:prstGeom>
        </p:spPr>
      </p:pic>
    </p:spTree>
    <p:extLst>
      <p:ext uri="{BB962C8B-B14F-4D97-AF65-F5344CB8AC3E}">
        <p14:creationId xmlns:p14="http://schemas.microsoft.com/office/powerpoint/2010/main" val="123197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Crime Stats data from Violent crime areas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925" y="2253182"/>
            <a:ext cx="8365757" cy="3325091"/>
          </a:xfrm>
          <a:prstGeom prst="rect">
            <a:avLst/>
          </a:prstGeom>
        </p:spPr>
      </p:pic>
      <p:sp>
        <p:nvSpPr>
          <p:cNvPr id="6" name="TextBox 5"/>
          <p:cNvSpPr txBox="1"/>
          <p:nvPr/>
        </p:nvSpPr>
        <p:spPr>
          <a:xfrm>
            <a:off x="387927" y="2438400"/>
            <a:ext cx="2369128" cy="1477328"/>
          </a:xfrm>
          <a:prstGeom prst="rect">
            <a:avLst/>
          </a:prstGeom>
          <a:noFill/>
        </p:spPr>
        <p:txBody>
          <a:bodyPr wrap="square" rtlCol="0">
            <a:spAutoFit/>
          </a:bodyPr>
          <a:lstStyle/>
          <a:p>
            <a:r>
              <a:rPr lang="en-US" b="1" dirty="0"/>
              <a:t>70117:</a:t>
            </a:r>
          </a:p>
          <a:p>
            <a:endParaRPr lang="en-US" b="1" dirty="0"/>
          </a:p>
          <a:p>
            <a:r>
              <a:rPr lang="en-US" dirty="0"/>
              <a:t>The Most notorious Neighborhood of New Orleans</a:t>
            </a:r>
          </a:p>
        </p:txBody>
      </p:sp>
    </p:spTree>
    <p:extLst>
      <p:ext uri="{BB962C8B-B14F-4D97-AF65-F5344CB8AC3E}">
        <p14:creationId xmlns:p14="http://schemas.microsoft.com/office/powerpoint/2010/main" val="56357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 on 70117 Neighborhood</a:t>
            </a:r>
          </a:p>
        </p:txBody>
      </p:sp>
      <p:sp>
        <p:nvSpPr>
          <p:cNvPr id="3" name="TextBox 2"/>
          <p:cNvSpPr txBox="1"/>
          <p:nvPr/>
        </p:nvSpPr>
        <p:spPr>
          <a:xfrm>
            <a:off x="838200" y="2230582"/>
            <a:ext cx="10515600" cy="3693319"/>
          </a:xfrm>
          <a:prstGeom prst="rect">
            <a:avLst/>
          </a:prstGeom>
          <a:noFill/>
        </p:spPr>
        <p:txBody>
          <a:bodyPr wrap="square" rtlCol="0">
            <a:spAutoFit/>
          </a:bodyPr>
          <a:lstStyle/>
          <a:p>
            <a:pPr marL="285750" indent="-285750">
              <a:buFont typeface="Arial" panose="020B0604020202020204" pitchFamily="34" charset="0"/>
              <a:buChar char="•"/>
            </a:pPr>
            <a:r>
              <a:rPr lang="en-US" sz="3600" dirty="0"/>
              <a:t>Have neighborhood with lower rate of College </a:t>
            </a:r>
            <a:r>
              <a:rPr lang="en-US" sz="3600" dirty="0">
                <a:hlinkClick r:id="rId2"/>
              </a:rPr>
              <a:t>graduates</a:t>
            </a:r>
            <a:r>
              <a:rPr lang="en-US" sz="3600" dirty="0"/>
              <a:t> in the City.</a:t>
            </a:r>
          </a:p>
          <a:p>
            <a:pPr marL="285750" indent="-285750">
              <a:buFont typeface="Arial" panose="020B0604020202020204" pitchFamily="34" charset="0"/>
              <a:buChar char="•"/>
            </a:pPr>
            <a:r>
              <a:rPr lang="en-US" sz="3600" dirty="0"/>
              <a:t>Last four years this zip code has registered most number of cases than any other.</a:t>
            </a:r>
          </a:p>
          <a:p>
            <a:pPr marL="285750" indent="-285750">
              <a:buFont typeface="Arial" panose="020B0604020202020204" pitchFamily="34" charset="0"/>
              <a:buChar char="•"/>
            </a:pPr>
            <a:r>
              <a:rPr lang="en-US" sz="3600" dirty="0"/>
              <a:t>Some neighborhood are among the lowest </a:t>
            </a:r>
            <a:r>
              <a:rPr lang="en-US" sz="3600" dirty="0">
                <a:hlinkClick r:id="rId3"/>
              </a:rPr>
              <a:t>income</a:t>
            </a:r>
            <a:r>
              <a:rPr lang="en-US" sz="3600" dirty="0"/>
              <a:t> earning neighborhoods in America.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409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Crime Stats data from Violent crime areas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942" y="2220774"/>
            <a:ext cx="8582906" cy="3729451"/>
          </a:xfrm>
          <a:prstGeom prst="rect">
            <a:avLst/>
          </a:prstGeom>
        </p:spPr>
      </p:pic>
      <p:sp>
        <p:nvSpPr>
          <p:cNvPr id="6" name="TextBox 5"/>
          <p:cNvSpPr txBox="1"/>
          <p:nvPr/>
        </p:nvSpPr>
        <p:spPr>
          <a:xfrm>
            <a:off x="568036" y="3052047"/>
            <a:ext cx="2286000" cy="1477328"/>
          </a:xfrm>
          <a:prstGeom prst="rect">
            <a:avLst/>
          </a:prstGeom>
          <a:noFill/>
        </p:spPr>
        <p:txBody>
          <a:bodyPr wrap="square" rtlCol="0">
            <a:spAutoFit/>
          </a:bodyPr>
          <a:lstStyle/>
          <a:p>
            <a:r>
              <a:rPr lang="en-US" dirty="0"/>
              <a:t>70119:</a:t>
            </a:r>
          </a:p>
          <a:p>
            <a:endParaRPr lang="en-US" dirty="0"/>
          </a:p>
          <a:p>
            <a:r>
              <a:rPr lang="en-US" dirty="0"/>
              <a:t>Second most crime-prone zone in New Orleans</a:t>
            </a:r>
          </a:p>
        </p:txBody>
      </p:sp>
    </p:spTree>
    <p:extLst>
      <p:ext uri="{BB962C8B-B14F-4D97-AF65-F5344CB8AC3E}">
        <p14:creationId xmlns:p14="http://schemas.microsoft.com/office/powerpoint/2010/main" val="1726861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IZE" val="Yes"/>
</p:tagLst>
</file>

<file path=ppt/tags/tag10.xml><?xml version="1.0" encoding="utf-8"?>
<p:tagLst xmlns:a="http://schemas.openxmlformats.org/drawingml/2006/main" xmlns:r="http://schemas.openxmlformats.org/officeDocument/2006/relationships" xmlns:p="http://schemas.openxmlformats.org/presentationml/2006/main">
  <p:tag name="RESIZE" val="Yes"/>
</p:tagLst>
</file>

<file path=ppt/tags/tag11.xml><?xml version="1.0" encoding="utf-8"?>
<p:tagLst xmlns:a="http://schemas.openxmlformats.org/drawingml/2006/main" xmlns:r="http://schemas.openxmlformats.org/officeDocument/2006/relationships" xmlns:p="http://schemas.openxmlformats.org/presentationml/2006/main">
  <p:tag name="RESIZE" val="Yes"/>
</p:tagLst>
</file>

<file path=ppt/tags/tag12.xml><?xml version="1.0" encoding="utf-8"?>
<p:tagLst xmlns:a="http://schemas.openxmlformats.org/drawingml/2006/main" xmlns:r="http://schemas.openxmlformats.org/officeDocument/2006/relationships" xmlns:p="http://schemas.openxmlformats.org/presentationml/2006/main">
  <p:tag name="RESIZE" val="Yes"/>
</p:tagLst>
</file>

<file path=ppt/tags/tag13.xml><?xml version="1.0" encoding="utf-8"?>
<p:tagLst xmlns:a="http://schemas.openxmlformats.org/drawingml/2006/main" xmlns:r="http://schemas.openxmlformats.org/officeDocument/2006/relationships" xmlns:p="http://schemas.openxmlformats.org/presentationml/2006/main">
  <p:tag name="RESIZE" val="Yes"/>
</p:tagLst>
</file>

<file path=ppt/tags/tag14.xml><?xml version="1.0" encoding="utf-8"?>
<p:tagLst xmlns:a="http://schemas.openxmlformats.org/drawingml/2006/main" xmlns:r="http://schemas.openxmlformats.org/officeDocument/2006/relationships" xmlns:p="http://schemas.openxmlformats.org/presentationml/2006/main">
  <p:tag name="RESIZE" val="Yes"/>
</p:tagLst>
</file>

<file path=ppt/tags/tag15.xml><?xml version="1.0" encoding="utf-8"?>
<p:tagLst xmlns:a="http://schemas.openxmlformats.org/drawingml/2006/main" xmlns:r="http://schemas.openxmlformats.org/officeDocument/2006/relationships" xmlns:p="http://schemas.openxmlformats.org/presentationml/2006/main">
  <p:tag name="RESIZE" val="Yes"/>
</p:tagLst>
</file>

<file path=ppt/tags/tag16.xml><?xml version="1.0" encoding="utf-8"?>
<p:tagLst xmlns:a="http://schemas.openxmlformats.org/drawingml/2006/main" xmlns:r="http://schemas.openxmlformats.org/officeDocument/2006/relationships" xmlns:p="http://schemas.openxmlformats.org/presentationml/2006/main">
  <p:tag name="RESIZE" val="Yes"/>
</p:tagLst>
</file>

<file path=ppt/tags/tag17.xml><?xml version="1.0" encoding="utf-8"?>
<p:tagLst xmlns:a="http://schemas.openxmlformats.org/drawingml/2006/main" xmlns:r="http://schemas.openxmlformats.org/officeDocument/2006/relationships" xmlns:p="http://schemas.openxmlformats.org/presentationml/2006/main">
  <p:tag name="RESIZE" val="Yes"/>
</p:tagLst>
</file>

<file path=ppt/tags/tag18.xml><?xml version="1.0" encoding="utf-8"?>
<p:tagLst xmlns:a="http://schemas.openxmlformats.org/drawingml/2006/main" xmlns:r="http://schemas.openxmlformats.org/officeDocument/2006/relationships" xmlns:p="http://schemas.openxmlformats.org/presentationml/2006/main">
  <p:tag name="RESIZE" val="Yes"/>
</p:tagLst>
</file>

<file path=ppt/tags/tag19.xml><?xml version="1.0" encoding="utf-8"?>
<p:tagLst xmlns:a="http://schemas.openxmlformats.org/drawingml/2006/main" xmlns:r="http://schemas.openxmlformats.org/officeDocument/2006/relationships" xmlns:p="http://schemas.openxmlformats.org/presentationml/2006/main">
  <p:tag name="RESIZE" val="Yes"/>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20.xml><?xml version="1.0" encoding="utf-8"?>
<p:tagLst xmlns:a="http://schemas.openxmlformats.org/drawingml/2006/main" xmlns:r="http://schemas.openxmlformats.org/officeDocument/2006/relationships" xmlns:p="http://schemas.openxmlformats.org/presentationml/2006/main">
  <p:tag name="RESIZE" val="Yes"/>
</p:tagLst>
</file>

<file path=ppt/tags/tag21.xml><?xml version="1.0" encoding="utf-8"?>
<p:tagLst xmlns:a="http://schemas.openxmlformats.org/drawingml/2006/main" xmlns:r="http://schemas.openxmlformats.org/officeDocument/2006/relationships" xmlns:p="http://schemas.openxmlformats.org/presentationml/2006/main">
  <p:tag name="RESIZE" val="Yes"/>
</p:tagLst>
</file>

<file path=ppt/tags/tag22.xml><?xml version="1.0" encoding="utf-8"?>
<p:tagLst xmlns:a="http://schemas.openxmlformats.org/drawingml/2006/main" xmlns:r="http://schemas.openxmlformats.org/officeDocument/2006/relationships" xmlns:p="http://schemas.openxmlformats.org/presentationml/2006/main">
  <p:tag name="RESIZE" val="Yes"/>
</p:tagLst>
</file>

<file path=ppt/tags/tag23.xml><?xml version="1.0" encoding="utf-8"?>
<p:tagLst xmlns:a="http://schemas.openxmlformats.org/drawingml/2006/main" xmlns:r="http://schemas.openxmlformats.org/officeDocument/2006/relationships" xmlns:p="http://schemas.openxmlformats.org/presentationml/2006/main">
  <p:tag name="RESIZE" val="Yes"/>
</p:tagLst>
</file>

<file path=ppt/tags/tag24.xml><?xml version="1.0" encoding="utf-8"?>
<p:tagLst xmlns:a="http://schemas.openxmlformats.org/drawingml/2006/main" xmlns:r="http://schemas.openxmlformats.org/officeDocument/2006/relationships" xmlns:p="http://schemas.openxmlformats.org/presentationml/2006/main">
  <p:tag name="RESIZE" val="Yes"/>
</p:tagLst>
</file>

<file path=ppt/tags/tag25.xml><?xml version="1.0" encoding="utf-8"?>
<p:tagLst xmlns:a="http://schemas.openxmlformats.org/drawingml/2006/main" xmlns:r="http://schemas.openxmlformats.org/officeDocument/2006/relationships" xmlns:p="http://schemas.openxmlformats.org/presentationml/2006/main">
  <p:tag name="RESIZE" val="Yes"/>
</p:tagLst>
</file>

<file path=ppt/tags/tag26.xml><?xml version="1.0" encoding="utf-8"?>
<p:tagLst xmlns:a="http://schemas.openxmlformats.org/drawingml/2006/main" xmlns:r="http://schemas.openxmlformats.org/officeDocument/2006/relationships" xmlns:p="http://schemas.openxmlformats.org/presentationml/2006/main">
  <p:tag name="RESIZE" val="Yes"/>
</p:tagLst>
</file>

<file path=ppt/tags/tag27.xml><?xml version="1.0" encoding="utf-8"?>
<p:tagLst xmlns:a="http://schemas.openxmlformats.org/drawingml/2006/main" xmlns:r="http://schemas.openxmlformats.org/officeDocument/2006/relationships" xmlns:p="http://schemas.openxmlformats.org/presentationml/2006/main">
  <p:tag name="RESIZE" val="Yes"/>
</p:tagLst>
</file>

<file path=ppt/tags/tag28.xml><?xml version="1.0" encoding="utf-8"?>
<p:tagLst xmlns:a="http://schemas.openxmlformats.org/drawingml/2006/main" xmlns:r="http://schemas.openxmlformats.org/officeDocument/2006/relationships" xmlns:p="http://schemas.openxmlformats.org/presentationml/2006/main">
  <p:tag name="RESIZE" val="Yes"/>
</p:tagLst>
</file>

<file path=ppt/tags/tag29.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30.xml><?xml version="1.0" encoding="utf-8"?>
<p:tagLst xmlns:a="http://schemas.openxmlformats.org/drawingml/2006/main" xmlns:r="http://schemas.openxmlformats.org/officeDocument/2006/relationships" xmlns:p="http://schemas.openxmlformats.org/presentationml/2006/main">
  <p:tag name="RESIZE" val="Yes"/>
</p:tagLst>
</file>

<file path=ppt/tags/tag31.xml><?xml version="1.0" encoding="utf-8"?>
<p:tagLst xmlns:a="http://schemas.openxmlformats.org/drawingml/2006/main" xmlns:r="http://schemas.openxmlformats.org/officeDocument/2006/relationships" xmlns:p="http://schemas.openxmlformats.org/presentationml/2006/main">
  <p:tag name="RESIZE" val="Yes"/>
</p:tagLst>
</file>

<file path=ppt/tags/tag32.xml><?xml version="1.0" encoding="utf-8"?>
<p:tagLst xmlns:a="http://schemas.openxmlformats.org/drawingml/2006/main" xmlns:r="http://schemas.openxmlformats.org/officeDocument/2006/relationships" xmlns:p="http://schemas.openxmlformats.org/presentationml/2006/main">
  <p:tag name="RESIZE" val="Yes"/>
</p:tagLst>
</file>

<file path=ppt/tags/tag33.xml><?xml version="1.0" encoding="utf-8"?>
<p:tagLst xmlns:a="http://schemas.openxmlformats.org/drawingml/2006/main" xmlns:r="http://schemas.openxmlformats.org/officeDocument/2006/relationships" xmlns:p="http://schemas.openxmlformats.org/presentationml/2006/main">
  <p:tag name="RESIZE" val="Yes"/>
</p:tagLst>
</file>

<file path=ppt/tags/tag34.xml><?xml version="1.0" encoding="utf-8"?>
<p:tagLst xmlns:a="http://schemas.openxmlformats.org/drawingml/2006/main" xmlns:r="http://schemas.openxmlformats.org/officeDocument/2006/relationships" xmlns:p="http://schemas.openxmlformats.org/presentationml/2006/main">
  <p:tag name="RESIZE" val="Yes"/>
</p:tagLst>
</file>

<file path=ppt/tags/tag35.xml><?xml version="1.0" encoding="utf-8"?>
<p:tagLst xmlns:a="http://schemas.openxmlformats.org/drawingml/2006/main" xmlns:r="http://schemas.openxmlformats.org/officeDocument/2006/relationships" xmlns:p="http://schemas.openxmlformats.org/presentationml/2006/main">
  <p:tag name="RESIZE" val="Yes"/>
</p:tagLst>
</file>

<file path=ppt/tags/tag36.xml><?xml version="1.0" encoding="utf-8"?>
<p:tagLst xmlns:a="http://schemas.openxmlformats.org/drawingml/2006/main" xmlns:r="http://schemas.openxmlformats.org/officeDocument/2006/relationships" xmlns:p="http://schemas.openxmlformats.org/presentationml/2006/main">
  <p:tag name="RESIZE" val="Yes"/>
</p:tagLst>
</file>

<file path=ppt/tags/tag37.xml><?xml version="1.0" encoding="utf-8"?>
<p:tagLst xmlns:a="http://schemas.openxmlformats.org/drawingml/2006/main" xmlns:r="http://schemas.openxmlformats.org/officeDocument/2006/relationships" xmlns:p="http://schemas.openxmlformats.org/presentationml/2006/main">
  <p:tag name="RESIZE" val="Yes"/>
</p:tagLst>
</file>

<file path=ppt/tags/tag38.xml><?xml version="1.0" encoding="utf-8"?>
<p:tagLst xmlns:a="http://schemas.openxmlformats.org/drawingml/2006/main" xmlns:r="http://schemas.openxmlformats.org/officeDocument/2006/relationships" xmlns:p="http://schemas.openxmlformats.org/presentationml/2006/main">
  <p:tag name="RESIZE" val="Yes"/>
</p:tagLst>
</file>

<file path=ppt/tags/tag39.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ags/tag5.xml><?xml version="1.0" encoding="utf-8"?>
<p:tagLst xmlns:a="http://schemas.openxmlformats.org/drawingml/2006/main" xmlns:r="http://schemas.openxmlformats.org/officeDocument/2006/relationships" xmlns:p="http://schemas.openxmlformats.org/presentationml/2006/main">
  <p:tag name="RESIZE" val="Yes"/>
</p:tagLst>
</file>

<file path=ppt/tags/tag6.xml><?xml version="1.0" encoding="utf-8"?>
<p:tagLst xmlns:a="http://schemas.openxmlformats.org/drawingml/2006/main" xmlns:r="http://schemas.openxmlformats.org/officeDocument/2006/relationships" xmlns:p="http://schemas.openxmlformats.org/presentationml/2006/main">
  <p:tag name="RESIZE" val="Yes"/>
</p:tagLst>
</file>

<file path=ppt/tags/tag7.xml><?xml version="1.0" encoding="utf-8"?>
<p:tagLst xmlns:a="http://schemas.openxmlformats.org/drawingml/2006/main" xmlns:r="http://schemas.openxmlformats.org/officeDocument/2006/relationships" xmlns:p="http://schemas.openxmlformats.org/presentationml/2006/main">
  <p:tag name="RESIZE" val="Yes"/>
</p:tagLst>
</file>

<file path=ppt/tags/tag8.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905</Words>
  <Application>Microsoft Office PowerPoint</Application>
  <PresentationFormat>Widescreen</PresentationFormat>
  <Paragraphs>205</Paragraphs>
  <Slides>26</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8" baseType="lpstr">
      <vt:lpstr>Arial</vt:lpstr>
      <vt:lpstr>Arial Narrow</vt:lpstr>
      <vt:lpstr>Calibri</vt:lpstr>
      <vt:lpstr>Calibri Light</vt:lpstr>
      <vt:lpstr>Courier New</vt:lpstr>
      <vt:lpstr>等线</vt:lpstr>
      <vt:lpstr>等线 Light</vt:lpstr>
      <vt:lpstr>Mangal</vt:lpstr>
      <vt:lpstr>Wingdings</vt:lpstr>
      <vt:lpstr>Office Theme</vt:lpstr>
      <vt:lpstr>Document</vt:lpstr>
      <vt:lpstr>Worksheet</vt:lpstr>
      <vt:lpstr>New Orleans Police Department</vt:lpstr>
      <vt:lpstr>PROBLEM STATEMENT</vt:lpstr>
      <vt:lpstr>Calls For Service EDA</vt:lpstr>
      <vt:lpstr>Statistics on Violent Crimes YoY</vt:lpstr>
      <vt:lpstr>PowerPoint Presentation</vt:lpstr>
      <vt:lpstr>PowerPoint Presentation</vt:lpstr>
      <vt:lpstr>Live Crime Stats data from Violent crime areas</vt:lpstr>
      <vt:lpstr>Facts on 70117 Neighborhood</vt:lpstr>
      <vt:lpstr>Live Crime Stats data from Violent crime areas</vt:lpstr>
      <vt:lpstr>Facts on 70119 Neighborhood</vt:lpstr>
      <vt:lpstr>Live Crime Stats data from Violent crime areas</vt:lpstr>
      <vt:lpstr>Facts on 70126 Neighborhood</vt:lpstr>
      <vt:lpstr>STOP &amp; SEARCH EDA</vt:lpstr>
      <vt:lpstr>Analysis of Stop and Search</vt:lpstr>
      <vt:lpstr>Analysis of Stop and Search</vt:lpstr>
      <vt:lpstr>Analysis of Stop and Search</vt:lpstr>
      <vt:lpstr>Analysis of Stop and Search</vt:lpstr>
      <vt:lpstr>Analysis of Stop and Search</vt:lpstr>
      <vt:lpstr>Analysis of Stop and Search</vt:lpstr>
      <vt:lpstr>Analysis of Stop and Search</vt:lpstr>
      <vt:lpstr>Analysis of Stop and Search</vt:lpstr>
      <vt:lpstr>Analysis of Stop and Search</vt:lpstr>
      <vt:lpstr>311 CALLS EDA</vt:lpstr>
      <vt:lpstr>Number of Issues by Issue Type (2012-2016)*</vt:lpstr>
      <vt:lpstr>Analysis of 311 Calls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Ronak Saradhi</dc:creator>
  <cp:lastModifiedBy>Karthik Balasubramanian</cp:lastModifiedBy>
  <cp:revision>44</cp:revision>
  <dcterms:created xsi:type="dcterms:W3CDTF">2017-02-03T23:54:58Z</dcterms:created>
  <dcterms:modified xsi:type="dcterms:W3CDTF">2017-02-20T04:44:00Z</dcterms:modified>
</cp:coreProperties>
</file>