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4" r:id="rId1"/>
  </p:sldMasterIdLst>
  <p:notesMasterIdLst>
    <p:notesMasterId r:id="rId27"/>
  </p:notesMasterIdLst>
  <p:handoutMasterIdLst>
    <p:handoutMasterId r:id="rId28"/>
  </p:handoutMasterIdLst>
  <p:sldIdLst>
    <p:sldId id="297" r:id="rId2"/>
    <p:sldId id="287" r:id="rId3"/>
    <p:sldId id="288" r:id="rId4"/>
    <p:sldId id="323" r:id="rId5"/>
    <p:sldId id="289" r:id="rId6"/>
    <p:sldId id="282" r:id="rId7"/>
    <p:sldId id="293" r:id="rId8"/>
    <p:sldId id="290" r:id="rId9"/>
    <p:sldId id="258" r:id="rId10"/>
    <p:sldId id="302" r:id="rId11"/>
    <p:sldId id="315" r:id="rId12"/>
    <p:sldId id="314" r:id="rId13"/>
    <p:sldId id="322" r:id="rId14"/>
    <p:sldId id="317" r:id="rId15"/>
    <p:sldId id="318" r:id="rId16"/>
    <p:sldId id="319" r:id="rId17"/>
    <p:sldId id="320" r:id="rId18"/>
    <p:sldId id="307" r:id="rId19"/>
    <p:sldId id="277" r:id="rId20"/>
    <p:sldId id="299" r:id="rId21"/>
    <p:sldId id="292" r:id="rId22"/>
    <p:sldId id="308" r:id="rId23"/>
    <p:sldId id="309" r:id="rId24"/>
    <p:sldId id="300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16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qf0101@gmail.com" initials="g" lastIdx="0" clrIdx="0">
    <p:extLst/>
  </p:cmAuthor>
  <p:cmAuthor id="2" name="gqf0101@gmail.com" initials="g [2]" lastIdx="0" clrIdx="1">
    <p:extLst/>
  </p:cmAuthor>
  <p:cmAuthor id="3" name="Nikhil" initials="N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264B"/>
    <a:srgbClr val="96A9BA"/>
    <a:srgbClr val="072348"/>
    <a:srgbClr val="7182B8"/>
    <a:srgbClr val="FF0066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08"/>
    <p:restoredTop sz="84860" autoAdjust="0"/>
  </p:normalViewPr>
  <p:slideViewPr>
    <p:cSldViewPr snapToGrid="0" snapToObjects="1">
      <p:cViewPr>
        <p:scale>
          <a:sx n="54" d="100"/>
          <a:sy n="54" d="100"/>
        </p:scale>
        <p:origin x="1212" y="56"/>
      </p:cViewPr>
      <p:guideLst>
        <p:guide orient="horz" pos="2160"/>
        <p:guide pos="3840"/>
        <p:guide orient="horz" pos="116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49" d="100"/>
          <a:sy n="49" d="100"/>
        </p:scale>
        <p:origin x="266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A5455-048E-4DF8-86F1-784191689746}" type="datetimeFigureOut">
              <a:rPr lang="en-IN" smtClean="0"/>
              <a:t>05-03-2017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69AF4-2D87-443B-B1A2-C4E575E32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08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FEB83-AEC6-4B65-BE22-DCFEB6B73EEB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21C13-30DA-4E71-8DF4-961BA98F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2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17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88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04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3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97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64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key findings next to</a:t>
            </a:r>
            <a:r>
              <a:rPr lang="en-US" baseline="0" dirty="0"/>
              <a:t> graphs for SNS and  </a:t>
            </a:r>
            <a:r>
              <a:rPr lang="en-US" baseline="0" dirty="0" err="1"/>
              <a:t>QoL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56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key findings next to</a:t>
            </a:r>
            <a:r>
              <a:rPr lang="en-US" baseline="0" dirty="0"/>
              <a:t> graphs for SNS and  </a:t>
            </a:r>
            <a:r>
              <a:rPr lang="en-US" baseline="0" dirty="0" err="1"/>
              <a:t>QoL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54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91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12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88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053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Limited Data – as we have one in on granular</a:t>
            </a:r>
            <a:r>
              <a:rPr lang="en-US" baseline="0" dirty="0"/>
              <a:t> level of beats, we might be having large SE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Insufficient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beat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data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for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low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level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location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based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analysis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214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379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Extend analysis based on prior results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to all other beats, and all other quality of life issues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Using machine</a:t>
            </a:r>
            <a:r>
              <a:rPr lang="zh-CN" altLang="en-US" dirty="0"/>
              <a:t> </a:t>
            </a:r>
            <a:r>
              <a:rPr lang="en-US" altLang="zh-CN" dirty="0"/>
              <a:t>learning techniques, build different models </a:t>
            </a:r>
            <a:r>
              <a:rPr lang="en-US" altLang="zh-CN" i="1" dirty="0">
                <a:solidFill>
                  <a:schemeClr val="bg1">
                    <a:lumMod val="65000"/>
                  </a:schemeClr>
                </a:solidFill>
              </a:rPr>
              <a:t>to tackle specific Violent Crime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7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5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image gets pixelated when viewed on large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44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59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78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59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50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75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CHECK slide numbers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45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3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6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0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entagon 8"/>
          <p:cNvSpPr/>
          <p:nvPr userDrawn="1"/>
        </p:nvSpPr>
        <p:spPr>
          <a:xfrm>
            <a:off x="1586" y="-4255"/>
            <a:ext cx="12192001" cy="1411705"/>
          </a:xfrm>
          <a:prstGeom prst="homePlate">
            <a:avLst>
              <a:gd name="adj" fmla="val 0"/>
            </a:avLst>
          </a:prstGeom>
          <a:gradFill flip="none" rotWithShape="1">
            <a:gsLst>
              <a:gs pos="0">
                <a:srgbClr val="0A264B"/>
              </a:gs>
              <a:gs pos="74000">
                <a:srgbClr val="0A264B"/>
              </a:gs>
              <a:gs pos="96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809570" y="-321043"/>
            <a:ext cx="3420925" cy="2280616"/>
            <a:chOff x="-703244" y="-316790"/>
            <a:chExt cx="3420925" cy="2280616"/>
          </a:xfrm>
        </p:grpSpPr>
        <p:sp>
          <p:nvSpPr>
            <p:cNvPr id="13" name="Oval 12"/>
            <p:cNvSpPr/>
            <p:nvPr userDrawn="1"/>
          </p:nvSpPr>
          <p:spPr>
            <a:xfrm>
              <a:off x="367989" y="114836"/>
              <a:ext cx="1182031" cy="1182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3244" y="-316790"/>
              <a:ext cx="3420925" cy="2280616"/>
            </a:xfrm>
            <a:prstGeom prst="rect">
              <a:avLst/>
            </a:prstGeom>
          </p:spPr>
        </p:pic>
      </p:grp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2352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74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9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9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8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6337740"/>
            <a:ext cx="12198096" cy="64008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552902"/>
            <a:ext cx="778938" cy="77893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9C911-38E7-4EFE-B9B6-9C07E4102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52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6.jpe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10" Type="http://schemas.openxmlformats.org/officeDocument/2006/relationships/image" Target="../media/image12.png"/><Relationship Id="rId4" Type="http://schemas.openxmlformats.org/officeDocument/2006/relationships/image" Target="../media/image5.jpeg"/><Relationship Id="rId9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030" y="5479160"/>
            <a:ext cx="1364985" cy="13649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7" t="26797" r="1" b="29220"/>
          <a:stretch/>
        </p:blipFill>
        <p:spPr>
          <a:xfrm>
            <a:off x="-110836" y="0"/>
            <a:ext cx="12302836" cy="40593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" t="34858" r="678" b="32172"/>
          <a:stretch/>
        </p:blipFill>
        <p:spPr>
          <a:xfrm>
            <a:off x="0" y="2244436"/>
            <a:ext cx="12192000" cy="18149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3677" y="4030607"/>
            <a:ext cx="10560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NEW ORLEANS POLICE DEPARTMENT</a:t>
            </a:r>
          </a:p>
          <a:p>
            <a:pPr algn="ctr"/>
            <a:r>
              <a:rPr lang="en-US" altLang="en-US" sz="3600" dirty="0"/>
              <a:t>Reducing Violent Crime Through Analytics</a:t>
            </a:r>
          </a:p>
        </p:txBody>
      </p:sp>
      <p:pic>
        <p:nvPicPr>
          <p:cNvPr id="5" name="Picture 4" descr="Image result for heinz college logo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46980" y="5722736"/>
            <a:ext cx="2701726" cy="87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69304" y="5589526"/>
            <a:ext cx="1853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March 6</a:t>
            </a:r>
            <a:r>
              <a:rPr lang="en-US" sz="2000" b="1" i="1" baseline="30000" dirty="0"/>
              <a:t>th</a:t>
            </a:r>
            <a:r>
              <a:rPr lang="en-US" sz="2000" b="1" i="1" dirty="0"/>
              <a:t>, 2017</a:t>
            </a:r>
          </a:p>
        </p:txBody>
      </p:sp>
    </p:spTree>
    <p:extLst>
      <p:ext uri="{BB962C8B-B14F-4D97-AF65-F5344CB8AC3E}">
        <p14:creationId xmlns:p14="http://schemas.microsoft.com/office/powerpoint/2010/main" val="269087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901" r="15683"/>
          <a:stretch/>
        </p:blipFill>
        <p:spPr>
          <a:xfrm>
            <a:off x="1803880" y="1467790"/>
            <a:ext cx="5268433" cy="48188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Data Exploration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0"/>
          <a:stretch/>
        </p:blipFill>
        <p:spPr>
          <a:xfrm>
            <a:off x="7846035" y="1508823"/>
            <a:ext cx="1906835" cy="47368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43825" y="1828800"/>
            <a:ext cx="1814513" cy="485775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278412" y="3509157"/>
            <a:ext cx="16827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/>
              <a:t>Total crimes</a:t>
            </a:r>
          </a:p>
          <a:p>
            <a:pPr algn="ctr"/>
            <a:r>
              <a:rPr lang="zh-CN" altLang="en-US" sz="3200" b="1" dirty="0"/>
              <a:t> </a:t>
            </a:r>
            <a:r>
              <a:rPr lang="en-US" altLang="zh-CN" sz="3200" b="1" dirty="0"/>
              <a:t>8879</a:t>
            </a:r>
            <a:endParaRPr lang="en-US" sz="3200" b="1" dirty="0"/>
          </a:p>
        </p:txBody>
      </p:sp>
      <p:sp>
        <p:nvSpPr>
          <p:cNvPr id="9" name="Right Brace 8"/>
          <p:cNvSpPr/>
          <p:nvPr/>
        </p:nvSpPr>
        <p:spPr>
          <a:xfrm>
            <a:off x="9752870" y="1828799"/>
            <a:ext cx="448405" cy="4314825"/>
          </a:xfrm>
          <a:prstGeom prst="rightBrace">
            <a:avLst/>
          </a:prstGeom>
          <a:ln>
            <a:solidFill>
              <a:srgbClr val="0A2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62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Methodology – Quality of life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59948" y="1886223"/>
            <a:ext cx="12344704" cy="3234417"/>
            <a:chOff x="881821" y="3022115"/>
            <a:chExt cx="11041626" cy="3406239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881821" y="3618831"/>
              <a:ext cx="10471979" cy="1"/>
            </a:xfrm>
            <a:prstGeom prst="straightConnector1">
              <a:avLst/>
            </a:prstGeom>
            <a:ln w="57150">
              <a:solidFill>
                <a:srgbClr val="0A264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481364" y="3226946"/>
              <a:ext cx="0" cy="37211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130221" y="3246721"/>
              <a:ext cx="0" cy="37211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832507" y="3226946"/>
              <a:ext cx="0" cy="372111"/>
            </a:xfrm>
            <a:prstGeom prst="line">
              <a:avLst/>
            </a:prstGeom>
            <a:ln w="57150">
              <a:solidFill>
                <a:srgbClr val="0A26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481364" y="3246721"/>
              <a:ext cx="0" cy="372111"/>
            </a:xfrm>
            <a:prstGeom prst="line">
              <a:avLst/>
            </a:prstGeom>
            <a:ln w="57150">
              <a:solidFill>
                <a:srgbClr val="0A26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130221" y="3226946"/>
              <a:ext cx="0" cy="372111"/>
            </a:xfrm>
            <a:prstGeom prst="line">
              <a:avLst/>
            </a:prstGeom>
            <a:ln w="57150">
              <a:solidFill>
                <a:srgbClr val="0A26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779078" y="3246721"/>
              <a:ext cx="0" cy="372111"/>
            </a:xfrm>
            <a:prstGeom prst="line">
              <a:avLst/>
            </a:prstGeom>
            <a:ln w="57150">
              <a:solidFill>
                <a:srgbClr val="0A26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753013" y="3760567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Create Date</a:t>
              </a:r>
              <a:endParaRPr lang="zh-CN" altLang="en-US" sz="20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75230" y="3751338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Closed Date</a:t>
              </a:r>
              <a:endParaRPr lang="zh-CN" altLang="en-US" sz="20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48881" y="3758959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/>
                <a:t>T</a:t>
              </a:r>
              <a:endParaRPr lang="zh-CN" altLang="en-US" sz="2000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49353" y="4581736"/>
              <a:ext cx="2564674" cy="477291"/>
            </a:xfrm>
            <a:prstGeom prst="rect">
              <a:avLst/>
            </a:prstGeom>
            <a:ln w="38100">
              <a:solidFill>
                <a:srgbClr val="0A264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Number of Crimes</a:t>
              </a:r>
              <a:endParaRPr lang="zh-CN" alt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549735" y="4566494"/>
              <a:ext cx="2564674" cy="477291"/>
            </a:xfrm>
            <a:prstGeom prst="rect">
              <a:avLst/>
            </a:prstGeom>
            <a:ln w="38100">
              <a:solidFill>
                <a:srgbClr val="0A264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Number of Crimes</a:t>
              </a:r>
              <a:endParaRPr lang="zh-CN" alt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250117" y="4566494"/>
              <a:ext cx="2564674" cy="477291"/>
            </a:xfrm>
            <a:prstGeom prst="rect">
              <a:avLst/>
            </a:prstGeom>
            <a:ln w="38100">
              <a:solidFill>
                <a:srgbClr val="0A264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Number of Crimes</a:t>
              </a:r>
              <a:endParaRPr lang="zh-CN" altLang="en-US" dirty="0"/>
            </a:p>
          </p:txBody>
        </p:sp>
        <p:sp>
          <p:nvSpPr>
            <p:cNvPr id="28" name="Left Brace 27"/>
            <p:cNvSpPr/>
            <p:nvPr/>
          </p:nvSpPr>
          <p:spPr>
            <a:xfrm rot="16200000">
              <a:off x="5713103" y="1496065"/>
              <a:ext cx="237938" cy="7965438"/>
            </a:xfrm>
            <a:prstGeom prst="leftBrace">
              <a:avLst/>
            </a:prstGeom>
            <a:ln w="57150">
              <a:solidFill>
                <a:srgbClr val="0A26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914713" y="3746260"/>
              <a:ext cx="1008734" cy="443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Time</a:t>
              </a:r>
              <a:endParaRPr lang="zh-CN" altLang="en-US" sz="2000" b="1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81821" y="5951062"/>
              <a:ext cx="9824720" cy="477292"/>
            </a:xfrm>
            <a:prstGeom prst="rect">
              <a:avLst/>
            </a:prstGeom>
            <a:ln w="38100">
              <a:solidFill>
                <a:srgbClr val="0A264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Comparison (Mean / 95% CI)</a:t>
              </a:r>
              <a:endParaRPr lang="zh-CN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6479" y="3758959"/>
              <a:ext cx="18926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Create Date - T</a:t>
              </a:r>
              <a:endParaRPr lang="zh-CN" altLang="en-US" sz="20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52148" y="3747528"/>
              <a:ext cx="18853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Closed Date + T</a:t>
              </a:r>
              <a:endParaRPr lang="zh-CN" altLang="en-US" sz="20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64297" y="3022115"/>
              <a:ext cx="22499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A QOL Indicator</a:t>
              </a:r>
              <a:endParaRPr lang="zh-CN" altLang="en-US" sz="2400" b="1" dirty="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2818440" y="4147638"/>
              <a:ext cx="615824" cy="304046"/>
            </a:xfrm>
            <a:prstGeom prst="downArrow">
              <a:avLst/>
            </a:prstGeom>
            <a:solidFill>
              <a:srgbClr val="0A264B"/>
            </a:solidFill>
            <a:ln>
              <a:solidFill>
                <a:srgbClr val="0A26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Down Arrow 34"/>
            <p:cNvSpPr/>
            <p:nvPr/>
          </p:nvSpPr>
          <p:spPr>
            <a:xfrm>
              <a:off x="5522026" y="4159069"/>
              <a:ext cx="615824" cy="304046"/>
            </a:xfrm>
            <a:prstGeom prst="downArrow">
              <a:avLst/>
            </a:prstGeom>
            <a:solidFill>
              <a:srgbClr val="0A264B"/>
            </a:solidFill>
            <a:ln>
              <a:solidFill>
                <a:srgbClr val="0A26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Down Arrow 35"/>
            <p:cNvSpPr/>
            <p:nvPr/>
          </p:nvSpPr>
          <p:spPr>
            <a:xfrm>
              <a:off x="8224542" y="4172271"/>
              <a:ext cx="615824" cy="304046"/>
            </a:xfrm>
            <a:prstGeom prst="downArrow">
              <a:avLst/>
            </a:prstGeom>
            <a:solidFill>
              <a:srgbClr val="0A264B"/>
            </a:solidFill>
            <a:ln>
              <a:solidFill>
                <a:srgbClr val="0A26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05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Abandoned Vehicle Reporting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364423" y="5122147"/>
            <a:ext cx="9157115" cy="787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dirty="0"/>
              <a:t>Violent crime significantly increased when issue was open &amp; </a:t>
            </a:r>
          </a:p>
          <a:p>
            <a:pPr marL="0" indent="0" algn="ctr">
              <a:buNone/>
            </a:pPr>
            <a:r>
              <a:rPr lang="en-US" altLang="zh-CN" sz="2400" dirty="0"/>
              <a:t>significantly decreased after issue was fixed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0063"/>
          <a:stretch/>
        </p:blipFill>
        <p:spPr>
          <a:xfrm>
            <a:off x="1364423" y="1608384"/>
            <a:ext cx="4230614" cy="3184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02"/>
          <a:stretch/>
        </p:blipFill>
        <p:spPr>
          <a:xfrm>
            <a:off x="6485207" y="1632133"/>
            <a:ext cx="3939176" cy="3160291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19270" y="4957285"/>
            <a:ext cx="12072730" cy="0"/>
          </a:xfrm>
          <a:prstGeom prst="line">
            <a:avLst/>
          </a:prstGeom>
          <a:ln w="28575">
            <a:solidFill>
              <a:srgbClr val="0A2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04288" y="4696802"/>
            <a:ext cx="1786597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Key</a:t>
            </a:r>
            <a:r>
              <a:rPr lang="zh-CN" altLang="en-US" sz="2400" dirty="0"/>
              <a:t> </a:t>
            </a:r>
            <a:r>
              <a:rPr lang="en-US" altLang="zh-CN" sz="2400" dirty="0"/>
              <a:t>Findings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1135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Street Lights (Zip Code vs Beat)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814452" y="5264647"/>
            <a:ext cx="6923314" cy="981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/>
              <a:t>Zip level analysis gives significant results</a:t>
            </a:r>
          </a:p>
          <a:p>
            <a:pPr algn="ctr"/>
            <a:r>
              <a:rPr lang="en-US" altLang="zh-CN" sz="2400" dirty="0"/>
              <a:t>Beat level analysis doesn’t give significant results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19270" y="5123534"/>
            <a:ext cx="12072730" cy="0"/>
          </a:xfrm>
          <a:prstGeom prst="line">
            <a:avLst/>
          </a:prstGeom>
          <a:ln w="28575">
            <a:solidFill>
              <a:srgbClr val="0A2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04288" y="4863051"/>
            <a:ext cx="1786597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Key</a:t>
            </a:r>
            <a:r>
              <a:rPr lang="zh-CN" altLang="en-US" sz="2400" dirty="0"/>
              <a:t> </a:t>
            </a:r>
            <a:r>
              <a:rPr lang="en-US" altLang="zh-CN" sz="2400" dirty="0"/>
              <a:t>Findings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8"/>
          <a:stretch/>
        </p:blipFill>
        <p:spPr>
          <a:xfrm>
            <a:off x="6685808" y="1776365"/>
            <a:ext cx="4077902" cy="31128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634" y="1781260"/>
            <a:ext cx="4097579" cy="310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2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Quality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of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Life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Analysis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349878"/>
              </p:ext>
            </p:extLst>
          </p:nvPr>
        </p:nvGraphicFramePr>
        <p:xfrm>
          <a:off x="786654" y="1623355"/>
          <a:ext cx="10621865" cy="389352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3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3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1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2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3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Zip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Code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Beat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Total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Crimes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Quality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Life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Issues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70117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5G02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79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zh-CN" sz="1800" dirty="0"/>
                        <a:t>Residential Recycling Programs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03225" indent="-403225" algn="ctr">
                        <a:tabLst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8F04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73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charset="0"/>
                        <a:buChar char="•"/>
                      </a:pP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5G01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zh-CN" sz="1800" dirty="0"/>
                        <a:t>Code Enforcement General Request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5E01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70119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5K02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zh-CN" sz="1800" dirty="0"/>
                        <a:t>Trash/Garbage Pickup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zh-CN" sz="1800" dirty="0"/>
                        <a:t>Abandoned Vehicle Reporting/Removal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1I03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zh-CN" sz="1800" dirty="0"/>
                        <a:t>Abandoned Vehicle Reporting/Removal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zh-CN" sz="1800" dirty="0"/>
                        <a:t>Street Flooding/Drainage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1K01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1C02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712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Methodology - </a:t>
            </a:r>
            <a:r>
              <a:rPr lang="en-US" altLang="zh-CN" sz="3600" dirty="0">
                <a:solidFill>
                  <a:schemeClr val="bg1"/>
                </a:solidFill>
              </a:rPr>
              <a:t>Stop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and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Search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123122" y="1594468"/>
            <a:ext cx="10052444" cy="4085912"/>
            <a:chOff x="881821" y="2697776"/>
            <a:chExt cx="11041626" cy="3730578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881821" y="3618831"/>
              <a:ext cx="10471979" cy="1"/>
            </a:xfrm>
            <a:prstGeom prst="straightConnector1">
              <a:avLst/>
            </a:prstGeom>
            <a:ln w="57150">
              <a:solidFill>
                <a:srgbClr val="0A264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32507" y="3226946"/>
              <a:ext cx="0" cy="372111"/>
            </a:xfrm>
            <a:prstGeom prst="line">
              <a:avLst/>
            </a:prstGeom>
            <a:ln w="57150">
              <a:solidFill>
                <a:srgbClr val="0A26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844760" y="3246721"/>
              <a:ext cx="0" cy="372110"/>
            </a:xfrm>
            <a:prstGeom prst="line">
              <a:avLst/>
            </a:prstGeom>
            <a:ln w="57150">
              <a:solidFill>
                <a:srgbClr val="0A26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779078" y="3246721"/>
              <a:ext cx="0" cy="372111"/>
            </a:xfrm>
            <a:prstGeom prst="line">
              <a:avLst/>
            </a:prstGeom>
            <a:ln w="57150">
              <a:solidFill>
                <a:srgbClr val="0A26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830674" y="3670545"/>
              <a:ext cx="2349317" cy="365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Stops Window</a:t>
              </a:r>
              <a:endParaRPr lang="zh-CN" altLang="en-US" sz="20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40537" y="3707590"/>
              <a:ext cx="2521383" cy="365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Crimes Window</a:t>
              </a:r>
              <a:endParaRPr lang="zh-CN" altLang="en-US" sz="2000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59654" y="4566494"/>
              <a:ext cx="2564674" cy="477292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Number of Stops</a:t>
              </a:r>
              <a:endParaRPr lang="zh-CN" alt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10981" y="4566494"/>
              <a:ext cx="2564674" cy="477292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Number of Crimes</a:t>
              </a:r>
              <a:endParaRPr lang="zh-CN" altLang="en-US" dirty="0"/>
            </a:p>
          </p:txBody>
        </p:sp>
        <p:sp>
          <p:nvSpPr>
            <p:cNvPr id="16" name="Left Brace 15"/>
            <p:cNvSpPr/>
            <p:nvPr/>
          </p:nvSpPr>
          <p:spPr>
            <a:xfrm rot="16200000">
              <a:off x="5713103" y="1496065"/>
              <a:ext cx="237938" cy="7965438"/>
            </a:xfrm>
            <a:prstGeom prst="leftBrace">
              <a:avLst/>
            </a:prstGeom>
            <a:ln w="57150">
              <a:solidFill>
                <a:srgbClr val="0A26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914713" y="3746260"/>
              <a:ext cx="1008734" cy="443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Time</a:t>
              </a:r>
              <a:endParaRPr lang="zh-CN" altLang="en-US" sz="2000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81821" y="5951062"/>
              <a:ext cx="9824720" cy="477292"/>
            </a:xfrm>
            <a:prstGeom prst="rect">
              <a:avLst/>
            </a:prstGeom>
            <a:ln w="38100">
              <a:solidFill>
                <a:srgbClr val="0A264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Comparison (Mean / 95% CI)</a:t>
              </a:r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47780" y="2697776"/>
              <a:ext cx="4739082" cy="421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Stops &amp; Searches vs Crimes</a:t>
              </a:r>
              <a:endParaRPr lang="zh-CN" altLang="en-US" sz="2400" b="1" dirty="0"/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3445101" y="4179297"/>
              <a:ext cx="615824" cy="304047"/>
            </a:xfrm>
            <a:prstGeom prst="downArrow">
              <a:avLst/>
            </a:prstGeom>
            <a:solidFill>
              <a:srgbClr val="0A264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7585406" y="4173688"/>
              <a:ext cx="615824" cy="304047"/>
            </a:xfrm>
            <a:prstGeom prst="downArrow">
              <a:avLst/>
            </a:prstGeom>
            <a:solidFill>
              <a:srgbClr val="0A264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8284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" t="6426" r="7737" b="2742"/>
          <a:stretch/>
        </p:blipFill>
        <p:spPr>
          <a:xfrm>
            <a:off x="119270" y="1536714"/>
            <a:ext cx="5610257" cy="36446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" t="6493" r="7169" b="2184"/>
          <a:stretch/>
        </p:blipFill>
        <p:spPr>
          <a:xfrm>
            <a:off x="6141567" y="1525052"/>
            <a:ext cx="5661035" cy="3684639"/>
          </a:xfrm>
          <a:prstGeom prst="rect">
            <a:avLst/>
          </a:prstGeom>
        </p:spPr>
      </p:pic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Distribution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of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Crimes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(Zip </a:t>
            </a:r>
            <a:r>
              <a:rPr lang="en-US" altLang="zh-CN" sz="3600" dirty="0">
                <a:solidFill>
                  <a:schemeClr val="bg1"/>
                </a:solidFill>
              </a:rPr>
              <a:t>vs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Beat</a:t>
            </a:r>
            <a:r>
              <a:rPr lang="en-US" altLang="zh-CN" sz="3600" dirty="0">
                <a:solidFill>
                  <a:schemeClr val="bg1"/>
                </a:solidFill>
              </a:rPr>
              <a:t>)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05202" y="5240447"/>
            <a:ext cx="12072730" cy="0"/>
          </a:xfrm>
          <a:prstGeom prst="line">
            <a:avLst/>
          </a:prstGeom>
          <a:ln w="28575">
            <a:solidFill>
              <a:srgbClr val="0A2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90220" y="4979964"/>
            <a:ext cx="1786597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Key</a:t>
            </a:r>
            <a:r>
              <a:rPr lang="zh-CN" altLang="en-US" sz="2400" dirty="0"/>
              <a:t> </a:t>
            </a:r>
            <a:r>
              <a:rPr lang="en-US" altLang="zh-CN" sz="2400" dirty="0"/>
              <a:t>Findings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305099" y="5526273"/>
            <a:ext cx="8804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Number of crimes in beat level are few and hence analysis on beat level will be skewed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927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Stop and Search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vs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Crime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327075" y="3047300"/>
            <a:ext cx="4363177" cy="0"/>
          </a:xfrm>
          <a:prstGeom prst="line">
            <a:avLst/>
          </a:prstGeom>
          <a:ln w="28575">
            <a:solidFill>
              <a:srgbClr val="0A2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567771" y="2822145"/>
            <a:ext cx="1786597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Key</a:t>
            </a:r>
            <a:r>
              <a:rPr lang="zh-CN" altLang="en-US" sz="2400" dirty="0"/>
              <a:t> </a:t>
            </a:r>
            <a:r>
              <a:rPr lang="en-US" altLang="zh-CN" sz="2400" dirty="0"/>
              <a:t>Findings</a:t>
            </a:r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327074" y="3429082"/>
            <a:ext cx="4363177" cy="1368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/>
              <a:t>Beat level analysis is difficult</a:t>
            </a:r>
          </a:p>
          <a:p>
            <a:r>
              <a:rPr lang="en-GB" sz="2200" dirty="0"/>
              <a:t>Stops and searches may attribute towards Violent crime reduction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" t="15851" r="2175" b="10831"/>
          <a:stretch/>
        </p:blipFill>
        <p:spPr>
          <a:xfrm>
            <a:off x="191900" y="2012807"/>
            <a:ext cx="6850167" cy="339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68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Agenda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63908" y="2638269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63908" y="3238710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63908" y="3833271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63908" y="4499552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19192" y="2041492"/>
            <a:ext cx="673526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63908" y="3246714"/>
            <a:ext cx="6790544" cy="584775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91550" y="2649534"/>
            <a:ext cx="679054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Data Analysis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63908" y="3886636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Next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Steps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33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23122" y="1892832"/>
            <a:ext cx="10248405" cy="30948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Despite the limited data points, we can still find QOL indicators that impact violent crime for certain beats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Stops and searches could reduce violent crime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These findings will form the basis for future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ctr"/>
            <a:endParaRPr lang="en-US" sz="2400" dirty="0"/>
          </a:p>
        </p:txBody>
      </p:sp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Results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08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>
            <a:spLocks/>
          </p:cNvSpPr>
          <p:nvPr/>
        </p:nvSpPr>
        <p:spPr>
          <a:xfrm>
            <a:off x="2300716" y="1787714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/>
          </p:cNvSpPr>
          <p:nvPr/>
        </p:nvSpPr>
        <p:spPr>
          <a:xfrm>
            <a:off x="4468690" y="1787714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>
            <a:spLocks/>
          </p:cNvSpPr>
          <p:nvPr/>
        </p:nvSpPr>
        <p:spPr>
          <a:xfrm>
            <a:off x="6517944" y="1787714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>
            <a:spLocks/>
          </p:cNvSpPr>
          <p:nvPr/>
        </p:nvSpPr>
        <p:spPr>
          <a:xfrm>
            <a:off x="8548640" y="1774158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>
            <a:spLocks/>
          </p:cNvSpPr>
          <p:nvPr/>
        </p:nvSpPr>
        <p:spPr>
          <a:xfrm>
            <a:off x="10573008" y="1787714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>
            <a:spLocks/>
          </p:cNvSpPr>
          <p:nvPr/>
        </p:nvSpPr>
        <p:spPr>
          <a:xfrm>
            <a:off x="5340552" y="3876920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20249" y="1774158"/>
            <a:ext cx="1371600" cy="1371600"/>
            <a:chOff x="352170" y="2174214"/>
            <a:chExt cx="1371600" cy="1371600"/>
          </a:xfrm>
        </p:grpSpPr>
        <p:sp>
          <p:nvSpPr>
            <p:cNvPr id="22" name="Rectangle 21"/>
            <p:cNvSpPr>
              <a:spLocks/>
            </p:cNvSpPr>
            <p:nvPr/>
          </p:nvSpPr>
          <p:spPr>
            <a:xfrm>
              <a:off x="352170" y="2174214"/>
              <a:ext cx="1371600" cy="1371600"/>
            </a:xfrm>
            <a:prstGeom prst="rect">
              <a:avLst/>
            </a:prstGeom>
            <a:solidFill>
              <a:srgbClr val="072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01" t="21315" r="25756" b="39201"/>
            <a:stretch/>
          </p:blipFill>
          <p:spPr>
            <a:xfrm>
              <a:off x="385698" y="2223141"/>
              <a:ext cx="1280160" cy="1280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" name="TextBox 9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Carnegie Mellon University</a:t>
            </a:r>
          </a:p>
        </p:txBody>
      </p:sp>
      <p:pic>
        <p:nvPicPr>
          <p:cNvPr id="102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21580" y="5505392"/>
            <a:ext cx="2432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Project Advisor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526469" y="5235008"/>
            <a:ext cx="908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Tim Zak</a:t>
            </a:r>
            <a:endParaRPr lang="en-US" b="1" i="1" dirty="0"/>
          </a:p>
        </p:txBody>
      </p:sp>
      <p:sp>
        <p:nvSpPr>
          <p:cNvPr id="7" name="Rectangle 6"/>
          <p:cNvSpPr/>
          <p:nvPr/>
        </p:nvSpPr>
        <p:spPr>
          <a:xfrm>
            <a:off x="248278" y="3158111"/>
            <a:ext cx="1515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Ronak</a:t>
            </a:r>
            <a:r>
              <a:rPr lang="zh-CN" altLang="en-US" dirty="0"/>
              <a:t> </a:t>
            </a:r>
            <a:r>
              <a:rPr lang="en-US" altLang="zh-CN" dirty="0" err="1"/>
              <a:t>Saradhi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16017" y="3158111"/>
            <a:ext cx="154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Niteesh</a:t>
            </a:r>
            <a:r>
              <a:rPr lang="zh-CN" altLang="en-US" dirty="0"/>
              <a:t> </a:t>
            </a:r>
            <a:r>
              <a:rPr lang="en-US" altLang="zh-CN" dirty="0"/>
              <a:t>Reddy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8390" y="3158111"/>
            <a:ext cx="101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Xinyao</a:t>
            </a:r>
            <a:r>
              <a:rPr lang="zh-CN" altLang="en-US" dirty="0"/>
              <a:t> </a:t>
            </a:r>
            <a:r>
              <a:rPr lang="en-US" altLang="zh-CN" dirty="0"/>
              <a:t>Li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81912" y="3158111"/>
            <a:ext cx="1443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Christina</a:t>
            </a:r>
            <a:r>
              <a:rPr lang="zh-CN" altLang="en-US" dirty="0"/>
              <a:t> </a:t>
            </a:r>
            <a:r>
              <a:rPr lang="en-US" altLang="zh-CN" dirty="0"/>
              <a:t>Gan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73678" y="3158111"/>
            <a:ext cx="2521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Karthik</a:t>
            </a:r>
            <a:r>
              <a:rPr lang="zh-CN" altLang="en-US" dirty="0"/>
              <a:t> </a:t>
            </a:r>
            <a:r>
              <a:rPr lang="en-US" dirty="0" err="1"/>
              <a:t>Balasubramanian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95202" y="3158111"/>
            <a:ext cx="1527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Nikhil</a:t>
            </a:r>
            <a:r>
              <a:rPr lang="zh-CN" altLang="en-US" dirty="0"/>
              <a:t> </a:t>
            </a:r>
            <a:r>
              <a:rPr lang="en-US" dirty="0"/>
              <a:t>Agarwal</a:t>
            </a:r>
          </a:p>
        </p:txBody>
      </p:sp>
      <p:pic>
        <p:nvPicPr>
          <p:cNvPr id="14" name="Picture 1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272" y="3922640"/>
            <a:ext cx="1280160" cy="1280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664" y="1837589"/>
            <a:ext cx="1280160" cy="12801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410" y="1825397"/>
            <a:ext cx="1280160" cy="12801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360" y="1813205"/>
            <a:ext cx="1280160" cy="12801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5" b="22632"/>
          <a:stretch/>
        </p:blipFill>
        <p:spPr>
          <a:xfrm>
            <a:off x="2337510" y="1837589"/>
            <a:ext cx="1298012" cy="12734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17572" y="1835277"/>
            <a:ext cx="1282472" cy="12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32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802325" y="1930079"/>
            <a:ext cx="10572750" cy="0"/>
          </a:xfrm>
          <a:prstGeom prst="line">
            <a:avLst/>
          </a:prstGeom>
          <a:ln>
            <a:solidFill>
              <a:srgbClr val="0A2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78645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Challenges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8293" y="3837677"/>
            <a:ext cx="503587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877712"/>
            <a:r>
              <a:rPr lang="en-US" dirty="0"/>
              <a:t>Lack of domain knowledge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34212" y="2758024"/>
            <a:ext cx="5237556" cy="540730"/>
            <a:chOff x="4917029" y="1245986"/>
            <a:chExt cx="3939337" cy="646331"/>
          </a:xfrm>
          <a:noFill/>
        </p:grpSpPr>
        <p:sp>
          <p:nvSpPr>
            <p:cNvPr id="15" name="Rectangle 14"/>
            <p:cNvSpPr/>
            <p:nvPr/>
          </p:nvSpPr>
          <p:spPr>
            <a:xfrm>
              <a:off x="4917029" y="1245986"/>
              <a:ext cx="3787644" cy="6463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068722" y="1434015"/>
              <a:ext cx="3787644" cy="25661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defTabSz="877712"/>
              <a:r>
                <a:rPr lang="en-IN" kern="0" dirty="0"/>
                <a:t>Missing/limited data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910509" y="4289393"/>
            <a:ext cx="503587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877712"/>
            <a:r>
              <a:rPr lang="en-US" dirty="0"/>
              <a:t>Data amount/dimensions -&gt;	 inconsistent results,  			 high variance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96260" y="1745413"/>
            <a:ext cx="3481341" cy="369332"/>
          </a:xfrm>
          <a:prstGeom prst="rect">
            <a:avLst/>
          </a:prstGeom>
          <a:solidFill>
            <a:srgbClr val="96A9B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Challenges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02416" y="1745413"/>
            <a:ext cx="3481341" cy="369332"/>
          </a:xfrm>
          <a:prstGeom prst="rect">
            <a:avLst/>
          </a:prstGeom>
          <a:solidFill>
            <a:srgbClr val="96A9B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Actions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to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be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taken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18765" y="1837746"/>
            <a:ext cx="184666" cy="184666"/>
          </a:xfrm>
          <a:prstGeom prst="ellipse">
            <a:avLst/>
          </a:prstGeom>
          <a:solidFill>
            <a:srgbClr val="0A2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075178" y="1995368"/>
            <a:ext cx="27044" cy="3685012"/>
          </a:xfrm>
          <a:prstGeom prst="line">
            <a:avLst/>
          </a:prstGeom>
          <a:ln>
            <a:solidFill>
              <a:srgbClr val="0A264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605622" y="4199846"/>
            <a:ext cx="28872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beat info for 2012-2013 to increase data points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616007" y="3051960"/>
            <a:ext cx="26052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Tackle missing data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80382" y="2673338"/>
            <a:ext cx="4015695" cy="1188090"/>
          </a:xfrm>
          <a:prstGeom prst="rect">
            <a:avLst/>
          </a:prstGeom>
          <a:noFill/>
          <a:ln>
            <a:solidFill>
              <a:srgbClr val="0A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entagon 22"/>
          <p:cNvSpPr/>
          <p:nvPr/>
        </p:nvSpPr>
        <p:spPr>
          <a:xfrm rot="5400000">
            <a:off x="9490266" y="2620560"/>
            <a:ext cx="1063180" cy="1148441"/>
          </a:xfrm>
          <a:prstGeom prst="homePlate">
            <a:avLst>
              <a:gd name="adj" fmla="val 47285"/>
            </a:avLst>
          </a:prstGeom>
          <a:solidFill>
            <a:srgbClr val="96A9BA"/>
          </a:solidFill>
          <a:ln>
            <a:solidFill>
              <a:srgbClr val="96A9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467681" y="2825448"/>
            <a:ext cx="117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NOPD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side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80382" y="4040139"/>
            <a:ext cx="4015695" cy="1188090"/>
          </a:xfrm>
          <a:prstGeom prst="rect">
            <a:avLst/>
          </a:prstGeom>
          <a:noFill/>
          <a:ln>
            <a:solidFill>
              <a:srgbClr val="0A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entagon 25"/>
          <p:cNvSpPr/>
          <p:nvPr/>
        </p:nvSpPr>
        <p:spPr>
          <a:xfrm rot="5400000">
            <a:off x="9490266" y="3997509"/>
            <a:ext cx="1063180" cy="1148441"/>
          </a:xfrm>
          <a:prstGeom prst="homePlate">
            <a:avLst>
              <a:gd name="adj" fmla="val 47285"/>
            </a:avLst>
          </a:prstGeom>
          <a:solidFill>
            <a:srgbClr val="96A9BA"/>
          </a:solidFill>
          <a:ln>
            <a:solidFill>
              <a:srgbClr val="96A9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467681" y="4202397"/>
            <a:ext cx="117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CMU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side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10509" y="3353024"/>
            <a:ext cx="522733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877712"/>
            <a:r>
              <a:rPr lang="en-US" dirty="0"/>
              <a:t>Data might lack important indicators of violent crime</a:t>
            </a:r>
          </a:p>
        </p:txBody>
      </p:sp>
    </p:spTree>
    <p:extLst>
      <p:ext uri="{BB962C8B-B14F-4D97-AF65-F5344CB8AC3E}">
        <p14:creationId xmlns:p14="http://schemas.microsoft.com/office/powerpoint/2010/main" val="644618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Agenda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63908" y="2638269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63908" y="3238710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63908" y="3839151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63908" y="4439592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63908" y="2051595"/>
            <a:ext cx="679054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63908" y="2652035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Data Analysis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78906" y="3257438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63908" y="3816059"/>
            <a:ext cx="6790544" cy="643253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Next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Steps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01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1581385" y="3049767"/>
            <a:ext cx="3936857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Future Road Map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103979" y="2607556"/>
            <a:ext cx="884421" cy="884421"/>
            <a:chOff x="8579980" y="2967316"/>
            <a:chExt cx="884421" cy="884421"/>
          </a:xfrm>
        </p:grpSpPr>
        <p:sp>
          <p:nvSpPr>
            <p:cNvPr id="27" name="Oval 26"/>
            <p:cNvSpPr/>
            <p:nvPr/>
          </p:nvSpPr>
          <p:spPr>
            <a:xfrm>
              <a:off x="8579980" y="2967316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011" y="3079969"/>
              <a:ext cx="620357" cy="60779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5" name="Group 24"/>
          <p:cNvGrpSpPr/>
          <p:nvPr/>
        </p:nvGrpSpPr>
        <p:grpSpPr>
          <a:xfrm>
            <a:off x="5282701" y="2607556"/>
            <a:ext cx="884421" cy="884421"/>
            <a:chOff x="4198024" y="2967316"/>
            <a:chExt cx="884421" cy="884421"/>
          </a:xfrm>
        </p:grpSpPr>
        <p:sp>
          <p:nvSpPr>
            <p:cNvPr id="23" name="Oval 22"/>
            <p:cNvSpPr/>
            <p:nvPr/>
          </p:nvSpPr>
          <p:spPr>
            <a:xfrm>
              <a:off x="4198024" y="2967316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723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2588" y="3046223"/>
              <a:ext cx="675292" cy="675292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032645" y="2607556"/>
            <a:ext cx="884421" cy="884421"/>
            <a:chOff x="1049310" y="2948813"/>
            <a:chExt cx="884421" cy="884421"/>
          </a:xfrm>
        </p:grpSpPr>
        <p:sp>
          <p:nvSpPr>
            <p:cNvPr id="20" name="Oval 19"/>
            <p:cNvSpPr/>
            <p:nvPr/>
          </p:nvSpPr>
          <p:spPr>
            <a:xfrm>
              <a:off x="1049310" y="2948813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723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880" y="3090008"/>
              <a:ext cx="602029" cy="602029"/>
            </a:xfrm>
            <a:prstGeom prst="rect">
              <a:avLst/>
            </a:prstGeom>
          </p:spPr>
        </p:pic>
      </p:grpSp>
      <p:cxnSp>
        <p:nvCxnSpPr>
          <p:cNvPr id="31" name="Straight Connector 30"/>
          <p:cNvCxnSpPr>
            <a:cxnSpLocks/>
            <a:endCxn id="27" idx="2"/>
          </p:cNvCxnSpPr>
          <p:nvPr/>
        </p:nvCxnSpPr>
        <p:spPr>
          <a:xfrm>
            <a:off x="6167122" y="3024108"/>
            <a:ext cx="3936857" cy="25659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3323" y="4044160"/>
            <a:ext cx="2822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Calls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for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service</a:t>
            </a:r>
          </a:p>
          <a:p>
            <a:pPr marL="285750" indent="-285750">
              <a:buFont typeface="Wingdings" charset="2"/>
              <a:buChar char="ü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Stop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and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search</a:t>
            </a:r>
          </a:p>
          <a:p>
            <a:pPr marL="285750" indent="-285750">
              <a:buFont typeface="Wingdings" charset="2"/>
              <a:buChar char="ü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311 calls (Quality of Life)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1401419" y="1998133"/>
            <a:ext cx="0" cy="49089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47735" y="1998133"/>
            <a:ext cx="0" cy="49089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10513595" y="1998133"/>
            <a:ext cx="0" cy="49089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83220" y="1851378"/>
            <a:ext cx="2805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Descriptive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Analysis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47865" y="1787743"/>
            <a:ext cx="3107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Predictive</a:t>
            </a:r>
            <a:r>
              <a:rPr lang="zh-CN" altLang="en-US" sz="2400" b="1" dirty="0"/>
              <a:t> </a:t>
            </a:r>
            <a:endParaRPr lang="en-US" altLang="zh-CN" sz="2400" b="1" dirty="0"/>
          </a:p>
          <a:p>
            <a:pPr algn="ctr"/>
            <a:r>
              <a:rPr lang="en-US" altLang="zh-CN" sz="2400" b="1" dirty="0"/>
              <a:t>Analysis</a:t>
            </a:r>
            <a:endParaRPr lang="en-US" sz="2400" b="1" dirty="0"/>
          </a:p>
        </p:txBody>
      </p: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9600162" y="2231701"/>
            <a:ext cx="730539" cy="0"/>
          </a:xfrm>
          <a:prstGeom prst="straightConnector1">
            <a:avLst/>
          </a:prstGeom>
          <a:ln w="28575">
            <a:solidFill>
              <a:srgbClr val="0723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999305" y="2231701"/>
            <a:ext cx="764525" cy="0"/>
          </a:xfrm>
          <a:prstGeom prst="straightConnector1">
            <a:avLst/>
          </a:prstGeom>
          <a:ln w="28575">
            <a:solidFill>
              <a:srgbClr val="0723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811673" y="2227957"/>
            <a:ext cx="73053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1608239" y="2231701"/>
            <a:ext cx="76452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970579" y="3604630"/>
            <a:ext cx="3038612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b="1" dirty="0"/>
              <a:t>Outcome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47796" y="3604630"/>
            <a:ext cx="251732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b="1" dirty="0"/>
              <a:t>Raw</a:t>
            </a:r>
            <a:r>
              <a:rPr lang="zh-CN" altLang="en-US" b="1" dirty="0"/>
              <a:t> </a:t>
            </a:r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Sets</a:t>
            </a:r>
            <a:r>
              <a:rPr lang="zh-CN" altLang="en-US" b="1" dirty="0"/>
              <a:t> 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402364" y="3604630"/>
            <a:ext cx="251732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b="1" dirty="0"/>
              <a:t>Preliminary</a:t>
            </a:r>
            <a:r>
              <a:rPr lang="zh-CN" altLang="en-US" b="1" dirty="0"/>
              <a:t> </a:t>
            </a:r>
            <a:r>
              <a:rPr lang="en-US" altLang="zh-CN" b="1" dirty="0"/>
              <a:t>Analysis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321244" y="4044160"/>
            <a:ext cx="3081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Identify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crime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prone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areas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Identify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quality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of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life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indicators</a:t>
            </a:r>
          </a:p>
          <a:p>
            <a:pPr marL="285750" lvl="0" indent="-285750">
              <a:buFont typeface="Wingdings" charset="2"/>
              <a:buChar char="ü"/>
              <a:defRPr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Impact of stops and searches on violent crime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75986" y="4086615"/>
            <a:ext cx="32398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  <a:defRPr/>
            </a:pPr>
            <a:r>
              <a:rPr lang="en-US" altLang="zh-CN" dirty="0"/>
              <a:t>Models to tackle violent crime</a:t>
            </a:r>
          </a:p>
          <a:p>
            <a:pPr marL="342900" indent="-342900">
              <a:buFont typeface="Wingdings" panose="05000000000000000000" pitchFamily="2" charset="2"/>
              <a:buChar char="q"/>
              <a:defRPr/>
            </a:pPr>
            <a:r>
              <a:rPr lang="en-US" altLang="zh-CN" dirty="0"/>
              <a:t>Model performance evaluation</a:t>
            </a:r>
            <a:endParaRPr lang="en-US" altLang="zh-CN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altLang="zh-CN" dirty="0"/>
              <a:t>Results of advanced analysis </a:t>
            </a:r>
          </a:p>
        </p:txBody>
      </p:sp>
    </p:spTree>
    <p:extLst>
      <p:ext uri="{BB962C8B-B14F-4D97-AF65-F5344CB8AC3E}">
        <p14:creationId xmlns:p14="http://schemas.microsoft.com/office/powerpoint/2010/main" val="2961374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Next Steps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4035" y="1737218"/>
            <a:ext cx="107372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Extend analysis based on current results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Use machine</a:t>
            </a:r>
            <a:r>
              <a:rPr lang="zh-CN" altLang="en-US" dirty="0"/>
              <a:t> </a:t>
            </a:r>
            <a:r>
              <a:rPr lang="en-US" altLang="zh-CN" dirty="0"/>
              <a:t>learning techniques to build different models</a:t>
            </a:r>
            <a:endParaRPr lang="en-US" altLang="zh-CN" i="1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Select metrics to evaluate model performance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Run the model on live data!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7201" y="4012152"/>
            <a:ext cx="195489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</a:t>
            </a:r>
            <a:r>
              <a:rPr lang="zh-CN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zh-CN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charset="2"/>
              <a:buChar char="v"/>
            </a:pP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 info </a:t>
            </a:r>
          </a:p>
          <a:p>
            <a:pPr marL="285750" indent="-285750">
              <a:buFont typeface="Wingdings" charset="2"/>
              <a:buChar char="v"/>
            </a:pP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Geographic info</a:t>
            </a:r>
          </a:p>
          <a:p>
            <a:pPr marL="285750" indent="-285750">
              <a:buFont typeface="Wingdings" charset="2"/>
              <a:buChar char="v"/>
            </a:pP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Violent Crime info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58833" y="4012152"/>
            <a:ext cx="24020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</a:t>
            </a:r>
            <a:r>
              <a:rPr lang="zh-CN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zh-CN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 of stops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Location of stops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Action taken on stops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Priority of quality of life issues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344384" y="4520641"/>
            <a:ext cx="1026942" cy="360260"/>
          </a:xfrm>
          <a:prstGeom prst="rightArrow">
            <a:avLst/>
          </a:prstGeom>
          <a:solidFill>
            <a:srgbClr val="96A9BA"/>
          </a:solidFill>
          <a:ln>
            <a:solidFill>
              <a:srgbClr val="96A9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48794" y="4434072"/>
            <a:ext cx="867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7333773" y="4520641"/>
            <a:ext cx="1039655" cy="360260"/>
          </a:xfrm>
          <a:prstGeom prst="rightArrow">
            <a:avLst/>
          </a:prstGeom>
          <a:solidFill>
            <a:srgbClr val="96A9BA"/>
          </a:solidFill>
          <a:ln>
            <a:solidFill>
              <a:srgbClr val="96A9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9145613" flipV="1">
            <a:off x="6652568" y="3512029"/>
            <a:ext cx="1422100" cy="32015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638895" y="2895700"/>
            <a:ext cx="2981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Known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desired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values</a:t>
            </a:r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40080" y="4143136"/>
            <a:ext cx="2608288" cy="981982"/>
          </a:xfrm>
          <a:prstGeom prst="rect">
            <a:avLst/>
          </a:prstGeom>
          <a:noFill/>
          <a:ln w="12700">
            <a:solidFill>
              <a:srgbClr val="0A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8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Tools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698" y="2633477"/>
            <a:ext cx="1348655" cy="13486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87996" y="3923690"/>
            <a:ext cx="1074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/>
              <a:t>Github</a:t>
            </a:r>
            <a:endParaRPr lang="en-US" sz="2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8508632" y="2669631"/>
            <a:ext cx="1276345" cy="1276345"/>
            <a:chOff x="7999870" y="1721057"/>
            <a:chExt cx="1173159" cy="117315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69" y="1773386"/>
              <a:ext cx="1036657" cy="1036657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7999870" y="1721057"/>
              <a:ext cx="1173159" cy="11731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98557" y="3549579"/>
            <a:ext cx="1280160" cy="1280160"/>
            <a:chOff x="9677159" y="2554528"/>
            <a:chExt cx="1173159" cy="121234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2760" y="2554528"/>
              <a:ext cx="1087504" cy="1087504"/>
            </a:xfrm>
            <a:prstGeom prst="rect">
              <a:avLst/>
            </a:prstGeom>
          </p:spPr>
        </p:pic>
        <p:sp>
          <p:nvSpPr>
            <p:cNvPr id="36" name="Oval 35"/>
            <p:cNvSpPr/>
            <p:nvPr/>
          </p:nvSpPr>
          <p:spPr>
            <a:xfrm>
              <a:off x="9677159" y="2593717"/>
              <a:ext cx="1173159" cy="11731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98557" y="2015173"/>
            <a:ext cx="1280160" cy="1280160"/>
            <a:chOff x="11475869" y="2653539"/>
            <a:chExt cx="1173159" cy="1173159"/>
          </a:xfrm>
          <a:solidFill>
            <a:schemeClr val="bg1"/>
          </a:solidFill>
        </p:grpSpPr>
        <p:sp>
          <p:nvSpPr>
            <p:cNvPr id="32" name="Oval 31"/>
            <p:cNvSpPr/>
            <p:nvPr/>
          </p:nvSpPr>
          <p:spPr>
            <a:xfrm>
              <a:off x="11475869" y="2653539"/>
              <a:ext cx="1173159" cy="117315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8937" y="2898358"/>
              <a:ext cx="874717" cy="679192"/>
            </a:xfrm>
            <a:prstGeom prst="rect">
              <a:avLst/>
            </a:prstGeom>
            <a:grpFill/>
          </p:spPr>
        </p:pic>
      </p:grpSp>
      <p:cxnSp>
        <p:nvCxnSpPr>
          <p:cNvPr id="47" name="Straight Connector 46"/>
          <p:cNvCxnSpPr>
            <a:stCxn id="32" idx="6"/>
            <a:endCxn id="2" idx="1"/>
          </p:cNvCxnSpPr>
          <p:nvPr/>
        </p:nvCxnSpPr>
        <p:spPr>
          <a:xfrm>
            <a:off x="3478717" y="2655253"/>
            <a:ext cx="1771981" cy="652552"/>
          </a:xfrm>
          <a:prstGeom prst="line">
            <a:avLst/>
          </a:prstGeom>
          <a:ln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6" idx="6"/>
            <a:endCxn id="2" idx="1"/>
          </p:cNvCxnSpPr>
          <p:nvPr/>
        </p:nvCxnSpPr>
        <p:spPr>
          <a:xfrm flipV="1">
            <a:off x="3478717" y="3307805"/>
            <a:ext cx="1771981" cy="902545"/>
          </a:xfrm>
          <a:prstGeom prst="line">
            <a:avLst/>
          </a:prstGeom>
          <a:ln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" idx="3"/>
            <a:endCxn id="14" idx="2"/>
          </p:cNvCxnSpPr>
          <p:nvPr/>
        </p:nvCxnSpPr>
        <p:spPr>
          <a:xfrm flipV="1">
            <a:off x="6599353" y="3307804"/>
            <a:ext cx="1909279" cy="1"/>
          </a:xfrm>
          <a:prstGeom prst="line">
            <a:avLst/>
          </a:prstGeom>
          <a:ln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936481" y="4966318"/>
            <a:ext cx="185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Coding &amp;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053627" y="4978282"/>
            <a:ext cx="185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Collaboration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331310" y="4965768"/>
            <a:ext cx="185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17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23122" y="3419061"/>
            <a:ext cx="4701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0A264B"/>
                </a:solidFill>
              </a:rPr>
              <a:t>THANK</a:t>
            </a:r>
            <a:r>
              <a:rPr lang="zh-CN" altLang="en-US" sz="5400" b="1" dirty="0">
                <a:solidFill>
                  <a:srgbClr val="0A264B"/>
                </a:solidFill>
              </a:rPr>
              <a:t> </a:t>
            </a:r>
            <a:r>
              <a:rPr lang="en-US" altLang="zh-CN" sz="5400" b="1" dirty="0">
                <a:solidFill>
                  <a:srgbClr val="0A264B"/>
                </a:solidFill>
              </a:rPr>
              <a:t>YOU!</a:t>
            </a:r>
            <a:endParaRPr lang="en-US" sz="5400" b="1" dirty="0">
              <a:solidFill>
                <a:srgbClr val="0A264B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3122" y="2495731"/>
            <a:ext cx="4701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0A264B"/>
                </a:solidFill>
              </a:rPr>
              <a:t>Q&amp;A</a:t>
            </a:r>
            <a:endParaRPr lang="en-US" sz="5400" b="1" dirty="0">
              <a:solidFill>
                <a:srgbClr val="0A264B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762" y="1609691"/>
            <a:ext cx="3870960" cy="39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5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New Orleans Police Department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94832" y="1479011"/>
            <a:ext cx="1371600" cy="1371600"/>
            <a:chOff x="5294832" y="2036223"/>
            <a:chExt cx="1371600" cy="1371600"/>
          </a:xfrm>
        </p:grpSpPr>
        <p:sp>
          <p:nvSpPr>
            <p:cNvPr id="27" name="Rectangle 26"/>
            <p:cNvSpPr>
              <a:spLocks/>
            </p:cNvSpPr>
            <p:nvPr/>
          </p:nvSpPr>
          <p:spPr>
            <a:xfrm>
              <a:off x="5294832" y="2036223"/>
              <a:ext cx="1371600" cy="1371600"/>
            </a:xfrm>
            <a:prstGeom prst="rect">
              <a:avLst/>
            </a:prstGeom>
            <a:solidFill>
              <a:srgbClr val="072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0552" y="2081709"/>
              <a:ext cx="1280160" cy="1280160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4921913" y="2791009"/>
            <a:ext cx="2117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Benjamin N. Horwitz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63903" y="3049757"/>
            <a:ext cx="60673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/>
              <a:t>Director of Analytics at New Orleans Police Department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7697266" y="3942576"/>
            <a:ext cx="29185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/>
              <a:t>Detective Investigative Unit Lieutenant, 4</a:t>
            </a:r>
            <a:r>
              <a:rPr lang="en-US" sz="1600" b="1" i="1" baseline="30000" dirty="0"/>
              <a:t>th</a:t>
            </a:r>
            <a:r>
              <a:rPr lang="en-US" sz="1600" b="1" i="1" dirty="0"/>
              <a:t> District</a:t>
            </a:r>
          </a:p>
        </p:txBody>
      </p:sp>
      <p:sp>
        <p:nvSpPr>
          <p:cNvPr id="9" name="Rectangle 8"/>
          <p:cNvSpPr/>
          <p:nvPr/>
        </p:nvSpPr>
        <p:spPr>
          <a:xfrm>
            <a:off x="8662653" y="3614339"/>
            <a:ext cx="1287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Preston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Bax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76829" y="5027479"/>
            <a:ext cx="13897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latin typeface="Calibri" charset="0"/>
                <a:ea typeface="Calibri" charset="0"/>
                <a:cs typeface="Calibri" charset="0"/>
              </a:rPr>
              <a:t>Lieutenant</a:t>
            </a:r>
            <a:r>
              <a:rPr lang="zh-CN" altLang="en-US" sz="1600" b="1" i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600" b="1" i="1" dirty="0">
                <a:latin typeface="Calibri" charset="0"/>
                <a:ea typeface="Calibri" charset="0"/>
                <a:cs typeface="Calibri" charset="0"/>
              </a:rPr>
              <a:t>TIGER Unit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02582" y="4637113"/>
            <a:ext cx="113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Chris Hart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87673" y="5027479"/>
            <a:ext cx="12298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i="1" dirty="0"/>
              <a:t>Commander</a:t>
            </a:r>
          </a:p>
          <a:p>
            <a:pPr algn="ctr"/>
            <a:r>
              <a:rPr lang="en-US" sz="1600" b="1" i="1" dirty="0"/>
              <a:t>4</a:t>
            </a:r>
            <a:r>
              <a:rPr lang="en-US" sz="1600" b="1" i="1" baseline="30000" dirty="0"/>
              <a:t>th</a:t>
            </a:r>
            <a:r>
              <a:rPr lang="en-US" sz="1600" b="1" i="1" dirty="0"/>
              <a:t> District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38574" y="5027479"/>
            <a:ext cx="1630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/>
              <a:t>Commander</a:t>
            </a:r>
          </a:p>
          <a:p>
            <a:pPr algn="ctr"/>
            <a:r>
              <a:rPr lang="en-US" altLang="zh-CN" sz="1600" b="1" i="1" dirty="0"/>
              <a:t>1</a:t>
            </a:r>
            <a:r>
              <a:rPr lang="en-US" altLang="zh-CN" sz="1600" b="1" i="1" baseline="30000" dirty="0"/>
              <a:t>st</a:t>
            </a:r>
            <a:r>
              <a:rPr lang="en-US" sz="1600" b="1" i="1" dirty="0"/>
              <a:t> District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389696" y="5027479"/>
            <a:ext cx="1630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/>
              <a:t>Commander</a:t>
            </a:r>
          </a:p>
          <a:p>
            <a:pPr algn="ctr"/>
            <a:r>
              <a:rPr lang="en-US" altLang="zh-CN" sz="1600" b="1" i="1" dirty="0"/>
              <a:t>5</a:t>
            </a:r>
            <a:r>
              <a:rPr lang="en-US" sz="1600" b="1" i="1" baseline="30000" dirty="0"/>
              <a:t>th</a:t>
            </a:r>
            <a:r>
              <a:rPr lang="en-US" sz="1600" b="1" i="1" dirty="0"/>
              <a:t> District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188511" y="4637113"/>
            <a:ext cx="1428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Caesar Ruffin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89830" y="4637113"/>
            <a:ext cx="1527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Hans </a:t>
            </a:r>
            <a:r>
              <a:rPr lang="en-US" dirty="0" err="1"/>
              <a:t>Ganthier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515684" y="4637113"/>
            <a:ext cx="1378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Frank Young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86045" y="3958059"/>
            <a:ext cx="23434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/>
              <a:t>Deputy Chief of Staff for the Superintendent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198694" y="3614339"/>
            <a:ext cx="151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Eric </a:t>
            </a:r>
            <a:r>
              <a:rPr lang="en-US" dirty="0" err="1"/>
              <a:t>Melancon</a:t>
            </a:r>
            <a:endParaRPr lang="en-US" dirty="0"/>
          </a:p>
        </p:txBody>
      </p:sp>
      <p:sp>
        <p:nvSpPr>
          <p:cNvPr id="1024" name="Rectangle 1023"/>
          <p:cNvSpPr/>
          <p:nvPr/>
        </p:nvSpPr>
        <p:spPr>
          <a:xfrm>
            <a:off x="2313215" y="3614339"/>
            <a:ext cx="1128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Paul Noel </a:t>
            </a:r>
          </a:p>
        </p:txBody>
      </p:sp>
      <p:sp>
        <p:nvSpPr>
          <p:cNvPr id="1025" name="Rectangle 1024"/>
          <p:cNvSpPr/>
          <p:nvPr/>
        </p:nvSpPr>
        <p:spPr>
          <a:xfrm>
            <a:off x="1755339" y="3927584"/>
            <a:ext cx="22445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i="1" dirty="0"/>
              <a:t>Deputy Superintendent</a:t>
            </a:r>
          </a:p>
          <a:p>
            <a:pPr algn="ctr"/>
            <a:r>
              <a:rPr lang="en-US" sz="1600" b="1" i="1" dirty="0"/>
              <a:t>Field Operations Bureau</a:t>
            </a:r>
          </a:p>
        </p:txBody>
      </p:sp>
    </p:spTree>
    <p:extLst>
      <p:ext uri="{BB962C8B-B14F-4D97-AF65-F5344CB8AC3E}">
        <p14:creationId xmlns:p14="http://schemas.microsoft.com/office/powerpoint/2010/main" val="336661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Advisory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Board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401263" y="3750854"/>
            <a:ext cx="1623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</a:t>
            </a:r>
            <a:r>
              <a:rPr lang="en-US" dirty="0"/>
              <a:t>ony </a:t>
            </a:r>
            <a:r>
              <a:rPr lang="en-US" altLang="zh-CN" dirty="0" err="1"/>
              <a:t>D</a:t>
            </a:r>
            <a:r>
              <a:rPr lang="en-US" dirty="0" err="1"/>
              <a:t>’</a:t>
            </a:r>
            <a:r>
              <a:rPr lang="en-US" altLang="zh-CN" dirty="0" err="1"/>
              <a:t>A</a:t>
            </a:r>
            <a:r>
              <a:rPr lang="en-US" dirty="0" err="1"/>
              <a:t>bruzzo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03054" y="3741654"/>
            <a:ext cx="2502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Alexandra</a:t>
            </a:r>
            <a:r>
              <a:rPr lang="en-US" b="1" dirty="0"/>
              <a:t> </a:t>
            </a:r>
            <a:r>
              <a:rPr lang="en-US" dirty="0" err="1"/>
              <a:t>Chouldechova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56632" y="3761201"/>
            <a:ext cx="1877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Edson R </a:t>
            </a:r>
            <a:r>
              <a:rPr lang="en-US" dirty="0" err="1"/>
              <a:t>Severnini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213195" y="2340254"/>
            <a:ext cx="1371600" cy="1371600"/>
            <a:chOff x="8345753" y="2395452"/>
            <a:chExt cx="1371600" cy="1371600"/>
          </a:xfrm>
        </p:grpSpPr>
        <p:sp>
          <p:nvSpPr>
            <p:cNvPr id="28" name="Rectangle 27"/>
            <p:cNvSpPr>
              <a:spLocks/>
            </p:cNvSpPr>
            <p:nvPr/>
          </p:nvSpPr>
          <p:spPr>
            <a:xfrm>
              <a:off x="8345753" y="2395452"/>
              <a:ext cx="1371600" cy="1371600"/>
            </a:xfrm>
            <a:prstGeom prst="rect">
              <a:avLst/>
            </a:prstGeom>
            <a:solidFill>
              <a:srgbClr val="072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7957" y="2435518"/>
              <a:ext cx="1280160" cy="1280160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8321584" y="4109181"/>
            <a:ext cx="31477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Assistant Professor of Economics and Public Policy</a:t>
            </a:r>
          </a:p>
          <a:p>
            <a:pPr algn="ctr"/>
            <a:r>
              <a:rPr lang="en-US" altLang="zh-CN" sz="2000" b="1" i="1" dirty="0"/>
              <a:t>Carnegie</a:t>
            </a:r>
            <a:r>
              <a:rPr lang="zh-CN" altLang="en-US" sz="2000" b="1" i="1" dirty="0"/>
              <a:t> </a:t>
            </a:r>
            <a:r>
              <a:rPr lang="en-US" altLang="zh-CN" sz="2000" b="1" i="1" dirty="0"/>
              <a:t>Mellon</a:t>
            </a:r>
            <a:r>
              <a:rPr lang="zh-CN" altLang="en-US" sz="2000" b="1" i="1" dirty="0"/>
              <a:t> </a:t>
            </a:r>
            <a:r>
              <a:rPr lang="en-US" altLang="zh-CN" sz="2000" b="1" i="1" dirty="0"/>
              <a:t>University</a:t>
            </a:r>
            <a:endParaRPr lang="en-US" sz="2000" b="1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5368398" y="2340254"/>
            <a:ext cx="1371600" cy="1371600"/>
            <a:chOff x="4555606" y="2355721"/>
            <a:chExt cx="1371600" cy="1371600"/>
          </a:xfrm>
        </p:grpSpPr>
        <p:sp>
          <p:nvSpPr>
            <p:cNvPr id="27" name="Rectangle 26"/>
            <p:cNvSpPr>
              <a:spLocks/>
            </p:cNvSpPr>
            <p:nvPr/>
          </p:nvSpPr>
          <p:spPr>
            <a:xfrm>
              <a:off x="4555606" y="2355721"/>
              <a:ext cx="1371600" cy="1371600"/>
            </a:xfrm>
            <a:prstGeom prst="rect">
              <a:avLst/>
            </a:prstGeom>
            <a:solidFill>
              <a:srgbClr val="072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1326" y="2401441"/>
              <a:ext cx="1280160" cy="1280160"/>
            </a:xfrm>
            <a:prstGeom prst="rect">
              <a:avLst/>
            </a:prstGeom>
          </p:spPr>
        </p:pic>
      </p:grpSp>
      <p:sp>
        <p:nvSpPr>
          <p:cNvPr id="16" name="Rectangle 15"/>
          <p:cNvSpPr/>
          <p:nvPr/>
        </p:nvSpPr>
        <p:spPr>
          <a:xfrm>
            <a:off x="4584863" y="4109181"/>
            <a:ext cx="31477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Assistant Professor of Statistics and Public Policy</a:t>
            </a:r>
          </a:p>
          <a:p>
            <a:pPr algn="ctr"/>
            <a:r>
              <a:rPr lang="en-US" altLang="zh-CN" sz="2000" b="1" i="1" dirty="0"/>
              <a:t>Carnegie</a:t>
            </a:r>
            <a:r>
              <a:rPr lang="zh-CN" altLang="en-US" sz="2000" b="1" i="1" dirty="0"/>
              <a:t> </a:t>
            </a:r>
            <a:r>
              <a:rPr lang="en-US" altLang="zh-CN" sz="2000" b="1" i="1" dirty="0"/>
              <a:t>Mellon</a:t>
            </a:r>
            <a:r>
              <a:rPr lang="zh-CN" altLang="en-US" sz="2000" b="1" i="1" dirty="0"/>
              <a:t> </a:t>
            </a:r>
            <a:r>
              <a:rPr lang="en-US" altLang="zh-CN" sz="2000" b="1" i="1" dirty="0"/>
              <a:t>University</a:t>
            </a:r>
            <a:endParaRPr lang="en-US" sz="2000" b="1" i="1" dirty="0"/>
          </a:p>
        </p:txBody>
      </p:sp>
      <p:grpSp>
        <p:nvGrpSpPr>
          <p:cNvPr id="7" name="Group 6"/>
          <p:cNvGrpSpPr/>
          <p:nvPr/>
        </p:nvGrpSpPr>
        <p:grpSpPr>
          <a:xfrm>
            <a:off x="1523601" y="2349899"/>
            <a:ext cx="1371600" cy="1371600"/>
            <a:chOff x="2565244" y="2355721"/>
            <a:chExt cx="1371600" cy="1371600"/>
          </a:xfrm>
        </p:grpSpPr>
        <p:sp>
          <p:nvSpPr>
            <p:cNvPr id="26" name="Rectangle 25"/>
            <p:cNvSpPr>
              <a:spLocks/>
            </p:cNvSpPr>
            <p:nvPr/>
          </p:nvSpPr>
          <p:spPr>
            <a:xfrm>
              <a:off x="2565244" y="2355721"/>
              <a:ext cx="1371600" cy="1371600"/>
            </a:xfrm>
            <a:prstGeom prst="rect">
              <a:avLst/>
            </a:prstGeom>
            <a:solidFill>
              <a:srgbClr val="072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15" r="9939" b="23346"/>
            <a:stretch/>
          </p:blipFill>
          <p:spPr>
            <a:xfrm>
              <a:off x="2610964" y="2401441"/>
              <a:ext cx="1280160" cy="1280160"/>
            </a:xfrm>
            <a:prstGeom prst="rect">
              <a:avLst/>
            </a:prstGeom>
          </p:spPr>
        </p:pic>
      </p:grpSp>
      <p:sp>
        <p:nvSpPr>
          <p:cNvPr id="21" name="Rectangle 20"/>
          <p:cNvSpPr/>
          <p:nvPr/>
        </p:nvSpPr>
        <p:spPr>
          <a:xfrm>
            <a:off x="100918" y="4109181"/>
            <a:ext cx="42169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Crime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Analysis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Program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Technology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and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Training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Coordinator</a:t>
            </a:r>
          </a:p>
          <a:p>
            <a:pPr algn="ctr"/>
            <a:r>
              <a:rPr lang="en-US" altLang="zh-CN" sz="2000" b="1" i="1" dirty="0"/>
              <a:t>NYS</a:t>
            </a:r>
            <a:r>
              <a:rPr lang="zh-CN" altLang="en-US" sz="2000" b="1" i="1" dirty="0"/>
              <a:t> </a:t>
            </a:r>
            <a:r>
              <a:rPr lang="en-US" altLang="zh-CN" sz="2000" b="1" i="1" dirty="0"/>
              <a:t>Division</a:t>
            </a:r>
            <a:r>
              <a:rPr lang="zh-CN" altLang="en-US" sz="2000" b="1" i="1" dirty="0"/>
              <a:t> </a:t>
            </a:r>
            <a:r>
              <a:rPr lang="en-US" altLang="zh-CN" sz="2000" b="1" i="1" dirty="0"/>
              <a:t>of</a:t>
            </a:r>
            <a:r>
              <a:rPr lang="zh-CN" altLang="en-US" sz="2000" b="1" i="1" dirty="0"/>
              <a:t> </a:t>
            </a:r>
            <a:r>
              <a:rPr lang="en-US" altLang="zh-CN" sz="2000" b="1" i="1" dirty="0"/>
              <a:t>Criminal</a:t>
            </a:r>
            <a:r>
              <a:rPr lang="zh-CN" altLang="en-US" sz="2000" b="1" i="1" dirty="0"/>
              <a:t> </a:t>
            </a:r>
            <a:r>
              <a:rPr lang="en-US" altLang="zh-CN" sz="2000" b="1" i="1" dirty="0"/>
              <a:t>Justice</a:t>
            </a:r>
            <a:r>
              <a:rPr lang="zh-CN" altLang="en-US" sz="2000" b="1" i="1" dirty="0"/>
              <a:t> </a:t>
            </a:r>
            <a:r>
              <a:rPr lang="en-US" altLang="zh-CN" sz="2000" b="1" i="1" dirty="0"/>
              <a:t>Service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89988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Agenda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63908" y="2638269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63908" y="3238710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63908" y="3869131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63908" y="4499552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63908" y="2022356"/>
            <a:ext cx="6790544" cy="643253"/>
          </a:xfrm>
          <a:prstGeom prst="rect">
            <a:avLst/>
          </a:prstGeom>
          <a:solidFill>
            <a:srgbClr val="072348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Introduction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63908" y="2652035"/>
            <a:ext cx="679054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Data Analysis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63908" y="3269705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63908" y="3890268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Next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Steps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77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Background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gray">
          <a:xfrm>
            <a:off x="545909" y="1699298"/>
            <a:ext cx="11191165" cy="61555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877712"/>
            <a:r>
              <a:rPr lang="en-IN" sz="2000" kern="0" dirty="0">
                <a:latin typeface="+mn-lt"/>
              </a:rPr>
              <a:t>The New Orleans Police Department (NOPD) is part of the DOJ’s Violence Reduction Network that aims at reducing the outbreak of violent crime</a:t>
            </a:r>
            <a:r>
              <a:rPr lang="zh-CN" altLang="en-US" sz="2000" kern="0" dirty="0">
                <a:latin typeface="+mn-lt"/>
              </a:rPr>
              <a:t> </a:t>
            </a:r>
            <a:r>
              <a:rPr lang="en-US" altLang="zh-CN" sz="2000" kern="0" dirty="0">
                <a:latin typeface="+mn-lt"/>
              </a:rPr>
              <a:t>and</a:t>
            </a:r>
            <a:r>
              <a:rPr lang="zh-CN" altLang="en-US" sz="2000" kern="0" dirty="0">
                <a:latin typeface="+mn-lt"/>
              </a:rPr>
              <a:t> </a:t>
            </a:r>
            <a:r>
              <a:rPr lang="en-US" sz="2000" kern="0" dirty="0">
                <a:latin typeface="+mn-lt"/>
              </a:rPr>
              <a:t>allocate resources effectively when tackling violent crimes</a:t>
            </a:r>
          </a:p>
        </p:txBody>
      </p:sp>
      <p:sp>
        <p:nvSpPr>
          <p:cNvPr id="46" name="Down Arrow 45"/>
          <p:cNvSpPr/>
          <p:nvPr/>
        </p:nvSpPr>
        <p:spPr>
          <a:xfrm>
            <a:off x="5869341" y="2496256"/>
            <a:ext cx="423081" cy="25222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gray">
          <a:xfrm>
            <a:off x="4063776" y="2753417"/>
            <a:ext cx="4034212" cy="3877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marL="228600" indent="-228600" defTabSz="769938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81025" indent="-128588" defTabSz="769938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8838" indent="-163513" defTabSz="769938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08075" indent="-134938" defTabSz="769938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77950" indent="-155575" defTabSz="769938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351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923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495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067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4097" indent="-224097" algn="ctr" defTabSz="754770">
              <a:lnSpc>
                <a:spcPct val="90000"/>
              </a:lnSpc>
              <a:spcAft>
                <a:spcPct val="20000"/>
              </a:spcAft>
            </a:pPr>
            <a:r>
              <a:rPr lang="en-US" altLang="zh-CN" sz="2800" b="1" kern="0" dirty="0">
                <a:solidFill>
                  <a:schemeClr val="bg1"/>
                </a:solidFill>
                <a:latin typeface="+mn-lt"/>
              </a:rPr>
              <a:t>Reduce</a:t>
            </a:r>
            <a:r>
              <a:rPr lang="zh-CN" altLang="en-US" sz="2800" b="1" kern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zh-CN" sz="2800" b="1" kern="0" dirty="0">
                <a:solidFill>
                  <a:schemeClr val="bg1"/>
                </a:solidFill>
                <a:latin typeface="+mn-lt"/>
              </a:rPr>
              <a:t>Violent</a:t>
            </a:r>
            <a:r>
              <a:rPr lang="zh-CN" altLang="en-US" sz="2800" b="1" kern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zh-CN" sz="2800" b="1" kern="0" dirty="0">
                <a:solidFill>
                  <a:schemeClr val="bg1"/>
                </a:solidFill>
                <a:latin typeface="+mn-lt"/>
              </a:rPr>
              <a:t>Crime</a:t>
            </a:r>
            <a:endParaRPr lang="en-US" altLang="en-US" sz="2800" b="1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1" name="Trapezoid 19"/>
          <p:cNvSpPr/>
          <p:nvPr/>
        </p:nvSpPr>
        <p:spPr bwMode="auto">
          <a:xfrm>
            <a:off x="572224" y="4243911"/>
            <a:ext cx="5309782" cy="373613"/>
          </a:xfrm>
          <a:custGeom>
            <a:avLst/>
            <a:gdLst>
              <a:gd name="connsiteX0" fmla="*/ 0 w 5255954"/>
              <a:gd name="connsiteY0" fmla="*/ 1216152 h 1216152"/>
              <a:gd name="connsiteX1" fmla="*/ 304038 w 5255954"/>
              <a:gd name="connsiteY1" fmla="*/ 0 h 1216152"/>
              <a:gd name="connsiteX2" fmla="*/ 4951916 w 5255954"/>
              <a:gd name="connsiteY2" fmla="*/ 0 h 1216152"/>
              <a:gd name="connsiteX3" fmla="*/ 5255954 w 5255954"/>
              <a:gd name="connsiteY3" fmla="*/ 1216152 h 1216152"/>
              <a:gd name="connsiteX4" fmla="*/ 0 w 5255954"/>
              <a:gd name="connsiteY4" fmla="*/ 1216152 h 1216152"/>
              <a:gd name="connsiteX0" fmla="*/ 0 w 5255954"/>
              <a:gd name="connsiteY0" fmla="*/ 1316165 h 1316165"/>
              <a:gd name="connsiteX1" fmla="*/ 304038 w 5255954"/>
              <a:gd name="connsiteY1" fmla="*/ 100013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16165 h 1316165"/>
              <a:gd name="connsiteX1" fmla="*/ 718376 w 5255954"/>
              <a:gd name="connsiteY1" fmla="*/ 28575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16165 h 1316165"/>
              <a:gd name="connsiteX1" fmla="*/ 718376 w 5255954"/>
              <a:gd name="connsiteY1" fmla="*/ 28575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31927 h 1331927"/>
              <a:gd name="connsiteX1" fmla="*/ 1743132 w 5255954"/>
              <a:gd name="connsiteY1" fmla="*/ 0 h 1331927"/>
              <a:gd name="connsiteX2" fmla="*/ 4609016 w 5255954"/>
              <a:gd name="connsiteY2" fmla="*/ 15762 h 1331927"/>
              <a:gd name="connsiteX3" fmla="*/ 5255954 w 5255954"/>
              <a:gd name="connsiteY3" fmla="*/ 1331927 h 1331927"/>
              <a:gd name="connsiteX4" fmla="*/ 0 w 5255954"/>
              <a:gd name="connsiteY4" fmla="*/ 1331927 h 1331927"/>
              <a:gd name="connsiteX0" fmla="*/ 0 w 5255954"/>
              <a:gd name="connsiteY0" fmla="*/ 1474680 h 1474680"/>
              <a:gd name="connsiteX1" fmla="*/ 1743132 w 5255954"/>
              <a:gd name="connsiteY1" fmla="*/ 142753 h 1474680"/>
              <a:gd name="connsiteX2" fmla="*/ 2925238 w 5255954"/>
              <a:gd name="connsiteY2" fmla="*/ 24246 h 1474680"/>
              <a:gd name="connsiteX3" fmla="*/ 4609016 w 5255954"/>
              <a:gd name="connsiteY3" fmla="*/ 158515 h 1474680"/>
              <a:gd name="connsiteX4" fmla="*/ 5255954 w 5255954"/>
              <a:gd name="connsiteY4" fmla="*/ 1474680 h 1474680"/>
              <a:gd name="connsiteX5" fmla="*/ 0 w 5255954"/>
              <a:gd name="connsiteY5" fmla="*/ 1474680 h 1474680"/>
              <a:gd name="connsiteX0" fmla="*/ 0 w 5255954"/>
              <a:gd name="connsiteY0" fmla="*/ 1492657 h 1492657"/>
              <a:gd name="connsiteX1" fmla="*/ 1743132 w 5255954"/>
              <a:gd name="connsiteY1" fmla="*/ 160730 h 1492657"/>
              <a:gd name="connsiteX2" fmla="*/ 2925238 w 5255954"/>
              <a:gd name="connsiteY2" fmla="*/ 42223 h 1492657"/>
              <a:gd name="connsiteX3" fmla="*/ 4609016 w 5255954"/>
              <a:gd name="connsiteY3" fmla="*/ 176492 h 1492657"/>
              <a:gd name="connsiteX4" fmla="*/ 5255954 w 5255954"/>
              <a:gd name="connsiteY4" fmla="*/ 1492657 h 1492657"/>
              <a:gd name="connsiteX5" fmla="*/ 0 w 5255954"/>
              <a:gd name="connsiteY5" fmla="*/ 1492657 h 1492657"/>
              <a:gd name="connsiteX0" fmla="*/ 0 w 5255954"/>
              <a:gd name="connsiteY0" fmla="*/ 1636598 h 1636598"/>
              <a:gd name="connsiteX1" fmla="*/ 1743132 w 5255954"/>
              <a:gd name="connsiteY1" fmla="*/ 304671 h 1636598"/>
              <a:gd name="connsiteX2" fmla="*/ 2925238 w 5255954"/>
              <a:gd name="connsiteY2" fmla="*/ 186164 h 1636598"/>
              <a:gd name="connsiteX3" fmla="*/ 4134330 w 5255954"/>
              <a:gd name="connsiteY3" fmla="*/ 82032 h 1636598"/>
              <a:gd name="connsiteX4" fmla="*/ 5255954 w 5255954"/>
              <a:gd name="connsiteY4" fmla="*/ 1636598 h 1636598"/>
              <a:gd name="connsiteX5" fmla="*/ 0 w 5255954"/>
              <a:gd name="connsiteY5" fmla="*/ 1636598 h 1636598"/>
              <a:gd name="connsiteX0" fmla="*/ 0 w 5255954"/>
              <a:gd name="connsiteY0" fmla="*/ 1781594 h 1781594"/>
              <a:gd name="connsiteX1" fmla="*/ 1743132 w 5255954"/>
              <a:gd name="connsiteY1" fmla="*/ 449667 h 1781594"/>
              <a:gd name="connsiteX2" fmla="*/ 2925238 w 5255954"/>
              <a:gd name="connsiteY2" fmla="*/ 13297 h 1781594"/>
              <a:gd name="connsiteX3" fmla="*/ 4134330 w 5255954"/>
              <a:gd name="connsiteY3" fmla="*/ 227028 h 1781594"/>
              <a:gd name="connsiteX4" fmla="*/ 5255954 w 5255954"/>
              <a:gd name="connsiteY4" fmla="*/ 1781594 h 1781594"/>
              <a:gd name="connsiteX5" fmla="*/ 0 w 5255954"/>
              <a:gd name="connsiteY5" fmla="*/ 1781594 h 1781594"/>
              <a:gd name="connsiteX0" fmla="*/ 0 w 5255954"/>
              <a:gd name="connsiteY0" fmla="*/ 1720850 h 1720850"/>
              <a:gd name="connsiteX1" fmla="*/ 1743132 w 5255954"/>
              <a:gd name="connsiteY1" fmla="*/ 388923 h 1720850"/>
              <a:gd name="connsiteX2" fmla="*/ 2925238 w 5255954"/>
              <a:gd name="connsiteY2" fmla="*/ 32020 h 1720850"/>
              <a:gd name="connsiteX3" fmla="*/ 4134330 w 5255954"/>
              <a:gd name="connsiteY3" fmla="*/ 166284 h 1720850"/>
              <a:gd name="connsiteX4" fmla="*/ 5255954 w 5255954"/>
              <a:gd name="connsiteY4" fmla="*/ 1720850 h 1720850"/>
              <a:gd name="connsiteX5" fmla="*/ 0 w 5255954"/>
              <a:gd name="connsiteY5" fmla="*/ 1720850 h 172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55954" h="1720850">
                <a:moveTo>
                  <a:pt x="0" y="1720850"/>
                </a:moveTo>
                <a:lnTo>
                  <a:pt x="1743132" y="388923"/>
                </a:lnTo>
                <a:cubicBezTo>
                  <a:pt x="2229712" y="169351"/>
                  <a:pt x="2526705" y="69127"/>
                  <a:pt x="2925238" y="32020"/>
                </a:cubicBezTo>
                <a:cubicBezTo>
                  <a:pt x="3323771" y="-5086"/>
                  <a:pt x="3744918" y="-53288"/>
                  <a:pt x="4134330" y="166284"/>
                </a:cubicBezTo>
                <a:lnTo>
                  <a:pt x="5255954" y="1720850"/>
                </a:lnTo>
                <a:lnTo>
                  <a:pt x="0" y="172085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Tx/>
              <a:buFont typeface="Audi Type" pitchFamily="34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85201" y="4721785"/>
            <a:ext cx="1477031" cy="535531"/>
          </a:xfrm>
          <a:prstGeom prst="rect">
            <a:avLst/>
          </a:prstGeom>
          <a:ln>
            <a:solidFill>
              <a:srgbClr val="072348"/>
            </a:solidFill>
          </a:ln>
        </p:spPr>
        <p:txBody>
          <a:bodyPr wrap="square">
            <a:sp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220663" algn="l"/>
              </a:tabLst>
            </a:pPr>
            <a:r>
              <a:rPr lang="en-US" sz="1600" dirty="0"/>
              <a:t>Where should stops happen? 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261109" y="4721785"/>
            <a:ext cx="1642988" cy="535531"/>
          </a:xfrm>
          <a:prstGeom prst="rect">
            <a:avLst/>
          </a:prstGeom>
          <a:ln>
            <a:solidFill>
              <a:srgbClr val="072348"/>
            </a:solidFill>
          </a:ln>
        </p:spPr>
        <p:txBody>
          <a:bodyPr wrap="square">
            <a:sp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How many stops should happen?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080882" y="4721785"/>
            <a:ext cx="2896843" cy="535531"/>
          </a:xfrm>
          <a:prstGeom prst="rect">
            <a:avLst/>
          </a:prstGeom>
          <a:ln>
            <a:solidFill>
              <a:srgbClr val="072348"/>
            </a:solidFill>
          </a:ln>
        </p:spPr>
        <p:txBody>
          <a:bodyPr wrap="square">
            <a:sp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Do quality of life issues impact violent crime?</a:t>
            </a:r>
          </a:p>
        </p:txBody>
      </p:sp>
      <p:sp>
        <p:nvSpPr>
          <p:cNvPr id="54" name="Rectangle 53"/>
          <p:cNvSpPr/>
          <p:nvPr/>
        </p:nvSpPr>
        <p:spPr>
          <a:xfrm>
            <a:off x="9176601" y="4721785"/>
            <a:ext cx="2560473" cy="535531"/>
          </a:xfrm>
          <a:prstGeom prst="rect">
            <a:avLst/>
          </a:prstGeom>
          <a:ln>
            <a:solidFill>
              <a:srgbClr val="072348"/>
            </a:solidFill>
          </a:ln>
        </p:spPr>
        <p:txBody>
          <a:bodyPr wrap="square">
            <a:sp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What </a:t>
            </a:r>
            <a:r>
              <a:rPr lang="en-US" altLang="zh-CN" sz="1600" dirty="0"/>
              <a:t>are</a:t>
            </a:r>
            <a:r>
              <a:rPr lang="zh-CN" altLang="en-US" sz="1600" dirty="0"/>
              <a:t> </a:t>
            </a:r>
            <a:r>
              <a:rPr lang="en-US" sz="1600" dirty="0"/>
              <a:t>leading indicator</a:t>
            </a:r>
            <a:r>
              <a:rPr lang="en-US" altLang="zh-CN" sz="1600" dirty="0"/>
              <a:t>s</a:t>
            </a:r>
            <a:r>
              <a:rPr lang="en-US" sz="1600" dirty="0"/>
              <a:t> of violent crime?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102974" y="4721785"/>
            <a:ext cx="1779031" cy="535531"/>
          </a:xfrm>
          <a:prstGeom prst="rect">
            <a:avLst/>
          </a:prstGeom>
          <a:ln>
            <a:solidFill>
              <a:srgbClr val="072348"/>
            </a:solidFill>
          </a:ln>
        </p:spPr>
        <p:txBody>
          <a:bodyPr wrap="square">
            <a:sp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220663" algn="l"/>
              </a:tabLst>
            </a:pPr>
            <a:r>
              <a:rPr lang="en-US" sz="1600" dirty="0"/>
              <a:t>Wh</a:t>
            </a:r>
            <a:r>
              <a:rPr lang="en-US" altLang="zh-CN" sz="1600" dirty="0"/>
              <a:t>at</a:t>
            </a:r>
            <a:r>
              <a:rPr lang="en-US" sz="1600" dirty="0"/>
              <a:t> </a:t>
            </a:r>
            <a:r>
              <a:rPr lang="en-US" altLang="zh-CN" sz="1600" dirty="0"/>
              <a:t>actions</a:t>
            </a:r>
            <a:r>
              <a:rPr lang="zh-CN" altLang="en-US" sz="1600" dirty="0"/>
              <a:t> </a:t>
            </a:r>
            <a:r>
              <a:rPr lang="en-US" altLang="zh-CN" sz="1600" dirty="0"/>
              <a:t>should</a:t>
            </a:r>
            <a:r>
              <a:rPr lang="zh-CN" altLang="en-US" sz="1600" dirty="0"/>
              <a:t> </a:t>
            </a:r>
            <a:r>
              <a:rPr lang="en-US" altLang="zh-CN" sz="1600" dirty="0"/>
              <a:t>be</a:t>
            </a:r>
            <a:r>
              <a:rPr lang="zh-CN" altLang="en-US" sz="1600" dirty="0"/>
              <a:t> </a:t>
            </a:r>
            <a:r>
              <a:rPr lang="en-US" altLang="zh-CN" sz="1600" dirty="0"/>
              <a:t>taken?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1123122" y="3447751"/>
            <a:ext cx="4495657" cy="691900"/>
          </a:xfrm>
          <a:prstGeom prst="rect">
            <a:avLst/>
          </a:prstGeom>
          <a:noFill/>
          <a:ln>
            <a:solidFill>
              <a:srgbClr val="072348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511199" y="3447751"/>
            <a:ext cx="4495657" cy="691900"/>
          </a:xfrm>
          <a:prstGeom prst="rect">
            <a:avLst/>
          </a:prstGeom>
          <a:noFill/>
          <a:ln>
            <a:solidFill>
              <a:srgbClr val="072348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3" name="Trapezoid 19"/>
          <p:cNvSpPr/>
          <p:nvPr/>
        </p:nvSpPr>
        <p:spPr bwMode="auto">
          <a:xfrm>
            <a:off x="6214321" y="4253134"/>
            <a:ext cx="5309782" cy="373613"/>
          </a:xfrm>
          <a:custGeom>
            <a:avLst/>
            <a:gdLst>
              <a:gd name="connsiteX0" fmla="*/ 0 w 5255954"/>
              <a:gd name="connsiteY0" fmla="*/ 1216152 h 1216152"/>
              <a:gd name="connsiteX1" fmla="*/ 304038 w 5255954"/>
              <a:gd name="connsiteY1" fmla="*/ 0 h 1216152"/>
              <a:gd name="connsiteX2" fmla="*/ 4951916 w 5255954"/>
              <a:gd name="connsiteY2" fmla="*/ 0 h 1216152"/>
              <a:gd name="connsiteX3" fmla="*/ 5255954 w 5255954"/>
              <a:gd name="connsiteY3" fmla="*/ 1216152 h 1216152"/>
              <a:gd name="connsiteX4" fmla="*/ 0 w 5255954"/>
              <a:gd name="connsiteY4" fmla="*/ 1216152 h 1216152"/>
              <a:gd name="connsiteX0" fmla="*/ 0 w 5255954"/>
              <a:gd name="connsiteY0" fmla="*/ 1316165 h 1316165"/>
              <a:gd name="connsiteX1" fmla="*/ 304038 w 5255954"/>
              <a:gd name="connsiteY1" fmla="*/ 100013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16165 h 1316165"/>
              <a:gd name="connsiteX1" fmla="*/ 718376 w 5255954"/>
              <a:gd name="connsiteY1" fmla="*/ 28575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16165 h 1316165"/>
              <a:gd name="connsiteX1" fmla="*/ 718376 w 5255954"/>
              <a:gd name="connsiteY1" fmla="*/ 28575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31927 h 1331927"/>
              <a:gd name="connsiteX1" fmla="*/ 1743132 w 5255954"/>
              <a:gd name="connsiteY1" fmla="*/ 0 h 1331927"/>
              <a:gd name="connsiteX2" fmla="*/ 4609016 w 5255954"/>
              <a:gd name="connsiteY2" fmla="*/ 15762 h 1331927"/>
              <a:gd name="connsiteX3" fmla="*/ 5255954 w 5255954"/>
              <a:gd name="connsiteY3" fmla="*/ 1331927 h 1331927"/>
              <a:gd name="connsiteX4" fmla="*/ 0 w 5255954"/>
              <a:gd name="connsiteY4" fmla="*/ 1331927 h 1331927"/>
              <a:gd name="connsiteX0" fmla="*/ 0 w 5255954"/>
              <a:gd name="connsiteY0" fmla="*/ 1474680 h 1474680"/>
              <a:gd name="connsiteX1" fmla="*/ 1743132 w 5255954"/>
              <a:gd name="connsiteY1" fmla="*/ 142753 h 1474680"/>
              <a:gd name="connsiteX2" fmla="*/ 2925238 w 5255954"/>
              <a:gd name="connsiteY2" fmla="*/ 24246 h 1474680"/>
              <a:gd name="connsiteX3" fmla="*/ 4609016 w 5255954"/>
              <a:gd name="connsiteY3" fmla="*/ 158515 h 1474680"/>
              <a:gd name="connsiteX4" fmla="*/ 5255954 w 5255954"/>
              <a:gd name="connsiteY4" fmla="*/ 1474680 h 1474680"/>
              <a:gd name="connsiteX5" fmla="*/ 0 w 5255954"/>
              <a:gd name="connsiteY5" fmla="*/ 1474680 h 1474680"/>
              <a:gd name="connsiteX0" fmla="*/ 0 w 5255954"/>
              <a:gd name="connsiteY0" fmla="*/ 1492657 h 1492657"/>
              <a:gd name="connsiteX1" fmla="*/ 1743132 w 5255954"/>
              <a:gd name="connsiteY1" fmla="*/ 160730 h 1492657"/>
              <a:gd name="connsiteX2" fmla="*/ 2925238 w 5255954"/>
              <a:gd name="connsiteY2" fmla="*/ 42223 h 1492657"/>
              <a:gd name="connsiteX3" fmla="*/ 4609016 w 5255954"/>
              <a:gd name="connsiteY3" fmla="*/ 176492 h 1492657"/>
              <a:gd name="connsiteX4" fmla="*/ 5255954 w 5255954"/>
              <a:gd name="connsiteY4" fmla="*/ 1492657 h 1492657"/>
              <a:gd name="connsiteX5" fmla="*/ 0 w 5255954"/>
              <a:gd name="connsiteY5" fmla="*/ 1492657 h 1492657"/>
              <a:gd name="connsiteX0" fmla="*/ 0 w 5255954"/>
              <a:gd name="connsiteY0" fmla="*/ 1636598 h 1636598"/>
              <a:gd name="connsiteX1" fmla="*/ 1743132 w 5255954"/>
              <a:gd name="connsiteY1" fmla="*/ 304671 h 1636598"/>
              <a:gd name="connsiteX2" fmla="*/ 2925238 w 5255954"/>
              <a:gd name="connsiteY2" fmla="*/ 186164 h 1636598"/>
              <a:gd name="connsiteX3" fmla="*/ 4134330 w 5255954"/>
              <a:gd name="connsiteY3" fmla="*/ 82032 h 1636598"/>
              <a:gd name="connsiteX4" fmla="*/ 5255954 w 5255954"/>
              <a:gd name="connsiteY4" fmla="*/ 1636598 h 1636598"/>
              <a:gd name="connsiteX5" fmla="*/ 0 w 5255954"/>
              <a:gd name="connsiteY5" fmla="*/ 1636598 h 1636598"/>
              <a:gd name="connsiteX0" fmla="*/ 0 w 5255954"/>
              <a:gd name="connsiteY0" fmla="*/ 1781594 h 1781594"/>
              <a:gd name="connsiteX1" fmla="*/ 1743132 w 5255954"/>
              <a:gd name="connsiteY1" fmla="*/ 449667 h 1781594"/>
              <a:gd name="connsiteX2" fmla="*/ 2925238 w 5255954"/>
              <a:gd name="connsiteY2" fmla="*/ 13297 h 1781594"/>
              <a:gd name="connsiteX3" fmla="*/ 4134330 w 5255954"/>
              <a:gd name="connsiteY3" fmla="*/ 227028 h 1781594"/>
              <a:gd name="connsiteX4" fmla="*/ 5255954 w 5255954"/>
              <a:gd name="connsiteY4" fmla="*/ 1781594 h 1781594"/>
              <a:gd name="connsiteX5" fmla="*/ 0 w 5255954"/>
              <a:gd name="connsiteY5" fmla="*/ 1781594 h 1781594"/>
              <a:gd name="connsiteX0" fmla="*/ 0 w 5255954"/>
              <a:gd name="connsiteY0" fmla="*/ 1720850 h 1720850"/>
              <a:gd name="connsiteX1" fmla="*/ 1743132 w 5255954"/>
              <a:gd name="connsiteY1" fmla="*/ 388923 h 1720850"/>
              <a:gd name="connsiteX2" fmla="*/ 2925238 w 5255954"/>
              <a:gd name="connsiteY2" fmla="*/ 32020 h 1720850"/>
              <a:gd name="connsiteX3" fmla="*/ 4134330 w 5255954"/>
              <a:gd name="connsiteY3" fmla="*/ 166284 h 1720850"/>
              <a:gd name="connsiteX4" fmla="*/ 5255954 w 5255954"/>
              <a:gd name="connsiteY4" fmla="*/ 1720850 h 1720850"/>
              <a:gd name="connsiteX5" fmla="*/ 0 w 5255954"/>
              <a:gd name="connsiteY5" fmla="*/ 1720850 h 172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55954" h="1720850">
                <a:moveTo>
                  <a:pt x="0" y="1720850"/>
                </a:moveTo>
                <a:lnTo>
                  <a:pt x="1743132" y="388923"/>
                </a:lnTo>
                <a:cubicBezTo>
                  <a:pt x="2229712" y="169351"/>
                  <a:pt x="2526705" y="69127"/>
                  <a:pt x="2925238" y="32020"/>
                </a:cubicBezTo>
                <a:cubicBezTo>
                  <a:pt x="3323771" y="-5086"/>
                  <a:pt x="3744918" y="-53288"/>
                  <a:pt x="4134330" y="166284"/>
                </a:cubicBezTo>
                <a:lnTo>
                  <a:pt x="5255954" y="1720850"/>
                </a:lnTo>
                <a:lnTo>
                  <a:pt x="0" y="172085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Tx/>
              <a:buFont typeface="Audi Type" pitchFamily="34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511199" y="3599124"/>
            <a:ext cx="4602851" cy="4622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Quality of life issues as indicators of violent crime</a:t>
            </a:r>
            <a:endParaRPr lang="en-IN" sz="20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300382" y="3639443"/>
            <a:ext cx="4318397" cy="2808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Proactively conduct stops and searches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982330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>
            <a:stCxn id="23" idx="6"/>
            <a:endCxn id="27" idx="2"/>
          </p:cNvCxnSpPr>
          <p:nvPr/>
        </p:nvCxnSpPr>
        <p:spPr>
          <a:xfrm>
            <a:off x="6663739" y="3049767"/>
            <a:ext cx="377131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Road Map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435054" y="2607556"/>
            <a:ext cx="884421" cy="884421"/>
            <a:chOff x="8579980" y="2967316"/>
            <a:chExt cx="884421" cy="884421"/>
          </a:xfrm>
        </p:grpSpPr>
        <p:sp>
          <p:nvSpPr>
            <p:cNvPr id="27" name="Oval 26"/>
            <p:cNvSpPr/>
            <p:nvPr/>
          </p:nvSpPr>
          <p:spPr>
            <a:xfrm>
              <a:off x="8579980" y="2967316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011" y="3079969"/>
              <a:ext cx="620357" cy="60779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5" name="Group 24"/>
          <p:cNvGrpSpPr/>
          <p:nvPr/>
        </p:nvGrpSpPr>
        <p:grpSpPr>
          <a:xfrm>
            <a:off x="5779318" y="2607556"/>
            <a:ext cx="884421" cy="884421"/>
            <a:chOff x="4198024" y="2967316"/>
            <a:chExt cx="884421" cy="884421"/>
          </a:xfrm>
        </p:grpSpPr>
        <p:sp>
          <p:nvSpPr>
            <p:cNvPr id="23" name="Oval 22"/>
            <p:cNvSpPr/>
            <p:nvPr/>
          </p:nvSpPr>
          <p:spPr>
            <a:xfrm>
              <a:off x="4198024" y="2967316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723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2588" y="3046223"/>
              <a:ext cx="675292" cy="675292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032645" y="2607556"/>
            <a:ext cx="884421" cy="884421"/>
            <a:chOff x="1049310" y="2948813"/>
            <a:chExt cx="884421" cy="884421"/>
          </a:xfrm>
        </p:grpSpPr>
        <p:sp>
          <p:nvSpPr>
            <p:cNvPr id="20" name="Oval 19"/>
            <p:cNvSpPr/>
            <p:nvPr/>
          </p:nvSpPr>
          <p:spPr>
            <a:xfrm>
              <a:off x="1049310" y="2948813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723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880" y="3090008"/>
              <a:ext cx="602029" cy="602029"/>
            </a:xfrm>
            <a:prstGeom prst="rect">
              <a:avLst/>
            </a:prstGeom>
          </p:spPr>
        </p:pic>
      </p:grpSp>
      <p:cxnSp>
        <p:nvCxnSpPr>
          <p:cNvPr id="31" name="Straight Connector 30"/>
          <p:cNvCxnSpPr>
            <a:stCxn id="20" idx="6"/>
            <a:endCxn id="23" idx="2"/>
          </p:cNvCxnSpPr>
          <p:nvPr/>
        </p:nvCxnSpPr>
        <p:spPr>
          <a:xfrm>
            <a:off x="1917066" y="3049767"/>
            <a:ext cx="3862252" cy="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3323" y="4044160"/>
            <a:ext cx="2751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altLang="zh-CN" dirty="0"/>
              <a:t>Calls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Wingdings" charset="2"/>
              <a:buChar char="ü"/>
            </a:pPr>
            <a:r>
              <a:rPr lang="en-US" altLang="zh-CN" dirty="0"/>
              <a:t>Stop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</a:p>
          <a:p>
            <a:pPr marL="285750" indent="-285750">
              <a:buFont typeface="Wingdings" charset="2"/>
              <a:buChar char="ü"/>
            </a:pPr>
            <a:r>
              <a:rPr lang="en-US" altLang="zh-CN" dirty="0"/>
              <a:t>311 calls (Quality of Life)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1401419" y="1998133"/>
            <a:ext cx="0" cy="49089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244352" y="1998133"/>
            <a:ext cx="0" cy="49089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884085" y="1998133"/>
            <a:ext cx="0" cy="49089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372764" y="1993313"/>
            <a:ext cx="2805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Descriptive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Analysis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010380" y="1993313"/>
            <a:ext cx="3107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Predictive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Analysis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250094" y="2224146"/>
            <a:ext cx="730539" cy="0"/>
          </a:xfrm>
          <a:prstGeom prst="straightConnector1">
            <a:avLst/>
          </a:prstGeom>
          <a:ln w="28575">
            <a:solidFill>
              <a:srgbClr val="0723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536886" y="2243578"/>
            <a:ext cx="764525" cy="0"/>
          </a:xfrm>
          <a:prstGeom prst="straightConnector1">
            <a:avLst/>
          </a:prstGeom>
          <a:ln w="28575">
            <a:solidFill>
              <a:srgbClr val="0723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0019990" y="2227957"/>
            <a:ext cx="73053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394850" y="2226244"/>
            <a:ext cx="76452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491867" y="3604630"/>
            <a:ext cx="251732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b="1" dirty="0"/>
              <a:t>Outcome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47796" y="3604630"/>
            <a:ext cx="251732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b="1" dirty="0"/>
              <a:t>Raw</a:t>
            </a:r>
            <a:r>
              <a:rPr lang="zh-CN" altLang="en-US" b="1" dirty="0"/>
              <a:t> </a:t>
            </a:r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Sets</a:t>
            </a:r>
            <a:r>
              <a:rPr lang="zh-CN" altLang="en-US" b="1" dirty="0"/>
              <a:t> 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985690" y="3604630"/>
            <a:ext cx="251732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b="1" dirty="0"/>
              <a:t>Preliminary</a:t>
            </a:r>
            <a:r>
              <a:rPr lang="zh-CN" altLang="en-US" b="1" dirty="0"/>
              <a:t> </a:t>
            </a:r>
            <a:r>
              <a:rPr lang="en-US" altLang="zh-CN" b="1" dirty="0"/>
              <a:t>Analysis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760192" y="4044160"/>
            <a:ext cx="3081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crime</a:t>
            </a:r>
            <a:r>
              <a:rPr lang="zh-CN" altLang="en-US" dirty="0"/>
              <a:t> </a:t>
            </a:r>
            <a:r>
              <a:rPr lang="en-US" altLang="zh-CN" dirty="0"/>
              <a:t>prone</a:t>
            </a:r>
            <a:r>
              <a:rPr lang="zh-CN" altLang="en-US" dirty="0"/>
              <a:t> </a:t>
            </a:r>
            <a:r>
              <a:rPr lang="en-US" altLang="zh-CN" dirty="0"/>
              <a:t>areas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quality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life</a:t>
            </a:r>
            <a:r>
              <a:rPr lang="zh-CN" altLang="en-US" dirty="0"/>
              <a:t> </a:t>
            </a:r>
            <a:r>
              <a:rPr lang="en-US" altLang="zh-CN" dirty="0"/>
              <a:t>indicators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altLang="zh-CN" dirty="0"/>
              <a:t>Impact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stops and searches on</a:t>
            </a:r>
            <a:r>
              <a:rPr lang="zh-CN" altLang="en-US" dirty="0"/>
              <a:t> </a:t>
            </a:r>
            <a:r>
              <a:rPr lang="en-US" altLang="zh-CN" dirty="0"/>
              <a:t>violent</a:t>
            </a:r>
            <a:r>
              <a:rPr lang="zh-CN" altLang="en-US" dirty="0"/>
              <a:t> </a:t>
            </a:r>
            <a:r>
              <a:rPr lang="en-US" altLang="zh-CN" dirty="0"/>
              <a:t>crime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491867" y="4044160"/>
            <a:ext cx="251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 To be implemented..</a:t>
            </a:r>
          </a:p>
        </p:txBody>
      </p:sp>
    </p:spTree>
    <p:extLst>
      <p:ext uri="{BB962C8B-B14F-4D97-AF65-F5344CB8AC3E}">
        <p14:creationId xmlns:p14="http://schemas.microsoft.com/office/powerpoint/2010/main" val="1970143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Agenda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63908" y="2638269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63908" y="3238710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63908" y="3869131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63908" y="4499552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63908" y="2051595"/>
            <a:ext cx="679054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63908" y="2649691"/>
            <a:ext cx="6790544" cy="584775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63908" y="3269705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63908" y="3890268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Next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Steps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23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Data Manipulation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411883" y="1548923"/>
            <a:ext cx="884421" cy="884421"/>
            <a:chOff x="1049310" y="2948813"/>
            <a:chExt cx="884421" cy="884421"/>
          </a:xfrm>
        </p:grpSpPr>
        <p:sp>
          <p:nvSpPr>
            <p:cNvPr id="29" name="Oval 28"/>
            <p:cNvSpPr/>
            <p:nvPr/>
          </p:nvSpPr>
          <p:spPr>
            <a:xfrm>
              <a:off x="1049310" y="2948813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723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880" y="3090008"/>
              <a:ext cx="602029" cy="602029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290015" y="2359377"/>
            <a:ext cx="3188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Raw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endParaRPr lang="en-US" sz="2000" dirty="0"/>
          </a:p>
        </p:txBody>
      </p:sp>
      <p:sp>
        <p:nvSpPr>
          <p:cNvPr id="31" name="Trapezoid 19"/>
          <p:cNvSpPr/>
          <p:nvPr/>
        </p:nvSpPr>
        <p:spPr bwMode="auto">
          <a:xfrm>
            <a:off x="3199207" y="2769842"/>
            <a:ext cx="5309782" cy="193214"/>
          </a:xfrm>
          <a:custGeom>
            <a:avLst/>
            <a:gdLst>
              <a:gd name="connsiteX0" fmla="*/ 0 w 5255954"/>
              <a:gd name="connsiteY0" fmla="*/ 1216152 h 1216152"/>
              <a:gd name="connsiteX1" fmla="*/ 304038 w 5255954"/>
              <a:gd name="connsiteY1" fmla="*/ 0 h 1216152"/>
              <a:gd name="connsiteX2" fmla="*/ 4951916 w 5255954"/>
              <a:gd name="connsiteY2" fmla="*/ 0 h 1216152"/>
              <a:gd name="connsiteX3" fmla="*/ 5255954 w 5255954"/>
              <a:gd name="connsiteY3" fmla="*/ 1216152 h 1216152"/>
              <a:gd name="connsiteX4" fmla="*/ 0 w 5255954"/>
              <a:gd name="connsiteY4" fmla="*/ 1216152 h 1216152"/>
              <a:gd name="connsiteX0" fmla="*/ 0 w 5255954"/>
              <a:gd name="connsiteY0" fmla="*/ 1316165 h 1316165"/>
              <a:gd name="connsiteX1" fmla="*/ 304038 w 5255954"/>
              <a:gd name="connsiteY1" fmla="*/ 100013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16165 h 1316165"/>
              <a:gd name="connsiteX1" fmla="*/ 718376 w 5255954"/>
              <a:gd name="connsiteY1" fmla="*/ 28575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16165 h 1316165"/>
              <a:gd name="connsiteX1" fmla="*/ 718376 w 5255954"/>
              <a:gd name="connsiteY1" fmla="*/ 28575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31927 h 1331927"/>
              <a:gd name="connsiteX1" fmla="*/ 1743132 w 5255954"/>
              <a:gd name="connsiteY1" fmla="*/ 0 h 1331927"/>
              <a:gd name="connsiteX2" fmla="*/ 4609016 w 5255954"/>
              <a:gd name="connsiteY2" fmla="*/ 15762 h 1331927"/>
              <a:gd name="connsiteX3" fmla="*/ 5255954 w 5255954"/>
              <a:gd name="connsiteY3" fmla="*/ 1331927 h 1331927"/>
              <a:gd name="connsiteX4" fmla="*/ 0 w 5255954"/>
              <a:gd name="connsiteY4" fmla="*/ 1331927 h 1331927"/>
              <a:gd name="connsiteX0" fmla="*/ 0 w 5255954"/>
              <a:gd name="connsiteY0" fmla="*/ 1474680 h 1474680"/>
              <a:gd name="connsiteX1" fmla="*/ 1743132 w 5255954"/>
              <a:gd name="connsiteY1" fmla="*/ 142753 h 1474680"/>
              <a:gd name="connsiteX2" fmla="*/ 2925238 w 5255954"/>
              <a:gd name="connsiteY2" fmla="*/ 24246 h 1474680"/>
              <a:gd name="connsiteX3" fmla="*/ 4609016 w 5255954"/>
              <a:gd name="connsiteY3" fmla="*/ 158515 h 1474680"/>
              <a:gd name="connsiteX4" fmla="*/ 5255954 w 5255954"/>
              <a:gd name="connsiteY4" fmla="*/ 1474680 h 1474680"/>
              <a:gd name="connsiteX5" fmla="*/ 0 w 5255954"/>
              <a:gd name="connsiteY5" fmla="*/ 1474680 h 1474680"/>
              <a:gd name="connsiteX0" fmla="*/ 0 w 5255954"/>
              <a:gd name="connsiteY0" fmla="*/ 1492657 h 1492657"/>
              <a:gd name="connsiteX1" fmla="*/ 1743132 w 5255954"/>
              <a:gd name="connsiteY1" fmla="*/ 160730 h 1492657"/>
              <a:gd name="connsiteX2" fmla="*/ 2925238 w 5255954"/>
              <a:gd name="connsiteY2" fmla="*/ 42223 h 1492657"/>
              <a:gd name="connsiteX3" fmla="*/ 4609016 w 5255954"/>
              <a:gd name="connsiteY3" fmla="*/ 176492 h 1492657"/>
              <a:gd name="connsiteX4" fmla="*/ 5255954 w 5255954"/>
              <a:gd name="connsiteY4" fmla="*/ 1492657 h 1492657"/>
              <a:gd name="connsiteX5" fmla="*/ 0 w 5255954"/>
              <a:gd name="connsiteY5" fmla="*/ 1492657 h 1492657"/>
              <a:gd name="connsiteX0" fmla="*/ 0 w 5255954"/>
              <a:gd name="connsiteY0" fmla="*/ 1636598 h 1636598"/>
              <a:gd name="connsiteX1" fmla="*/ 1743132 w 5255954"/>
              <a:gd name="connsiteY1" fmla="*/ 304671 h 1636598"/>
              <a:gd name="connsiteX2" fmla="*/ 2925238 w 5255954"/>
              <a:gd name="connsiteY2" fmla="*/ 186164 h 1636598"/>
              <a:gd name="connsiteX3" fmla="*/ 4134330 w 5255954"/>
              <a:gd name="connsiteY3" fmla="*/ 82032 h 1636598"/>
              <a:gd name="connsiteX4" fmla="*/ 5255954 w 5255954"/>
              <a:gd name="connsiteY4" fmla="*/ 1636598 h 1636598"/>
              <a:gd name="connsiteX5" fmla="*/ 0 w 5255954"/>
              <a:gd name="connsiteY5" fmla="*/ 1636598 h 1636598"/>
              <a:gd name="connsiteX0" fmla="*/ 0 w 5255954"/>
              <a:gd name="connsiteY0" fmla="*/ 1781594 h 1781594"/>
              <a:gd name="connsiteX1" fmla="*/ 1743132 w 5255954"/>
              <a:gd name="connsiteY1" fmla="*/ 449667 h 1781594"/>
              <a:gd name="connsiteX2" fmla="*/ 2925238 w 5255954"/>
              <a:gd name="connsiteY2" fmla="*/ 13297 h 1781594"/>
              <a:gd name="connsiteX3" fmla="*/ 4134330 w 5255954"/>
              <a:gd name="connsiteY3" fmla="*/ 227028 h 1781594"/>
              <a:gd name="connsiteX4" fmla="*/ 5255954 w 5255954"/>
              <a:gd name="connsiteY4" fmla="*/ 1781594 h 1781594"/>
              <a:gd name="connsiteX5" fmla="*/ 0 w 5255954"/>
              <a:gd name="connsiteY5" fmla="*/ 1781594 h 1781594"/>
              <a:gd name="connsiteX0" fmla="*/ 0 w 5255954"/>
              <a:gd name="connsiteY0" fmla="*/ 1720850 h 1720850"/>
              <a:gd name="connsiteX1" fmla="*/ 1743132 w 5255954"/>
              <a:gd name="connsiteY1" fmla="*/ 388923 h 1720850"/>
              <a:gd name="connsiteX2" fmla="*/ 2925238 w 5255954"/>
              <a:gd name="connsiteY2" fmla="*/ 32020 h 1720850"/>
              <a:gd name="connsiteX3" fmla="*/ 4134330 w 5255954"/>
              <a:gd name="connsiteY3" fmla="*/ 166284 h 1720850"/>
              <a:gd name="connsiteX4" fmla="*/ 5255954 w 5255954"/>
              <a:gd name="connsiteY4" fmla="*/ 1720850 h 1720850"/>
              <a:gd name="connsiteX5" fmla="*/ 0 w 5255954"/>
              <a:gd name="connsiteY5" fmla="*/ 1720850 h 172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55954" h="1720850">
                <a:moveTo>
                  <a:pt x="0" y="1720850"/>
                </a:moveTo>
                <a:lnTo>
                  <a:pt x="1743132" y="388923"/>
                </a:lnTo>
                <a:cubicBezTo>
                  <a:pt x="2229712" y="169351"/>
                  <a:pt x="2526705" y="69127"/>
                  <a:pt x="2925238" y="32020"/>
                </a:cubicBezTo>
                <a:cubicBezTo>
                  <a:pt x="3323771" y="-5086"/>
                  <a:pt x="3744918" y="-53288"/>
                  <a:pt x="4134330" y="166284"/>
                </a:cubicBezTo>
                <a:lnTo>
                  <a:pt x="5255954" y="1720850"/>
                </a:lnTo>
                <a:lnTo>
                  <a:pt x="0" y="172085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Tx/>
              <a:buFont typeface="Audi Type" pitchFamily="34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7593" y="3035375"/>
            <a:ext cx="203207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Stop and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89974" y="3044399"/>
            <a:ext cx="2032071" cy="369332"/>
          </a:xfrm>
          <a:prstGeom prst="rect">
            <a:avLst/>
          </a:prstGeom>
          <a:solidFill>
            <a:srgbClr val="0723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Calls for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Service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32354" y="3044399"/>
            <a:ext cx="203207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Qualify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of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Life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49511" y="3495074"/>
            <a:ext cx="409167" cy="409167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259644" y="3944005"/>
            <a:ext cx="3188903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Violent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Crime/Reports to Follow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59644" y="4843611"/>
            <a:ext cx="3188903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Top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locations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with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the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highest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violent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crime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49511" y="4403093"/>
            <a:ext cx="409167" cy="40916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586755" y="3529707"/>
            <a:ext cx="3188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+mj-lt"/>
              </a:rPr>
              <a:t>Crime</a:t>
            </a:r>
            <a:r>
              <a:rPr lang="zh-CN" altLang="en-US" sz="1600" b="1" dirty="0">
                <a:latin typeface="+mj-lt"/>
              </a:rPr>
              <a:t> </a:t>
            </a:r>
            <a:r>
              <a:rPr lang="en-US" altLang="zh-CN" sz="1600" b="1" dirty="0">
                <a:latin typeface="+mj-lt"/>
              </a:rPr>
              <a:t>Type / Disposition</a:t>
            </a:r>
            <a:endParaRPr lang="en-US" sz="1600" b="1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64784" y="4405121"/>
            <a:ext cx="3188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+mj-lt"/>
              </a:rPr>
              <a:t>Violent</a:t>
            </a:r>
            <a:r>
              <a:rPr lang="zh-CN" altLang="en-US" sz="1600" b="1" dirty="0">
                <a:latin typeface="+mj-lt"/>
              </a:rPr>
              <a:t> </a:t>
            </a:r>
            <a:r>
              <a:rPr lang="en-US" altLang="zh-CN" sz="1600" b="1" dirty="0">
                <a:latin typeface="+mj-lt"/>
              </a:rPr>
              <a:t>Crime</a:t>
            </a:r>
            <a:endParaRPr lang="en-US" sz="1600" b="1" dirty="0">
              <a:latin typeface="+mj-lt"/>
            </a:endParaRPr>
          </a:p>
        </p:txBody>
      </p:sp>
      <p:sp>
        <p:nvSpPr>
          <p:cNvPr id="41" name="Down Arrow 40"/>
          <p:cNvSpPr/>
          <p:nvPr/>
        </p:nvSpPr>
        <p:spPr>
          <a:xfrm rot="20028447">
            <a:off x="3566706" y="3350012"/>
            <a:ext cx="197347" cy="2026087"/>
          </a:xfrm>
          <a:prstGeom prst="downArrow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844154" flipH="1">
            <a:off x="8087852" y="3342446"/>
            <a:ext cx="197347" cy="2121295"/>
          </a:xfrm>
          <a:prstGeom prst="downArrow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24551" y="1844675"/>
            <a:ext cx="176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2014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2016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891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1503</TotalTime>
  <Words>865</Words>
  <Application>Microsoft Office PowerPoint</Application>
  <PresentationFormat>Widescreen</PresentationFormat>
  <Paragraphs>257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宋体</vt:lpstr>
      <vt:lpstr>Arial</vt:lpstr>
      <vt:lpstr>Audi Type</vt:lpstr>
      <vt:lpstr>Calibri</vt:lpstr>
      <vt:lpstr>Calibri Light</vt:lpstr>
      <vt:lpstr>等线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gqf0101@gmail.com</dc:creator>
  <cp:lastModifiedBy>rsaradhi</cp:lastModifiedBy>
  <cp:revision>217</cp:revision>
  <dcterms:created xsi:type="dcterms:W3CDTF">2017-03-01T20:15:31Z</dcterms:created>
  <dcterms:modified xsi:type="dcterms:W3CDTF">2017-03-06T02:29:02Z</dcterms:modified>
</cp:coreProperties>
</file>