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inz%20College\2017%20Spring\Capstone%20Project\time%20series\New%20Orleans%20Prediction%20with%20QO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inz%20College\2017%20Spring\Capstone%20Project\time%20series\New%20Orleans%2070119%20Prediction%20with%20QO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b="0" i="0" u="none" strike="noStrike" baseline="0" dirty="0" smtClean="0"/>
              <a:t>(</a:t>
            </a:r>
            <a:r>
              <a:rPr lang="en-US" altLang="zh-CN" sz="1000" b="0" i="0" u="none" strike="noStrike" baseline="0" dirty="0"/>
              <a:t>RMSE = 2.496814</a:t>
            </a:r>
            <a:r>
              <a:rPr lang="en-US" altLang="zh-CN" sz="1100" b="0" i="0" u="none" strike="noStrike" baseline="0" dirty="0">
                <a:effectLst/>
              </a:rPr>
              <a:t>)</a:t>
            </a:r>
            <a:endParaRPr lang="zh-CN" altLang="zh-CN" sz="1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Crimes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Sheet1!$A$2:$A$73</c:f>
              <c:numCache>
                <c:formatCode>m/d/yyyy</c:formatCode>
                <c:ptCount val="72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  <c:pt idx="12">
                  <c:v>41275</c:v>
                </c:pt>
                <c:pt idx="13">
                  <c:v>41306</c:v>
                </c:pt>
                <c:pt idx="14">
                  <c:v>41334</c:v>
                </c:pt>
                <c:pt idx="15">
                  <c:v>41365</c:v>
                </c:pt>
                <c:pt idx="16">
                  <c:v>41395</c:v>
                </c:pt>
                <c:pt idx="17">
                  <c:v>41426</c:v>
                </c:pt>
                <c:pt idx="18">
                  <c:v>41456</c:v>
                </c:pt>
                <c:pt idx="19">
                  <c:v>41487</c:v>
                </c:pt>
                <c:pt idx="20">
                  <c:v>41518</c:v>
                </c:pt>
                <c:pt idx="21">
                  <c:v>41548</c:v>
                </c:pt>
                <c:pt idx="22">
                  <c:v>41579</c:v>
                </c:pt>
                <c:pt idx="23">
                  <c:v>41609</c:v>
                </c:pt>
                <c:pt idx="24">
                  <c:v>41640</c:v>
                </c:pt>
                <c:pt idx="25">
                  <c:v>41671</c:v>
                </c:pt>
                <c:pt idx="26">
                  <c:v>41699</c:v>
                </c:pt>
                <c:pt idx="27">
                  <c:v>41730</c:v>
                </c:pt>
                <c:pt idx="28">
                  <c:v>41760</c:v>
                </c:pt>
                <c:pt idx="29">
                  <c:v>41791</c:v>
                </c:pt>
                <c:pt idx="30">
                  <c:v>41821</c:v>
                </c:pt>
                <c:pt idx="31">
                  <c:v>41852</c:v>
                </c:pt>
                <c:pt idx="32">
                  <c:v>41883</c:v>
                </c:pt>
                <c:pt idx="33">
                  <c:v>41913</c:v>
                </c:pt>
                <c:pt idx="34">
                  <c:v>41944</c:v>
                </c:pt>
                <c:pt idx="35">
                  <c:v>41974</c:v>
                </c:pt>
                <c:pt idx="36">
                  <c:v>42005</c:v>
                </c:pt>
                <c:pt idx="37">
                  <c:v>42036</c:v>
                </c:pt>
                <c:pt idx="38">
                  <c:v>42064</c:v>
                </c:pt>
                <c:pt idx="39">
                  <c:v>42095</c:v>
                </c:pt>
                <c:pt idx="40">
                  <c:v>42125</c:v>
                </c:pt>
                <c:pt idx="41">
                  <c:v>42156</c:v>
                </c:pt>
                <c:pt idx="42">
                  <c:v>42186</c:v>
                </c:pt>
                <c:pt idx="43">
                  <c:v>42217</c:v>
                </c:pt>
                <c:pt idx="44">
                  <c:v>42248</c:v>
                </c:pt>
                <c:pt idx="45">
                  <c:v>42278</c:v>
                </c:pt>
                <c:pt idx="46">
                  <c:v>42309</c:v>
                </c:pt>
                <c:pt idx="47">
                  <c:v>42339</c:v>
                </c:pt>
                <c:pt idx="48">
                  <c:v>42370</c:v>
                </c:pt>
                <c:pt idx="49">
                  <c:v>42401</c:v>
                </c:pt>
                <c:pt idx="50">
                  <c:v>42430</c:v>
                </c:pt>
                <c:pt idx="51">
                  <c:v>42461</c:v>
                </c:pt>
                <c:pt idx="52">
                  <c:v>42491</c:v>
                </c:pt>
                <c:pt idx="53">
                  <c:v>42522</c:v>
                </c:pt>
                <c:pt idx="54">
                  <c:v>42552</c:v>
                </c:pt>
                <c:pt idx="55">
                  <c:v>42583</c:v>
                </c:pt>
                <c:pt idx="56">
                  <c:v>42614</c:v>
                </c:pt>
                <c:pt idx="57">
                  <c:v>42644</c:v>
                </c:pt>
                <c:pt idx="58">
                  <c:v>42675</c:v>
                </c:pt>
                <c:pt idx="59">
                  <c:v>42705</c:v>
                </c:pt>
                <c:pt idx="60">
                  <c:v>42736</c:v>
                </c:pt>
                <c:pt idx="61">
                  <c:v>42767</c:v>
                </c:pt>
                <c:pt idx="62">
                  <c:v>42795</c:v>
                </c:pt>
                <c:pt idx="63">
                  <c:v>42826</c:v>
                </c:pt>
                <c:pt idx="64">
                  <c:v>42856</c:v>
                </c:pt>
                <c:pt idx="65">
                  <c:v>42887</c:v>
                </c:pt>
                <c:pt idx="66">
                  <c:v>42917</c:v>
                </c:pt>
                <c:pt idx="67">
                  <c:v>42948</c:v>
                </c:pt>
                <c:pt idx="68">
                  <c:v>42979</c:v>
                </c:pt>
                <c:pt idx="69">
                  <c:v>43009</c:v>
                </c:pt>
                <c:pt idx="70">
                  <c:v>43040</c:v>
                </c:pt>
                <c:pt idx="71">
                  <c:v>43070</c:v>
                </c:pt>
              </c:numCache>
            </c:numRef>
          </c:cat>
          <c:val>
            <c:numRef>
              <c:f>Sheet1!$B$2:$B$73</c:f>
              <c:numCache>
                <c:formatCode>General</c:formatCode>
                <c:ptCount val="72"/>
                <c:pt idx="0">
                  <c:v>379</c:v>
                </c:pt>
                <c:pt idx="1">
                  <c:v>244</c:v>
                </c:pt>
                <c:pt idx="2">
                  <c:v>317</c:v>
                </c:pt>
                <c:pt idx="3">
                  <c:v>335</c:v>
                </c:pt>
                <c:pt idx="4">
                  <c:v>338</c:v>
                </c:pt>
                <c:pt idx="5">
                  <c:v>309</c:v>
                </c:pt>
                <c:pt idx="6">
                  <c:v>339</c:v>
                </c:pt>
                <c:pt idx="7">
                  <c:v>303</c:v>
                </c:pt>
                <c:pt idx="8">
                  <c:v>327</c:v>
                </c:pt>
                <c:pt idx="9">
                  <c:v>309</c:v>
                </c:pt>
                <c:pt idx="10">
                  <c:v>278</c:v>
                </c:pt>
                <c:pt idx="11">
                  <c:v>263</c:v>
                </c:pt>
                <c:pt idx="12">
                  <c:v>263</c:v>
                </c:pt>
                <c:pt idx="13">
                  <c:v>273</c:v>
                </c:pt>
                <c:pt idx="14">
                  <c:v>304</c:v>
                </c:pt>
                <c:pt idx="15">
                  <c:v>331</c:v>
                </c:pt>
                <c:pt idx="16">
                  <c:v>316</c:v>
                </c:pt>
                <c:pt idx="17">
                  <c:v>324</c:v>
                </c:pt>
                <c:pt idx="18">
                  <c:v>287</c:v>
                </c:pt>
                <c:pt idx="19">
                  <c:v>291</c:v>
                </c:pt>
                <c:pt idx="20">
                  <c:v>318</c:v>
                </c:pt>
                <c:pt idx="21">
                  <c:v>331</c:v>
                </c:pt>
                <c:pt idx="22">
                  <c:v>299</c:v>
                </c:pt>
                <c:pt idx="23">
                  <c:v>291</c:v>
                </c:pt>
                <c:pt idx="24">
                  <c:v>339</c:v>
                </c:pt>
                <c:pt idx="25">
                  <c:v>326</c:v>
                </c:pt>
                <c:pt idx="26">
                  <c:v>378</c:v>
                </c:pt>
                <c:pt idx="27">
                  <c:v>373</c:v>
                </c:pt>
                <c:pt idx="28">
                  <c:v>369</c:v>
                </c:pt>
                <c:pt idx="29">
                  <c:v>408</c:v>
                </c:pt>
                <c:pt idx="30">
                  <c:v>370</c:v>
                </c:pt>
                <c:pt idx="31">
                  <c:v>371</c:v>
                </c:pt>
                <c:pt idx="32">
                  <c:v>339</c:v>
                </c:pt>
                <c:pt idx="33">
                  <c:v>368</c:v>
                </c:pt>
                <c:pt idx="34">
                  <c:v>360</c:v>
                </c:pt>
                <c:pt idx="35">
                  <c:v>397</c:v>
                </c:pt>
                <c:pt idx="36">
                  <c:v>359</c:v>
                </c:pt>
                <c:pt idx="37">
                  <c:v>270</c:v>
                </c:pt>
                <c:pt idx="38">
                  <c:v>344</c:v>
                </c:pt>
                <c:pt idx="39">
                  <c:v>343</c:v>
                </c:pt>
                <c:pt idx="40">
                  <c:v>456</c:v>
                </c:pt>
                <c:pt idx="41">
                  <c:v>350</c:v>
                </c:pt>
                <c:pt idx="42">
                  <c:v>428</c:v>
                </c:pt>
                <c:pt idx="43">
                  <c:v>416</c:v>
                </c:pt>
                <c:pt idx="44">
                  <c:v>414</c:v>
                </c:pt>
                <c:pt idx="45">
                  <c:v>406</c:v>
                </c:pt>
                <c:pt idx="46">
                  <c:v>396</c:v>
                </c:pt>
                <c:pt idx="47">
                  <c:v>381</c:v>
                </c:pt>
                <c:pt idx="48">
                  <c:v>358</c:v>
                </c:pt>
                <c:pt idx="49">
                  <c:v>323</c:v>
                </c:pt>
                <c:pt idx="50">
                  <c:v>344</c:v>
                </c:pt>
                <c:pt idx="51">
                  <c:v>390</c:v>
                </c:pt>
                <c:pt idx="52">
                  <c:v>442</c:v>
                </c:pt>
                <c:pt idx="53">
                  <c:v>404</c:v>
                </c:pt>
                <c:pt idx="54">
                  <c:v>450</c:v>
                </c:pt>
                <c:pt idx="55">
                  <c:v>444</c:v>
                </c:pt>
                <c:pt idx="56">
                  <c:v>371</c:v>
                </c:pt>
                <c:pt idx="57">
                  <c:v>393</c:v>
                </c:pt>
                <c:pt idx="58">
                  <c:v>457</c:v>
                </c:pt>
                <c:pt idx="59">
                  <c:v>423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Number of Crimes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Sheet1!$A$2:$A$73</c:f>
              <c:numCache>
                <c:formatCode>m/d/yyyy</c:formatCode>
                <c:ptCount val="72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  <c:pt idx="12">
                  <c:v>41275</c:v>
                </c:pt>
                <c:pt idx="13">
                  <c:v>41306</c:v>
                </c:pt>
                <c:pt idx="14">
                  <c:v>41334</c:v>
                </c:pt>
                <c:pt idx="15">
                  <c:v>41365</c:v>
                </c:pt>
                <c:pt idx="16">
                  <c:v>41395</c:v>
                </c:pt>
                <c:pt idx="17">
                  <c:v>41426</c:v>
                </c:pt>
                <c:pt idx="18">
                  <c:v>41456</c:v>
                </c:pt>
                <c:pt idx="19">
                  <c:v>41487</c:v>
                </c:pt>
                <c:pt idx="20">
                  <c:v>41518</c:v>
                </c:pt>
                <c:pt idx="21">
                  <c:v>41548</c:v>
                </c:pt>
                <c:pt idx="22">
                  <c:v>41579</c:v>
                </c:pt>
                <c:pt idx="23">
                  <c:v>41609</c:v>
                </c:pt>
                <c:pt idx="24">
                  <c:v>41640</c:v>
                </c:pt>
                <c:pt idx="25">
                  <c:v>41671</c:v>
                </c:pt>
                <c:pt idx="26">
                  <c:v>41699</c:v>
                </c:pt>
                <c:pt idx="27">
                  <c:v>41730</c:v>
                </c:pt>
                <c:pt idx="28">
                  <c:v>41760</c:v>
                </c:pt>
                <c:pt idx="29">
                  <c:v>41791</c:v>
                </c:pt>
                <c:pt idx="30">
                  <c:v>41821</c:v>
                </c:pt>
                <c:pt idx="31">
                  <c:v>41852</c:v>
                </c:pt>
                <c:pt idx="32">
                  <c:v>41883</c:v>
                </c:pt>
                <c:pt idx="33">
                  <c:v>41913</c:v>
                </c:pt>
                <c:pt idx="34">
                  <c:v>41944</c:v>
                </c:pt>
                <c:pt idx="35">
                  <c:v>41974</c:v>
                </c:pt>
                <c:pt idx="36">
                  <c:v>42005</c:v>
                </c:pt>
                <c:pt idx="37">
                  <c:v>42036</c:v>
                </c:pt>
                <c:pt idx="38">
                  <c:v>42064</c:v>
                </c:pt>
                <c:pt idx="39">
                  <c:v>42095</c:v>
                </c:pt>
                <c:pt idx="40">
                  <c:v>42125</c:v>
                </c:pt>
                <c:pt idx="41">
                  <c:v>42156</c:v>
                </c:pt>
                <c:pt idx="42">
                  <c:v>42186</c:v>
                </c:pt>
                <c:pt idx="43">
                  <c:v>42217</c:v>
                </c:pt>
                <c:pt idx="44">
                  <c:v>42248</c:v>
                </c:pt>
                <c:pt idx="45">
                  <c:v>42278</c:v>
                </c:pt>
                <c:pt idx="46">
                  <c:v>42309</c:v>
                </c:pt>
                <c:pt idx="47">
                  <c:v>42339</c:v>
                </c:pt>
                <c:pt idx="48">
                  <c:v>42370</c:v>
                </c:pt>
                <c:pt idx="49">
                  <c:v>42401</c:v>
                </c:pt>
                <c:pt idx="50">
                  <c:v>42430</c:v>
                </c:pt>
                <c:pt idx="51">
                  <c:v>42461</c:v>
                </c:pt>
                <c:pt idx="52">
                  <c:v>42491</c:v>
                </c:pt>
                <c:pt idx="53">
                  <c:v>42522</c:v>
                </c:pt>
                <c:pt idx="54">
                  <c:v>42552</c:v>
                </c:pt>
                <c:pt idx="55">
                  <c:v>42583</c:v>
                </c:pt>
                <c:pt idx="56">
                  <c:v>42614</c:v>
                </c:pt>
                <c:pt idx="57">
                  <c:v>42644</c:v>
                </c:pt>
                <c:pt idx="58">
                  <c:v>42675</c:v>
                </c:pt>
                <c:pt idx="59">
                  <c:v>42705</c:v>
                </c:pt>
                <c:pt idx="60">
                  <c:v>42736</c:v>
                </c:pt>
                <c:pt idx="61">
                  <c:v>42767</c:v>
                </c:pt>
                <c:pt idx="62">
                  <c:v>42795</c:v>
                </c:pt>
                <c:pt idx="63">
                  <c:v>42826</c:v>
                </c:pt>
                <c:pt idx="64">
                  <c:v>42856</c:v>
                </c:pt>
                <c:pt idx="65">
                  <c:v>42887</c:v>
                </c:pt>
                <c:pt idx="66">
                  <c:v>42917</c:v>
                </c:pt>
                <c:pt idx="67">
                  <c:v>42948</c:v>
                </c:pt>
                <c:pt idx="68">
                  <c:v>42979</c:v>
                </c:pt>
                <c:pt idx="69">
                  <c:v>43009</c:v>
                </c:pt>
                <c:pt idx="70">
                  <c:v>43040</c:v>
                </c:pt>
                <c:pt idx="71">
                  <c:v>43070</c:v>
                </c:pt>
              </c:numCache>
            </c:numRef>
          </c:cat>
          <c:val>
            <c:numRef>
              <c:f>Sheet1!$C$2:$C$73</c:f>
              <c:numCache>
                <c:formatCode>General</c:formatCode>
                <c:ptCount val="72"/>
                <c:pt idx="12">
                  <c:v>262.73455810546898</c:v>
                </c:pt>
                <c:pt idx="13">
                  <c:v>272.48483276367199</c:v>
                </c:pt>
                <c:pt idx="14">
                  <c:v>303.556884765625</c:v>
                </c:pt>
                <c:pt idx="15">
                  <c:v>328.772216796875</c:v>
                </c:pt>
                <c:pt idx="16">
                  <c:v>315.03631591796898</c:v>
                </c:pt>
                <c:pt idx="17">
                  <c:v>323.05105590820301</c:v>
                </c:pt>
                <c:pt idx="18">
                  <c:v>286.80099487304699</c:v>
                </c:pt>
                <c:pt idx="19">
                  <c:v>290.57113647460898</c:v>
                </c:pt>
                <c:pt idx="20">
                  <c:v>317.35586547851602</c:v>
                </c:pt>
                <c:pt idx="21">
                  <c:v>330.32504272460898</c:v>
                </c:pt>
                <c:pt idx="22">
                  <c:v>298.84341430664102</c:v>
                </c:pt>
                <c:pt idx="23">
                  <c:v>290.72546386718801</c:v>
                </c:pt>
                <c:pt idx="24">
                  <c:v>338.65985107421898</c:v>
                </c:pt>
                <c:pt idx="25">
                  <c:v>325.68939208984398</c:v>
                </c:pt>
                <c:pt idx="26">
                  <c:v>376.68048095703102</c:v>
                </c:pt>
                <c:pt idx="27">
                  <c:v>372.13800048828102</c:v>
                </c:pt>
                <c:pt idx="28">
                  <c:v>368.15194702148398</c:v>
                </c:pt>
                <c:pt idx="29">
                  <c:v>404.93115234375</c:v>
                </c:pt>
                <c:pt idx="30">
                  <c:v>369.64862060546898</c:v>
                </c:pt>
                <c:pt idx="31">
                  <c:v>370.79861450195301</c:v>
                </c:pt>
                <c:pt idx="32">
                  <c:v>338.6259765625</c:v>
                </c:pt>
                <c:pt idx="33">
                  <c:v>366.20114135742199</c:v>
                </c:pt>
                <c:pt idx="34">
                  <c:v>359.60040283203102</c:v>
                </c:pt>
                <c:pt idx="35">
                  <c:v>395.74060058593801</c:v>
                </c:pt>
                <c:pt idx="36">
                  <c:v>358.20574951171898</c:v>
                </c:pt>
                <c:pt idx="37">
                  <c:v>269.60247802734398</c:v>
                </c:pt>
                <c:pt idx="38">
                  <c:v>343.93444824218801</c:v>
                </c:pt>
                <c:pt idx="39">
                  <c:v>342.44805908203102</c:v>
                </c:pt>
                <c:pt idx="40">
                  <c:v>450.62921142578102</c:v>
                </c:pt>
                <c:pt idx="41">
                  <c:v>349.81384277343801</c:v>
                </c:pt>
                <c:pt idx="42">
                  <c:v>426.86184692382801</c:v>
                </c:pt>
                <c:pt idx="43">
                  <c:v>415.30172729492199</c:v>
                </c:pt>
                <c:pt idx="44">
                  <c:v>413.05291748046898</c:v>
                </c:pt>
                <c:pt idx="45">
                  <c:v>405.09609985351602</c:v>
                </c:pt>
                <c:pt idx="46">
                  <c:v>395.45193481445301</c:v>
                </c:pt>
                <c:pt idx="47">
                  <c:v>380.54748535156199</c:v>
                </c:pt>
                <c:pt idx="48">
                  <c:v>357.22833251953102</c:v>
                </c:pt>
                <c:pt idx="49">
                  <c:v>322.75726318359398</c:v>
                </c:pt>
                <c:pt idx="50">
                  <c:v>343.75662231445301</c:v>
                </c:pt>
                <c:pt idx="51">
                  <c:v>389.68582153320301</c:v>
                </c:pt>
                <c:pt idx="52">
                  <c:v>439.94464111328102</c:v>
                </c:pt>
                <c:pt idx="53">
                  <c:v>403.42166137695301</c:v>
                </c:pt>
                <c:pt idx="54">
                  <c:v>447.369384765625</c:v>
                </c:pt>
                <c:pt idx="55">
                  <c:v>442.52053833007801</c:v>
                </c:pt>
                <c:pt idx="56">
                  <c:v>370.72937011718801</c:v>
                </c:pt>
                <c:pt idx="57">
                  <c:v>391.96932983398398</c:v>
                </c:pt>
                <c:pt idx="58">
                  <c:v>450.62921142578102</c:v>
                </c:pt>
                <c:pt idx="59">
                  <c:v>421.26013183593801</c:v>
                </c:pt>
                <c:pt idx="60">
                  <c:v>322.51370239257801</c:v>
                </c:pt>
                <c:pt idx="61">
                  <c:v>326.36267089843801</c:v>
                </c:pt>
                <c:pt idx="62">
                  <c:v>299.15579223632801</c:v>
                </c:pt>
                <c:pt idx="63">
                  <c:v>296.75106811523398</c:v>
                </c:pt>
                <c:pt idx="64">
                  <c:v>296.68560791015602</c:v>
                </c:pt>
                <c:pt idx="65">
                  <c:v>302.60482788085898</c:v>
                </c:pt>
                <c:pt idx="66">
                  <c:v>300.107666015625</c:v>
                </c:pt>
                <c:pt idx="67">
                  <c:v>300.92282104492199</c:v>
                </c:pt>
                <c:pt idx="68">
                  <c:v>301.10986328125</c:v>
                </c:pt>
                <c:pt idx="69">
                  <c:v>303.36886596679699</c:v>
                </c:pt>
                <c:pt idx="70">
                  <c:v>353.10614013671898</c:v>
                </c:pt>
                <c:pt idx="71">
                  <c:v>299.66510009765602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6562128"/>
        <c:axId val="536560560"/>
      </c:lineChart>
      <c:dateAx>
        <c:axId val="536562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560560"/>
        <c:crosses val="autoZero"/>
        <c:auto val="1"/>
        <c:lblOffset val="100"/>
        <c:baseTimeUnit val="months"/>
      </c:dateAx>
      <c:valAx>
        <c:axId val="536560560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baseline="0">
                    <a:effectLst/>
                  </a:rPr>
                  <a:t>Number of Violence Criimes</a:t>
                </a:r>
                <a:endParaRPr lang="zh-CN" altLang="zh-CN" sz="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56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0" i="0" baseline="0" dirty="0" smtClean="0">
                <a:effectLst/>
              </a:rPr>
              <a:t>(</a:t>
            </a:r>
            <a:r>
              <a:rPr lang="en-US" altLang="zh-CN" sz="1200" b="0" i="0" baseline="0" dirty="0">
                <a:effectLst/>
              </a:rPr>
              <a:t>RMSE </a:t>
            </a:r>
            <a:r>
              <a:rPr lang="en-US" altLang="zh-CN" sz="12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rPr>
              <a:t>= 8.166694e-05</a:t>
            </a:r>
            <a:r>
              <a:rPr lang="en-US" altLang="zh-CN" sz="1200" b="0" i="0" baseline="0" dirty="0">
                <a:effectLst/>
              </a:rPr>
              <a:t>)</a:t>
            </a:r>
            <a:endParaRPr lang="zh-CN" altLang="zh-CN" sz="105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crime_sns_70119_11to16!$B$1</c:f>
              <c:strCache>
                <c:ptCount val="1"/>
                <c:pt idx="0">
                  <c:v>Number of Crimes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crime_sns_70119_11to16!$A$2:$A$73</c:f>
              <c:numCache>
                <c:formatCode>m/d/yyyy</c:formatCode>
                <c:ptCount val="72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  <c:pt idx="12">
                  <c:v>41275</c:v>
                </c:pt>
                <c:pt idx="13">
                  <c:v>41306</c:v>
                </c:pt>
                <c:pt idx="14">
                  <c:v>41334</c:v>
                </c:pt>
                <c:pt idx="15">
                  <c:v>41365</c:v>
                </c:pt>
                <c:pt idx="16">
                  <c:v>41395</c:v>
                </c:pt>
                <c:pt idx="17">
                  <c:v>41426</c:v>
                </c:pt>
                <c:pt idx="18">
                  <c:v>41456</c:v>
                </c:pt>
                <c:pt idx="19">
                  <c:v>41487</c:v>
                </c:pt>
                <c:pt idx="20">
                  <c:v>41518</c:v>
                </c:pt>
                <c:pt idx="21">
                  <c:v>41548</c:v>
                </c:pt>
                <c:pt idx="22">
                  <c:v>41579</c:v>
                </c:pt>
                <c:pt idx="23">
                  <c:v>41609</c:v>
                </c:pt>
                <c:pt idx="24">
                  <c:v>41640</c:v>
                </c:pt>
                <c:pt idx="25">
                  <c:v>41671</c:v>
                </c:pt>
                <c:pt idx="26">
                  <c:v>41699</c:v>
                </c:pt>
                <c:pt idx="27">
                  <c:v>41730</c:v>
                </c:pt>
                <c:pt idx="28">
                  <c:v>41760</c:v>
                </c:pt>
                <c:pt idx="29">
                  <c:v>41791</c:v>
                </c:pt>
                <c:pt idx="30">
                  <c:v>41821</c:v>
                </c:pt>
                <c:pt idx="31">
                  <c:v>41852</c:v>
                </c:pt>
                <c:pt idx="32">
                  <c:v>41883</c:v>
                </c:pt>
                <c:pt idx="33">
                  <c:v>41913</c:v>
                </c:pt>
                <c:pt idx="34">
                  <c:v>41944</c:v>
                </c:pt>
                <c:pt idx="35">
                  <c:v>41974</c:v>
                </c:pt>
                <c:pt idx="36">
                  <c:v>42005</c:v>
                </c:pt>
                <c:pt idx="37">
                  <c:v>42036</c:v>
                </c:pt>
                <c:pt idx="38">
                  <c:v>42064</c:v>
                </c:pt>
                <c:pt idx="39">
                  <c:v>42095</c:v>
                </c:pt>
                <c:pt idx="40">
                  <c:v>42125</c:v>
                </c:pt>
                <c:pt idx="41">
                  <c:v>42156</c:v>
                </c:pt>
                <c:pt idx="42">
                  <c:v>42186</c:v>
                </c:pt>
                <c:pt idx="43">
                  <c:v>42217</c:v>
                </c:pt>
                <c:pt idx="44">
                  <c:v>42248</c:v>
                </c:pt>
                <c:pt idx="45">
                  <c:v>42278</c:v>
                </c:pt>
                <c:pt idx="46">
                  <c:v>42309</c:v>
                </c:pt>
                <c:pt idx="47">
                  <c:v>42339</c:v>
                </c:pt>
                <c:pt idx="48">
                  <c:v>42370</c:v>
                </c:pt>
                <c:pt idx="49">
                  <c:v>42401</c:v>
                </c:pt>
                <c:pt idx="50">
                  <c:v>42430</c:v>
                </c:pt>
                <c:pt idx="51">
                  <c:v>42461</c:v>
                </c:pt>
                <c:pt idx="52">
                  <c:v>42491</c:v>
                </c:pt>
                <c:pt idx="53">
                  <c:v>42522</c:v>
                </c:pt>
                <c:pt idx="54">
                  <c:v>42552</c:v>
                </c:pt>
                <c:pt idx="55">
                  <c:v>42583</c:v>
                </c:pt>
                <c:pt idx="56">
                  <c:v>42614</c:v>
                </c:pt>
                <c:pt idx="57">
                  <c:v>42644</c:v>
                </c:pt>
                <c:pt idx="58">
                  <c:v>42675</c:v>
                </c:pt>
                <c:pt idx="59">
                  <c:v>42705</c:v>
                </c:pt>
                <c:pt idx="60">
                  <c:v>42736</c:v>
                </c:pt>
                <c:pt idx="61">
                  <c:v>42767</c:v>
                </c:pt>
                <c:pt idx="62">
                  <c:v>42795</c:v>
                </c:pt>
                <c:pt idx="63">
                  <c:v>42826</c:v>
                </c:pt>
                <c:pt idx="64">
                  <c:v>42856</c:v>
                </c:pt>
                <c:pt idx="65">
                  <c:v>42887</c:v>
                </c:pt>
                <c:pt idx="66">
                  <c:v>42917</c:v>
                </c:pt>
                <c:pt idx="67">
                  <c:v>42948</c:v>
                </c:pt>
                <c:pt idx="68">
                  <c:v>42979</c:v>
                </c:pt>
                <c:pt idx="69">
                  <c:v>43009</c:v>
                </c:pt>
                <c:pt idx="70">
                  <c:v>43040</c:v>
                </c:pt>
                <c:pt idx="71">
                  <c:v>43070</c:v>
                </c:pt>
              </c:numCache>
            </c:numRef>
          </c:cat>
          <c:val>
            <c:numRef>
              <c:f>crime_sns_70119_11to16!$B$2:$B$73</c:f>
              <c:numCache>
                <c:formatCode>General</c:formatCode>
                <c:ptCount val="72"/>
                <c:pt idx="0">
                  <c:v>41</c:v>
                </c:pt>
                <c:pt idx="1">
                  <c:v>29</c:v>
                </c:pt>
                <c:pt idx="2">
                  <c:v>45</c:v>
                </c:pt>
                <c:pt idx="3">
                  <c:v>36</c:v>
                </c:pt>
                <c:pt idx="4">
                  <c:v>40</c:v>
                </c:pt>
                <c:pt idx="5">
                  <c:v>37</c:v>
                </c:pt>
                <c:pt idx="6">
                  <c:v>32</c:v>
                </c:pt>
                <c:pt idx="7">
                  <c:v>36</c:v>
                </c:pt>
                <c:pt idx="8">
                  <c:v>34</c:v>
                </c:pt>
                <c:pt idx="9">
                  <c:v>43</c:v>
                </c:pt>
                <c:pt idx="10">
                  <c:v>30</c:v>
                </c:pt>
                <c:pt idx="11">
                  <c:v>43</c:v>
                </c:pt>
                <c:pt idx="12">
                  <c:v>36</c:v>
                </c:pt>
                <c:pt idx="13">
                  <c:v>41</c:v>
                </c:pt>
                <c:pt idx="14">
                  <c:v>41</c:v>
                </c:pt>
                <c:pt idx="15">
                  <c:v>47</c:v>
                </c:pt>
                <c:pt idx="16">
                  <c:v>38</c:v>
                </c:pt>
                <c:pt idx="17">
                  <c:v>29</c:v>
                </c:pt>
                <c:pt idx="18">
                  <c:v>34</c:v>
                </c:pt>
                <c:pt idx="19">
                  <c:v>35</c:v>
                </c:pt>
                <c:pt idx="20">
                  <c:v>39</c:v>
                </c:pt>
                <c:pt idx="21">
                  <c:v>30</c:v>
                </c:pt>
                <c:pt idx="22">
                  <c:v>33</c:v>
                </c:pt>
                <c:pt idx="23">
                  <c:v>27</c:v>
                </c:pt>
                <c:pt idx="24">
                  <c:v>46</c:v>
                </c:pt>
                <c:pt idx="25">
                  <c:v>47</c:v>
                </c:pt>
                <c:pt idx="26">
                  <c:v>49</c:v>
                </c:pt>
                <c:pt idx="27">
                  <c:v>43</c:v>
                </c:pt>
                <c:pt idx="28">
                  <c:v>32</c:v>
                </c:pt>
                <c:pt idx="29">
                  <c:v>25</c:v>
                </c:pt>
                <c:pt idx="30">
                  <c:v>39</c:v>
                </c:pt>
                <c:pt idx="31">
                  <c:v>41</c:v>
                </c:pt>
                <c:pt idx="32">
                  <c:v>35</c:v>
                </c:pt>
                <c:pt idx="33">
                  <c:v>46</c:v>
                </c:pt>
                <c:pt idx="34">
                  <c:v>34</c:v>
                </c:pt>
                <c:pt idx="35">
                  <c:v>42</c:v>
                </c:pt>
                <c:pt idx="36">
                  <c:v>28</c:v>
                </c:pt>
                <c:pt idx="37">
                  <c:v>23</c:v>
                </c:pt>
                <c:pt idx="38">
                  <c:v>43</c:v>
                </c:pt>
                <c:pt idx="39">
                  <c:v>31</c:v>
                </c:pt>
                <c:pt idx="40">
                  <c:v>52</c:v>
                </c:pt>
                <c:pt idx="41">
                  <c:v>41</c:v>
                </c:pt>
                <c:pt idx="42">
                  <c:v>41</c:v>
                </c:pt>
                <c:pt idx="43">
                  <c:v>50</c:v>
                </c:pt>
                <c:pt idx="44">
                  <c:v>49</c:v>
                </c:pt>
                <c:pt idx="45">
                  <c:v>45</c:v>
                </c:pt>
                <c:pt idx="46">
                  <c:v>47</c:v>
                </c:pt>
                <c:pt idx="47">
                  <c:v>46</c:v>
                </c:pt>
                <c:pt idx="48">
                  <c:v>48</c:v>
                </c:pt>
                <c:pt idx="49">
                  <c:v>39</c:v>
                </c:pt>
                <c:pt idx="50">
                  <c:v>39</c:v>
                </c:pt>
                <c:pt idx="51">
                  <c:v>30</c:v>
                </c:pt>
                <c:pt idx="52">
                  <c:v>47</c:v>
                </c:pt>
                <c:pt idx="53">
                  <c:v>44</c:v>
                </c:pt>
                <c:pt idx="54">
                  <c:v>43</c:v>
                </c:pt>
                <c:pt idx="55">
                  <c:v>57</c:v>
                </c:pt>
                <c:pt idx="56">
                  <c:v>51</c:v>
                </c:pt>
                <c:pt idx="57">
                  <c:v>49</c:v>
                </c:pt>
                <c:pt idx="58">
                  <c:v>53</c:v>
                </c:pt>
                <c:pt idx="59">
                  <c:v>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crime_sns_70119_11to16!$C$1</c:f>
              <c:strCache>
                <c:ptCount val="1"/>
                <c:pt idx="0">
                  <c:v>Predicted Number of Crimes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crime_sns_70119_11to16!$A$2:$A$73</c:f>
              <c:numCache>
                <c:formatCode>m/d/yyyy</c:formatCode>
                <c:ptCount val="72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  <c:pt idx="12">
                  <c:v>41275</c:v>
                </c:pt>
                <c:pt idx="13">
                  <c:v>41306</c:v>
                </c:pt>
                <c:pt idx="14">
                  <c:v>41334</c:v>
                </c:pt>
                <c:pt idx="15">
                  <c:v>41365</c:v>
                </c:pt>
                <c:pt idx="16">
                  <c:v>41395</c:v>
                </c:pt>
                <c:pt idx="17">
                  <c:v>41426</c:v>
                </c:pt>
                <c:pt idx="18">
                  <c:v>41456</c:v>
                </c:pt>
                <c:pt idx="19">
                  <c:v>41487</c:v>
                </c:pt>
                <c:pt idx="20">
                  <c:v>41518</c:v>
                </c:pt>
                <c:pt idx="21">
                  <c:v>41548</c:v>
                </c:pt>
                <c:pt idx="22">
                  <c:v>41579</c:v>
                </c:pt>
                <c:pt idx="23">
                  <c:v>41609</c:v>
                </c:pt>
                <c:pt idx="24">
                  <c:v>41640</c:v>
                </c:pt>
                <c:pt idx="25">
                  <c:v>41671</c:v>
                </c:pt>
                <c:pt idx="26">
                  <c:v>41699</c:v>
                </c:pt>
                <c:pt idx="27">
                  <c:v>41730</c:v>
                </c:pt>
                <c:pt idx="28">
                  <c:v>41760</c:v>
                </c:pt>
                <c:pt idx="29">
                  <c:v>41791</c:v>
                </c:pt>
                <c:pt idx="30">
                  <c:v>41821</c:v>
                </c:pt>
                <c:pt idx="31">
                  <c:v>41852</c:v>
                </c:pt>
                <c:pt idx="32">
                  <c:v>41883</c:v>
                </c:pt>
                <c:pt idx="33">
                  <c:v>41913</c:v>
                </c:pt>
                <c:pt idx="34">
                  <c:v>41944</c:v>
                </c:pt>
                <c:pt idx="35">
                  <c:v>41974</c:v>
                </c:pt>
                <c:pt idx="36">
                  <c:v>42005</c:v>
                </c:pt>
                <c:pt idx="37">
                  <c:v>42036</c:v>
                </c:pt>
                <c:pt idx="38">
                  <c:v>42064</c:v>
                </c:pt>
                <c:pt idx="39">
                  <c:v>42095</c:v>
                </c:pt>
                <c:pt idx="40">
                  <c:v>42125</c:v>
                </c:pt>
                <c:pt idx="41">
                  <c:v>42156</c:v>
                </c:pt>
                <c:pt idx="42">
                  <c:v>42186</c:v>
                </c:pt>
                <c:pt idx="43">
                  <c:v>42217</c:v>
                </c:pt>
                <c:pt idx="44">
                  <c:v>42248</c:v>
                </c:pt>
                <c:pt idx="45">
                  <c:v>42278</c:v>
                </c:pt>
                <c:pt idx="46">
                  <c:v>42309</c:v>
                </c:pt>
                <c:pt idx="47">
                  <c:v>42339</c:v>
                </c:pt>
                <c:pt idx="48">
                  <c:v>42370</c:v>
                </c:pt>
                <c:pt idx="49">
                  <c:v>42401</c:v>
                </c:pt>
                <c:pt idx="50">
                  <c:v>42430</c:v>
                </c:pt>
                <c:pt idx="51">
                  <c:v>42461</c:v>
                </c:pt>
                <c:pt idx="52">
                  <c:v>42491</c:v>
                </c:pt>
                <c:pt idx="53">
                  <c:v>42522</c:v>
                </c:pt>
                <c:pt idx="54">
                  <c:v>42552</c:v>
                </c:pt>
                <c:pt idx="55">
                  <c:v>42583</c:v>
                </c:pt>
                <c:pt idx="56">
                  <c:v>42614</c:v>
                </c:pt>
                <c:pt idx="57">
                  <c:v>42644</c:v>
                </c:pt>
                <c:pt idx="58">
                  <c:v>42675</c:v>
                </c:pt>
                <c:pt idx="59">
                  <c:v>42705</c:v>
                </c:pt>
                <c:pt idx="60">
                  <c:v>42736</c:v>
                </c:pt>
                <c:pt idx="61">
                  <c:v>42767</c:v>
                </c:pt>
                <c:pt idx="62">
                  <c:v>42795</c:v>
                </c:pt>
                <c:pt idx="63">
                  <c:v>42826</c:v>
                </c:pt>
                <c:pt idx="64">
                  <c:v>42856</c:v>
                </c:pt>
                <c:pt idx="65">
                  <c:v>42887</c:v>
                </c:pt>
                <c:pt idx="66">
                  <c:v>42917</c:v>
                </c:pt>
                <c:pt idx="67">
                  <c:v>42948</c:v>
                </c:pt>
                <c:pt idx="68">
                  <c:v>42979</c:v>
                </c:pt>
                <c:pt idx="69">
                  <c:v>43009</c:v>
                </c:pt>
                <c:pt idx="70">
                  <c:v>43040</c:v>
                </c:pt>
                <c:pt idx="71">
                  <c:v>43070</c:v>
                </c:pt>
              </c:numCache>
            </c:numRef>
          </c:cat>
          <c:val>
            <c:numRef>
              <c:f>crime_sns_70119_11to16!$C$2:$C$73</c:f>
              <c:numCache>
                <c:formatCode>General</c:formatCode>
                <c:ptCount val="72"/>
                <c:pt idx="12">
                  <c:v>35.999923706054702</c:v>
                </c:pt>
                <c:pt idx="13">
                  <c:v>40.999713897705099</c:v>
                </c:pt>
                <c:pt idx="14">
                  <c:v>40.999923706054702</c:v>
                </c:pt>
                <c:pt idx="15">
                  <c:v>46.998779296875</c:v>
                </c:pt>
                <c:pt idx="16">
                  <c:v>37.999767303466797</c:v>
                </c:pt>
                <c:pt idx="17">
                  <c:v>29.000644683837901</c:v>
                </c:pt>
                <c:pt idx="18">
                  <c:v>33.999778747558601</c:v>
                </c:pt>
                <c:pt idx="19">
                  <c:v>34.999904632568402</c:v>
                </c:pt>
                <c:pt idx="20">
                  <c:v>39.0005073547363</c:v>
                </c:pt>
                <c:pt idx="21">
                  <c:v>30.002592086791999</c:v>
                </c:pt>
                <c:pt idx="22">
                  <c:v>32.999782562255902</c:v>
                </c:pt>
                <c:pt idx="23">
                  <c:v>27.000429153442401</c:v>
                </c:pt>
                <c:pt idx="24">
                  <c:v>45.999294281005902</c:v>
                </c:pt>
                <c:pt idx="25">
                  <c:v>46.998958587646499</c:v>
                </c:pt>
                <c:pt idx="26">
                  <c:v>48.995124816894503</c:v>
                </c:pt>
                <c:pt idx="27">
                  <c:v>42.999755859375</c:v>
                </c:pt>
                <c:pt idx="28">
                  <c:v>32.000755310058601</c:v>
                </c:pt>
                <c:pt idx="29">
                  <c:v>25.0002841949463</c:v>
                </c:pt>
                <c:pt idx="30">
                  <c:v>38.999378204345703</c:v>
                </c:pt>
                <c:pt idx="31">
                  <c:v>40.999458312988303</c:v>
                </c:pt>
                <c:pt idx="32">
                  <c:v>34.999645233154297</c:v>
                </c:pt>
                <c:pt idx="33">
                  <c:v>45.999275207519503</c:v>
                </c:pt>
                <c:pt idx="34">
                  <c:v>33.9996528625488</c:v>
                </c:pt>
                <c:pt idx="35">
                  <c:v>42.000167846679702</c:v>
                </c:pt>
                <c:pt idx="36">
                  <c:v>28.0008640289307</c:v>
                </c:pt>
                <c:pt idx="37">
                  <c:v>22.999742507934599</c:v>
                </c:pt>
                <c:pt idx="38">
                  <c:v>42.999130249023402</c:v>
                </c:pt>
                <c:pt idx="39">
                  <c:v>31.000251770019499</c:v>
                </c:pt>
                <c:pt idx="40">
                  <c:v>51.983734130859403</c:v>
                </c:pt>
                <c:pt idx="41">
                  <c:v>41.000274658203097</c:v>
                </c:pt>
                <c:pt idx="42">
                  <c:v>41.000057220458999</c:v>
                </c:pt>
                <c:pt idx="43">
                  <c:v>49.995754241943402</c:v>
                </c:pt>
                <c:pt idx="44">
                  <c:v>48.99951171875</c:v>
                </c:pt>
                <c:pt idx="45">
                  <c:v>45.0011596679688</c:v>
                </c:pt>
                <c:pt idx="46">
                  <c:v>46.999534606933601</c:v>
                </c:pt>
                <c:pt idx="47">
                  <c:v>45.999713897705099</c:v>
                </c:pt>
                <c:pt idx="48">
                  <c:v>47.998813629150398</c:v>
                </c:pt>
                <c:pt idx="49">
                  <c:v>39.000568389892599</c:v>
                </c:pt>
                <c:pt idx="50">
                  <c:v>38.999553680419901</c:v>
                </c:pt>
                <c:pt idx="51">
                  <c:v>30.000841140747099</c:v>
                </c:pt>
                <c:pt idx="52">
                  <c:v>46.9993705749512</c:v>
                </c:pt>
                <c:pt idx="53">
                  <c:v>44.000358581542997</c:v>
                </c:pt>
                <c:pt idx="54">
                  <c:v>43.000038146972699</c:v>
                </c:pt>
                <c:pt idx="55">
                  <c:v>56.940113067627003</c:v>
                </c:pt>
                <c:pt idx="56">
                  <c:v>50.999935150146499</c:v>
                </c:pt>
                <c:pt idx="57">
                  <c:v>48.999534606933601</c:v>
                </c:pt>
                <c:pt idx="58">
                  <c:v>52.999874114990199</c:v>
                </c:pt>
                <c:pt idx="59">
                  <c:v>52.9973335266113</c:v>
                </c:pt>
                <c:pt idx="60">
                  <c:v>29.105432510376001</c:v>
                </c:pt>
                <c:pt idx="61">
                  <c:v>28.654565811157202</c:v>
                </c:pt>
                <c:pt idx="62">
                  <c:v>29.115472793579102</c:v>
                </c:pt>
                <c:pt idx="63">
                  <c:v>33.463108062744098</c:v>
                </c:pt>
                <c:pt idx="64">
                  <c:v>33.559810638427699</c:v>
                </c:pt>
                <c:pt idx="65">
                  <c:v>40.712009429931598</c:v>
                </c:pt>
                <c:pt idx="66">
                  <c:v>35.809562683105497</c:v>
                </c:pt>
                <c:pt idx="67">
                  <c:v>31.732202529907202</c:v>
                </c:pt>
                <c:pt idx="68">
                  <c:v>28.636823654174801</c:v>
                </c:pt>
                <c:pt idx="69">
                  <c:v>28.796077728271499</c:v>
                </c:pt>
                <c:pt idx="70">
                  <c:v>28.065635681152301</c:v>
                </c:pt>
                <c:pt idx="71">
                  <c:v>37.564537048339801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4569736"/>
        <c:axId val="624576400"/>
      </c:lineChart>
      <c:dateAx>
        <c:axId val="6245697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4576400"/>
        <c:crosses val="autoZero"/>
        <c:auto val="1"/>
        <c:lblOffset val="100"/>
        <c:baseTimeUnit val="months"/>
      </c:dateAx>
      <c:valAx>
        <c:axId val="624576400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 of Violence Criimes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456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5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1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1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88F5-BE9D-4630-9945-70C16D9BD1EE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11CE-0461-42C0-ABAA-D23E00902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0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Predictive Analysis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4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976" y="672352"/>
            <a:ext cx="435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Crime Prediction</a:t>
            </a:r>
            <a:endParaRPr lang="zh-CN" altLang="en-US" sz="2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021976" y="1955589"/>
            <a:ext cx="10191456" cy="4297403"/>
            <a:chOff x="1021976" y="1654435"/>
            <a:chExt cx="10031507" cy="4297403"/>
          </a:xfrm>
        </p:grpSpPr>
        <p:sp>
          <p:nvSpPr>
            <p:cNvPr id="5" name="Rectangle 4"/>
            <p:cNvSpPr/>
            <p:nvPr/>
          </p:nvSpPr>
          <p:spPr>
            <a:xfrm>
              <a:off x="1021977" y="2649071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Previous Crimes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1977" y="3640651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Previous </a:t>
              </a: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Stop &amp; Search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977" y="4632231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Previous </a:t>
              </a: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Quality of Life Indicators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3023396" y="2899103"/>
              <a:ext cx="1562084" cy="9039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23396" y="3890683"/>
              <a:ext cx="15620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23396" y="3995838"/>
              <a:ext cx="1562084" cy="886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585480" y="2649071"/>
              <a:ext cx="2904499" cy="2483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4814" y="2899102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Time Series Model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4814" y="4382199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Boosting Model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489980" y="3890683"/>
              <a:ext cx="15620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052064" y="3640650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Future Crime Prediction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21976" y="1657491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 Preparation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Notched Right Arrow 20"/>
            <p:cNvSpPr/>
            <p:nvPr/>
          </p:nvSpPr>
          <p:spPr>
            <a:xfrm>
              <a:off x="3200399" y="1688926"/>
              <a:ext cx="1613648" cy="437194"/>
            </a:xfrm>
            <a:prstGeom prst="notched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37019" y="1654435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Modeling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Notched Right Arrow 26"/>
            <p:cNvSpPr/>
            <p:nvPr/>
          </p:nvSpPr>
          <p:spPr>
            <a:xfrm>
              <a:off x="7215442" y="1693884"/>
              <a:ext cx="1613648" cy="437194"/>
            </a:xfrm>
            <a:prstGeom prst="notched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2062" y="1659393"/>
              <a:ext cx="2001419" cy="500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Prediction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025523" y="5132295"/>
              <a:ext cx="0" cy="8195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098079" y="4140714"/>
              <a:ext cx="5628" cy="18111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005395" y="5951838"/>
              <a:ext cx="41189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215442" y="5576191"/>
              <a:ext cx="3061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Evaluation &amp; Improvement</a:t>
              </a:r>
              <a:endParaRPr lang="zh-CN" altLang="en-US" sz="14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09230" y="1219807"/>
            <a:ext cx="435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Methodology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304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216" y="322543"/>
            <a:ext cx="435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Results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0215" y="722653"/>
            <a:ext cx="435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(1) City-level prediction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43815" y="722653"/>
            <a:ext cx="435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(2) </a:t>
            </a:r>
            <a:r>
              <a:rPr lang="en-US" altLang="zh-CN" sz="2000" dirty="0" err="1" smtClean="0"/>
              <a:t>Zipcode</a:t>
            </a:r>
            <a:r>
              <a:rPr lang="en-US" altLang="zh-CN" sz="2000" dirty="0" smtClean="0"/>
              <a:t>-level prediction (70119)</a:t>
            </a:r>
            <a:endParaRPr lang="zh-CN" altLang="en-US" sz="20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833869"/>
              </p:ext>
            </p:extLst>
          </p:nvPr>
        </p:nvGraphicFramePr>
        <p:xfrm>
          <a:off x="900215" y="1122763"/>
          <a:ext cx="4356847" cy="347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202671"/>
              </p:ext>
            </p:extLst>
          </p:nvPr>
        </p:nvGraphicFramePr>
        <p:xfrm>
          <a:off x="6693605" y="1122763"/>
          <a:ext cx="4507057" cy="347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00215" y="4742143"/>
            <a:ext cx="435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 Findings &amp; Insights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0215" y="5142253"/>
            <a:ext cx="10861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1600" dirty="0" smtClean="0"/>
              <a:t>For the city, the number of Illegal Dumping Reporting and Residential Recycling Programs about 1 year ago and the number of Trash/Garbage Pickup about 2 month ago are important for predicting future crimes;</a:t>
            </a:r>
          </a:p>
          <a:p>
            <a:pPr marL="342900" indent="-342900">
              <a:buFontTx/>
              <a:buAutoNum type="arabicParenBoth"/>
            </a:pPr>
            <a:r>
              <a:rPr lang="en-US" altLang="zh-CN" sz="1600" dirty="0" smtClean="0"/>
              <a:t>For the zip code 70119, </a:t>
            </a:r>
            <a:r>
              <a:rPr lang="en-US" altLang="zh-CN" sz="1600" dirty="0" smtClean="0"/>
              <a:t>the number of Residential Recycling Programs and General Service Request about 9 month ago and the number of General Service Request about 6 month ago are important for predicting future crimes.</a:t>
            </a:r>
          </a:p>
          <a:p>
            <a:pPr marL="342900" indent="-342900">
              <a:buFontTx/>
              <a:buAutoNum type="arabicParenBoth"/>
            </a:pPr>
            <a:r>
              <a:rPr lang="en-US" altLang="zh-CN" sz="1600" dirty="0" smtClean="0"/>
              <a:t>Stop and search are more important for the predicting crimes in the whole city compared with the </a:t>
            </a:r>
            <a:r>
              <a:rPr lang="en-US" altLang="zh-CN" sz="1600" dirty="0" err="1" smtClean="0"/>
              <a:t>zipcode</a:t>
            </a:r>
            <a:r>
              <a:rPr lang="en-US" altLang="zh-CN" sz="1600" dirty="0" smtClean="0"/>
              <a:t>-level </a:t>
            </a:r>
            <a:r>
              <a:rPr lang="en-US" altLang="zh-CN" sz="1600" dirty="0" err="1" smtClean="0"/>
              <a:t>predction</a:t>
            </a:r>
            <a:r>
              <a:rPr lang="en-US" altLang="zh-CN" sz="1600" dirty="0" smtClean="0"/>
              <a:t>.</a:t>
            </a:r>
          </a:p>
          <a:p>
            <a:pPr marL="342900" indent="-342900">
              <a:buAutoNum type="arabicParenBoth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200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Predictive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E5550</dc:creator>
  <cp:lastModifiedBy>E5550</cp:lastModifiedBy>
  <cp:revision>11</cp:revision>
  <dcterms:created xsi:type="dcterms:W3CDTF">2017-04-20T03:40:39Z</dcterms:created>
  <dcterms:modified xsi:type="dcterms:W3CDTF">2017-04-20T05:09:05Z</dcterms:modified>
</cp:coreProperties>
</file>