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8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9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7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9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AE50-47C8-4022-9D39-9E2C05A7624D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0456-D358-4B21-8221-DBEF4A38F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Quality of Life Indicator Analysis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820278" y="1747581"/>
            <a:ext cx="2508458" cy="10004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Fix time window</a:t>
            </a:r>
            <a:endParaRPr lang="zh-CN" altLang="en-US" sz="2000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881821" y="3356811"/>
            <a:ext cx="11041626" cy="3071543"/>
            <a:chOff x="881821" y="3022115"/>
            <a:chExt cx="11041626" cy="340623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81821" y="3618831"/>
              <a:ext cx="10471979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81364" y="3226946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30221" y="3246721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32507" y="3226946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81364" y="3246721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30221" y="3226946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779078" y="3246721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53013" y="3760567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Create Date</a:t>
              </a:r>
              <a:endParaRPr lang="zh-CN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5230" y="3751338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Closed Date</a:t>
              </a:r>
              <a:endParaRPr lang="zh-CN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48881" y="3758959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T</a:t>
              </a:r>
              <a:endParaRPr lang="zh-CN" alt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9353" y="4581736"/>
              <a:ext cx="2564674" cy="477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49735" y="4566494"/>
              <a:ext cx="2564674" cy="477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50117" y="4566494"/>
              <a:ext cx="2564674" cy="477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5713103" y="1496065"/>
              <a:ext cx="237938" cy="796543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14713" y="3746260"/>
              <a:ext cx="1008734" cy="44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Time</a:t>
              </a:r>
              <a:endParaRPr lang="zh-CN" altLang="en-US" sz="20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1821" y="5951062"/>
              <a:ext cx="9824720" cy="477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Comparison (Mean / 95% CI)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479" y="3758959"/>
              <a:ext cx="1892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Create Date - T</a:t>
              </a:r>
              <a:endParaRPr lang="zh-CN" alt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52148" y="3747528"/>
              <a:ext cx="188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Closed Date + T</a:t>
              </a:r>
              <a:endParaRPr lang="zh-CN" alt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4297" y="3022115"/>
              <a:ext cx="224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A QOL Indicator</a:t>
              </a:r>
              <a:endParaRPr lang="zh-CN" altLang="en-US" sz="2400" b="1" dirty="0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2818440" y="4147638"/>
              <a:ext cx="615824" cy="30404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5522026" y="4159069"/>
              <a:ext cx="615824" cy="30404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8224542" y="4172271"/>
              <a:ext cx="615824" cy="30404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Right Arrow 53"/>
          <p:cNvSpPr/>
          <p:nvPr/>
        </p:nvSpPr>
        <p:spPr>
          <a:xfrm>
            <a:off x="3554654" y="2082112"/>
            <a:ext cx="676451" cy="3489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457023" y="1760897"/>
            <a:ext cx="2985032" cy="10004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Aggregate crimes before / during/ after</a:t>
            </a:r>
            <a:endParaRPr lang="zh-CN" alt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8609362" y="1779195"/>
            <a:ext cx="2744438" cy="10004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Statistical analysis &amp; </a:t>
            </a:r>
          </a:p>
          <a:p>
            <a:pPr algn="ctr"/>
            <a:r>
              <a:rPr lang="en-US" altLang="zh-CN" sz="2000" b="1" dirty="0" smtClean="0"/>
              <a:t>data visualization</a:t>
            </a:r>
            <a:endParaRPr lang="zh-CN" altLang="en-US" sz="2000" b="1" dirty="0"/>
          </a:p>
        </p:txBody>
      </p:sp>
      <p:sp>
        <p:nvSpPr>
          <p:cNvPr id="59" name="Right Arrow 58"/>
          <p:cNvSpPr/>
          <p:nvPr/>
        </p:nvSpPr>
        <p:spPr>
          <a:xfrm>
            <a:off x="7687483" y="2135444"/>
            <a:ext cx="676451" cy="3489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2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47030"/>
              </p:ext>
            </p:extLst>
          </p:nvPr>
        </p:nvGraphicFramePr>
        <p:xfrm>
          <a:off x="433508" y="1499016"/>
          <a:ext cx="11235978" cy="507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763"/>
                <a:gridCol w="1141011"/>
                <a:gridCol w="1218049"/>
                <a:gridCol w="678562"/>
                <a:gridCol w="618246"/>
                <a:gridCol w="663484"/>
                <a:gridCol w="618245"/>
                <a:gridCol w="663484"/>
                <a:gridCol w="618246"/>
                <a:gridCol w="678563"/>
                <a:gridCol w="633325"/>
              </a:tblGrid>
              <a:tr h="365995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altLang="zh-CN" sz="1600" dirty="0" smtClean="0"/>
                        <a:t>Zip Code - 70117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600" dirty="0" smtClean="0"/>
                        <a:t>Zip Code - </a:t>
                      </a:r>
                      <a:r>
                        <a:rPr lang="en-US" altLang="zh-CN" sz="1600" dirty="0" smtClean="0"/>
                        <a:t>70119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2108"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Quality</a:t>
                      </a:r>
                      <a:r>
                        <a:rPr lang="en-US" altLang="zh-CN" sz="1600" baseline="0" dirty="0" smtClean="0"/>
                        <a:t> of Life </a:t>
                      </a:r>
                      <a:r>
                        <a:rPr lang="en-US" altLang="zh-CN" sz="1600" dirty="0" smtClean="0"/>
                        <a:t>Indicators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Frequency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Beat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5G02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8F04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5G01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5E01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5K02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1I03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1K01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1C02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Crime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err="1" smtClean="0"/>
                        <a:t>Num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47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Code Enforcement General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4967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Trash/Garbage Pickup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3989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Abandoned Vehicle Reporting/Removal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3388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Residential Recycling Programs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3256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Street Light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2245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Large Item Trash/Garbage Pickup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2163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Illegal Dumping Reporting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1480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Pothole/Roadway Surface Repair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Rodent Complaint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638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Tree Service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6210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Street Flooding/Drainage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3508" y="33514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 (yellow – significant)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124"/>
          </a:xfrm>
        </p:spPr>
        <p:txBody>
          <a:bodyPr/>
          <a:lstStyle/>
          <a:p>
            <a:r>
              <a:rPr lang="en-US" altLang="zh-CN" dirty="0" smtClean="0"/>
              <a:t>Analysis by indicators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8971"/>
            <a:ext cx="10515600" cy="4634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- Abandoned Vehicle Reporting/Removal</a:t>
            </a:r>
          </a:p>
          <a:p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047125"/>
            <a:ext cx="10515599" cy="3460789"/>
            <a:chOff x="838201" y="2173573"/>
            <a:chExt cx="10515599" cy="4322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0063"/>
            <a:stretch/>
          </p:blipFill>
          <p:spPr>
            <a:xfrm>
              <a:off x="838201" y="2173574"/>
              <a:ext cx="5022954" cy="432291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2"/>
            <a:stretch/>
          </p:blipFill>
          <p:spPr>
            <a:xfrm>
              <a:off x="6676869" y="2173573"/>
              <a:ext cx="4676931" cy="4322917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632635"/>
            <a:ext cx="10515600" cy="118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Reasons for abandonment - related to crimes</a:t>
            </a:r>
          </a:p>
          <a:p>
            <a:r>
              <a:rPr lang="en-US" altLang="zh-CN" sz="2400" dirty="0" smtClean="0"/>
              <a:t>Shelter for illegal activities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3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124"/>
          </a:xfrm>
        </p:spPr>
        <p:txBody>
          <a:bodyPr/>
          <a:lstStyle/>
          <a:p>
            <a:r>
              <a:rPr lang="en-US" altLang="zh-CN" dirty="0" smtClean="0"/>
              <a:t>Analysis by beats</a:t>
            </a:r>
            <a:endParaRPr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26538" y="1334250"/>
            <a:ext cx="3880782" cy="518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Residents might have some specific reasons for not recycles 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Tx/>
              <a:buChar char="-"/>
            </a:pPr>
            <a:r>
              <a:rPr lang="en-US" altLang="zh-CN" sz="2400" dirty="0" smtClean="0"/>
              <a:t>Garbage related to illegal activities 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Frequent change of tenements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Few people live and walk, sheltering crimes</a:t>
            </a:r>
          </a:p>
          <a:p>
            <a:pPr>
              <a:buFontTx/>
              <a:buChar char="-"/>
            </a:pPr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8" y="1334250"/>
            <a:ext cx="6644798" cy="53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8130"/>
            <a:ext cx="10515600" cy="969124"/>
          </a:xfrm>
        </p:spPr>
        <p:txBody>
          <a:bodyPr/>
          <a:lstStyle/>
          <a:p>
            <a:r>
              <a:rPr lang="en-US" altLang="zh-CN" dirty="0" smtClean="0"/>
              <a:t>Beats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Zip Code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7254"/>
            <a:ext cx="10515600" cy="4634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- Street lights</a:t>
            </a:r>
            <a:endParaRPr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606952"/>
            <a:ext cx="10515600" cy="88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Sample size</a:t>
            </a:r>
          </a:p>
          <a:p>
            <a:r>
              <a:rPr lang="en-US" altLang="zh-CN" sz="2400" dirty="0" smtClean="0"/>
              <a:t>Varying pattern among beats</a:t>
            </a:r>
          </a:p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260"/>
            <a:ext cx="4933014" cy="3735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/>
          <a:stretch/>
        </p:blipFill>
        <p:spPr>
          <a:xfrm>
            <a:off x="6460761" y="1781260"/>
            <a:ext cx="4893037" cy="37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Findings &amp; Recommendations &amp; Limitations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624"/>
            <a:ext cx="10515600" cy="5178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1. Findings -</a:t>
            </a:r>
          </a:p>
          <a:p>
            <a:pPr marL="0" indent="0">
              <a:buNone/>
            </a:pPr>
            <a:r>
              <a:rPr lang="en-US" altLang="zh-CN" sz="2000" dirty="0" smtClean="0"/>
              <a:t>(1) Some quality of life indicator closely related to violence crimes. Especially, when or after these issues happened, the crimes will increase;</a:t>
            </a:r>
          </a:p>
          <a:p>
            <a:pPr marL="0" indent="0">
              <a:buNone/>
            </a:pPr>
            <a:r>
              <a:rPr lang="en-US" altLang="zh-CN" sz="2000" dirty="0" smtClean="0"/>
              <a:t>(2) The relationship between indicators and crimes vary among beats and between beats and their corresponding area (defined by zip codes).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 smtClean="0"/>
              <a:t>2. Recommendations -  </a:t>
            </a:r>
          </a:p>
          <a:p>
            <a:pPr marL="0" indent="0">
              <a:buNone/>
            </a:pPr>
            <a:r>
              <a:rPr lang="en-US" altLang="zh-CN" sz="2000" dirty="0" smtClean="0"/>
              <a:t>(1) 5G02 - Residential Recycling Programs</a:t>
            </a:r>
          </a:p>
          <a:p>
            <a:pPr marL="0" indent="0">
              <a:buNone/>
            </a:pPr>
            <a:r>
              <a:rPr lang="en-US" altLang="zh-CN" sz="2000" dirty="0" smtClean="0"/>
              <a:t>(2) 5G01 - Code Enforcement General Request</a:t>
            </a:r>
          </a:p>
          <a:p>
            <a:pPr marL="0" indent="0">
              <a:buNone/>
            </a:pPr>
            <a:r>
              <a:rPr lang="en-US" altLang="zh-CN" sz="2000" dirty="0" smtClean="0"/>
              <a:t>(3) 5K02 - Trash/Garbage Pickup &amp; Abandoned Vehicle Reporting/Removal</a:t>
            </a:r>
          </a:p>
          <a:p>
            <a:pPr marL="0" indent="0">
              <a:buNone/>
            </a:pPr>
            <a:r>
              <a:rPr lang="en-US" altLang="zh-CN" sz="2000" dirty="0" smtClean="0"/>
              <a:t>(4) I103 - Abandoned Vehicle Reporting/Removal &amp; Street Flooding/Drainage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 smtClean="0"/>
              <a:t>3. Limitations -</a:t>
            </a:r>
          </a:p>
          <a:p>
            <a:pPr marL="0" indent="0">
              <a:buNone/>
            </a:pPr>
            <a:r>
              <a:rPr lang="en-US" altLang="zh-CN" sz="2000" dirty="0" smtClean="0"/>
              <a:t>(1) Univariate analysis without measuring effect sizes</a:t>
            </a:r>
          </a:p>
          <a:p>
            <a:pPr marL="0" indent="0">
              <a:buNone/>
            </a:pPr>
            <a:r>
              <a:rPr lang="en-US" altLang="zh-CN" sz="2000" dirty="0" smtClean="0"/>
              <a:t>(2) Small sample size</a:t>
            </a:r>
          </a:p>
          <a:p>
            <a:pPr marL="0" indent="0">
              <a:buNone/>
            </a:pPr>
            <a:r>
              <a:rPr lang="en-US" altLang="zh-CN" sz="2000" dirty="0" smtClean="0"/>
              <a:t>(2) Differences in time windows</a:t>
            </a:r>
          </a:p>
        </p:txBody>
      </p:sp>
    </p:spTree>
    <p:extLst>
      <p:ext uri="{BB962C8B-B14F-4D97-AF65-F5344CB8AC3E}">
        <p14:creationId xmlns:p14="http://schemas.microsoft.com/office/powerpoint/2010/main" val="227956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219</TotalTime>
  <Words>327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Quality of Life Indicator Analysis</vt:lpstr>
      <vt:lpstr>Methodology</vt:lpstr>
      <vt:lpstr>Result (yellow – significant)</vt:lpstr>
      <vt:lpstr>Analysis by indicators</vt:lpstr>
      <vt:lpstr>Analysis by beats</vt:lpstr>
      <vt:lpstr>Beats v.s. Zip Code Analysis</vt:lpstr>
      <vt:lpstr>Findings &amp; Recommendations &amp;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E5550</dc:creator>
  <cp:lastModifiedBy>E5550</cp:lastModifiedBy>
  <cp:revision>38</cp:revision>
  <dcterms:created xsi:type="dcterms:W3CDTF">2017-03-04T05:20:52Z</dcterms:created>
  <dcterms:modified xsi:type="dcterms:W3CDTF">2017-03-04T09:00:27Z</dcterms:modified>
</cp:coreProperties>
</file>