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4" r:id="rId1"/>
  </p:sldMasterIdLst>
  <p:notesMasterIdLst>
    <p:notesMasterId r:id="rId24"/>
  </p:notesMasterIdLst>
  <p:sldIdLst>
    <p:sldId id="297" r:id="rId2"/>
    <p:sldId id="287" r:id="rId3"/>
    <p:sldId id="288" r:id="rId4"/>
    <p:sldId id="289" r:id="rId5"/>
    <p:sldId id="282" r:id="rId6"/>
    <p:sldId id="300" r:id="rId7"/>
    <p:sldId id="293" r:id="rId8"/>
    <p:sldId id="290" r:id="rId9"/>
    <p:sldId id="258" r:id="rId10"/>
    <p:sldId id="302" r:id="rId11"/>
    <p:sldId id="259" r:id="rId12"/>
    <p:sldId id="303" r:id="rId13"/>
    <p:sldId id="279" r:id="rId14"/>
    <p:sldId id="305" r:id="rId15"/>
    <p:sldId id="307" r:id="rId16"/>
    <p:sldId id="277" r:id="rId17"/>
    <p:sldId id="299" r:id="rId18"/>
    <p:sldId id="278" r:id="rId19"/>
    <p:sldId id="292" r:id="rId20"/>
    <p:sldId id="308" r:id="rId21"/>
    <p:sldId id="283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qf0101@gmail.com" initials="g" lastIdx="0" clrIdx="0">
    <p:extLst/>
  </p:cmAuthor>
  <p:cmAuthor id="2" name="gqf0101@gmail.com" initials="g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64B"/>
    <a:srgbClr val="072348"/>
    <a:srgbClr val="96A9BA"/>
    <a:srgbClr val="7182B8"/>
    <a:srgbClr val="FF006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24"/>
    <p:restoredTop sz="76393" autoAdjust="0"/>
  </p:normalViewPr>
  <p:slideViewPr>
    <p:cSldViewPr snapToGrid="0" snapToObjects="1">
      <p:cViewPr varScale="1">
        <p:scale>
          <a:sx n="85" d="100"/>
          <a:sy n="85" d="100"/>
        </p:scale>
        <p:origin x="169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FEB83-AEC6-4B65-BE22-DCFEB6B73EE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21C13-30DA-4E71-8DF4-961BA98F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!!!!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17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key findings next to</a:t>
            </a:r>
            <a:r>
              <a:rPr lang="en-US" baseline="0" dirty="0"/>
              <a:t> graphs for SNS and  </a:t>
            </a:r>
            <a:r>
              <a:rPr lang="en-US" baseline="0" dirty="0" err="1"/>
              <a:t>QoL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6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5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results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8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Limited Data – as we have one in on granular</a:t>
            </a:r>
            <a:r>
              <a:rPr lang="en-US" baseline="0" dirty="0"/>
              <a:t> level of beats, we might be having large SE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Insufficient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beat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data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for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low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level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location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based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analysis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1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recommendations thus far such as improving data collection </a:t>
            </a:r>
            <a:r>
              <a:rPr lang="en-US" dirty="0" err="1"/>
              <a:t>etc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41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37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6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image gets pixelated when viewed on </a:t>
            </a:r>
            <a:r>
              <a:rPr lang="en-US"/>
              <a:t>large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4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names and </a:t>
            </a:r>
            <a:r>
              <a:rPr lang="en-US" dirty="0" err="1"/>
              <a:t>designatioons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Fonts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0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Change arrows from bi direction to </a:t>
            </a:r>
            <a:r>
              <a:rPr lang="en-IN" dirty="0" err="1"/>
              <a:t>uni</a:t>
            </a:r>
            <a:r>
              <a:rPr lang="en-IN" dirty="0"/>
              <a:t> direction. (arrow points towards the goal) - Nikhil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7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Rename</a:t>
            </a:r>
            <a:r>
              <a:rPr lang="en-US" baseline="0" dirty="0"/>
              <a:t> Methodology to Data Analysis | </a:t>
            </a:r>
            <a:r>
              <a:rPr lang="en-US" dirty="0"/>
              <a:t>CHECK slide numbers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Key</a:t>
            </a:r>
            <a:r>
              <a:rPr lang="en-US" baseline="0" dirty="0"/>
              <a:t> Findings in every agenda slide to “Results”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disposition type into text</a:t>
            </a:r>
          </a:p>
          <a:p>
            <a:endParaRPr lang="en-US" dirty="0"/>
          </a:p>
          <a:p>
            <a:r>
              <a:rPr lang="en-US" dirty="0"/>
              <a:t>Mention duration (’14-’16)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6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</a:t>
            </a:r>
            <a:r>
              <a:rPr lang="en-US" baseline="0" dirty="0"/>
              <a:t> size of table on the right &amp; </a:t>
            </a:r>
            <a:r>
              <a:rPr lang="en-US" b="1" baseline="0" dirty="0"/>
              <a:t>HIGHLIGHT</a:t>
            </a:r>
            <a:r>
              <a:rPr lang="en-US" baseline="0" dirty="0"/>
              <a:t> GRAND TOTAL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88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key findings next to</a:t>
            </a:r>
            <a:r>
              <a:rPr lang="en-US" baseline="0" dirty="0"/>
              <a:t> graphs for SNS and  </a:t>
            </a:r>
            <a:r>
              <a:rPr lang="en-US" baseline="0" dirty="0" err="1"/>
              <a:t>QoL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 userDrawn="1"/>
        </p:nvSpPr>
        <p:spPr>
          <a:xfrm>
            <a:off x="1586" y="-4255"/>
            <a:ext cx="12192001" cy="1411705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rgbClr val="0A264B"/>
              </a:gs>
              <a:gs pos="74000">
                <a:srgbClr val="0A264B"/>
              </a:gs>
              <a:gs pos="96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CN" dirty="0"/>
              <a:t>1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809570" y="-321043"/>
            <a:ext cx="3420925" cy="2280616"/>
            <a:chOff x="-703244" y="-316790"/>
            <a:chExt cx="3420925" cy="2280616"/>
          </a:xfrm>
        </p:grpSpPr>
        <p:sp>
          <p:nvSpPr>
            <p:cNvPr id="13" name="Oval 12"/>
            <p:cNvSpPr/>
            <p:nvPr userDrawn="1"/>
          </p:nvSpPr>
          <p:spPr>
            <a:xfrm>
              <a:off x="367989" y="114836"/>
              <a:ext cx="1182031" cy="1182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3244" y="-316790"/>
              <a:ext cx="3420925" cy="2280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5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4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6337740"/>
            <a:ext cx="12198096" cy="64008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552902"/>
            <a:ext cx="778938" cy="7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2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5.jpeg"/><Relationship Id="rId9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030" y="5479160"/>
            <a:ext cx="1364985" cy="1364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7" t="26797" r="1" b="29220"/>
          <a:stretch/>
        </p:blipFill>
        <p:spPr>
          <a:xfrm>
            <a:off x="-110836" y="0"/>
            <a:ext cx="12302836" cy="4059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" t="34858" r="678" b="32172"/>
          <a:stretch/>
        </p:blipFill>
        <p:spPr>
          <a:xfrm>
            <a:off x="0" y="2244436"/>
            <a:ext cx="12192000" cy="18149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9953" y="4141909"/>
            <a:ext cx="10560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NEW ORLEANS POLICE DEPARTMENT</a:t>
            </a:r>
          </a:p>
          <a:p>
            <a:r>
              <a:rPr lang="en-US" altLang="en-US" sz="3600" dirty="0"/>
              <a:t>Reducing Violent Crime Through Analytics</a:t>
            </a:r>
          </a:p>
        </p:txBody>
      </p:sp>
      <p:pic>
        <p:nvPicPr>
          <p:cNvPr id="5" name="Picture 4" descr="Image result for heinz college log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46980" y="5722736"/>
            <a:ext cx="2701726" cy="87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26706" y="161637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March 6</a:t>
            </a:r>
            <a:r>
              <a:rPr lang="en-US" sz="2400" b="1" i="1" baseline="30000" dirty="0">
                <a:solidFill>
                  <a:schemeClr val="bg1"/>
                </a:solidFill>
              </a:rPr>
              <a:t>th</a:t>
            </a:r>
            <a:r>
              <a:rPr lang="en-US" sz="2400" b="1" i="1" dirty="0">
                <a:solidFill>
                  <a:schemeClr val="bg1"/>
                </a:solidFill>
              </a:rPr>
              <a:t>, 2017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167" y="1435394"/>
            <a:ext cx="6248400" cy="49122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DATA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EXPLORATION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6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SNS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DESCRIPTIVE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 - I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7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SNS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DESCRIPTIVE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 - II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9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QOL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DESCRIPTIVE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 - III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9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QOL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DESCRIPTIVE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 - IV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3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3327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9192" y="2041492"/>
            <a:ext cx="67352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3246714"/>
            <a:ext cx="6790544" cy="584775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91550" y="2649534"/>
            <a:ext cx="67905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Data Analysis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86636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Next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33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business implication? Are the findings interesting for the client?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INFERENCE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8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RISKS / CHALLENGES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9328" y="3018794"/>
            <a:ext cx="7372672" cy="523220"/>
          </a:xfrm>
          <a:prstGeom prst="rect">
            <a:avLst/>
          </a:prstGeom>
          <a:solidFill>
            <a:srgbClr val="072348"/>
          </a:solidFill>
        </p:spPr>
        <p:txBody>
          <a:bodyPr wrap="square">
            <a:spAutoFit/>
          </a:bodyPr>
          <a:lstStyle/>
          <a:p>
            <a:pPr defTabSz="877712"/>
            <a:r>
              <a:rPr lang="en-US" sz="2800" dirty="0">
                <a:solidFill>
                  <a:schemeClr val="bg1"/>
                </a:solidFill>
              </a:rPr>
              <a:t>Lack of domain knowledge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79328" y="2000744"/>
            <a:ext cx="7372672" cy="930224"/>
            <a:chOff x="4917029" y="1245986"/>
            <a:chExt cx="3787644" cy="646331"/>
          </a:xfrm>
        </p:grpSpPr>
        <p:sp>
          <p:nvSpPr>
            <p:cNvPr id="15" name="Rectangle 14"/>
            <p:cNvSpPr/>
            <p:nvPr/>
          </p:nvSpPr>
          <p:spPr>
            <a:xfrm>
              <a:off x="4917029" y="1245986"/>
              <a:ext cx="3787644" cy="646331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17029" y="1336594"/>
              <a:ext cx="3787644" cy="363540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defTabSz="877712"/>
              <a:r>
                <a:rPr lang="en-IN" sz="2800" kern="0" dirty="0">
                  <a:solidFill>
                    <a:schemeClr val="bg1"/>
                  </a:solidFill>
                </a:rPr>
                <a:t>Missing/limited data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279328" y="3639375"/>
            <a:ext cx="7372672" cy="954107"/>
          </a:xfrm>
          <a:prstGeom prst="rect">
            <a:avLst/>
          </a:prstGeom>
          <a:solidFill>
            <a:srgbClr val="072348"/>
          </a:solidFill>
        </p:spPr>
        <p:txBody>
          <a:bodyPr wrap="square">
            <a:spAutoFit/>
          </a:bodyPr>
          <a:lstStyle/>
          <a:p>
            <a:pPr defTabSz="877712"/>
            <a:r>
              <a:rPr lang="en-US" sz="2800" dirty="0">
                <a:solidFill>
                  <a:schemeClr val="bg1"/>
                </a:solidFill>
              </a:rPr>
              <a:t>Data amount/dimensions -&gt; inconsistent results / variance</a:t>
            </a:r>
          </a:p>
        </p:txBody>
      </p:sp>
    </p:spTree>
    <p:extLst>
      <p:ext uri="{BB962C8B-B14F-4D97-AF65-F5344CB8AC3E}">
        <p14:creationId xmlns:p14="http://schemas.microsoft.com/office/powerpoint/2010/main" val="64461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actions should your client take based on your results?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NOPD</a:t>
            </a:r>
          </a:p>
          <a:p>
            <a:pPr algn="ctr"/>
            <a:r>
              <a:rPr lang="en-US" dirty="0"/>
              <a:t>1. Based on our findings</a:t>
            </a:r>
          </a:p>
          <a:p>
            <a:pPr algn="ctr"/>
            <a:r>
              <a:rPr lang="en-US" dirty="0"/>
              <a:t>2. Tackle missing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CMU</a:t>
            </a:r>
          </a:p>
          <a:p>
            <a:pPr algn="ctr"/>
            <a:r>
              <a:rPr lang="en-US" dirty="0"/>
              <a:t>3. Geocode the address to generate BEAT for 2012-1013. Have more data points.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RECOMMENDATIONS / MITIGATION STEPS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0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3915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3959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265203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Data Analysis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8906" y="325743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16059"/>
            <a:ext cx="6790544" cy="643253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Next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Steps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0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/>
          </p:cNvSpPr>
          <p:nvPr/>
        </p:nvSpPr>
        <p:spPr>
          <a:xfrm>
            <a:off x="2300717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4468690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6459052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8511622" y="2174214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10573008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5340552" y="4505572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52170" y="2174214"/>
            <a:ext cx="1371600" cy="1371600"/>
            <a:chOff x="352170" y="2174214"/>
            <a:chExt cx="1371600" cy="13716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52170" y="2174214"/>
              <a:ext cx="1371600" cy="1371600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01" t="21315" r="25756" b="39201"/>
            <a:stretch/>
          </p:blipFill>
          <p:spPr>
            <a:xfrm>
              <a:off x="385698" y="2223141"/>
              <a:ext cx="1280160" cy="1280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TextBox 9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CARNEGIE MELLON UNIVERSITY</a:t>
            </a:r>
          </a:p>
        </p:txBody>
      </p:sp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4428" y="3948048"/>
            <a:ext cx="2432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Project Advisor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526469" y="5863660"/>
            <a:ext cx="908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Tim Zak</a:t>
            </a:r>
            <a:endParaRPr lang="en-US" b="1" i="1" dirty="0"/>
          </a:p>
        </p:txBody>
      </p:sp>
      <p:sp>
        <p:nvSpPr>
          <p:cNvPr id="6" name="Rectangle 5"/>
          <p:cNvSpPr/>
          <p:nvPr/>
        </p:nvSpPr>
        <p:spPr>
          <a:xfrm>
            <a:off x="4927235" y="1599816"/>
            <a:ext cx="2116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Presented By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48278" y="3571758"/>
            <a:ext cx="1515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Ronak</a:t>
            </a:r>
            <a:r>
              <a:rPr lang="zh-CN" altLang="en-US" dirty="0"/>
              <a:t> </a:t>
            </a:r>
            <a:r>
              <a:rPr lang="en-US" altLang="zh-CN" dirty="0" err="1"/>
              <a:t>Saradhi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14791" y="3571758"/>
            <a:ext cx="154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Niteesh</a:t>
            </a:r>
            <a:r>
              <a:rPr lang="zh-CN" altLang="en-US" dirty="0"/>
              <a:t> </a:t>
            </a:r>
            <a:r>
              <a:rPr lang="en-US" altLang="zh-CN" dirty="0"/>
              <a:t>Reddy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20522" y="3571758"/>
            <a:ext cx="101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Xinyao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59052" y="3571758"/>
            <a:ext cx="1443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Christina</a:t>
            </a:r>
            <a:r>
              <a:rPr lang="zh-CN" altLang="en-US" dirty="0"/>
              <a:t> </a:t>
            </a:r>
            <a:r>
              <a:rPr lang="en-US" altLang="zh-CN" dirty="0"/>
              <a:t>Gan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73678" y="3571758"/>
            <a:ext cx="2521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Karthik</a:t>
            </a:r>
            <a:r>
              <a:rPr lang="zh-CN" altLang="en-US" dirty="0"/>
              <a:t> </a:t>
            </a:r>
            <a:r>
              <a:rPr lang="en-US" dirty="0" err="1"/>
              <a:t>Balasubramanian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95202" y="3571758"/>
            <a:ext cx="1527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Nikhil</a:t>
            </a:r>
            <a:r>
              <a:rPr lang="zh-CN" altLang="en-US" dirty="0"/>
              <a:t> </a:t>
            </a:r>
            <a:r>
              <a:rPr lang="en-US" dirty="0"/>
              <a:t>Agarwal</a:t>
            </a:r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272" y="4551292"/>
            <a:ext cx="1280160" cy="1280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72" y="2237645"/>
            <a:ext cx="1280160" cy="1280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02" y="2225453"/>
            <a:ext cx="1280160" cy="1280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342" y="2213261"/>
            <a:ext cx="1280160" cy="128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5" b="22632"/>
          <a:stretch/>
        </p:blipFill>
        <p:spPr>
          <a:xfrm>
            <a:off x="2325319" y="2237645"/>
            <a:ext cx="1298012" cy="1273418"/>
          </a:xfrm>
          <a:prstGeom prst="rect">
            <a:avLst/>
          </a:prstGeom>
        </p:spPr>
      </p:pic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5122" y="2235333"/>
            <a:ext cx="1282472" cy="12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3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stCxn id="23" idx="6"/>
            <a:endCxn id="27" idx="2"/>
          </p:cNvCxnSpPr>
          <p:nvPr/>
        </p:nvCxnSpPr>
        <p:spPr>
          <a:xfrm>
            <a:off x="6663739" y="3049767"/>
            <a:ext cx="37713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FUTURE ROAD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MAP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435054" y="2607556"/>
            <a:ext cx="884421" cy="884421"/>
            <a:chOff x="8579980" y="2967316"/>
            <a:chExt cx="884421" cy="884421"/>
          </a:xfrm>
        </p:grpSpPr>
        <p:sp>
          <p:nvSpPr>
            <p:cNvPr id="27" name="Oval 26"/>
            <p:cNvSpPr/>
            <p:nvPr/>
          </p:nvSpPr>
          <p:spPr>
            <a:xfrm>
              <a:off x="8579980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011" y="3079969"/>
              <a:ext cx="620357" cy="60779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5779318" y="2607556"/>
            <a:ext cx="884421" cy="884421"/>
            <a:chOff x="4198024" y="2967316"/>
            <a:chExt cx="884421" cy="884421"/>
          </a:xfrm>
        </p:grpSpPr>
        <p:sp>
          <p:nvSpPr>
            <p:cNvPr id="23" name="Oval 22"/>
            <p:cNvSpPr/>
            <p:nvPr/>
          </p:nvSpPr>
          <p:spPr>
            <a:xfrm>
              <a:off x="4198024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588" y="3046223"/>
              <a:ext cx="675292" cy="67529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032645" y="2607556"/>
            <a:ext cx="884421" cy="884421"/>
            <a:chOff x="1049310" y="2948813"/>
            <a:chExt cx="884421" cy="884421"/>
          </a:xfrm>
        </p:grpSpPr>
        <p:sp>
          <p:nvSpPr>
            <p:cNvPr id="20" name="Oval 19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cxnSp>
        <p:nvCxnSpPr>
          <p:cNvPr id="31" name="Straight Connector 30"/>
          <p:cNvCxnSpPr>
            <a:stCxn id="20" idx="6"/>
            <a:endCxn id="23" idx="2"/>
          </p:cNvCxnSpPr>
          <p:nvPr/>
        </p:nvCxnSpPr>
        <p:spPr>
          <a:xfrm>
            <a:off x="1917066" y="3049767"/>
            <a:ext cx="3862252" cy="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323" y="4044160"/>
            <a:ext cx="2342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Call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services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Stop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searches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Quality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life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issues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401419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44352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884085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72764" y="1993313"/>
            <a:ext cx="280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Descriptive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0380" y="1993313"/>
            <a:ext cx="310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Predictive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Analysis</a:t>
            </a:r>
            <a:endParaRPr lang="en-US" sz="2400" b="1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9970652" y="2231701"/>
            <a:ext cx="730539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495922" y="2231701"/>
            <a:ext cx="764525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08290" y="2227957"/>
            <a:ext cx="73053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608239" y="2231701"/>
            <a:ext cx="76452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91867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Build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predictive</a:t>
            </a:r>
            <a:r>
              <a:rPr lang="zh-CN" altLang="en-US" b="1" dirty="0"/>
              <a:t> </a:t>
            </a:r>
            <a:r>
              <a:rPr lang="en-US" altLang="zh-CN" b="1" dirty="0"/>
              <a:t>model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47796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Raw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sets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985690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Preliminary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904570" y="4044160"/>
            <a:ext cx="3081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Identify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Crime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prone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areas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Identify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Quality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life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indicators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Impact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SNS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on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Violent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Crime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491867" y="4086615"/>
            <a:ext cx="25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zh-CN" dirty="0"/>
              <a:t> Model to predict…</a:t>
            </a:r>
          </a:p>
        </p:txBody>
      </p:sp>
    </p:spTree>
    <p:extLst>
      <p:ext uri="{BB962C8B-B14F-4D97-AF65-F5344CB8AC3E}">
        <p14:creationId xmlns:p14="http://schemas.microsoft.com/office/powerpoint/2010/main" val="296137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PLANNED APPROACH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4037" y="1552353"/>
            <a:ext cx="107372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Extend analysis to all other beats, and all other quality of life issues</a:t>
            </a:r>
          </a:p>
          <a:p>
            <a:endParaRPr lang="en-US" dirty="0"/>
          </a:p>
          <a:p>
            <a:r>
              <a:rPr lang="en-US" dirty="0"/>
              <a:t>Create a model using machine learning to :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sz="4800" dirty="0"/>
              <a:t>DRAW MODEL SCHEMATICALLY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431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1"/>
          <a:stretch/>
        </p:blipFill>
        <p:spPr>
          <a:xfrm>
            <a:off x="7589079" y="1870214"/>
            <a:ext cx="3622261" cy="3432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3122" y="3419061"/>
            <a:ext cx="470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A264B"/>
                </a:solidFill>
              </a:rPr>
              <a:t>THANK</a:t>
            </a:r>
            <a:r>
              <a:rPr lang="zh-CN" altLang="en-US" sz="5400" b="1" dirty="0">
                <a:solidFill>
                  <a:srgbClr val="0A264B"/>
                </a:solidFill>
              </a:rPr>
              <a:t> </a:t>
            </a:r>
            <a:r>
              <a:rPr lang="en-US" altLang="zh-CN" sz="5400" b="1" dirty="0">
                <a:solidFill>
                  <a:srgbClr val="0A264B"/>
                </a:solidFill>
              </a:rPr>
              <a:t>YOU!</a:t>
            </a:r>
            <a:endParaRPr lang="en-US" sz="5400" b="1" dirty="0">
              <a:solidFill>
                <a:srgbClr val="0A2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3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/>
          </p:cNvSpPr>
          <p:nvPr/>
        </p:nvSpPr>
        <p:spPr>
          <a:xfrm>
            <a:off x="5294832" y="2036223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NEW ORLEANS POLICE DEPARTMENT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52" y="2081709"/>
            <a:ext cx="1280160" cy="1280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21913" y="3348221"/>
            <a:ext cx="2117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Benjamin N. Horwitz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0625" y="1537272"/>
            <a:ext cx="8440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Director of Analytics at New Orleans Police Department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7266" y="3756839"/>
            <a:ext cx="29185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Detective Investigative Unit Lieutenant, 4</a:t>
            </a:r>
            <a:r>
              <a:rPr lang="en-US" sz="1600" b="1" i="1" baseline="30000" dirty="0"/>
              <a:t>th</a:t>
            </a:r>
            <a:r>
              <a:rPr lang="en-US" sz="1600" b="1" i="1" dirty="0"/>
              <a:t> District</a:t>
            </a:r>
          </a:p>
        </p:txBody>
      </p:sp>
      <p:sp>
        <p:nvSpPr>
          <p:cNvPr id="9" name="Rectangle 8"/>
          <p:cNvSpPr/>
          <p:nvPr/>
        </p:nvSpPr>
        <p:spPr>
          <a:xfrm>
            <a:off x="8662653" y="4428741"/>
            <a:ext cx="1287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Preston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Bax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6829" y="4884600"/>
            <a:ext cx="13897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Calibri" charset="0"/>
                <a:ea typeface="Calibri" charset="0"/>
                <a:cs typeface="Calibri" charset="0"/>
              </a:rPr>
              <a:t>Lieutenant</a:t>
            </a:r>
            <a:r>
              <a:rPr lang="zh-CN" altLang="en-US" sz="1600" b="1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b="1" i="1" dirty="0">
                <a:latin typeface="Calibri" charset="0"/>
                <a:ea typeface="Calibri" charset="0"/>
                <a:cs typeface="Calibri" charset="0"/>
              </a:rPr>
              <a:t>TIGER Unit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02582" y="5482942"/>
            <a:ext cx="113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Chris Hart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7673" y="4884600"/>
            <a:ext cx="1229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/>
              <a:t>Commander</a:t>
            </a:r>
          </a:p>
          <a:p>
            <a:pPr algn="ctr"/>
            <a:r>
              <a:rPr lang="en-US" sz="1600" b="1" i="1" dirty="0"/>
              <a:t>4</a:t>
            </a:r>
            <a:r>
              <a:rPr lang="en-US" sz="1600" b="1" i="1" baseline="30000" dirty="0"/>
              <a:t>th</a:t>
            </a:r>
            <a:r>
              <a:rPr lang="en-US" sz="1600" b="1" i="1" dirty="0"/>
              <a:t> District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38574" y="4884600"/>
            <a:ext cx="1630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Commander</a:t>
            </a:r>
          </a:p>
          <a:p>
            <a:pPr algn="ctr"/>
            <a:r>
              <a:rPr lang="en-US" altLang="zh-CN" sz="1600" b="1" i="1" dirty="0"/>
              <a:t>1</a:t>
            </a:r>
            <a:r>
              <a:rPr lang="en-US" altLang="zh-CN" sz="1600" b="1" i="1" baseline="30000" dirty="0"/>
              <a:t>st</a:t>
            </a:r>
            <a:r>
              <a:rPr lang="en-US" sz="1600" b="1" i="1" dirty="0"/>
              <a:t> District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89696" y="4884600"/>
            <a:ext cx="1630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Commander</a:t>
            </a:r>
          </a:p>
          <a:p>
            <a:pPr algn="ctr"/>
            <a:r>
              <a:rPr lang="en-US" altLang="zh-CN" sz="1600" b="1" i="1" dirty="0"/>
              <a:t>5</a:t>
            </a:r>
            <a:r>
              <a:rPr lang="en-US" sz="1600" b="1" i="1" baseline="30000" dirty="0"/>
              <a:t>th</a:t>
            </a:r>
            <a:r>
              <a:rPr lang="en-US" sz="1600" b="1" i="1" dirty="0"/>
              <a:t> District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88511" y="5508661"/>
            <a:ext cx="142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Caesar Ruffin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89830" y="5482942"/>
            <a:ext cx="152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Hans </a:t>
            </a:r>
            <a:r>
              <a:rPr lang="en-US" dirty="0" err="1"/>
              <a:t>Ganthier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15684" y="5508661"/>
            <a:ext cx="1378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Frank Young 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786045" y="3772322"/>
            <a:ext cx="2343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Deputy Chief of Staff for the Superintendent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88956" y="4428741"/>
            <a:ext cx="151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Eric </a:t>
            </a:r>
            <a:r>
              <a:rPr lang="en-US" dirty="0" err="1"/>
              <a:t>Melancon</a:t>
            </a:r>
            <a:endParaRPr lang="en-US" dirty="0"/>
          </a:p>
        </p:txBody>
      </p:sp>
      <p:sp>
        <p:nvSpPr>
          <p:cNvPr id="1024" name="Rectangle 1023"/>
          <p:cNvSpPr/>
          <p:nvPr/>
        </p:nvSpPr>
        <p:spPr>
          <a:xfrm>
            <a:off x="2313215" y="4428741"/>
            <a:ext cx="1128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Paul Noel 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1755339" y="3741847"/>
            <a:ext cx="2244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/>
              <a:t>Deputy Superintendent</a:t>
            </a:r>
          </a:p>
          <a:p>
            <a:pPr algn="ctr"/>
            <a:r>
              <a:rPr lang="en-US" sz="1600" b="1" i="1" dirty="0"/>
              <a:t>Field Operations Bureau</a:t>
            </a:r>
          </a:p>
        </p:txBody>
      </p:sp>
    </p:spTree>
    <p:extLst>
      <p:ext uri="{BB962C8B-B14F-4D97-AF65-F5344CB8AC3E}">
        <p14:creationId xmlns:p14="http://schemas.microsoft.com/office/powerpoint/2010/main" val="336661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6913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rgbClr val="072348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Introduction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2652035"/>
            <a:ext cx="67905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Data Analysis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63908" y="326970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9026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Next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INTRODUCTION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gray">
          <a:xfrm>
            <a:off x="4080481" y="1587528"/>
            <a:ext cx="4034212" cy="3877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marL="228600" indent="-228600" defTabSz="769938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1025" indent="-128588" defTabSz="769938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163513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08075" indent="-134938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7950" indent="-155575" defTabSz="769938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51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923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95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67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4097" indent="-224097" algn="ctr" defTabSz="75477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b="1" kern="0" dirty="0">
                <a:solidFill>
                  <a:schemeClr val="bg1"/>
                </a:solidFill>
                <a:latin typeface="+mn-lt"/>
              </a:rPr>
              <a:t>BACKGROUND</a:t>
            </a: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gray">
          <a:xfrm>
            <a:off x="545909" y="2043752"/>
            <a:ext cx="11191165" cy="6155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877712"/>
            <a:r>
              <a:rPr lang="en-IN" sz="2000" kern="0" dirty="0">
                <a:latin typeface="+mn-lt"/>
              </a:rPr>
              <a:t>The New Orleans Police Department (NOPD) is part of the DOJ’s Violence Reduction Network that aims at reducing the outbreak of violent crime</a:t>
            </a:r>
            <a:r>
              <a:rPr lang="zh-CN" altLang="en-US" sz="2000" kern="0" dirty="0">
                <a:latin typeface="+mn-lt"/>
              </a:rPr>
              <a:t> </a:t>
            </a:r>
            <a:r>
              <a:rPr lang="en-US" altLang="zh-CN" sz="2000" kern="0" dirty="0">
                <a:latin typeface="+mn-lt"/>
              </a:rPr>
              <a:t>and</a:t>
            </a:r>
            <a:r>
              <a:rPr lang="zh-CN" altLang="en-US" sz="2000" kern="0" dirty="0">
                <a:latin typeface="+mn-lt"/>
              </a:rPr>
              <a:t> </a:t>
            </a:r>
            <a:r>
              <a:rPr lang="en-US" sz="2000" kern="0" dirty="0">
                <a:latin typeface="+mn-lt"/>
              </a:rPr>
              <a:t>allocate resources effectively when tackling violent crimes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>
            <a:off x="5886046" y="2698314"/>
            <a:ext cx="423081" cy="25222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gray">
          <a:xfrm>
            <a:off x="4080481" y="2955475"/>
            <a:ext cx="4034212" cy="3877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marL="228600" indent="-228600" defTabSz="769938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1025" indent="-128588" defTabSz="769938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163513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08075" indent="-134938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7950" indent="-155575" defTabSz="769938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51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923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95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67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4097" indent="-224097" algn="ctr" defTabSz="754770">
              <a:lnSpc>
                <a:spcPct val="90000"/>
              </a:lnSpc>
              <a:spcAft>
                <a:spcPct val="20000"/>
              </a:spcAft>
            </a:pPr>
            <a:r>
              <a:rPr lang="en-US" altLang="zh-CN" sz="2800" b="1" kern="0" dirty="0">
                <a:solidFill>
                  <a:schemeClr val="bg1"/>
                </a:solidFill>
                <a:latin typeface="+mn-lt"/>
              </a:rPr>
              <a:t>GOALS</a:t>
            </a:r>
            <a:endParaRPr lang="en-US" altLang="en-US" sz="28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" name="Trapezoid 19"/>
          <p:cNvSpPr/>
          <p:nvPr/>
        </p:nvSpPr>
        <p:spPr bwMode="auto">
          <a:xfrm>
            <a:off x="572224" y="4243911"/>
            <a:ext cx="5309782" cy="373613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5201" y="4721785"/>
            <a:ext cx="1477031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220663" algn="l"/>
              </a:tabLst>
            </a:pPr>
            <a:r>
              <a:rPr lang="en-US" sz="1600" dirty="0"/>
              <a:t>Where should stops happen?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61109" y="4721785"/>
            <a:ext cx="1642988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How many stops should happen?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80882" y="4721785"/>
            <a:ext cx="2896843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Do quality of life issues impact violent crime?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176601" y="4721785"/>
            <a:ext cx="2560473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What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sz="1600" dirty="0"/>
              <a:t>leading indicator</a:t>
            </a:r>
            <a:r>
              <a:rPr lang="en-US" altLang="zh-CN" sz="1600" dirty="0"/>
              <a:t>s</a:t>
            </a:r>
            <a:r>
              <a:rPr lang="en-US" sz="1600" dirty="0"/>
              <a:t> of violent crime?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102974" y="4721785"/>
            <a:ext cx="1779031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220663" algn="l"/>
              </a:tabLst>
            </a:pPr>
            <a:r>
              <a:rPr lang="en-US" sz="1600" dirty="0"/>
              <a:t>Wh</a:t>
            </a:r>
            <a:r>
              <a:rPr lang="en-US" altLang="zh-CN" sz="1600" dirty="0"/>
              <a:t>at</a:t>
            </a:r>
            <a:r>
              <a:rPr lang="en-US" sz="1600" dirty="0"/>
              <a:t> </a:t>
            </a:r>
            <a:r>
              <a:rPr lang="en-US" altLang="zh-CN" sz="1600" dirty="0"/>
              <a:t>actions</a:t>
            </a:r>
            <a:r>
              <a:rPr lang="zh-CN" altLang="en-US" sz="1600" dirty="0"/>
              <a:t> </a:t>
            </a:r>
            <a:r>
              <a:rPr lang="en-US" altLang="zh-CN" sz="1600" dirty="0"/>
              <a:t>should</a:t>
            </a:r>
            <a:r>
              <a:rPr lang="zh-CN" altLang="en-US" sz="1600" dirty="0"/>
              <a:t> </a:t>
            </a:r>
            <a:r>
              <a:rPr lang="en-US" altLang="zh-CN" sz="1600" dirty="0"/>
              <a:t>be</a:t>
            </a:r>
            <a:r>
              <a:rPr lang="zh-CN" altLang="en-US" sz="1600" dirty="0"/>
              <a:t> </a:t>
            </a:r>
            <a:r>
              <a:rPr lang="en-US" altLang="zh-CN" sz="1600" dirty="0"/>
              <a:t>taken?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123122" y="3447751"/>
            <a:ext cx="4495657" cy="691900"/>
          </a:xfrm>
          <a:prstGeom prst="rect">
            <a:avLst/>
          </a:prstGeom>
          <a:noFill/>
          <a:ln>
            <a:solidFill>
              <a:srgbClr val="072348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11199" y="3447751"/>
            <a:ext cx="4495657" cy="691900"/>
          </a:xfrm>
          <a:prstGeom prst="rect">
            <a:avLst/>
          </a:prstGeom>
          <a:noFill/>
          <a:ln>
            <a:solidFill>
              <a:srgbClr val="072348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3" name="Trapezoid 19"/>
          <p:cNvSpPr/>
          <p:nvPr/>
        </p:nvSpPr>
        <p:spPr bwMode="auto">
          <a:xfrm>
            <a:off x="6214321" y="4253134"/>
            <a:ext cx="5309782" cy="373613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511199" y="3599124"/>
            <a:ext cx="4602851" cy="462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of life issues as indicators of violent crime</a:t>
            </a:r>
            <a:endParaRPr lang="en-IN" sz="20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00382" y="3639443"/>
            <a:ext cx="4318397" cy="280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Proactively conduct stops and searches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8233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TOOLS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98" y="2633477"/>
            <a:ext cx="1348655" cy="13486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7996" y="3923690"/>
            <a:ext cx="107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Github</a:t>
            </a:r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8508632" y="2669631"/>
            <a:ext cx="1276345" cy="1276345"/>
            <a:chOff x="7999870" y="1721057"/>
            <a:chExt cx="1173159" cy="117315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69" y="1773386"/>
              <a:ext cx="1036657" cy="1036657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7999870" y="1721057"/>
              <a:ext cx="1173159" cy="1173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98557" y="3549579"/>
            <a:ext cx="1280160" cy="1280160"/>
            <a:chOff x="9677159" y="2554528"/>
            <a:chExt cx="1173159" cy="12123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2760" y="2554528"/>
              <a:ext cx="1087504" cy="1087504"/>
            </a:xfrm>
            <a:prstGeom prst="rect">
              <a:avLst/>
            </a:prstGeom>
          </p:spPr>
        </p:pic>
        <p:sp>
          <p:nvSpPr>
            <p:cNvPr id="36" name="Oval 35"/>
            <p:cNvSpPr/>
            <p:nvPr/>
          </p:nvSpPr>
          <p:spPr>
            <a:xfrm>
              <a:off x="9677159" y="2593717"/>
              <a:ext cx="1173159" cy="1173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98557" y="2015173"/>
            <a:ext cx="1280160" cy="1280160"/>
            <a:chOff x="11475869" y="2653539"/>
            <a:chExt cx="1173159" cy="1173159"/>
          </a:xfrm>
          <a:solidFill>
            <a:schemeClr val="bg1"/>
          </a:solidFill>
        </p:grpSpPr>
        <p:sp>
          <p:nvSpPr>
            <p:cNvPr id="32" name="Oval 31"/>
            <p:cNvSpPr/>
            <p:nvPr/>
          </p:nvSpPr>
          <p:spPr>
            <a:xfrm>
              <a:off x="11475869" y="2653539"/>
              <a:ext cx="1173159" cy="11731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8937" y="2898358"/>
              <a:ext cx="874717" cy="679192"/>
            </a:xfrm>
            <a:prstGeom prst="rect">
              <a:avLst/>
            </a:prstGeom>
            <a:grpFill/>
          </p:spPr>
        </p:pic>
      </p:grpSp>
      <p:cxnSp>
        <p:nvCxnSpPr>
          <p:cNvPr id="47" name="Straight Connector 46"/>
          <p:cNvCxnSpPr>
            <a:stCxn id="32" idx="6"/>
            <a:endCxn id="2" idx="1"/>
          </p:cNvCxnSpPr>
          <p:nvPr/>
        </p:nvCxnSpPr>
        <p:spPr>
          <a:xfrm>
            <a:off x="3478717" y="2655253"/>
            <a:ext cx="1771981" cy="652552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6" idx="6"/>
            <a:endCxn id="2" idx="1"/>
          </p:cNvCxnSpPr>
          <p:nvPr/>
        </p:nvCxnSpPr>
        <p:spPr>
          <a:xfrm flipV="1">
            <a:off x="3478717" y="3307805"/>
            <a:ext cx="1771981" cy="902545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" idx="3"/>
            <a:endCxn id="14" idx="2"/>
          </p:cNvCxnSpPr>
          <p:nvPr/>
        </p:nvCxnSpPr>
        <p:spPr>
          <a:xfrm flipV="1">
            <a:off x="6599353" y="3307804"/>
            <a:ext cx="1909279" cy="1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36481" y="4966318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Coding &amp;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53627" y="4978282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Collaboration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331310" y="4965768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1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stCxn id="23" idx="6"/>
            <a:endCxn id="27" idx="2"/>
          </p:cNvCxnSpPr>
          <p:nvPr/>
        </p:nvCxnSpPr>
        <p:spPr>
          <a:xfrm>
            <a:off x="6663739" y="3049767"/>
            <a:ext cx="37713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ROAD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MAP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435054" y="2607556"/>
            <a:ext cx="884421" cy="884421"/>
            <a:chOff x="8579980" y="2967316"/>
            <a:chExt cx="884421" cy="884421"/>
          </a:xfrm>
        </p:grpSpPr>
        <p:sp>
          <p:nvSpPr>
            <p:cNvPr id="27" name="Oval 26"/>
            <p:cNvSpPr/>
            <p:nvPr/>
          </p:nvSpPr>
          <p:spPr>
            <a:xfrm>
              <a:off x="8579980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011" y="3079969"/>
              <a:ext cx="620357" cy="60779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5779318" y="2607556"/>
            <a:ext cx="884421" cy="884421"/>
            <a:chOff x="4198024" y="2967316"/>
            <a:chExt cx="884421" cy="884421"/>
          </a:xfrm>
        </p:grpSpPr>
        <p:sp>
          <p:nvSpPr>
            <p:cNvPr id="23" name="Oval 22"/>
            <p:cNvSpPr/>
            <p:nvPr/>
          </p:nvSpPr>
          <p:spPr>
            <a:xfrm>
              <a:off x="4198024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588" y="3046223"/>
              <a:ext cx="675292" cy="67529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032645" y="2607556"/>
            <a:ext cx="884421" cy="884421"/>
            <a:chOff x="1049310" y="2948813"/>
            <a:chExt cx="884421" cy="884421"/>
          </a:xfrm>
        </p:grpSpPr>
        <p:sp>
          <p:nvSpPr>
            <p:cNvPr id="20" name="Oval 19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cxnSp>
        <p:nvCxnSpPr>
          <p:cNvPr id="31" name="Straight Connector 30"/>
          <p:cNvCxnSpPr>
            <a:stCxn id="20" idx="6"/>
            <a:endCxn id="23" idx="2"/>
          </p:cNvCxnSpPr>
          <p:nvPr/>
        </p:nvCxnSpPr>
        <p:spPr>
          <a:xfrm>
            <a:off x="1917066" y="3049767"/>
            <a:ext cx="3862252" cy="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323" y="4044160"/>
            <a:ext cx="2342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Stop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searches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401419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44352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884085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72764" y="1993313"/>
            <a:ext cx="280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Descriptive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Analysis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010380" y="1993313"/>
            <a:ext cx="310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Predictive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250094" y="2224146"/>
            <a:ext cx="730539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536886" y="2243578"/>
            <a:ext cx="764525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019990" y="2227957"/>
            <a:ext cx="73053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394850" y="2226244"/>
            <a:ext cx="76452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91867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Predictive</a:t>
            </a:r>
            <a:r>
              <a:rPr lang="zh-CN" altLang="en-US" b="1" dirty="0"/>
              <a:t> </a:t>
            </a:r>
            <a:r>
              <a:rPr lang="en-US" altLang="zh-CN" b="1" dirty="0"/>
              <a:t>Modelling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47796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Raw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Sets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985690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Preliminary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904570" y="4044160"/>
            <a:ext cx="3081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Crime</a:t>
            </a:r>
            <a:r>
              <a:rPr lang="zh-CN" altLang="en-US" dirty="0"/>
              <a:t> </a:t>
            </a:r>
            <a:r>
              <a:rPr lang="en-US" altLang="zh-CN" dirty="0"/>
              <a:t>prone</a:t>
            </a:r>
            <a:r>
              <a:rPr lang="zh-CN" altLang="en-US" dirty="0"/>
              <a:t> </a:t>
            </a:r>
            <a:r>
              <a:rPr lang="en-US" altLang="zh-CN" dirty="0"/>
              <a:t>areas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r>
              <a:rPr lang="zh-CN" altLang="en-US" dirty="0"/>
              <a:t> </a:t>
            </a:r>
            <a:r>
              <a:rPr lang="en-US" altLang="zh-CN" dirty="0"/>
              <a:t>indicators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Violent</a:t>
            </a:r>
            <a:r>
              <a:rPr lang="zh-CN" altLang="en-US" dirty="0"/>
              <a:t> </a:t>
            </a:r>
            <a:r>
              <a:rPr lang="en-US" altLang="zh-CN" dirty="0"/>
              <a:t>Crime</a:t>
            </a:r>
            <a:endParaRPr lang="en-US" dirty="0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491867" y="4086615"/>
            <a:ext cx="25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 To be implemented..</a:t>
            </a:r>
          </a:p>
        </p:txBody>
      </p:sp>
    </p:spTree>
    <p:extLst>
      <p:ext uri="{BB962C8B-B14F-4D97-AF65-F5344CB8AC3E}">
        <p14:creationId xmlns:p14="http://schemas.microsoft.com/office/powerpoint/2010/main" val="197014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6913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2649691"/>
            <a:ext cx="6790544" cy="584775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63908" y="326970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9026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Next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3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DATA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MANIPULATION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411883" y="1548923"/>
            <a:ext cx="884421" cy="884421"/>
            <a:chOff x="1049310" y="2948813"/>
            <a:chExt cx="884421" cy="884421"/>
          </a:xfrm>
        </p:grpSpPr>
        <p:sp>
          <p:nvSpPr>
            <p:cNvPr id="29" name="Oval 28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164784" y="2401538"/>
            <a:ext cx="1462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Raw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endParaRPr lang="en-US" sz="2000" dirty="0"/>
          </a:p>
        </p:txBody>
      </p:sp>
      <p:sp>
        <p:nvSpPr>
          <p:cNvPr id="31" name="Trapezoid 19"/>
          <p:cNvSpPr/>
          <p:nvPr/>
        </p:nvSpPr>
        <p:spPr bwMode="auto">
          <a:xfrm>
            <a:off x="3199207" y="2769842"/>
            <a:ext cx="5309782" cy="193214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7593" y="3035375"/>
            <a:ext cx="203207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Stops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and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89974" y="3044399"/>
            <a:ext cx="2032071" cy="369332"/>
          </a:xfrm>
          <a:prstGeom prst="rect">
            <a:avLst/>
          </a:prstGeom>
          <a:solidFill>
            <a:srgbClr val="0723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Call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for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32354" y="3044399"/>
            <a:ext cx="203207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Qualify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of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Life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9511" y="3495074"/>
            <a:ext cx="409167" cy="40916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259644" y="3944005"/>
            <a:ext cx="3188903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Violent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Crime/Reports to Follow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59644" y="4843611"/>
            <a:ext cx="3188903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Top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locations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with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the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highest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violent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crime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9511" y="4403093"/>
            <a:ext cx="409167" cy="4091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86755" y="3529707"/>
            <a:ext cx="318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+mj-lt"/>
              </a:rPr>
              <a:t>Crime</a:t>
            </a:r>
            <a:r>
              <a:rPr lang="zh-CN" altLang="en-US" sz="1400" dirty="0">
                <a:latin typeface="+mj-lt"/>
              </a:rPr>
              <a:t> </a:t>
            </a:r>
            <a:r>
              <a:rPr lang="en-US" altLang="zh-CN" sz="1400" dirty="0">
                <a:latin typeface="+mj-lt"/>
              </a:rPr>
              <a:t>Type / Disposition</a:t>
            </a:r>
            <a:endParaRPr lang="en-US" sz="14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64784" y="4405121"/>
            <a:ext cx="318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+mj-lt"/>
              </a:rPr>
              <a:t># Violent</a:t>
            </a:r>
            <a:r>
              <a:rPr lang="zh-CN" altLang="en-US" sz="1400" dirty="0">
                <a:latin typeface="+mj-lt"/>
              </a:rPr>
              <a:t> </a:t>
            </a:r>
            <a:r>
              <a:rPr lang="en-US" altLang="zh-CN" sz="1400" dirty="0">
                <a:latin typeface="+mj-lt"/>
              </a:rPr>
              <a:t>Crime</a:t>
            </a:r>
            <a:endParaRPr lang="en-US" sz="1400" dirty="0">
              <a:latin typeface="+mj-lt"/>
            </a:endParaRPr>
          </a:p>
        </p:txBody>
      </p:sp>
      <p:sp>
        <p:nvSpPr>
          <p:cNvPr id="41" name="Down Arrow 40"/>
          <p:cNvSpPr/>
          <p:nvPr/>
        </p:nvSpPr>
        <p:spPr>
          <a:xfrm rot="20028447">
            <a:off x="3566706" y="3350012"/>
            <a:ext cx="197347" cy="2026087"/>
          </a:xfrm>
          <a:prstGeom prst="downArrow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844154" flipH="1">
            <a:off x="8087852" y="3342446"/>
            <a:ext cx="197347" cy="2121295"/>
          </a:xfrm>
          <a:prstGeom prst="downArrow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91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880</TotalTime>
  <Words>664</Words>
  <Application>Microsoft Office PowerPoint</Application>
  <PresentationFormat>Widescreen</PresentationFormat>
  <Paragraphs>208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宋体</vt:lpstr>
      <vt:lpstr>Arial</vt:lpstr>
      <vt:lpstr>Audi Type</vt:lpstr>
      <vt:lpstr>Calibri</vt:lpstr>
      <vt:lpstr>Calibri Light</vt:lpstr>
      <vt:lpstr>等线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gqf0101@gmail.com</dc:creator>
  <cp:lastModifiedBy>Nikhil</cp:lastModifiedBy>
  <cp:revision>131</cp:revision>
  <dcterms:created xsi:type="dcterms:W3CDTF">2017-03-01T20:15:31Z</dcterms:created>
  <dcterms:modified xsi:type="dcterms:W3CDTF">2017-03-04T21:48:02Z</dcterms:modified>
</cp:coreProperties>
</file>