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7" r:id="rId3"/>
    <p:sldId id="259" r:id="rId4"/>
    <p:sldId id="260" r:id="rId5"/>
    <p:sldId id="262"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Balasubramanian" initials="K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5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1" autoAdjust="0"/>
    <p:restoredTop sz="94660"/>
  </p:normalViewPr>
  <p:slideViewPr>
    <p:cSldViewPr snapToGrid="0">
      <p:cViewPr>
        <p:scale>
          <a:sx n="75" d="100"/>
          <a:sy n="75" d="100"/>
        </p:scale>
        <p:origin x="5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B365B-6AE9-44E6-871F-DF1446F7C992}" type="datetimeFigureOut">
              <a:rPr lang="en-IN" smtClean="0"/>
              <a:t>26-02-2017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1B0D2-4DE0-4593-9A61-8AE4945509D5}" type="slidenum">
              <a:rPr lang="en-IN" smtClean="0"/>
              <a:t>‹#›</a:t>
            </a:fld>
            <a:endParaRPr lang="en-IN"/>
          </a:p>
        </p:txBody>
      </p:sp>
    </p:spTree>
    <p:extLst>
      <p:ext uri="{BB962C8B-B14F-4D97-AF65-F5344CB8AC3E}">
        <p14:creationId xmlns:p14="http://schemas.microsoft.com/office/powerpoint/2010/main" val="9297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47598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3</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93619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800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825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61692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53639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D47CB-C3B0-4F45-8310-0DEF145AFD58}" type="datetimeFigureOut">
              <a:rPr lang="en-IN" smtClean="0"/>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14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0D47CB-C3B0-4F45-8310-0DEF145AFD58}" type="datetimeFigureOut">
              <a:rPr lang="en-IN" smtClean="0"/>
              <a:t>26-02-2017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4554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0D47CB-C3B0-4F45-8310-0DEF145AFD58}" type="datetimeFigureOut">
              <a:rPr lang="en-IN" smtClean="0"/>
              <a:t>26-02-2017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426779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0D47CB-C3B0-4F45-8310-0DEF145AFD58}" type="datetimeFigureOut">
              <a:rPr lang="en-IN" smtClean="0"/>
              <a:t>26-02-2017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303434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47CB-C3B0-4F45-8310-0DEF145AFD58}" type="datetimeFigureOut">
              <a:rPr lang="en-IN" smtClean="0"/>
              <a:t>26-02-2017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88358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26-02-2017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7327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26-02-2017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470606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47CB-C3B0-4F45-8310-0DEF145AFD58}" type="datetimeFigureOut">
              <a:rPr lang="en-IN" smtClean="0"/>
              <a:t>26-02-2017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3A26-A888-4E07-BEB9-CD00972EEDD0}" type="slidenum">
              <a:rPr lang="en-IN" smtClean="0"/>
              <a:t>‹#›</a:t>
            </a:fld>
            <a:endParaRPr lang="en-IN"/>
          </a:p>
        </p:txBody>
      </p:sp>
    </p:spTree>
    <p:extLst>
      <p:ext uri="{BB962C8B-B14F-4D97-AF65-F5344CB8AC3E}">
        <p14:creationId xmlns:p14="http://schemas.microsoft.com/office/powerpoint/2010/main" val="17465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Orleans Police Department</a:t>
            </a:r>
          </a:p>
        </p:txBody>
      </p:sp>
      <p:sp>
        <p:nvSpPr>
          <p:cNvPr id="3" name="Subtitle 2"/>
          <p:cNvSpPr>
            <a:spLocks noGrp="1"/>
          </p:cNvSpPr>
          <p:nvPr>
            <p:ph type="subTitle" idx="1"/>
          </p:nvPr>
        </p:nvSpPr>
        <p:spPr/>
        <p:txBody>
          <a:bodyPr/>
          <a:lstStyle/>
          <a:p>
            <a:r>
              <a:rPr lang="en-US" altLang="en-US" dirty="0"/>
              <a:t>Reducing violent crime through analytics</a:t>
            </a:r>
            <a:endParaRPr lang="en-US" dirty="0"/>
          </a:p>
        </p:txBody>
      </p:sp>
    </p:spTree>
    <p:extLst>
      <p:ext uri="{BB962C8B-B14F-4D97-AF65-F5344CB8AC3E}">
        <p14:creationId xmlns:p14="http://schemas.microsoft.com/office/powerpoint/2010/main" val="76146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Stop </a:t>
            </a:r>
            <a:r>
              <a:rPr lang="en-US" altLang="zh-CN" sz="2400" b="1" dirty="0">
                <a:solidFill>
                  <a:srgbClr val="954F72"/>
                </a:solidFill>
                <a:latin typeface="Arial Narrow" panose="020B0606020202030204" pitchFamily="34" charset="0"/>
              </a:rPr>
              <a:t>&amp; Search - </a:t>
            </a:r>
            <a:r>
              <a:rPr lang="en-US" altLang="zh-CN" sz="2400" b="1" dirty="0" smtClean="0">
                <a:solidFill>
                  <a:srgbClr val="954F72"/>
                </a:solidFill>
                <a:latin typeface="Arial Narrow" panose="020B0606020202030204" pitchFamily="34" charset="0"/>
              </a:rPr>
              <a:t>Impacts </a:t>
            </a:r>
            <a:r>
              <a:rPr lang="en-US" altLang="zh-CN" sz="2400" b="1" dirty="0">
                <a:solidFill>
                  <a:srgbClr val="954F72"/>
                </a:solidFill>
                <a:latin typeface="Arial Narrow" panose="020B0606020202030204" pitchFamily="34" charset="0"/>
              </a:rPr>
              <a:t>of stops and </a:t>
            </a:r>
            <a:r>
              <a:rPr lang="en-US" altLang="zh-CN" sz="2400" b="1" dirty="0" smtClean="0">
                <a:solidFill>
                  <a:srgbClr val="954F72"/>
                </a:solidFill>
                <a:latin typeface="Arial Narrow" panose="020B0606020202030204" pitchFamily="34" charset="0"/>
              </a:rPr>
              <a:t>searches (Cont.)</a:t>
            </a:r>
            <a:endParaRPr lang="en-US" altLang="en-US" sz="2400" b="1" dirty="0">
              <a:solidFill>
                <a:srgbClr val="954F72"/>
              </a:solidFill>
              <a:latin typeface="Arial Narrow" panose="020B0606020202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759" y="897627"/>
            <a:ext cx="5819146" cy="46268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 y="897627"/>
            <a:ext cx="5638799" cy="4626873"/>
          </a:xfrm>
          <a:prstGeom prst="rect">
            <a:avLst/>
          </a:prstGeom>
        </p:spPr>
      </p:pic>
      <p:sp>
        <p:nvSpPr>
          <p:cNvPr id="6" name="TextBox 5"/>
          <p:cNvSpPr txBox="1"/>
          <p:nvPr/>
        </p:nvSpPr>
        <p:spPr>
          <a:xfrm>
            <a:off x="1193800" y="5666236"/>
            <a:ext cx="5317750" cy="646331"/>
          </a:xfrm>
          <a:prstGeom prst="rect">
            <a:avLst/>
          </a:prstGeom>
          <a:noFill/>
        </p:spPr>
        <p:txBody>
          <a:bodyPr wrap="square" rtlCol="0">
            <a:spAutoFit/>
          </a:bodyPr>
          <a:lstStyle/>
          <a:p>
            <a:r>
              <a:rPr lang="en-US" altLang="zh-CN" b="1" dirty="0" smtClean="0"/>
              <a:t>A week + a week, Correlation – 0.517</a:t>
            </a:r>
          </a:p>
          <a:p>
            <a:endParaRPr lang="zh-CN" altLang="en-US" b="1" dirty="0"/>
          </a:p>
        </p:txBody>
      </p:sp>
      <p:sp>
        <p:nvSpPr>
          <p:cNvPr id="7" name="TextBox 6"/>
          <p:cNvSpPr txBox="1"/>
          <p:nvPr/>
        </p:nvSpPr>
        <p:spPr>
          <a:xfrm>
            <a:off x="7188200" y="5666236"/>
            <a:ext cx="5317750" cy="646331"/>
          </a:xfrm>
          <a:prstGeom prst="rect">
            <a:avLst/>
          </a:prstGeom>
          <a:noFill/>
        </p:spPr>
        <p:txBody>
          <a:bodyPr wrap="square" rtlCol="0">
            <a:spAutoFit/>
          </a:bodyPr>
          <a:lstStyle/>
          <a:p>
            <a:r>
              <a:rPr lang="en-US" altLang="zh-CN" b="1" dirty="0" smtClean="0"/>
              <a:t>A week + a day, Correlation </a:t>
            </a:r>
            <a:r>
              <a:rPr lang="en-US" altLang="zh-CN" b="1" dirty="0"/>
              <a:t>- </a:t>
            </a:r>
            <a:r>
              <a:rPr lang="en-US" altLang="zh-CN" b="1" dirty="0" smtClean="0"/>
              <a:t>0.432</a:t>
            </a:r>
          </a:p>
          <a:p>
            <a:endParaRPr lang="zh-CN" altLang="en-US" b="1" dirty="0"/>
          </a:p>
        </p:txBody>
      </p:sp>
    </p:spTree>
    <p:extLst>
      <p:ext uri="{BB962C8B-B14F-4D97-AF65-F5344CB8AC3E}">
        <p14:creationId xmlns:p14="http://schemas.microsoft.com/office/powerpoint/2010/main" val="70574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Stop </a:t>
            </a:r>
            <a:r>
              <a:rPr lang="en-US" altLang="zh-CN" sz="2400" b="1" dirty="0">
                <a:solidFill>
                  <a:srgbClr val="954F72"/>
                </a:solidFill>
                <a:latin typeface="Arial Narrow" panose="020B0606020202030204" pitchFamily="34" charset="0"/>
              </a:rPr>
              <a:t>&amp; Search - </a:t>
            </a:r>
            <a:r>
              <a:rPr lang="en-US" altLang="zh-CN" sz="2400" b="1" dirty="0" smtClean="0">
                <a:solidFill>
                  <a:srgbClr val="954F72"/>
                </a:solidFill>
                <a:latin typeface="Arial Narrow" panose="020B0606020202030204" pitchFamily="34" charset="0"/>
              </a:rPr>
              <a:t>Impacts </a:t>
            </a:r>
            <a:r>
              <a:rPr lang="en-US" altLang="zh-CN" sz="2400" b="1" dirty="0">
                <a:solidFill>
                  <a:srgbClr val="954F72"/>
                </a:solidFill>
                <a:latin typeface="Arial Narrow" panose="020B0606020202030204" pitchFamily="34" charset="0"/>
              </a:rPr>
              <a:t>of stops and </a:t>
            </a:r>
            <a:r>
              <a:rPr lang="en-US" altLang="zh-CN" sz="2400" b="1" dirty="0" smtClean="0">
                <a:solidFill>
                  <a:srgbClr val="954F72"/>
                </a:solidFill>
                <a:latin typeface="Arial Narrow" panose="020B0606020202030204" pitchFamily="34" charset="0"/>
              </a:rPr>
              <a:t>searches (Cont.)</a:t>
            </a:r>
            <a:endParaRPr lang="en-US" altLang="en-US" sz="2400" b="1" dirty="0">
              <a:solidFill>
                <a:srgbClr val="954F72"/>
              </a:solidFill>
              <a:latin typeface="Arial Narrow" panose="020B0606020202030204" pitchFamily="34" charset="0"/>
            </a:endParaRPr>
          </a:p>
        </p:txBody>
      </p:sp>
      <p:sp>
        <p:nvSpPr>
          <p:cNvPr id="5" name="TextBox 4"/>
          <p:cNvSpPr txBox="1"/>
          <p:nvPr/>
        </p:nvSpPr>
        <p:spPr>
          <a:xfrm>
            <a:off x="406400" y="1003300"/>
            <a:ext cx="11150600" cy="1754326"/>
          </a:xfrm>
          <a:prstGeom prst="rect">
            <a:avLst/>
          </a:prstGeom>
          <a:noFill/>
        </p:spPr>
        <p:txBody>
          <a:bodyPr wrap="square" rtlCol="0">
            <a:spAutoFit/>
          </a:bodyPr>
          <a:lstStyle/>
          <a:p>
            <a:r>
              <a:rPr lang="en-US" altLang="zh-CN" dirty="0" smtClean="0"/>
              <a:t>Next step – </a:t>
            </a:r>
          </a:p>
          <a:p>
            <a:endParaRPr lang="en-US" altLang="zh-CN" dirty="0"/>
          </a:p>
          <a:p>
            <a:pPr marL="342900" indent="-342900">
              <a:buAutoNum type="arabicPeriod"/>
            </a:pPr>
            <a:r>
              <a:rPr lang="en-US" altLang="zh-CN" dirty="0" smtClean="0"/>
              <a:t>Fix the time frame and the time window</a:t>
            </a:r>
          </a:p>
          <a:p>
            <a:pPr marL="342900" indent="-342900">
              <a:buAutoNum type="arabicPeriod"/>
            </a:pPr>
            <a:r>
              <a:rPr lang="en-US" altLang="zh-CN" dirty="0" smtClean="0"/>
              <a:t>Aggregate data including other variables by the frame and the window and then build a regression model</a:t>
            </a:r>
          </a:p>
          <a:p>
            <a:pPr marL="342900" indent="-342900">
              <a:buAutoNum type="arabicPeriod"/>
            </a:pPr>
            <a:r>
              <a:rPr lang="en-US" altLang="zh-CN" dirty="0" smtClean="0"/>
              <a:t>Check the model coefficient of number of stops and searches (size &amp; significance)  </a:t>
            </a:r>
          </a:p>
          <a:p>
            <a:pPr marL="342900" indent="-342900">
              <a:buAutoNum type="arabicPeriod"/>
            </a:pPr>
            <a:r>
              <a:rPr lang="en-US" altLang="zh-CN" dirty="0" smtClean="0"/>
              <a:t>Make predictions </a:t>
            </a:r>
            <a:endParaRPr lang="zh-CN" altLang="en-US" dirty="0"/>
          </a:p>
        </p:txBody>
      </p:sp>
    </p:spTree>
    <p:extLst>
      <p:ext uri="{BB962C8B-B14F-4D97-AF65-F5344CB8AC3E}">
        <p14:creationId xmlns:p14="http://schemas.microsoft.com/office/powerpoint/2010/main" val="388823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en-US" sz="2400" b="1" dirty="0">
                <a:solidFill>
                  <a:srgbClr val="954F72"/>
                </a:solidFill>
                <a:latin typeface="Arial Narrow" panose="020B0606020202030204" pitchFamily="34" charset="0"/>
              </a:rPr>
              <a:t>PROBLEM STATEMENT</a:t>
            </a:r>
          </a:p>
        </p:txBody>
      </p:sp>
      <p:grpSp>
        <p:nvGrpSpPr>
          <p:cNvPr id="905219" name="Group 3"/>
          <p:cNvGrpSpPr>
            <a:grpSpLocks/>
          </p:cNvGrpSpPr>
          <p:nvPr/>
        </p:nvGrpSpPr>
        <p:grpSpPr bwMode="auto">
          <a:xfrm>
            <a:off x="1645751" y="728964"/>
            <a:ext cx="8817891" cy="5831081"/>
            <a:chOff x="72" y="430"/>
            <a:chExt cx="5444" cy="3600"/>
          </a:xfrm>
        </p:grpSpPr>
        <p:sp>
          <p:nvSpPr>
            <p:cNvPr id="905220" name="Rectangle 4"/>
            <p:cNvSpPr>
              <a:spLocks noChangeArrowheads="1"/>
            </p:cNvSpPr>
            <p:nvPr/>
          </p:nvSpPr>
          <p:spPr bwMode="gray">
            <a:xfrm>
              <a:off x="157" y="430"/>
              <a:ext cx="5343" cy="676"/>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1" name="Rectangle 5"/>
            <p:cNvSpPr>
              <a:spLocks noChangeArrowheads="1"/>
            </p:cNvSpPr>
            <p:nvPr/>
          </p:nvSpPr>
          <p:spPr bwMode="gray">
            <a:xfrm>
              <a:off x="237" y="475"/>
              <a:ext cx="5128" cy="5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Goal</a:t>
              </a:r>
            </a:p>
            <a:p>
              <a:pPr>
                <a:lnSpc>
                  <a:spcPct val="90000"/>
                </a:lnSpc>
                <a:spcAft>
                  <a:spcPct val="20000"/>
                </a:spcAft>
              </a:pPr>
              <a:r>
                <a:rPr lang="en-US" altLang="en-US" sz="1400" dirty="0">
                  <a:latin typeface="+mn-lt"/>
                </a:rPr>
                <a:t>To build a model that helps reduce violent crime by improving the responsiveness to emergency calls, by proactively identifying violent crime, and by improving the efficiency of stops and search, thus improving resource allocation.</a:t>
              </a:r>
            </a:p>
          </p:txBody>
        </p:sp>
        <p:sp>
          <p:nvSpPr>
            <p:cNvPr id="905222" name="Rectangle 6"/>
            <p:cNvSpPr>
              <a:spLocks noChangeArrowheads="1"/>
            </p:cNvSpPr>
            <p:nvPr/>
          </p:nvSpPr>
          <p:spPr bwMode="gray">
            <a:xfrm>
              <a:off x="157" y="119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3" name="Rectangle 7"/>
            <p:cNvSpPr>
              <a:spLocks noChangeArrowheads="1"/>
            </p:cNvSpPr>
            <p:nvPr/>
          </p:nvSpPr>
          <p:spPr bwMode="gray">
            <a:xfrm>
              <a:off x="2908"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4" name="Rectangle 8"/>
            <p:cNvSpPr>
              <a:spLocks noChangeArrowheads="1"/>
            </p:cNvSpPr>
            <p:nvPr/>
          </p:nvSpPr>
          <p:spPr bwMode="gray">
            <a:xfrm>
              <a:off x="237" y="121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581025"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858838" indent="-163513"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108075"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377950"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8351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2923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7495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2067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Background and context</a:t>
              </a:r>
            </a:p>
          </p:txBody>
        </p:sp>
        <p:sp>
          <p:nvSpPr>
            <p:cNvPr id="905225" name="Rectangle 9"/>
            <p:cNvSpPr>
              <a:spLocks noChangeArrowheads="1"/>
            </p:cNvSpPr>
            <p:nvPr/>
          </p:nvSpPr>
          <p:spPr bwMode="gray">
            <a:xfrm>
              <a:off x="2993" y="2348"/>
              <a:ext cx="240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Potential challenges</a:t>
              </a:r>
            </a:p>
          </p:txBody>
        </p:sp>
        <p:sp>
          <p:nvSpPr>
            <p:cNvPr id="905226" name="Rectangle 10"/>
            <p:cNvSpPr>
              <a:spLocks noChangeArrowheads="1"/>
            </p:cNvSpPr>
            <p:nvPr/>
          </p:nvSpPr>
          <p:spPr bwMode="gray">
            <a:xfrm>
              <a:off x="237" y="1427"/>
              <a:ext cx="2491"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IN" sz="1200" dirty="0">
                  <a:latin typeface="+mn-lt"/>
                </a:rPr>
                <a:t>The New Orleans Police Department (NOPD) has large amounts of Open Data on crime, quality of life issues, etc.</a:t>
              </a:r>
            </a:p>
            <a:p>
              <a:r>
                <a:rPr lang="en-US" sz="1200" dirty="0">
                  <a:latin typeface="+mn-lt"/>
                </a:rPr>
                <a:t/>
              </a:r>
              <a:br>
                <a:rPr lang="en-US" sz="1200" dirty="0">
                  <a:latin typeface="+mn-lt"/>
                </a:rPr>
              </a:br>
              <a:r>
                <a:rPr lang="en-US" sz="1200" dirty="0">
                  <a:latin typeface="+mn-lt"/>
                </a:rPr>
                <a:t>The NOPD currently does not have a framework in place that utilizes this Open Data to help reduce the occurrence of violent crime</a:t>
              </a:r>
              <a:endParaRPr lang="en-IN" sz="1200" dirty="0">
                <a:latin typeface="+mn-lt"/>
              </a:endParaRPr>
            </a:p>
          </p:txBody>
        </p:sp>
        <p:sp>
          <p:nvSpPr>
            <p:cNvPr id="905227" name="Rectangle 11"/>
            <p:cNvSpPr>
              <a:spLocks noChangeArrowheads="1"/>
            </p:cNvSpPr>
            <p:nvPr/>
          </p:nvSpPr>
          <p:spPr bwMode="gray">
            <a:xfrm>
              <a:off x="2993" y="2526"/>
              <a:ext cx="252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85750" indent="-285750">
                <a:buFont typeface="Arial" panose="020B0604020202020204" pitchFamily="34" charset="0"/>
                <a:buChar char="•"/>
              </a:pPr>
              <a:r>
                <a:rPr lang="en-IN" sz="1200" dirty="0">
                  <a:latin typeface="+mn-lt"/>
                </a:rPr>
                <a:t>Missing/insufficient data</a:t>
              </a:r>
            </a:p>
            <a:p>
              <a:pPr marL="285750" indent="-285750">
                <a:buFont typeface="Arial" panose="020B0604020202020204" pitchFamily="34" charset="0"/>
                <a:buChar char="•"/>
              </a:pPr>
              <a:r>
                <a:rPr lang="en-IN" sz="1200" dirty="0">
                  <a:latin typeface="+mn-lt"/>
                </a:rPr>
                <a:t>Difficult to accurately quantify certain indicators</a:t>
              </a:r>
            </a:p>
            <a:p>
              <a:endParaRPr lang="en-US" altLang="en-US" sz="1200" dirty="0">
                <a:latin typeface="+mn-lt"/>
              </a:endParaRPr>
            </a:p>
          </p:txBody>
        </p:sp>
        <p:sp>
          <p:nvSpPr>
            <p:cNvPr id="905228" name="Oval 12"/>
            <p:cNvSpPr>
              <a:spLocks noChangeArrowheads="1"/>
            </p:cNvSpPr>
            <p:nvPr/>
          </p:nvSpPr>
          <p:spPr bwMode="gray">
            <a:xfrm>
              <a:off x="72"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1</a:t>
              </a:r>
            </a:p>
          </p:txBody>
        </p:sp>
        <p:sp>
          <p:nvSpPr>
            <p:cNvPr id="905229" name="Oval 13"/>
            <p:cNvSpPr>
              <a:spLocks noChangeArrowheads="1"/>
            </p:cNvSpPr>
            <p:nvPr/>
          </p:nvSpPr>
          <p:spPr bwMode="gray">
            <a:xfrm>
              <a:off x="2825"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4</a:t>
              </a:r>
            </a:p>
          </p:txBody>
        </p:sp>
        <p:sp>
          <p:nvSpPr>
            <p:cNvPr id="905230" name="Rectangle 14"/>
            <p:cNvSpPr>
              <a:spLocks noChangeArrowheads="1"/>
            </p:cNvSpPr>
            <p:nvPr/>
          </p:nvSpPr>
          <p:spPr bwMode="gray">
            <a:xfrm>
              <a:off x="157"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31" name="Rectangle 15"/>
            <p:cNvSpPr>
              <a:spLocks noChangeArrowheads="1"/>
            </p:cNvSpPr>
            <p:nvPr/>
          </p:nvSpPr>
          <p:spPr bwMode="gray">
            <a:xfrm>
              <a:off x="237" y="234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Criteria for success</a:t>
              </a:r>
            </a:p>
          </p:txBody>
        </p:sp>
        <p:sp>
          <p:nvSpPr>
            <p:cNvPr id="905232" name="Rectangle 16"/>
            <p:cNvSpPr>
              <a:spLocks noChangeArrowheads="1"/>
            </p:cNvSpPr>
            <p:nvPr/>
          </p:nvSpPr>
          <p:spPr bwMode="gray">
            <a:xfrm>
              <a:off x="2907" y="120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3" name="Rectangle 17"/>
            <p:cNvSpPr>
              <a:spLocks noChangeArrowheads="1"/>
            </p:cNvSpPr>
            <p:nvPr/>
          </p:nvSpPr>
          <p:spPr bwMode="gray">
            <a:xfrm>
              <a:off x="2993" y="1218"/>
              <a:ext cx="247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Stakeholders</a:t>
              </a:r>
            </a:p>
          </p:txBody>
        </p:sp>
        <p:sp>
          <p:nvSpPr>
            <p:cNvPr id="905234" name="Rectangle 18"/>
            <p:cNvSpPr>
              <a:spLocks noChangeArrowheads="1"/>
            </p:cNvSpPr>
            <p:nvPr/>
          </p:nvSpPr>
          <p:spPr bwMode="gray">
            <a:xfrm>
              <a:off x="237" y="2526"/>
              <a:ext cx="2491"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173069" lvl="1" indent="-171450"/>
              <a:r>
                <a:rPr lang="en-IN" sz="1200" dirty="0">
                  <a:latin typeface="+mn-lt"/>
                </a:rPr>
                <a:t>To have a model in place that analyses existing Open Data to identify violent crimes and effectively allocate the department’s resources</a:t>
              </a:r>
            </a:p>
            <a:p>
              <a:pPr marL="173069" lvl="1" indent="-171450"/>
              <a:r>
                <a:rPr lang="en-IN" sz="1200" dirty="0">
                  <a:latin typeface="+mn-lt"/>
                </a:rPr>
                <a:t>Identify metrics that correlate Quality of life issues to violent crime in the city</a:t>
              </a:r>
            </a:p>
          </p:txBody>
        </p:sp>
        <p:sp>
          <p:nvSpPr>
            <p:cNvPr id="905235" name="Rectangle 19"/>
            <p:cNvSpPr>
              <a:spLocks noChangeArrowheads="1"/>
            </p:cNvSpPr>
            <p:nvPr/>
          </p:nvSpPr>
          <p:spPr bwMode="gray">
            <a:xfrm>
              <a:off x="2993" y="1427"/>
              <a:ext cx="2467"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endParaRPr lang="en-US" altLang="en-US" sz="1632" dirty="0">
                <a:latin typeface="+mn-lt"/>
              </a:endParaRPr>
            </a:p>
          </p:txBody>
        </p:sp>
        <p:sp>
          <p:nvSpPr>
            <p:cNvPr id="905236" name="Oval 20"/>
            <p:cNvSpPr>
              <a:spLocks noChangeArrowheads="1"/>
            </p:cNvSpPr>
            <p:nvPr/>
          </p:nvSpPr>
          <p:spPr bwMode="gray">
            <a:xfrm>
              <a:off x="72"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3</a:t>
              </a:r>
            </a:p>
          </p:txBody>
        </p:sp>
        <p:sp>
          <p:nvSpPr>
            <p:cNvPr id="905237" name="Oval 21"/>
            <p:cNvSpPr>
              <a:spLocks noChangeArrowheads="1"/>
            </p:cNvSpPr>
            <p:nvPr/>
          </p:nvSpPr>
          <p:spPr bwMode="gray">
            <a:xfrm>
              <a:off x="2825"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2</a:t>
              </a:r>
            </a:p>
          </p:txBody>
        </p:sp>
        <p:sp>
          <p:nvSpPr>
            <p:cNvPr id="905238" name="Rectangle 22"/>
            <p:cNvSpPr>
              <a:spLocks noChangeArrowheads="1"/>
            </p:cNvSpPr>
            <p:nvPr/>
          </p:nvSpPr>
          <p:spPr bwMode="gray">
            <a:xfrm>
              <a:off x="166" y="3289"/>
              <a:ext cx="5339" cy="74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9" name="Rectangle 23"/>
            <p:cNvSpPr>
              <a:spLocks noChangeArrowheads="1"/>
            </p:cNvSpPr>
            <p:nvPr/>
          </p:nvSpPr>
          <p:spPr bwMode="gray">
            <a:xfrm>
              <a:off x="237" y="3337"/>
              <a:ext cx="5128"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sz="1632" b="1" dirty="0">
                  <a:solidFill>
                    <a:schemeClr val="hlink"/>
                  </a:solidFill>
                  <a:latin typeface="+mn-lt"/>
                </a:rPr>
                <a:t>Links and </a:t>
              </a:r>
              <a:r>
                <a:rPr lang="en-US" altLang="en-US" b="1" dirty="0">
                  <a:solidFill>
                    <a:schemeClr val="hlink"/>
                  </a:solidFill>
                  <a:latin typeface="+mn-lt"/>
                </a:rPr>
                <a:t>additional</a:t>
              </a:r>
              <a:r>
                <a:rPr lang="en-US" altLang="en-US" sz="1632" b="1" dirty="0">
                  <a:solidFill>
                    <a:schemeClr val="hlink"/>
                  </a:solidFill>
                  <a:latin typeface="+mn-lt"/>
                </a:rPr>
                <a:t> information</a:t>
              </a:r>
            </a:p>
          </p:txBody>
        </p:sp>
        <p:sp>
          <p:nvSpPr>
            <p:cNvPr id="905240" name="Rectangle 24"/>
            <p:cNvSpPr>
              <a:spLocks noChangeArrowheads="1"/>
            </p:cNvSpPr>
            <p:nvPr/>
          </p:nvSpPr>
          <p:spPr bwMode="gray">
            <a:xfrm>
              <a:off x="237" y="3533"/>
              <a:ext cx="249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Source ( </a:t>
              </a:r>
              <a:r>
                <a:rPr lang="en-US" altLang="en-US" sz="1200" b="1" u="sng" dirty="0">
                  <a:latin typeface="+mn-lt"/>
                </a:rPr>
                <a:t>https://data.nola.gov/ </a:t>
              </a:r>
              <a:r>
                <a:rPr lang="en-US" altLang="en-US" sz="1200" dirty="0">
                  <a:latin typeface="+mn-lt"/>
                </a:rPr>
                <a:t>):</a:t>
              </a:r>
            </a:p>
            <a:p>
              <a:pPr marL="285750" indent="-285750">
                <a:buFont typeface="Arial" panose="020B0604020202020204" pitchFamily="34" charset="0"/>
                <a:buChar char="•"/>
              </a:pPr>
              <a:r>
                <a:rPr lang="en-US" altLang="en-US" sz="1200" dirty="0">
                  <a:latin typeface="+mn-lt"/>
                </a:rPr>
                <a:t>Analysis of data from year 2012-2016</a:t>
              </a:r>
            </a:p>
            <a:p>
              <a:pPr marL="285750" indent="-285750">
                <a:buFont typeface="Arial" panose="020B0604020202020204" pitchFamily="34" charset="0"/>
                <a:buChar char="•"/>
              </a:pPr>
              <a:r>
                <a:rPr lang="en-US" altLang="en-US" sz="1200" dirty="0">
                  <a:latin typeface="+mn-lt"/>
                </a:rPr>
                <a:t>Specific to: Call for Service, Field Interview, Quality of life </a:t>
              </a:r>
            </a:p>
          </p:txBody>
        </p:sp>
        <p:sp>
          <p:nvSpPr>
            <p:cNvPr id="905241" name="Oval 25"/>
            <p:cNvSpPr>
              <a:spLocks noChangeArrowheads="1"/>
            </p:cNvSpPr>
            <p:nvPr/>
          </p:nvSpPr>
          <p:spPr bwMode="gray">
            <a:xfrm>
              <a:off x="72" y="3210"/>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5</a:t>
              </a:r>
            </a:p>
          </p:txBody>
        </p:sp>
      </p:grpSp>
      <p:sp>
        <p:nvSpPr>
          <p:cNvPr id="28" name="Rectangle 24"/>
          <p:cNvSpPr>
            <a:spLocks noChangeArrowheads="1"/>
          </p:cNvSpPr>
          <p:nvPr/>
        </p:nvSpPr>
        <p:spPr bwMode="gray">
          <a:xfrm>
            <a:off x="6232869" y="5547628"/>
            <a:ext cx="4134398" cy="54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Analysis ( </a:t>
            </a:r>
            <a:r>
              <a:rPr lang="en-US" altLang="en-US" sz="1200" b="1" u="sng" dirty="0">
                <a:latin typeface="+mn-lt"/>
              </a:rPr>
              <a:t>https://github.com/nikhilba/NOLA/</a:t>
            </a:r>
            <a:r>
              <a:rPr lang="en-US" altLang="en-US" sz="1200" dirty="0">
                <a:latin typeface="+mn-lt"/>
              </a:rPr>
              <a:t> ):</a:t>
            </a:r>
          </a:p>
          <a:p>
            <a:pPr marL="285750" indent="-285750">
              <a:buFont typeface="Arial" panose="020B0604020202020204" pitchFamily="34" charset="0"/>
              <a:buChar char="•"/>
            </a:pPr>
            <a:r>
              <a:rPr lang="en-US" altLang="en-US" sz="1200" dirty="0">
                <a:latin typeface="+mn-lt"/>
              </a:rPr>
              <a:t>All data, code, analysis and documents related to the project are available on GitHub</a:t>
            </a:r>
          </a:p>
        </p:txBody>
      </p:sp>
      <p:sp>
        <p:nvSpPr>
          <p:cNvPr id="29" name="Rectangle 10"/>
          <p:cNvSpPr>
            <a:spLocks noChangeArrowheads="1"/>
          </p:cNvSpPr>
          <p:nvPr/>
        </p:nvSpPr>
        <p:spPr bwMode="gray">
          <a:xfrm>
            <a:off x="6372167" y="2300137"/>
            <a:ext cx="40347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8600" indent="-228600">
              <a:buAutoNum type="arabicParenR"/>
            </a:pPr>
            <a:r>
              <a:rPr lang="en-US" sz="1200" dirty="0">
                <a:latin typeface="+mn-lt"/>
              </a:rPr>
              <a:t>New Orleans Police Department</a:t>
            </a:r>
            <a:endParaRPr lang="en-IN" sz="1200" dirty="0">
              <a:latin typeface="+mn-lt"/>
            </a:endParaRPr>
          </a:p>
          <a:p>
            <a:pPr marL="228600" indent="-228600">
              <a:buFontTx/>
              <a:buAutoNum type="arabicParenR"/>
            </a:pPr>
            <a:r>
              <a:rPr lang="en-US" sz="1200" dirty="0">
                <a:latin typeface="+mn-lt"/>
              </a:rPr>
              <a:t>Other city departments</a:t>
            </a:r>
          </a:p>
          <a:p>
            <a:pPr marL="228600" indent="-228600">
              <a:buAutoNum type="arabicParenR"/>
            </a:pPr>
            <a:r>
              <a:rPr lang="en-US" sz="1200" dirty="0">
                <a:latin typeface="+mn-lt"/>
              </a:rPr>
              <a:t>Heinz College</a:t>
            </a:r>
          </a:p>
        </p:txBody>
      </p:sp>
    </p:spTree>
    <p:extLst>
      <p:ext uri="{BB962C8B-B14F-4D97-AF65-F5344CB8AC3E}">
        <p14:creationId xmlns:p14="http://schemas.microsoft.com/office/powerpoint/2010/main" val="256140023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Logic</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Flow</a:t>
            </a:r>
            <a:endParaRPr lang="en-US" altLang="en-US" sz="2400" b="1" dirty="0">
              <a:solidFill>
                <a:srgbClr val="954F72"/>
              </a:solidFill>
              <a:latin typeface="Arial Narrow" panose="020B0606020202030204" pitchFamily="34" charset="0"/>
            </a:endParaRPr>
          </a:p>
        </p:txBody>
      </p:sp>
      <p:sp>
        <p:nvSpPr>
          <p:cNvPr id="2" name="Rectangle 1"/>
          <p:cNvSpPr/>
          <p:nvPr/>
        </p:nvSpPr>
        <p:spPr>
          <a:xfrm>
            <a:off x="4435522" y="1432794"/>
            <a:ext cx="2893325" cy="3416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005377" y="1432795"/>
            <a:ext cx="1725152" cy="341632"/>
          </a:xfrm>
          <a:prstGeom prst="rect">
            <a:avLst/>
          </a:prstGeom>
        </p:spPr>
        <p:txBody>
          <a:bodyPr wrap="none">
            <a:spAutoFit/>
          </a:bodyPr>
          <a:lstStyle/>
          <a:p>
            <a:pPr>
              <a:lnSpc>
                <a:spcPct val="90000"/>
              </a:lnSpc>
              <a:spcAft>
                <a:spcPct val="20000"/>
              </a:spcAft>
            </a:pPr>
            <a:r>
              <a:rPr lang="en-US" altLang="zh-CN" b="1" dirty="0" smtClean="0">
                <a:solidFill>
                  <a:schemeClr val="bg1"/>
                </a:solidFill>
              </a:rPr>
              <a:t>Call</a:t>
            </a:r>
            <a:r>
              <a:rPr lang="zh-CN" altLang="en-US" b="1" dirty="0" smtClean="0">
                <a:solidFill>
                  <a:schemeClr val="bg1"/>
                </a:solidFill>
              </a:rPr>
              <a:t> </a:t>
            </a:r>
            <a:r>
              <a:rPr lang="en-US" altLang="zh-CN" b="1" dirty="0" smtClean="0">
                <a:solidFill>
                  <a:schemeClr val="bg1"/>
                </a:solidFill>
              </a:rPr>
              <a:t>for</a:t>
            </a:r>
            <a:r>
              <a:rPr lang="zh-CN" altLang="en-US" b="1" dirty="0" smtClean="0">
                <a:solidFill>
                  <a:schemeClr val="bg1"/>
                </a:solidFill>
              </a:rPr>
              <a:t> </a:t>
            </a:r>
            <a:r>
              <a:rPr lang="en-US" altLang="zh-CN" b="1" dirty="0" smtClean="0">
                <a:solidFill>
                  <a:schemeClr val="bg1"/>
                </a:solidFill>
              </a:rPr>
              <a:t>services</a:t>
            </a:r>
            <a:r>
              <a:rPr lang="zh-CN" altLang="en-US" b="1" dirty="0" smtClean="0">
                <a:solidFill>
                  <a:schemeClr val="bg1"/>
                </a:solidFill>
              </a:rPr>
              <a:t> </a:t>
            </a:r>
            <a:endParaRPr lang="en-US" altLang="en-US" b="1" dirty="0">
              <a:solidFill>
                <a:schemeClr val="bg1"/>
              </a:solidFill>
            </a:endParaRPr>
          </a:p>
        </p:txBody>
      </p:sp>
      <p:sp>
        <p:nvSpPr>
          <p:cNvPr id="34" name="Rectangle 33"/>
          <p:cNvSpPr/>
          <p:nvPr/>
        </p:nvSpPr>
        <p:spPr>
          <a:xfrm>
            <a:off x="1620721" y="2008901"/>
            <a:ext cx="2893325" cy="3416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334440" y="2008902"/>
            <a:ext cx="1756763" cy="341632"/>
          </a:xfrm>
          <a:prstGeom prst="rect">
            <a:avLst/>
          </a:prstGeom>
        </p:spPr>
        <p:txBody>
          <a:bodyPr wrap="none">
            <a:spAutoFit/>
          </a:bodyPr>
          <a:lstStyle/>
          <a:p>
            <a:pPr>
              <a:lnSpc>
                <a:spcPct val="90000"/>
              </a:lnSpc>
              <a:spcAft>
                <a:spcPct val="20000"/>
              </a:spcAft>
            </a:pPr>
            <a:r>
              <a:rPr lang="en-US" altLang="zh-CN" b="1" dirty="0" smtClean="0">
                <a:solidFill>
                  <a:schemeClr val="bg1"/>
                </a:solidFill>
              </a:rPr>
              <a:t>Stop</a:t>
            </a:r>
            <a:r>
              <a:rPr lang="zh-CN" altLang="en-US" b="1" dirty="0" smtClean="0">
                <a:solidFill>
                  <a:schemeClr val="bg1"/>
                </a:solidFill>
              </a:rPr>
              <a:t> </a:t>
            </a:r>
            <a:r>
              <a:rPr lang="en-US" altLang="zh-CN" b="1" dirty="0" smtClean="0">
                <a:solidFill>
                  <a:schemeClr val="bg1"/>
                </a:solidFill>
              </a:rPr>
              <a:t>and</a:t>
            </a:r>
            <a:r>
              <a:rPr lang="zh-CN" altLang="en-US" b="1" dirty="0" smtClean="0">
                <a:solidFill>
                  <a:schemeClr val="bg1"/>
                </a:solidFill>
              </a:rPr>
              <a:t> </a:t>
            </a:r>
            <a:r>
              <a:rPr lang="en-US" altLang="zh-CN" b="1" dirty="0" smtClean="0">
                <a:solidFill>
                  <a:schemeClr val="bg1"/>
                </a:solidFill>
              </a:rPr>
              <a:t>search</a:t>
            </a:r>
            <a:r>
              <a:rPr lang="zh-CN" altLang="en-US" b="1" dirty="0" smtClean="0">
                <a:solidFill>
                  <a:schemeClr val="bg1"/>
                </a:solidFill>
              </a:rPr>
              <a:t> </a:t>
            </a:r>
            <a:endParaRPr lang="en-US" altLang="en-US" b="1" dirty="0">
              <a:solidFill>
                <a:schemeClr val="bg1"/>
              </a:solidFill>
            </a:endParaRPr>
          </a:p>
        </p:txBody>
      </p:sp>
      <p:sp>
        <p:nvSpPr>
          <p:cNvPr id="36" name="Rectangle 35"/>
          <p:cNvSpPr/>
          <p:nvPr/>
        </p:nvSpPr>
        <p:spPr>
          <a:xfrm>
            <a:off x="7319256" y="2008901"/>
            <a:ext cx="2893325" cy="3416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9149" y="2008902"/>
            <a:ext cx="2104359" cy="341632"/>
          </a:xfrm>
          <a:prstGeom prst="rect">
            <a:avLst/>
          </a:prstGeom>
        </p:spPr>
        <p:txBody>
          <a:bodyPr wrap="none">
            <a:spAutoFit/>
          </a:bodyPr>
          <a:lstStyle/>
          <a:p>
            <a:pPr>
              <a:lnSpc>
                <a:spcPct val="90000"/>
              </a:lnSpc>
              <a:spcAft>
                <a:spcPct val="20000"/>
              </a:spcAft>
            </a:pPr>
            <a:r>
              <a:rPr lang="en-US" altLang="zh-CN" b="1" dirty="0" smtClean="0">
                <a:solidFill>
                  <a:schemeClr val="bg1"/>
                </a:solidFill>
              </a:rPr>
              <a:t>Quality</a:t>
            </a:r>
            <a:r>
              <a:rPr lang="zh-CN" altLang="en-US" b="1" dirty="0" smtClean="0">
                <a:solidFill>
                  <a:schemeClr val="bg1"/>
                </a:solidFill>
              </a:rPr>
              <a:t> </a:t>
            </a:r>
            <a:r>
              <a:rPr lang="en-US" altLang="zh-CN" b="1" dirty="0" smtClean="0">
                <a:solidFill>
                  <a:schemeClr val="bg1"/>
                </a:solidFill>
              </a:rPr>
              <a:t>of</a:t>
            </a:r>
            <a:r>
              <a:rPr lang="zh-CN" altLang="en-US" b="1" dirty="0" smtClean="0">
                <a:solidFill>
                  <a:schemeClr val="bg1"/>
                </a:solidFill>
              </a:rPr>
              <a:t> </a:t>
            </a:r>
            <a:r>
              <a:rPr lang="en-US" altLang="zh-CN" b="1" dirty="0" smtClean="0">
                <a:solidFill>
                  <a:schemeClr val="bg1"/>
                </a:solidFill>
              </a:rPr>
              <a:t>life</a:t>
            </a:r>
            <a:r>
              <a:rPr lang="zh-CN" altLang="en-US" b="1" dirty="0" smtClean="0">
                <a:solidFill>
                  <a:schemeClr val="bg1"/>
                </a:solidFill>
              </a:rPr>
              <a:t> </a:t>
            </a:r>
            <a:r>
              <a:rPr lang="en-US" altLang="zh-CN" b="1" dirty="0" smtClean="0">
                <a:solidFill>
                  <a:schemeClr val="bg1"/>
                </a:solidFill>
              </a:rPr>
              <a:t>issues</a:t>
            </a:r>
            <a:endParaRPr lang="en-US" altLang="en-US" b="1" dirty="0">
              <a:solidFill>
                <a:schemeClr val="bg1"/>
              </a:solidFill>
            </a:endParaRPr>
          </a:p>
        </p:txBody>
      </p:sp>
      <p:cxnSp>
        <p:nvCxnSpPr>
          <p:cNvPr id="9" name="Straight Arrow Connector 8"/>
          <p:cNvCxnSpPr>
            <a:stCxn id="34" idx="0"/>
            <a:endCxn id="2" idx="1"/>
          </p:cNvCxnSpPr>
          <p:nvPr/>
        </p:nvCxnSpPr>
        <p:spPr>
          <a:xfrm flipV="1">
            <a:off x="3067384" y="1603611"/>
            <a:ext cx="1368138" cy="4052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 idx="3"/>
            <a:endCxn id="36" idx="0"/>
          </p:cNvCxnSpPr>
          <p:nvPr/>
        </p:nvCxnSpPr>
        <p:spPr>
          <a:xfrm>
            <a:off x="7328847" y="1603611"/>
            <a:ext cx="1437072" cy="4052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4" idx="2"/>
            <a:endCxn id="46" idx="0"/>
          </p:cNvCxnSpPr>
          <p:nvPr/>
        </p:nvCxnSpPr>
        <p:spPr>
          <a:xfrm flipH="1">
            <a:off x="3059591" y="2350534"/>
            <a:ext cx="7793" cy="47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70864" y="2828896"/>
            <a:ext cx="5577454" cy="551041"/>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56795" y="2822012"/>
            <a:ext cx="5591523" cy="535531"/>
          </a:xfrm>
          <a:prstGeom prst="rect">
            <a:avLst/>
          </a:prstGeom>
        </p:spPr>
        <p:txBody>
          <a:bodyPr wrap="square">
            <a:spAutoFit/>
          </a:bodyPr>
          <a:lstStyle/>
          <a:p>
            <a:pPr>
              <a:lnSpc>
                <a:spcPct val="90000"/>
              </a:lnSpc>
              <a:spcAft>
                <a:spcPct val="20000"/>
              </a:spcAft>
            </a:pPr>
            <a:r>
              <a:rPr lang="zh-CN" altLang="en-US" sz="1600" b="1" dirty="0" smtClean="0">
                <a:solidFill>
                  <a:schemeClr val="bg1"/>
                </a:solidFill>
              </a:rPr>
              <a:t> </a:t>
            </a:r>
            <a:r>
              <a:rPr lang="en-US" altLang="zh-CN" sz="1600" b="1" dirty="0" smtClean="0">
                <a:solidFill>
                  <a:schemeClr val="bg1"/>
                </a:solidFill>
              </a:rPr>
              <a:t>How</a:t>
            </a:r>
            <a:r>
              <a:rPr lang="zh-CN" altLang="en-US" sz="1600" b="1" dirty="0" smtClean="0">
                <a:solidFill>
                  <a:schemeClr val="bg1"/>
                </a:solidFill>
              </a:rPr>
              <a:t> </a:t>
            </a:r>
            <a:r>
              <a:rPr lang="en-US" altLang="zh-CN" sz="1600" b="1" dirty="0" smtClean="0">
                <a:solidFill>
                  <a:schemeClr val="bg1"/>
                </a:solidFill>
              </a:rPr>
              <a:t>the</a:t>
            </a:r>
            <a:r>
              <a:rPr lang="zh-CN" altLang="en-US" sz="1600" b="1" dirty="0" smtClean="0">
                <a:solidFill>
                  <a:schemeClr val="bg1"/>
                </a:solidFill>
              </a:rPr>
              <a:t> </a:t>
            </a:r>
            <a:r>
              <a:rPr lang="en-US" altLang="zh-CN" sz="1600" b="1" dirty="0" smtClean="0">
                <a:solidFill>
                  <a:schemeClr val="bg1"/>
                </a:solidFill>
              </a:rPr>
              <a:t>interview</a:t>
            </a:r>
            <a:r>
              <a:rPr lang="zh-CN" altLang="en-US" sz="1600" b="1" dirty="0" smtClean="0">
                <a:solidFill>
                  <a:schemeClr val="bg1"/>
                </a:solidFill>
              </a:rPr>
              <a:t> </a:t>
            </a:r>
            <a:r>
              <a:rPr lang="en-US" altLang="zh-CN" sz="1600" b="1" dirty="0" smtClean="0">
                <a:solidFill>
                  <a:schemeClr val="bg1"/>
                </a:solidFill>
              </a:rPr>
              <a:t>conducted</a:t>
            </a:r>
            <a:r>
              <a:rPr lang="zh-CN" altLang="en-US" sz="1600" b="1" dirty="0" smtClean="0">
                <a:solidFill>
                  <a:schemeClr val="bg1"/>
                </a:solidFill>
              </a:rPr>
              <a:t> </a:t>
            </a:r>
            <a:r>
              <a:rPr lang="en-US" altLang="zh-CN" sz="1600" b="1" dirty="0" smtClean="0">
                <a:solidFill>
                  <a:schemeClr val="bg1"/>
                </a:solidFill>
              </a:rPr>
              <a:t>of</a:t>
            </a:r>
            <a:r>
              <a:rPr lang="zh-CN" altLang="en-US" sz="1600" b="1" dirty="0" smtClean="0">
                <a:solidFill>
                  <a:schemeClr val="bg1"/>
                </a:solidFill>
              </a:rPr>
              <a:t> </a:t>
            </a:r>
            <a:r>
              <a:rPr lang="en-US" altLang="zh-CN" sz="1600" b="1" dirty="0" smtClean="0">
                <a:solidFill>
                  <a:schemeClr val="bg1"/>
                </a:solidFill>
              </a:rPr>
              <a:t>time</a:t>
            </a:r>
            <a:r>
              <a:rPr lang="zh-CN" altLang="en-US" sz="1600" b="1" dirty="0" smtClean="0">
                <a:solidFill>
                  <a:schemeClr val="bg1"/>
                </a:solidFill>
              </a:rPr>
              <a:t> </a:t>
            </a:r>
            <a:r>
              <a:rPr lang="en-US" altLang="zh-CN" sz="1600" b="1" dirty="0" smtClean="0">
                <a:solidFill>
                  <a:schemeClr val="bg1"/>
                </a:solidFill>
              </a:rPr>
              <a:t>prior</a:t>
            </a:r>
            <a:r>
              <a:rPr lang="zh-CN" altLang="en-US" sz="1600" b="1" dirty="0" smtClean="0">
                <a:solidFill>
                  <a:schemeClr val="bg1"/>
                </a:solidFill>
              </a:rPr>
              <a:t> </a:t>
            </a:r>
            <a:r>
              <a:rPr lang="en-US" altLang="zh-CN" sz="1600" b="1" dirty="0" smtClean="0">
                <a:solidFill>
                  <a:schemeClr val="bg1"/>
                </a:solidFill>
              </a:rPr>
              <a:t>impact</a:t>
            </a:r>
            <a:r>
              <a:rPr lang="zh-CN" altLang="en-US" sz="1600" b="1" dirty="0" smtClean="0">
                <a:solidFill>
                  <a:schemeClr val="bg1"/>
                </a:solidFill>
              </a:rPr>
              <a:t> </a:t>
            </a:r>
            <a:r>
              <a:rPr lang="en-US" altLang="zh-CN" sz="1600" b="1" dirty="0" smtClean="0">
                <a:solidFill>
                  <a:schemeClr val="bg1"/>
                </a:solidFill>
              </a:rPr>
              <a:t>violent</a:t>
            </a:r>
            <a:r>
              <a:rPr lang="zh-CN" altLang="en-US" sz="1600" b="1" dirty="0" smtClean="0">
                <a:solidFill>
                  <a:schemeClr val="bg1"/>
                </a:solidFill>
              </a:rPr>
              <a:t> </a:t>
            </a:r>
            <a:r>
              <a:rPr lang="en-US" altLang="zh-CN" sz="1600" b="1" dirty="0" smtClean="0">
                <a:solidFill>
                  <a:schemeClr val="bg1"/>
                </a:solidFill>
              </a:rPr>
              <a:t>crime</a:t>
            </a:r>
            <a:r>
              <a:rPr lang="zh-CN" altLang="en-US" sz="1600" b="1" dirty="0" smtClean="0">
                <a:solidFill>
                  <a:schemeClr val="bg1"/>
                </a:solidFill>
              </a:rPr>
              <a:t> </a:t>
            </a:r>
            <a:r>
              <a:rPr lang="en-US" altLang="zh-CN" sz="1600" b="1" dirty="0" smtClean="0">
                <a:solidFill>
                  <a:schemeClr val="bg1"/>
                </a:solidFill>
              </a:rPr>
              <a:t>in</a:t>
            </a:r>
            <a:r>
              <a:rPr lang="zh-CN" altLang="en-US" sz="1600" b="1" dirty="0" smtClean="0">
                <a:solidFill>
                  <a:schemeClr val="bg1"/>
                </a:solidFill>
              </a:rPr>
              <a:t> </a:t>
            </a:r>
            <a:r>
              <a:rPr lang="en-US" altLang="zh-CN" sz="1600" b="1" dirty="0" smtClean="0">
                <a:solidFill>
                  <a:schemeClr val="bg1"/>
                </a:solidFill>
              </a:rPr>
              <a:t>a</a:t>
            </a:r>
            <a:r>
              <a:rPr lang="zh-CN" altLang="en-US" sz="1600" b="1" dirty="0" smtClean="0">
                <a:solidFill>
                  <a:schemeClr val="bg1"/>
                </a:solidFill>
              </a:rPr>
              <a:t> </a:t>
            </a:r>
            <a:r>
              <a:rPr lang="en-US" altLang="zh-CN" sz="1600" b="1" dirty="0" smtClean="0">
                <a:solidFill>
                  <a:schemeClr val="bg1"/>
                </a:solidFill>
              </a:rPr>
              <a:t>subsequent</a:t>
            </a:r>
            <a:r>
              <a:rPr lang="zh-CN" altLang="en-US" sz="1600" b="1" dirty="0" smtClean="0">
                <a:solidFill>
                  <a:schemeClr val="bg1"/>
                </a:solidFill>
              </a:rPr>
              <a:t> </a:t>
            </a:r>
            <a:r>
              <a:rPr lang="en-US" altLang="zh-CN" sz="1600" b="1" dirty="0" smtClean="0">
                <a:solidFill>
                  <a:schemeClr val="bg1"/>
                </a:solidFill>
              </a:rPr>
              <a:t>time</a:t>
            </a:r>
            <a:r>
              <a:rPr lang="zh-CN" altLang="en-US" sz="1600" b="1" dirty="0" smtClean="0">
                <a:solidFill>
                  <a:schemeClr val="bg1"/>
                </a:solidFill>
              </a:rPr>
              <a:t> </a:t>
            </a:r>
            <a:r>
              <a:rPr lang="en-US" altLang="zh-CN" sz="1600" b="1" dirty="0" smtClean="0">
                <a:solidFill>
                  <a:schemeClr val="bg1"/>
                </a:solidFill>
              </a:rPr>
              <a:t>period</a:t>
            </a:r>
            <a:endParaRPr lang="en-US" altLang="en-US" sz="1600" b="1" dirty="0">
              <a:solidFill>
                <a:schemeClr val="bg1"/>
              </a:solidFill>
            </a:endParaRPr>
          </a:p>
        </p:txBody>
      </p:sp>
      <p:sp>
        <p:nvSpPr>
          <p:cNvPr id="48" name="Rectangle 47"/>
          <p:cNvSpPr/>
          <p:nvPr/>
        </p:nvSpPr>
        <p:spPr>
          <a:xfrm>
            <a:off x="6107984" y="2828896"/>
            <a:ext cx="2323470" cy="341633"/>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168947" y="2828897"/>
            <a:ext cx="2020553" cy="313932"/>
          </a:xfrm>
          <a:prstGeom prst="rect">
            <a:avLst/>
          </a:prstGeom>
        </p:spPr>
        <p:txBody>
          <a:bodyPr wrap="none">
            <a:spAutoFit/>
          </a:bodyPr>
          <a:lstStyle/>
          <a:p>
            <a:pPr>
              <a:lnSpc>
                <a:spcPct val="90000"/>
              </a:lnSpc>
              <a:spcAft>
                <a:spcPct val="20000"/>
              </a:spcAft>
            </a:pPr>
            <a:r>
              <a:rPr lang="en-US" altLang="zh-CN" sz="1600" b="1" dirty="0" smtClean="0">
                <a:solidFill>
                  <a:schemeClr val="bg1"/>
                </a:solidFill>
              </a:rPr>
              <a:t>Unresolved</a:t>
            </a:r>
            <a:r>
              <a:rPr lang="zh-CN" altLang="en-US" sz="1600" b="1" dirty="0" smtClean="0">
                <a:solidFill>
                  <a:schemeClr val="bg1"/>
                </a:solidFill>
              </a:rPr>
              <a:t> </a:t>
            </a:r>
            <a:r>
              <a:rPr lang="en-US" altLang="zh-CN" sz="1600" b="1" dirty="0" smtClean="0">
                <a:solidFill>
                  <a:schemeClr val="bg1"/>
                </a:solidFill>
              </a:rPr>
              <a:t>life</a:t>
            </a:r>
            <a:r>
              <a:rPr lang="zh-CN" altLang="en-US" sz="1600" b="1" dirty="0" smtClean="0">
                <a:solidFill>
                  <a:schemeClr val="bg1"/>
                </a:solidFill>
              </a:rPr>
              <a:t> </a:t>
            </a:r>
            <a:r>
              <a:rPr lang="en-US" altLang="zh-CN" sz="1600" b="1" dirty="0" smtClean="0">
                <a:solidFill>
                  <a:schemeClr val="bg1"/>
                </a:solidFill>
              </a:rPr>
              <a:t>issues</a:t>
            </a:r>
            <a:endParaRPr lang="en-US" altLang="en-US" sz="1600" b="1" dirty="0">
              <a:solidFill>
                <a:schemeClr val="bg1"/>
              </a:solidFill>
            </a:endParaRPr>
          </a:p>
        </p:txBody>
      </p:sp>
      <p:sp>
        <p:nvSpPr>
          <p:cNvPr id="52" name="Rectangle 51"/>
          <p:cNvSpPr/>
          <p:nvPr/>
        </p:nvSpPr>
        <p:spPr>
          <a:xfrm>
            <a:off x="9077635" y="2828896"/>
            <a:ext cx="2177966" cy="341633"/>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258452" y="2842746"/>
            <a:ext cx="1816331" cy="313932"/>
          </a:xfrm>
          <a:prstGeom prst="rect">
            <a:avLst/>
          </a:prstGeom>
        </p:spPr>
        <p:txBody>
          <a:bodyPr wrap="none">
            <a:spAutoFit/>
          </a:bodyPr>
          <a:lstStyle/>
          <a:p>
            <a:pPr>
              <a:lnSpc>
                <a:spcPct val="90000"/>
              </a:lnSpc>
              <a:spcAft>
                <a:spcPct val="20000"/>
              </a:spcAft>
            </a:pPr>
            <a:r>
              <a:rPr lang="en-US" altLang="zh-CN" sz="1600" b="1" dirty="0" smtClean="0">
                <a:solidFill>
                  <a:schemeClr val="bg1"/>
                </a:solidFill>
              </a:rPr>
              <a:t>Resolved</a:t>
            </a:r>
            <a:r>
              <a:rPr lang="zh-CN" altLang="en-US" sz="1600" b="1" dirty="0" smtClean="0">
                <a:solidFill>
                  <a:schemeClr val="bg1"/>
                </a:solidFill>
              </a:rPr>
              <a:t> </a:t>
            </a:r>
            <a:r>
              <a:rPr lang="en-US" altLang="zh-CN" sz="1600" b="1" dirty="0" smtClean="0">
                <a:solidFill>
                  <a:schemeClr val="bg1"/>
                </a:solidFill>
              </a:rPr>
              <a:t>life</a:t>
            </a:r>
            <a:r>
              <a:rPr lang="zh-CN" altLang="en-US" sz="1600" b="1" dirty="0" smtClean="0">
                <a:solidFill>
                  <a:schemeClr val="bg1"/>
                </a:solidFill>
              </a:rPr>
              <a:t> </a:t>
            </a:r>
            <a:r>
              <a:rPr lang="en-US" altLang="zh-CN" sz="1600" b="1" dirty="0" smtClean="0">
                <a:solidFill>
                  <a:schemeClr val="bg1"/>
                </a:solidFill>
              </a:rPr>
              <a:t>issues</a:t>
            </a:r>
            <a:endParaRPr lang="en-US" altLang="en-US" sz="1600" b="1" dirty="0">
              <a:solidFill>
                <a:schemeClr val="bg1"/>
              </a:solidFill>
            </a:endParaRPr>
          </a:p>
        </p:txBody>
      </p:sp>
      <p:cxnSp>
        <p:nvCxnSpPr>
          <p:cNvPr id="16" name="Elbow Connector 15"/>
          <p:cNvCxnSpPr>
            <a:stCxn id="36" idx="2"/>
            <a:endCxn id="48" idx="0"/>
          </p:cNvCxnSpPr>
          <p:nvPr/>
        </p:nvCxnSpPr>
        <p:spPr>
          <a:xfrm rot="5400000">
            <a:off x="7778638" y="1841615"/>
            <a:ext cx="478362" cy="1496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36" idx="2"/>
            <a:endCxn id="53" idx="0"/>
          </p:cNvCxnSpPr>
          <p:nvPr/>
        </p:nvCxnSpPr>
        <p:spPr>
          <a:xfrm rot="16200000" flipH="1">
            <a:off x="9220162" y="1896290"/>
            <a:ext cx="492212" cy="14006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6" idx="2"/>
            <a:endCxn id="24" idx="0"/>
          </p:cNvCxnSpPr>
          <p:nvPr/>
        </p:nvCxnSpPr>
        <p:spPr>
          <a:xfrm>
            <a:off x="3059591" y="3379937"/>
            <a:ext cx="6221" cy="3271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609503" y="3707108"/>
            <a:ext cx="2912618" cy="544696"/>
          </a:xfrm>
          <a:prstGeom prst="ellipse">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063901" y="3805742"/>
            <a:ext cx="1933606" cy="313932"/>
          </a:xfrm>
          <a:prstGeom prst="rect">
            <a:avLst/>
          </a:prstGeom>
        </p:spPr>
        <p:txBody>
          <a:bodyPr wrap="none">
            <a:spAutoFit/>
          </a:bodyPr>
          <a:lstStyle/>
          <a:p>
            <a:pPr>
              <a:lnSpc>
                <a:spcPct val="90000"/>
              </a:lnSpc>
              <a:spcAft>
                <a:spcPct val="20000"/>
              </a:spcAft>
            </a:pPr>
            <a:r>
              <a:rPr lang="en-US" altLang="zh-CN" sz="1600" b="1" dirty="0" smtClean="0">
                <a:solidFill>
                  <a:schemeClr val="bg1"/>
                </a:solidFill>
              </a:rPr>
              <a:t>Questions</a:t>
            </a:r>
            <a:r>
              <a:rPr lang="zh-CN" altLang="en-US" sz="1600" b="1" dirty="0" smtClean="0">
                <a:solidFill>
                  <a:schemeClr val="bg1"/>
                </a:solidFill>
              </a:rPr>
              <a:t> </a:t>
            </a:r>
            <a:r>
              <a:rPr lang="en-US" altLang="zh-CN" sz="1600" b="1" dirty="0" smtClean="0">
                <a:solidFill>
                  <a:schemeClr val="bg1"/>
                </a:solidFill>
              </a:rPr>
              <a:t>to</a:t>
            </a:r>
            <a:r>
              <a:rPr lang="zh-CN" altLang="en-US" sz="1600" b="1" dirty="0" smtClean="0">
                <a:solidFill>
                  <a:schemeClr val="bg1"/>
                </a:solidFill>
              </a:rPr>
              <a:t> </a:t>
            </a:r>
            <a:r>
              <a:rPr lang="en-US" altLang="zh-CN" sz="1600" b="1" dirty="0" smtClean="0">
                <a:solidFill>
                  <a:schemeClr val="bg1"/>
                </a:solidFill>
              </a:rPr>
              <a:t>answer</a:t>
            </a:r>
            <a:endParaRPr lang="en-US" altLang="en-US" sz="1600" b="1" dirty="0">
              <a:solidFill>
                <a:schemeClr val="bg1"/>
              </a:solidFill>
            </a:endParaRPr>
          </a:p>
        </p:txBody>
      </p:sp>
      <p:sp>
        <p:nvSpPr>
          <p:cNvPr id="67" name="Rectangle 66"/>
          <p:cNvSpPr/>
          <p:nvPr/>
        </p:nvSpPr>
        <p:spPr>
          <a:xfrm>
            <a:off x="220120" y="4868334"/>
            <a:ext cx="1767695" cy="607997"/>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70864" y="4885400"/>
            <a:ext cx="1716951" cy="535531"/>
          </a:xfrm>
          <a:prstGeom prst="rect">
            <a:avLst/>
          </a:prstGeom>
        </p:spPr>
        <p:txBody>
          <a:bodyPr wrap="square">
            <a:spAutoFit/>
          </a:bodyPr>
          <a:lstStyle/>
          <a:p>
            <a:pPr>
              <a:lnSpc>
                <a:spcPct val="90000"/>
              </a:lnSpc>
              <a:spcAft>
                <a:spcPct val="20000"/>
              </a:spcAft>
            </a:pPr>
            <a:r>
              <a:rPr lang="en-US" altLang="zh-CN" sz="1600" b="1" dirty="0" smtClean="0">
                <a:solidFill>
                  <a:schemeClr val="bg1"/>
                </a:solidFill>
              </a:rPr>
              <a:t>Where</a:t>
            </a:r>
            <a:r>
              <a:rPr lang="zh-CN" altLang="en-US" sz="1600" b="1" dirty="0" smtClean="0">
                <a:solidFill>
                  <a:schemeClr val="bg1"/>
                </a:solidFill>
              </a:rPr>
              <a:t> </a:t>
            </a:r>
            <a:r>
              <a:rPr lang="en-US" altLang="zh-CN" sz="1600" b="1" dirty="0" smtClean="0">
                <a:solidFill>
                  <a:schemeClr val="bg1"/>
                </a:solidFill>
              </a:rPr>
              <a:t>Stop</a:t>
            </a:r>
            <a:r>
              <a:rPr lang="zh-CN" altLang="en-US" sz="1600" b="1" dirty="0" smtClean="0">
                <a:solidFill>
                  <a:schemeClr val="bg1"/>
                </a:solidFill>
              </a:rPr>
              <a:t> </a:t>
            </a:r>
            <a:r>
              <a:rPr lang="en-US" altLang="zh-CN" sz="1600" b="1" dirty="0" smtClean="0">
                <a:solidFill>
                  <a:schemeClr val="bg1"/>
                </a:solidFill>
              </a:rPr>
              <a:t>and</a:t>
            </a:r>
            <a:r>
              <a:rPr lang="zh-CN" altLang="en-US" sz="1600" b="1" dirty="0" smtClean="0">
                <a:solidFill>
                  <a:schemeClr val="bg1"/>
                </a:solidFill>
              </a:rPr>
              <a:t> </a:t>
            </a:r>
            <a:r>
              <a:rPr lang="en-US" altLang="zh-CN" sz="1600" b="1" dirty="0" smtClean="0">
                <a:solidFill>
                  <a:schemeClr val="bg1"/>
                </a:solidFill>
              </a:rPr>
              <a:t>Search</a:t>
            </a:r>
            <a:r>
              <a:rPr lang="zh-CN" altLang="en-US" sz="1600" b="1" dirty="0" smtClean="0">
                <a:solidFill>
                  <a:schemeClr val="bg1"/>
                </a:solidFill>
              </a:rPr>
              <a:t> </a:t>
            </a:r>
            <a:r>
              <a:rPr lang="en-US" altLang="zh-CN" sz="1600" b="1" dirty="0" smtClean="0">
                <a:solidFill>
                  <a:schemeClr val="bg1"/>
                </a:solidFill>
              </a:rPr>
              <a:t>Happen</a:t>
            </a:r>
            <a:endParaRPr lang="en-US" altLang="en-US" sz="1600" b="1" dirty="0">
              <a:solidFill>
                <a:schemeClr val="bg1"/>
              </a:solidFill>
            </a:endParaRPr>
          </a:p>
        </p:txBody>
      </p:sp>
      <p:sp>
        <p:nvSpPr>
          <p:cNvPr id="69" name="Rectangle 68"/>
          <p:cNvSpPr/>
          <p:nvPr/>
        </p:nvSpPr>
        <p:spPr>
          <a:xfrm>
            <a:off x="2093206" y="4868334"/>
            <a:ext cx="1767695" cy="607997"/>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143950" y="4885400"/>
            <a:ext cx="1716951" cy="535531"/>
          </a:xfrm>
          <a:prstGeom prst="rect">
            <a:avLst/>
          </a:prstGeom>
        </p:spPr>
        <p:txBody>
          <a:bodyPr wrap="square">
            <a:spAutoFit/>
          </a:bodyPr>
          <a:lstStyle/>
          <a:p>
            <a:pPr>
              <a:lnSpc>
                <a:spcPct val="90000"/>
              </a:lnSpc>
              <a:spcAft>
                <a:spcPct val="20000"/>
              </a:spcAft>
            </a:pPr>
            <a:r>
              <a:rPr lang="en-US" altLang="zh-CN" sz="1600" b="1" dirty="0" smtClean="0">
                <a:solidFill>
                  <a:schemeClr val="bg1"/>
                </a:solidFill>
              </a:rPr>
              <a:t>Impact</a:t>
            </a:r>
            <a:r>
              <a:rPr lang="zh-CN" altLang="en-US" sz="1600" b="1" dirty="0" smtClean="0">
                <a:solidFill>
                  <a:schemeClr val="bg1"/>
                </a:solidFill>
              </a:rPr>
              <a:t> </a:t>
            </a:r>
            <a:r>
              <a:rPr lang="en-US" altLang="zh-CN" sz="1600" b="1" dirty="0" smtClean="0">
                <a:solidFill>
                  <a:schemeClr val="bg1"/>
                </a:solidFill>
              </a:rPr>
              <a:t>of</a:t>
            </a:r>
            <a:r>
              <a:rPr lang="zh-CN" altLang="en-US" sz="1600" b="1" dirty="0" smtClean="0">
                <a:solidFill>
                  <a:schemeClr val="bg1"/>
                </a:solidFill>
              </a:rPr>
              <a:t> </a:t>
            </a:r>
            <a:r>
              <a:rPr lang="en-US" altLang="zh-CN" sz="1600" b="1" dirty="0" smtClean="0">
                <a:solidFill>
                  <a:schemeClr val="bg1"/>
                </a:solidFill>
              </a:rPr>
              <a:t>Stop</a:t>
            </a:r>
            <a:r>
              <a:rPr lang="zh-CN" altLang="en-US" sz="1600" b="1" dirty="0" smtClean="0">
                <a:solidFill>
                  <a:schemeClr val="bg1"/>
                </a:solidFill>
              </a:rPr>
              <a:t> </a:t>
            </a:r>
            <a:r>
              <a:rPr lang="en-US" altLang="zh-CN" sz="1600" b="1" dirty="0" smtClean="0">
                <a:solidFill>
                  <a:schemeClr val="bg1"/>
                </a:solidFill>
              </a:rPr>
              <a:t>and</a:t>
            </a:r>
            <a:r>
              <a:rPr lang="zh-CN" altLang="en-US" sz="1600" b="1" dirty="0" smtClean="0">
                <a:solidFill>
                  <a:schemeClr val="bg1"/>
                </a:solidFill>
              </a:rPr>
              <a:t> </a:t>
            </a:r>
            <a:r>
              <a:rPr lang="en-US" altLang="zh-CN" sz="1600" b="1" dirty="0" smtClean="0">
                <a:solidFill>
                  <a:schemeClr val="bg1"/>
                </a:solidFill>
              </a:rPr>
              <a:t>Search</a:t>
            </a:r>
            <a:endParaRPr lang="en-US" altLang="en-US" sz="1600" b="1" dirty="0">
              <a:solidFill>
                <a:schemeClr val="bg1"/>
              </a:solidFill>
            </a:endParaRPr>
          </a:p>
        </p:txBody>
      </p:sp>
      <p:sp>
        <p:nvSpPr>
          <p:cNvPr id="71" name="Rectangle 70"/>
          <p:cNvSpPr/>
          <p:nvPr/>
        </p:nvSpPr>
        <p:spPr>
          <a:xfrm>
            <a:off x="3966292" y="4861450"/>
            <a:ext cx="1767695" cy="607997"/>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131367" y="4994632"/>
            <a:ext cx="1716951" cy="313932"/>
          </a:xfrm>
          <a:prstGeom prst="rect">
            <a:avLst/>
          </a:prstGeom>
        </p:spPr>
        <p:txBody>
          <a:bodyPr wrap="square">
            <a:spAutoFit/>
          </a:bodyPr>
          <a:lstStyle/>
          <a:p>
            <a:pPr>
              <a:lnSpc>
                <a:spcPct val="90000"/>
              </a:lnSpc>
              <a:spcAft>
                <a:spcPct val="20000"/>
              </a:spcAft>
            </a:pPr>
            <a:r>
              <a:rPr lang="en-US" altLang="zh-CN" sz="1600" b="1" dirty="0" smtClean="0">
                <a:solidFill>
                  <a:schemeClr val="bg1"/>
                </a:solidFill>
              </a:rPr>
              <a:t>Action</a:t>
            </a:r>
            <a:r>
              <a:rPr lang="zh-CN" altLang="en-US" sz="1600" b="1" dirty="0" smtClean="0">
                <a:solidFill>
                  <a:schemeClr val="bg1"/>
                </a:solidFill>
              </a:rPr>
              <a:t> </a:t>
            </a:r>
            <a:r>
              <a:rPr lang="en-US" altLang="zh-CN" sz="1600" b="1" dirty="0" smtClean="0">
                <a:solidFill>
                  <a:schemeClr val="bg1"/>
                </a:solidFill>
              </a:rPr>
              <a:t>Taken</a:t>
            </a:r>
            <a:endParaRPr lang="en-US" altLang="en-US" sz="1600" b="1" dirty="0">
              <a:solidFill>
                <a:schemeClr val="bg1"/>
              </a:solidFill>
            </a:endParaRPr>
          </a:p>
        </p:txBody>
      </p:sp>
      <p:cxnSp>
        <p:nvCxnSpPr>
          <p:cNvPr id="26" name="Straight Arrow Connector 25"/>
          <p:cNvCxnSpPr>
            <a:stCxn id="24" idx="4"/>
            <a:endCxn id="67" idx="0"/>
          </p:cNvCxnSpPr>
          <p:nvPr/>
        </p:nvCxnSpPr>
        <p:spPr>
          <a:xfrm flipH="1">
            <a:off x="1103968" y="4251804"/>
            <a:ext cx="1961844" cy="61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4" idx="4"/>
            <a:endCxn id="69" idx="0"/>
          </p:cNvCxnSpPr>
          <p:nvPr/>
        </p:nvCxnSpPr>
        <p:spPr>
          <a:xfrm flipH="1">
            <a:off x="2977054" y="4251804"/>
            <a:ext cx="88758" cy="61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4" idx="4"/>
            <a:endCxn id="71" idx="0"/>
          </p:cNvCxnSpPr>
          <p:nvPr/>
        </p:nvCxnSpPr>
        <p:spPr>
          <a:xfrm>
            <a:off x="3065812" y="4251804"/>
            <a:ext cx="1784328" cy="60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8" idx="2"/>
            <a:endCxn id="87" idx="0"/>
          </p:cNvCxnSpPr>
          <p:nvPr/>
        </p:nvCxnSpPr>
        <p:spPr>
          <a:xfrm flipH="1">
            <a:off x="7255754" y="3170529"/>
            <a:ext cx="13965" cy="39678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989242" y="3567314"/>
            <a:ext cx="2533024" cy="564459"/>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919677" y="3617566"/>
            <a:ext cx="2672153" cy="535531"/>
          </a:xfrm>
          <a:prstGeom prst="rect">
            <a:avLst/>
          </a:prstGeom>
        </p:spPr>
        <p:txBody>
          <a:bodyPr wrap="square">
            <a:spAutoFit/>
          </a:bodyPr>
          <a:lstStyle/>
          <a:p>
            <a:pPr>
              <a:lnSpc>
                <a:spcPct val="90000"/>
              </a:lnSpc>
              <a:spcAft>
                <a:spcPct val="20000"/>
              </a:spcAft>
            </a:pPr>
            <a:r>
              <a:rPr lang="en-US" altLang="zh-CN" sz="1600" b="1" dirty="0" err="1" smtClean="0">
                <a:solidFill>
                  <a:schemeClr val="bg1"/>
                </a:solidFill>
              </a:rPr>
              <a:t>QoL</a:t>
            </a:r>
            <a:r>
              <a:rPr lang="zh-CN" altLang="en-US" sz="1600" b="1" dirty="0" smtClean="0">
                <a:solidFill>
                  <a:schemeClr val="bg1"/>
                </a:solidFill>
              </a:rPr>
              <a:t> </a:t>
            </a:r>
            <a:r>
              <a:rPr lang="en-US" altLang="zh-CN" sz="1600" b="1" dirty="0" smtClean="0">
                <a:solidFill>
                  <a:schemeClr val="bg1"/>
                </a:solidFill>
              </a:rPr>
              <a:t>issues</a:t>
            </a:r>
            <a:r>
              <a:rPr lang="zh-CN" altLang="en-US" sz="1600" b="1" dirty="0" smtClean="0">
                <a:solidFill>
                  <a:schemeClr val="bg1"/>
                </a:solidFill>
              </a:rPr>
              <a:t> </a:t>
            </a:r>
            <a:r>
              <a:rPr lang="en-US" altLang="zh-CN" sz="1600" b="1" dirty="0" smtClean="0">
                <a:solidFill>
                  <a:schemeClr val="bg1"/>
                </a:solidFill>
              </a:rPr>
              <a:t>should</a:t>
            </a:r>
            <a:r>
              <a:rPr lang="zh-CN" altLang="en-US" sz="1600" b="1" dirty="0" smtClean="0">
                <a:solidFill>
                  <a:schemeClr val="bg1"/>
                </a:solidFill>
              </a:rPr>
              <a:t> </a:t>
            </a:r>
            <a:r>
              <a:rPr lang="en-US" altLang="zh-CN" sz="1600" b="1" dirty="0" smtClean="0">
                <a:solidFill>
                  <a:schemeClr val="bg1"/>
                </a:solidFill>
              </a:rPr>
              <a:t>be</a:t>
            </a:r>
            <a:r>
              <a:rPr lang="zh-CN" altLang="en-US" sz="1600" b="1" dirty="0" smtClean="0">
                <a:solidFill>
                  <a:schemeClr val="bg1"/>
                </a:solidFill>
              </a:rPr>
              <a:t> </a:t>
            </a:r>
            <a:r>
              <a:rPr lang="en-US" altLang="zh-CN" sz="1600" b="1" dirty="0" smtClean="0">
                <a:solidFill>
                  <a:schemeClr val="bg1"/>
                </a:solidFill>
              </a:rPr>
              <a:t>indicators</a:t>
            </a:r>
            <a:r>
              <a:rPr lang="zh-CN" altLang="en-US" sz="1600" b="1" dirty="0" smtClean="0">
                <a:solidFill>
                  <a:schemeClr val="bg1"/>
                </a:solidFill>
              </a:rPr>
              <a:t> </a:t>
            </a:r>
            <a:r>
              <a:rPr lang="en-US" altLang="zh-CN" sz="1600" b="1" dirty="0" smtClean="0">
                <a:solidFill>
                  <a:schemeClr val="bg1"/>
                </a:solidFill>
              </a:rPr>
              <a:t>of</a:t>
            </a:r>
            <a:r>
              <a:rPr lang="zh-CN" altLang="en-US" sz="1600" b="1" dirty="0" smtClean="0">
                <a:solidFill>
                  <a:schemeClr val="bg1"/>
                </a:solidFill>
              </a:rPr>
              <a:t> </a:t>
            </a:r>
            <a:r>
              <a:rPr lang="en-US" altLang="zh-CN" sz="1600" b="1" dirty="0" smtClean="0">
                <a:solidFill>
                  <a:schemeClr val="bg1"/>
                </a:solidFill>
              </a:rPr>
              <a:t>violent</a:t>
            </a:r>
            <a:r>
              <a:rPr lang="zh-CN" altLang="en-US" sz="1600" b="1" dirty="0" smtClean="0">
                <a:solidFill>
                  <a:schemeClr val="bg1"/>
                </a:solidFill>
              </a:rPr>
              <a:t> </a:t>
            </a:r>
            <a:r>
              <a:rPr lang="en-US" altLang="zh-CN" sz="1600" b="1" dirty="0" smtClean="0">
                <a:solidFill>
                  <a:schemeClr val="bg1"/>
                </a:solidFill>
              </a:rPr>
              <a:t>crime</a:t>
            </a:r>
            <a:endParaRPr lang="en-US" altLang="en-US" sz="1600" b="1" dirty="0">
              <a:solidFill>
                <a:schemeClr val="bg1"/>
              </a:solidFill>
            </a:endParaRPr>
          </a:p>
        </p:txBody>
      </p:sp>
      <p:sp>
        <p:nvSpPr>
          <p:cNvPr id="97" name="Rectangle 96"/>
          <p:cNvSpPr/>
          <p:nvPr/>
        </p:nvSpPr>
        <p:spPr>
          <a:xfrm>
            <a:off x="7557113" y="4449209"/>
            <a:ext cx="4450408" cy="700860"/>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52" idx="2"/>
            <a:endCxn id="97" idx="0"/>
          </p:cNvCxnSpPr>
          <p:nvPr/>
        </p:nvCxnSpPr>
        <p:spPr>
          <a:xfrm flipH="1">
            <a:off x="9782317" y="3170529"/>
            <a:ext cx="384301" cy="127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7653366" y="4532563"/>
            <a:ext cx="4450407" cy="535531"/>
          </a:xfrm>
          <a:prstGeom prst="rect">
            <a:avLst/>
          </a:prstGeom>
        </p:spPr>
        <p:txBody>
          <a:bodyPr wrap="square">
            <a:spAutoFit/>
          </a:bodyPr>
          <a:lstStyle/>
          <a:p>
            <a:pPr>
              <a:lnSpc>
                <a:spcPct val="90000"/>
              </a:lnSpc>
              <a:spcAft>
                <a:spcPct val="20000"/>
              </a:spcAft>
            </a:pPr>
            <a:r>
              <a:rPr lang="en-US" altLang="zh-CN" sz="1600" b="1" dirty="0" smtClean="0">
                <a:solidFill>
                  <a:schemeClr val="bg1"/>
                </a:solidFill>
              </a:rPr>
              <a:t>How</a:t>
            </a:r>
            <a:r>
              <a:rPr lang="zh-CN" altLang="en-US" sz="1600" b="1" dirty="0" smtClean="0">
                <a:solidFill>
                  <a:schemeClr val="bg1"/>
                </a:solidFill>
              </a:rPr>
              <a:t> </a:t>
            </a:r>
            <a:r>
              <a:rPr lang="en-US" altLang="zh-CN" sz="1600" b="1" dirty="0" smtClean="0">
                <a:solidFill>
                  <a:schemeClr val="bg1"/>
                </a:solidFill>
              </a:rPr>
              <a:t>the</a:t>
            </a:r>
            <a:r>
              <a:rPr lang="zh-CN" altLang="en-US" sz="1600" b="1" dirty="0" smtClean="0">
                <a:solidFill>
                  <a:schemeClr val="bg1"/>
                </a:solidFill>
              </a:rPr>
              <a:t> </a:t>
            </a:r>
            <a:r>
              <a:rPr lang="en-US" altLang="zh-CN" sz="1600" b="1" dirty="0" err="1" smtClean="0">
                <a:solidFill>
                  <a:schemeClr val="bg1"/>
                </a:solidFill>
              </a:rPr>
              <a:t>QoL</a:t>
            </a:r>
            <a:r>
              <a:rPr lang="zh-CN" altLang="en-US" sz="1600" b="1" dirty="0" smtClean="0">
                <a:solidFill>
                  <a:schemeClr val="bg1"/>
                </a:solidFill>
              </a:rPr>
              <a:t> </a:t>
            </a:r>
            <a:r>
              <a:rPr lang="en-US" altLang="zh-CN" sz="1600" b="1" dirty="0" smtClean="0">
                <a:solidFill>
                  <a:schemeClr val="bg1"/>
                </a:solidFill>
              </a:rPr>
              <a:t>issues</a:t>
            </a:r>
            <a:r>
              <a:rPr lang="zh-CN" altLang="en-US" sz="1600" b="1" dirty="0" smtClean="0">
                <a:solidFill>
                  <a:schemeClr val="bg1"/>
                </a:solidFill>
              </a:rPr>
              <a:t> </a:t>
            </a:r>
            <a:r>
              <a:rPr lang="en-US" altLang="zh-CN" sz="1600" b="1" dirty="0" smtClean="0">
                <a:solidFill>
                  <a:schemeClr val="bg1"/>
                </a:solidFill>
              </a:rPr>
              <a:t>resolved</a:t>
            </a:r>
            <a:r>
              <a:rPr lang="zh-CN" altLang="en-US" sz="1600" b="1" dirty="0" smtClean="0">
                <a:solidFill>
                  <a:schemeClr val="bg1"/>
                </a:solidFill>
              </a:rPr>
              <a:t> </a:t>
            </a:r>
            <a:r>
              <a:rPr lang="en-US" altLang="zh-CN" sz="1600" b="1" dirty="0" smtClean="0">
                <a:solidFill>
                  <a:schemeClr val="bg1"/>
                </a:solidFill>
              </a:rPr>
              <a:t>of</a:t>
            </a:r>
            <a:r>
              <a:rPr lang="zh-CN" altLang="en-US" sz="1600" b="1" dirty="0" smtClean="0">
                <a:solidFill>
                  <a:schemeClr val="bg1"/>
                </a:solidFill>
              </a:rPr>
              <a:t> </a:t>
            </a:r>
            <a:r>
              <a:rPr lang="en-US" altLang="zh-CN" sz="1600" b="1" dirty="0" smtClean="0">
                <a:solidFill>
                  <a:schemeClr val="bg1"/>
                </a:solidFill>
              </a:rPr>
              <a:t>time</a:t>
            </a:r>
            <a:r>
              <a:rPr lang="zh-CN" altLang="en-US" sz="1600" b="1" dirty="0" smtClean="0">
                <a:solidFill>
                  <a:schemeClr val="bg1"/>
                </a:solidFill>
              </a:rPr>
              <a:t> </a:t>
            </a:r>
            <a:r>
              <a:rPr lang="en-US" altLang="zh-CN" sz="1600" b="1" dirty="0" smtClean="0">
                <a:solidFill>
                  <a:schemeClr val="bg1"/>
                </a:solidFill>
              </a:rPr>
              <a:t>prior</a:t>
            </a:r>
            <a:r>
              <a:rPr lang="zh-CN" altLang="en-US" sz="1600" b="1" dirty="0" smtClean="0">
                <a:solidFill>
                  <a:schemeClr val="bg1"/>
                </a:solidFill>
              </a:rPr>
              <a:t> </a:t>
            </a:r>
            <a:r>
              <a:rPr lang="en-US" altLang="zh-CN" sz="1600" b="1" dirty="0" smtClean="0">
                <a:solidFill>
                  <a:schemeClr val="bg1"/>
                </a:solidFill>
              </a:rPr>
              <a:t>impact</a:t>
            </a:r>
            <a:r>
              <a:rPr lang="zh-CN" altLang="en-US" sz="1600" b="1" dirty="0" smtClean="0">
                <a:solidFill>
                  <a:schemeClr val="bg1"/>
                </a:solidFill>
              </a:rPr>
              <a:t> </a:t>
            </a:r>
            <a:r>
              <a:rPr lang="en-US" altLang="zh-CN" sz="1600" b="1" dirty="0" smtClean="0">
                <a:solidFill>
                  <a:schemeClr val="bg1"/>
                </a:solidFill>
              </a:rPr>
              <a:t>violent</a:t>
            </a:r>
            <a:r>
              <a:rPr lang="zh-CN" altLang="en-US" sz="1600" b="1" dirty="0" smtClean="0">
                <a:solidFill>
                  <a:schemeClr val="bg1"/>
                </a:solidFill>
              </a:rPr>
              <a:t> </a:t>
            </a:r>
            <a:r>
              <a:rPr lang="en-US" altLang="zh-CN" sz="1600" b="1" dirty="0" smtClean="0">
                <a:solidFill>
                  <a:schemeClr val="bg1"/>
                </a:solidFill>
              </a:rPr>
              <a:t>crime</a:t>
            </a:r>
            <a:r>
              <a:rPr lang="zh-CN" altLang="en-US" sz="1600" b="1" dirty="0" smtClean="0">
                <a:solidFill>
                  <a:schemeClr val="bg1"/>
                </a:solidFill>
              </a:rPr>
              <a:t> </a:t>
            </a:r>
            <a:r>
              <a:rPr lang="en-US" altLang="zh-CN" sz="1600" b="1" dirty="0" smtClean="0">
                <a:solidFill>
                  <a:schemeClr val="bg1"/>
                </a:solidFill>
              </a:rPr>
              <a:t>in</a:t>
            </a:r>
            <a:r>
              <a:rPr lang="zh-CN" altLang="en-US" sz="1600" b="1" dirty="0" smtClean="0">
                <a:solidFill>
                  <a:schemeClr val="bg1"/>
                </a:solidFill>
              </a:rPr>
              <a:t> </a:t>
            </a:r>
            <a:r>
              <a:rPr lang="en-US" altLang="zh-CN" sz="1600" b="1" dirty="0" smtClean="0">
                <a:solidFill>
                  <a:schemeClr val="bg1"/>
                </a:solidFill>
              </a:rPr>
              <a:t>a</a:t>
            </a:r>
            <a:r>
              <a:rPr lang="zh-CN" altLang="en-US" sz="1600" b="1" dirty="0" smtClean="0">
                <a:solidFill>
                  <a:schemeClr val="bg1"/>
                </a:solidFill>
              </a:rPr>
              <a:t> </a:t>
            </a:r>
            <a:r>
              <a:rPr lang="en-US" altLang="zh-CN" sz="1600" b="1" dirty="0" smtClean="0">
                <a:solidFill>
                  <a:schemeClr val="bg1"/>
                </a:solidFill>
              </a:rPr>
              <a:t>subsequent</a:t>
            </a:r>
            <a:r>
              <a:rPr lang="zh-CN" altLang="en-US" sz="1600" b="1" dirty="0" smtClean="0">
                <a:solidFill>
                  <a:schemeClr val="bg1"/>
                </a:solidFill>
              </a:rPr>
              <a:t> </a:t>
            </a:r>
            <a:r>
              <a:rPr lang="en-US" altLang="zh-CN" sz="1600" b="1" dirty="0" smtClean="0">
                <a:solidFill>
                  <a:schemeClr val="bg1"/>
                </a:solidFill>
              </a:rPr>
              <a:t>time</a:t>
            </a:r>
            <a:r>
              <a:rPr lang="zh-CN" altLang="en-US" sz="1600" b="1" dirty="0" smtClean="0">
                <a:solidFill>
                  <a:schemeClr val="bg1"/>
                </a:solidFill>
              </a:rPr>
              <a:t> </a:t>
            </a:r>
            <a:r>
              <a:rPr lang="en-US" altLang="zh-CN" sz="1600" b="1" dirty="0" smtClean="0">
                <a:solidFill>
                  <a:schemeClr val="bg1"/>
                </a:solidFill>
              </a:rPr>
              <a:t>period</a:t>
            </a:r>
            <a:endParaRPr lang="en-US" altLang="en-US" sz="1600" b="1" dirty="0">
              <a:solidFill>
                <a:schemeClr val="bg1"/>
              </a:solidFill>
            </a:endParaRPr>
          </a:p>
        </p:txBody>
      </p:sp>
    </p:spTree>
    <p:extLst>
      <p:ext uri="{BB962C8B-B14F-4D97-AF65-F5344CB8AC3E}">
        <p14:creationId xmlns:p14="http://schemas.microsoft.com/office/powerpoint/2010/main" val="169809284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Stop &amp; Search </a:t>
            </a:r>
            <a:endParaRPr lang="en-US" altLang="en-US" sz="2400" b="1" dirty="0">
              <a:solidFill>
                <a:srgbClr val="954F72"/>
              </a:solidFill>
              <a:latin typeface="Arial Narrow" panose="020B0606020202030204" pitchFamily="34" charset="0"/>
            </a:endParaRPr>
          </a:p>
        </p:txBody>
      </p:sp>
      <p:sp>
        <p:nvSpPr>
          <p:cNvPr id="4" name="TextBox 3"/>
          <p:cNvSpPr txBox="1"/>
          <p:nvPr/>
        </p:nvSpPr>
        <p:spPr>
          <a:xfrm>
            <a:off x="605117" y="1237129"/>
            <a:ext cx="11308977" cy="3970318"/>
          </a:xfrm>
          <a:prstGeom prst="rect">
            <a:avLst/>
          </a:prstGeom>
          <a:noFill/>
        </p:spPr>
        <p:txBody>
          <a:bodyPr wrap="square" rtlCol="0">
            <a:spAutoFit/>
          </a:bodyPr>
          <a:lstStyle/>
          <a:p>
            <a:pPr marL="342900" indent="-342900">
              <a:buAutoNum type="arabicPeriod"/>
            </a:pPr>
            <a:r>
              <a:rPr lang="en-US" altLang="zh-CN" dirty="0" smtClean="0"/>
              <a:t>Where stops </a:t>
            </a:r>
            <a:r>
              <a:rPr lang="en-US" altLang="zh-CN" dirty="0"/>
              <a:t>and </a:t>
            </a:r>
            <a:r>
              <a:rPr lang="en-US" altLang="zh-CN" dirty="0" smtClean="0"/>
              <a:t>searches happen </a:t>
            </a:r>
          </a:p>
          <a:p>
            <a:pPr marL="285750" indent="-285750">
              <a:buFont typeface="Arial" panose="020B0604020202020204" pitchFamily="34" charset="0"/>
              <a:buChar char="•"/>
            </a:pPr>
            <a:r>
              <a:rPr lang="en-US" altLang="zh-CN" dirty="0" smtClean="0"/>
              <a:t>Already happened – visualized the geographic distribution of stop and search </a:t>
            </a:r>
          </a:p>
          <a:p>
            <a:pPr marL="285750" indent="-285750">
              <a:buFont typeface="Arial" panose="020B0604020202020204" pitchFamily="34" charset="0"/>
              <a:buChar char="•"/>
            </a:pPr>
            <a:r>
              <a:rPr lang="en-US" altLang="zh-CN" dirty="0" smtClean="0"/>
              <a:t>Should happen - </a:t>
            </a:r>
            <a:r>
              <a:rPr lang="en-US" altLang="zh-CN" dirty="0"/>
              <a:t>visualized the geographic distribution of violence </a:t>
            </a:r>
            <a:r>
              <a:rPr lang="en-US" altLang="zh-CN" dirty="0" smtClean="0"/>
              <a:t>crimes</a:t>
            </a:r>
          </a:p>
          <a:p>
            <a:endParaRPr lang="en-US" altLang="zh-CN" dirty="0" smtClean="0"/>
          </a:p>
          <a:p>
            <a:r>
              <a:rPr lang="en-US" altLang="zh-CN" dirty="0" smtClean="0"/>
              <a:t>2</a:t>
            </a:r>
            <a:r>
              <a:rPr lang="en-US" altLang="zh-CN" dirty="0"/>
              <a:t>. </a:t>
            </a:r>
            <a:r>
              <a:rPr lang="en-US" altLang="zh-CN" dirty="0" smtClean="0"/>
              <a:t>Impacts </a:t>
            </a:r>
            <a:r>
              <a:rPr lang="en-US" altLang="zh-CN" dirty="0"/>
              <a:t>of </a:t>
            </a:r>
            <a:r>
              <a:rPr lang="en-US" altLang="zh-CN" dirty="0" smtClean="0"/>
              <a:t>stops </a:t>
            </a:r>
            <a:r>
              <a:rPr lang="en-US" altLang="zh-CN" dirty="0"/>
              <a:t>and </a:t>
            </a:r>
            <a:r>
              <a:rPr lang="en-US" altLang="zh-CN" dirty="0" smtClean="0"/>
              <a:t>searches</a:t>
            </a:r>
            <a:endParaRPr lang="en-US" altLang="zh-CN" dirty="0"/>
          </a:p>
          <a:p>
            <a:pPr marL="285750" indent="-285750">
              <a:buFont typeface="Arial" panose="020B0604020202020204" pitchFamily="34" charset="0"/>
              <a:buChar char="•"/>
            </a:pPr>
            <a:r>
              <a:rPr lang="en-US" altLang="zh-CN" dirty="0" smtClean="0"/>
              <a:t>The correlation between stop &amp; search and violence crimes</a:t>
            </a:r>
          </a:p>
          <a:p>
            <a:pPr marL="285750" indent="-285750">
              <a:buFont typeface="Arial" panose="020B0604020202020204" pitchFamily="34" charset="0"/>
              <a:buChar char="•"/>
            </a:pPr>
            <a:r>
              <a:rPr lang="en-US" altLang="zh-CN" dirty="0" smtClean="0"/>
              <a:t>The impact of stop &amp; search on crimes (next step)</a:t>
            </a:r>
          </a:p>
          <a:p>
            <a:endParaRPr lang="en-US" altLang="zh-CN" dirty="0"/>
          </a:p>
          <a:p>
            <a:r>
              <a:rPr lang="en-US" altLang="zh-CN" dirty="0" smtClean="0"/>
              <a:t>3. Actions taken analysis (Next step)</a:t>
            </a:r>
          </a:p>
          <a:p>
            <a:pPr marL="285750" indent="-285750">
              <a:buFont typeface="Arial" panose="020B0604020202020204" pitchFamily="34" charset="0"/>
              <a:buChar char="•"/>
            </a:pPr>
            <a:r>
              <a:rPr lang="en-US" altLang="zh-CN" dirty="0"/>
              <a:t>The correlation between stop &amp; search </a:t>
            </a:r>
            <a:r>
              <a:rPr lang="en-US" altLang="zh-CN" dirty="0" smtClean="0"/>
              <a:t>with effective actions and </a:t>
            </a:r>
            <a:r>
              <a:rPr lang="en-US" altLang="zh-CN" dirty="0"/>
              <a:t>violence crimes</a:t>
            </a:r>
          </a:p>
          <a:p>
            <a:pPr marL="285750" indent="-285750">
              <a:buFont typeface="Arial" panose="020B0604020202020204" pitchFamily="34" charset="0"/>
              <a:buChar char="•"/>
            </a:pPr>
            <a:r>
              <a:rPr lang="en-US" altLang="zh-CN" dirty="0"/>
              <a:t>The impact </a:t>
            </a:r>
            <a:r>
              <a:rPr lang="en-US" altLang="zh-CN" dirty="0" smtClean="0"/>
              <a:t>of effective </a:t>
            </a:r>
            <a:r>
              <a:rPr lang="en-US" altLang="zh-CN" dirty="0"/>
              <a:t>stop &amp; search on </a:t>
            </a:r>
            <a:r>
              <a:rPr lang="en-US" altLang="zh-CN" dirty="0" smtClean="0"/>
              <a:t>crimes</a:t>
            </a:r>
          </a:p>
          <a:p>
            <a:pPr marL="285750" indent="-285750">
              <a:buFont typeface="Arial" panose="020B0604020202020204" pitchFamily="34" charset="0"/>
              <a:buChar char="•"/>
            </a:pPr>
            <a:r>
              <a:rPr lang="en-US" altLang="zh-CN" dirty="0" smtClean="0"/>
              <a:t>“Good” stop and search prediction and factor exploration</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3773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Stop </a:t>
            </a:r>
            <a:r>
              <a:rPr lang="en-US" altLang="zh-CN" sz="2400" b="1" dirty="0">
                <a:solidFill>
                  <a:srgbClr val="954F72"/>
                </a:solidFill>
                <a:latin typeface="Arial Narrow" panose="020B0606020202030204" pitchFamily="34" charset="0"/>
              </a:rPr>
              <a:t>&amp; Search - Where stops and searches happen </a:t>
            </a:r>
            <a:r>
              <a:rPr lang="en-US" altLang="zh-CN" sz="2400" b="1" dirty="0" smtClean="0">
                <a:solidFill>
                  <a:srgbClr val="954F72"/>
                </a:solidFill>
                <a:latin typeface="Arial Narrow" panose="020B0606020202030204" pitchFamily="34" charset="0"/>
              </a:rPr>
              <a:t> </a:t>
            </a:r>
            <a:endParaRPr lang="en-US" altLang="en-US" sz="2400" b="1" dirty="0">
              <a:solidFill>
                <a:srgbClr val="954F72"/>
              </a:solidFill>
              <a:latin typeface="Arial Narrow" panose="020B0606020202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00" y="921547"/>
            <a:ext cx="10883900" cy="4768053"/>
          </a:xfrm>
          <a:prstGeom prst="rect">
            <a:avLst/>
          </a:prstGeom>
        </p:spPr>
      </p:pic>
      <p:sp>
        <p:nvSpPr>
          <p:cNvPr id="6" name="TextBox 5"/>
          <p:cNvSpPr txBox="1"/>
          <p:nvPr/>
        </p:nvSpPr>
        <p:spPr>
          <a:xfrm>
            <a:off x="1485900" y="5861916"/>
            <a:ext cx="9182100" cy="461665"/>
          </a:xfrm>
          <a:prstGeom prst="rect">
            <a:avLst/>
          </a:prstGeom>
          <a:noFill/>
        </p:spPr>
        <p:txBody>
          <a:bodyPr wrap="square" rtlCol="0">
            <a:spAutoFit/>
          </a:bodyPr>
          <a:lstStyle/>
          <a:p>
            <a:r>
              <a:rPr lang="en-US" altLang="zh-CN" sz="2400" b="1" dirty="0" smtClean="0"/>
              <a:t>Geographic distributions of crimes and stops &amp; searches are consistent</a:t>
            </a:r>
            <a:endParaRPr lang="zh-CN" altLang="en-US" sz="2400" b="1" dirty="0"/>
          </a:p>
        </p:txBody>
      </p:sp>
    </p:spTree>
    <p:extLst>
      <p:ext uri="{BB962C8B-B14F-4D97-AF65-F5344CB8AC3E}">
        <p14:creationId xmlns:p14="http://schemas.microsoft.com/office/powerpoint/2010/main" val="204534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Stop </a:t>
            </a:r>
            <a:r>
              <a:rPr lang="en-US" altLang="zh-CN" sz="2400" b="1" dirty="0">
                <a:solidFill>
                  <a:srgbClr val="954F72"/>
                </a:solidFill>
                <a:latin typeface="Arial Narrow" panose="020B0606020202030204" pitchFamily="34" charset="0"/>
              </a:rPr>
              <a:t>&amp; Search - </a:t>
            </a:r>
            <a:r>
              <a:rPr lang="en-US" altLang="zh-CN" sz="2400" b="1" dirty="0" smtClean="0">
                <a:solidFill>
                  <a:srgbClr val="954F72"/>
                </a:solidFill>
                <a:latin typeface="Arial Narrow" panose="020B0606020202030204" pitchFamily="34" charset="0"/>
              </a:rPr>
              <a:t>Impacts </a:t>
            </a:r>
            <a:r>
              <a:rPr lang="en-US" altLang="zh-CN" sz="2400" b="1" dirty="0">
                <a:solidFill>
                  <a:srgbClr val="954F72"/>
                </a:solidFill>
                <a:latin typeface="Arial Narrow" panose="020B0606020202030204" pitchFamily="34" charset="0"/>
              </a:rPr>
              <a:t>of stops and </a:t>
            </a:r>
            <a:r>
              <a:rPr lang="en-US" altLang="zh-CN" sz="2400" b="1" dirty="0" smtClean="0">
                <a:solidFill>
                  <a:srgbClr val="954F72"/>
                </a:solidFill>
                <a:latin typeface="Arial Narrow" panose="020B0606020202030204" pitchFamily="34" charset="0"/>
              </a:rPr>
              <a:t>searches</a:t>
            </a:r>
            <a:endParaRPr lang="en-US" altLang="en-US" sz="2400" b="1" dirty="0">
              <a:solidFill>
                <a:srgbClr val="954F72"/>
              </a:solidFill>
              <a:latin typeface="Arial Narrow" panose="020B0606020202030204" pitchFamily="34" charset="0"/>
            </a:endParaRPr>
          </a:p>
        </p:txBody>
      </p:sp>
      <p:grpSp>
        <p:nvGrpSpPr>
          <p:cNvPr id="41" name="Group 40"/>
          <p:cNvGrpSpPr/>
          <p:nvPr/>
        </p:nvGrpSpPr>
        <p:grpSpPr>
          <a:xfrm>
            <a:off x="826247" y="1005214"/>
            <a:ext cx="10433259" cy="5023794"/>
            <a:chOff x="826247" y="1005214"/>
            <a:chExt cx="10433259" cy="5023794"/>
          </a:xfrm>
        </p:grpSpPr>
        <p:cxnSp>
          <p:nvCxnSpPr>
            <p:cNvPr id="5" name="Straight Arrow Connector 4"/>
            <p:cNvCxnSpPr/>
            <p:nvPr/>
          </p:nvCxnSpPr>
          <p:spPr>
            <a:xfrm flipV="1">
              <a:off x="826247" y="1218156"/>
              <a:ext cx="9806958" cy="460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2190663" y="1005214"/>
              <a:ext cx="0" cy="212942"/>
            </a:xfrm>
            <a:prstGeom prst="line">
              <a:avLst/>
            </a:prstGeom>
            <a:ln w="76200"/>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5950559" y="1005214"/>
              <a:ext cx="0" cy="212942"/>
            </a:xfrm>
            <a:prstGeom prst="line">
              <a:avLst/>
            </a:prstGeom>
            <a:ln w="76200"/>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9272043" y="1005214"/>
              <a:ext cx="0" cy="212942"/>
            </a:xfrm>
            <a:prstGeom prst="line">
              <a:avLst/>
            </a:prstGeom>
            <a:ln w="76200"/>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0232372" y="1435703"/>
              <a:ext cx="1027134" cy="523220"/>
            </a:xfrm>
            <a:prstGeom prst="rect">
              <a:avLst/>
            </a:prstGeom>
            <a:noFill/>
          </p:spPr>
          <p:txBody>
            <a:bodyPr wrap="square" rtlCol="0">
              <a:spAutoFit/>
            </a:bodyPr>
            <a:lstStyle/>
            <a:p>
              <a:r>
                <a:rPr lang="en-US" altLang="zh-CN" sz="2800" b="1" dirty="0" smtClean="0"/>
                <a:t>Time</a:t>
              </a:r>
              <a:endParaRPr lang="zh-CN" altLang="en-US" sz="2800" b="1" dirty="0"/>
            </a:p>
          </p:txBody>
        </p:sp>
        <p:sp>
          <p:nvSpPr>
            <p:cNvPr id="14" name="TextBox 13"/>
            <p:cNvSpPr txBox="1"/>
            <p:nvPr/>
          </p:nvSpPr>
          <p:spPr>
            <a:xfrm>
              <a:off x="1904652" y="1431098"/>
              <a:ext cx="1027134" cy="523220"/>
            </a:xfrm>
            <a:prstGeom prst="rect">
              <a:avLst/>
            </a:prstGeom>
            <a:noFill/>
          </p:spPr>
          <p:txBody>
            <a:bodyPr wrap="square" rtlCol="0">
              <a:spAutoFit/>
            </a:bodyPr>
            <a:lstStyle/>
            <a:p>
              <a:r>
                <a:rPr lang="en-US" altLang="zh-CN" sz="2800" b="1" dirty="0" smtClean="0"/>
                <a:t>T1</a:t>
              </a:r>
              <a:endParaRPr lang="zh-CN" altLang="en-US" sz="2800" b="1" dirty="0"/>
            </a:p>
          </p:txBody>
        </p:sp>
        <p:sp>
          <p:nvSpPr>
            <p:cNvPr id="15" name="TextBox 14"/>
            <p:cNvSpPr txBox="1"/>
            <p:nvPr/>
          </p:nvSpPr>
          <p:spPr>
            <a:xfrm>
              <a:off x="5706761" y="1431098"/>
              <a:ext cx="1027134" cy="523220"/>
            </a:xfrm>
            <a:prstGeom prst="rect">
              <a:avLst/>
            </a:prstGeom>
            <a:noFill/>
          </p:spPr>
          <p:txBody>
            <a:bodyPr wrap="square" rtlCol="0">
              <a:spAutoFit/>
            </a:bodyPr>
            <a:lstStyle/>
            <a:p>
              <a:r>
                <a:rPr lang="en-US" altLang="zh-CN" sz="2800" b="1" dirty="0" smtClean="0"/>
                <a:t>T2</a:t>
              </a:r>
              <a:endParaRPr lang="zh-CN" altLang="en-US" sz="2800" b="1" dirty="0"/>
            </a:p>
          </p:txBody>
        </p:sp>
        <p:sp>
          <p:nvSpPr>
            <p:cNvPr id="16" name="TextBox 15"/>
            <p:cNvSpPr txBox="1"/>
            <p:nvPr/>
          </p:nvSpPr>
          <p:spPr>
            <a:xfrm>
              <a:off x="8995303" y="1431098"/>
              <a:ext cx="1027134" cy="523220"/>
            </a:xfrm>
            <a:prstGeom prst="rect">
              <a:avLst/>
            </a:prstGeom>
            <a:noFill/>
          </p:spPr>
          <p:txBody>
            <a:bodyPr wrap="square" rtlCol="0">
              <a:spAutoFit/>
            </a:bodyPr>
            <a:lstStyle/>
            <a:p>
              <a:r>
                <a:rPr lang="en-US" altLang="zh-CN" sz="2800" b="1" dirty="0" smtClean="0"/>
                <a:t>T3</a:t>
              </a:r>
              <a:endParaRPr lang="zh-CN" altLang="en-US" sz="2800" b="1" dirty="0"/>
            </a:p>
          </p:txBody>
        </p:sp>
        <p:sp>
          <p:nvSpPr>
            <p:cNvPr id="20" name="Right Brace 19"/>
            <p:cNvSpPr/>
            <p:nvPr/>
          </p:nvSpPr>
          <p:spPr>
            <a:xfrm rot="5400000">
              <a:off x="3869151" y="464162"/>
              <a:ext cx="402920" cy="3759896"/>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1" name="Right Brace 20"/>
            <p:cNvSpPr/>
            <p:nvPr/>
          </p:nvSpPr>
          <p:spPr>
            <a:xfrm rot="5400000">
              <a:off x="7409841" y="683368"/>
              <a:ext cx="402920" cy="3321484"/>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2" name="TextBox 21"/>
            <p:cNvSpPr txBox="1"/>
            <p:nvPr/>
          </p:nvSpPr>
          <p:spPr>
            <a:xfrm>
              <a:off x="3194292" y="2733902"/>
              <a:ext cx="2317271" cy="461665"/>
            </a:xfrm>
            <a:prstGeom prst="rect">
              <a:avLst/>
            </a:prstGeom>
            <a:noFill/>
          </p:spPr>
          <p:txBody>
            <a:bodyPr wrap="square" rtlCol="0">
              <a:spAutoFit/>
            </a:bodyPr>
            <a:lstStyle/>
            <a:p>
              <a:r>
                <a:rPr lang="en-US" altLang="zh-CN" sz="2400" b="1" dirty="0" smtClean="0"/>
                <a:t>Time Frame</a:t>
              </a:r>
              <a:endParaRPr lang="zh-CN" altLang="en-US" sz="2400" b="1" dirty="0"/>
            </a:p>
          </p:txBody>
        </p:sp>
        <p:sp>
          <p:nvSpPr>
            <p:cNvPr id="23" name="TextBox 22"/>
            <p:cNvSpPr txBox="1"/>
            <p:nvPr/>
          </p:nvSpPr>
          <p:spPr>
            <a:xfrm>
              <a:off x="6733895" y="2733901"/>
              <a:ext cx="2317271" cy="461665"/>
            </a:xfrm>
            <a:prstGeom prst="rect">
              <a:avLst/>
            </a:prstGeom>
            <a:noFill/>
          </p:spPr>
          <p:txBody>
            <a:bodyPr wrap="square" rtlCol="0">
              <a:spAutoFit/>
            </a:bodyPr>
            <a:lstStyle/>
            <a:p>
              <a:r>
                <a:rPr lang="en-US" altLang="zh-CN" sz="2400" b="1" dirty="0" smtClean="0"/>
                <a:t>Time Window</a:t>
              </a:r>
              <a:endParaRPr lang="zh-CN" altLang="en-US" sz="2400" b="1" dirty="0"/>
            </a:p>
          </p:txBody>
        </p:sp>
        <p:cxnSp>
          <p:nvCxnSpPr>
            <p:cNvPr id="25" name="Straight Arrow Connector 24"/>
            <p:cNvCxnSpPr/>
            <p:nvPr/>
          </p:nvCxnSpPr>
          <p:spPr>
            <a:xfrm>
              <a:off x="4073061" y="3257122"/>
              <a:ext cx="3639" cy="1783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90663" y="5040349"/>
              <a:ext cx="4761933" cy="461665"/>
            </a:xfrm>
            <a:prstGeom prst="rect">
              <a:avLst/>
            </a:prstGeom>
            <a:noFill/>
          </p:spPr>
          <p:txBody>
            <a:bodyPr wrap="square" rtlCol="0">
              <a:spAutoFit/>
            </a:bodyPr>
            <a:lstStyle/>
            <a:p>
              <a:r>
                <a:rPr lang="en-US" altLang="zh-CN" sz="2400" b="1" dirty="0" smtClean="0"/>
                <a:t>The number of stop &amp; search</a:t>
              </a:r>
              <a:endParaRPr lang="zh-CN" altLang="en-US" sz="2400" b="1" dirty="0"/>
            </a:p>
          </p:txBody>
        </p:sp>
        <p:cxnSp>
          <p:nvCxnSpPr>
            <p:cNvPr id="32" name="Straight Arrow Connector 31"/>
            <p:cNvCxnSpPr/>
            <p:nvPr/>
          </p:nvCxnSpPr>
          <p:spPr>
            <a:xfrm>
              <a:off x="4355377" y="3257122"/>
              <a:ext cx="3255924" cy="17786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51577" y="5040349"/>
              <a:ext cx="4761933" cy="461665"/>
            </a:xfrm>
            <a:prstGeom prst="rect">
              <a:avLst/>
            </a:prstGeom>
            <a:noFill/>
          </p:spPr>
          <p:txBody>
            <a:bodyPr wrap="square" rtlCol="0">
              <a:spAutoFit/>
            </a:bodyPr>
            <a:lstStyle/>
            <a:p>
              <a:r>
                <a:rPr lang="en-US" altLang="zh-CN" sz="2400" b="1" dirty="0" smtClean="0"/>
                <a:t>The number of crimes</a:t>
              </a:r>
              <a:endParaRPr lang="zh-CN" altLang="en-US" sz="2400" b="1" dirty="0"/>
            </a:p>
          </p:txBody>
        </p:sp>
        <p:cxnSp>
          <p:nvCxnSpPr>
            <p:cNvPr id="36" name="Straight Arrow Connector 35"/>
            <p:cNvCxnSpPr/>
            <p:nvPr/>
          </p:nvCxnSpPr>
          <p:spPr>
            <a:xfrm>
              <a:off x="7729938" y="3257121"/>
              <a:ext cx="3639" cy="1783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50559" y="3537895"/>
              <a:ext cx="2317271" cy="707886"/>
            </a:xfrm>
            <a:prstGeom prst="rect">
              <a:avLst/>
            </a:prstGeom>
            <a:noFill/>
          </p:spPr>
          <p:txBody>
            <a:bodyPr wrap="square" rtlCol="0">
              <a:spAutoFit/>
            </a:bodyPr>
            <a:lstStyle/>
            <a:p>
              <a:r>
                <a:rPr lang="en-US" altLang="zh-CN" sz="2000" b="1" dirty="0" smtClean="0"/>
                <a:t>Current </a:t>
              </a:r>
            </a:p>
            <a:p>
              <a:r>
                <a:rPr lang="en-US" altLang="zh-CN" sz="2000" b="1" dirty="0" smtClean="0"/>
                <a:t>effects</a:t>
              </a:r>
              <a:endParaRPr lang="zh-CN" altLang="en-US" sz="2000" b="1" dirty="0"/>
            </a:p>
          </p:txBody>
        </p:sp>
        <p:sp>
          <p:nvSpPr>
            <p:cNvPr id="39" name="TextBox 38"/>
            <p:cNvSpPr txBox="1"/>
            <p:nvPr/>
          </p:nvSpPr>
          <p:spPr>
            <a:xfrm>
              <a:off x="7892010" y="3537895"/>
              <a:ext cx="2317271" cy="707886"/>
            </a:xfrm>
            <a:prstGeom prst="rect">
              <a:avLst/>
            </a:prstGeom>
            <a:noFill/>
          </p:spPr>
          <p:txBody>
            <a:bodyPr wrap="square" rtlCol="0">
              <a:spAutoFit/>
            </a:bodyPr>
            <a:lstStyle/>
            <a:p>
              <a:r>
                <a:rPr lang="en-US" altLang="zh-CN" sz="2000" b="1" dirty="0" smtClean="0"/>
                <a:t>Lag </a:t>
              </a:r>
            </a:p>
            <a:p>
              <a:r>
                <a:rPr lang="en-US" altLang="zh-CN" sz="2000" b="1" dirty="0" smtClean="0"/>
                <a:t>effects</a:t>
              </a:r>
              <a:endParaRPr lang="zh-CN" altLang="en-US" sz="2000" b="1" dirty="0"/>
            </a:p>
          </p:txBody>
        </p:sp>
        <p:sp>
          <p:nvSpPr>
            <p:cNvPr id="40" name="Curved Up Arrow 39"/>
            <p:cNvSpPr/>
            <p:nvPr/>
          </p:nvSpPr>
          <p:spPr>
            <a:xfrm>
              <a:off x="4571629" y="5502014"/>
              <a:ext cx="2921371" cy="526994"/>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
        <p:nvSpPr>
          <p:cNvPr id="42" name="TextBox 41"/>
          <p:cNvSpPr txBox="1"/>
          <p:nvPr/>
        </p:nvSpPr>
        <p:spPr>
          <a:xfrm>
            <a:off x="5348971" y="6029008"/>
            <a:ext cx="4761933" cy="461665"/>
          </a:xfrm>
          <a:prstGeom prst="rect">
            <a:avLst/>
          </a:prstGeom>
          <a:noFill/>
        </p:spPr>
        <p:txBody>
          <a:bodyPr wrap="square" rtlCol="0">
            <a:spAutoFit/>
          </a:bodyPr>
          <a:lstStyle/>
          <a:p>
            <a:r>
              <a:rPr lang="en-US" altLang="zh-CN" sz="2400" b="1" dirty="0" smtClean="0"/>
              <a:t>Correlation</a:t>
            </a:r>
            <a:endParaRPr lang="zh-CN" altLang="en-US" sz="2400" b="1" dirty="0"/>
          </a:p>
        </p:txBody>
      </p:sp>
    </p:spTree>
    <p:extLst>
      <p:ext uri="{BB962C8B-B14F-4D97-AF65-F5344CB8AC3E}">
        <p14:creationId xmlns:p14="http://schemas.microsoft.com/office/powerpoint/2010/main" val="2072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Stop </a:t>
            </a:r>
            <a:r>
              <a:rPr lang="en-US" altLang="zh-CN" sz="2400" b="1" dirty="0">
                <a:solidFill>
                  <a:srgbClr val="954F72"/>
                </a:solidFill>
                <a:latin typeface="Arial Narrow" panose="020B0606020202030204" pitchFamily="34" charset="0"/>
              </a:rPr>
              <a:t>&amp; Search - </a:t>
            </a:r>
            <a:r>
              <a:rPr lang="en-US" altLang="zh-CN" sz="2400" b="1" dirty="0" smtClean="0">
                <a:solidFill>
                  <a:srgbClr val="954F72"/>
                </a:solidFill>
                <a:latin typeface="Arial Narrow" panose="020B0606020202030204" pitchFamily="34" charset="0"/>
              </a:rPr>
              <a:t>Impacts </a:t>
            </a:r>
            <a:r>
              <a:rPr lang="en-US" altLang="zh-CN" sz="2400" b="1" dirty="0">
                <a:solidFill>
                  <a:srgbClr val="954F72"/>
                </a:solidFill>
                <a:latin typeface="Arial Narrow" panose="020B0606020202030204" pitchFamily="34" charset="0"/>
              </a:rPr>
              <a:t>of stops and </a:t>
            </a:r>
            <a:r>
              <a:rPr lang="en-US" altLang="zh-CN" sz="2400" b="1" dirty="0" smtClean="0">
                <a:solidFill>
                  <a:srgbClr val="954F72"/>
                </a:solidFill>
                <a:latin typeface="Arial Narrow" panose="020B0606020202030204" pitchFamily="34" charset="0"/>
              </a:rPr>
              <a:t>searches (Cont.)</a:t>
            </a:r>
            <a:endParaRPr lang="en-US" altLang="en-US" sz="2400" b="1" dirty="0">
              <a:solidFill>
                <a:srgbClr val="954F72"/>
              </a:solidFill>
              <a:latin typeface="Arial Narrow" panose="020B0606020202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22059885"/>
              </p:ext>
            </p:extLst>
          </p:nvPr>
        </p:nvGraphicFramePr>
        <p:xfrm>
          <a:off x="878333" y="1443566"/>
          <a:ext cx="10437368" cy="3291840"/>
        </p:xfrm>
        <a:graphic>
          <a:graphicData uri="http://schemas.openxmlformats.org/drawingml/2006/table">
            <a:tbl>
              <a:tblPr firstRow="1" bandRow="1">
                <a:tableStyleId>{9D7B26C5-4107-4FEC-AEDC-1716B250A1EF}</a:tableStyleId>
              </a:tblPr>
              <a:tblGrid>
                <a:gridCol w="1815084"/>
                <a:gridCol w="2983483"/>
                <a:gridCol w="2768600"/>
                <a:gridCol w="2870201"/>
              </a:tblGrid>
              <a:tr h="354327">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Time Frame</a:t>
                      </a:r>
                      <a:endParaRPr lang="zh-CN" altLang="en-US" dirty="0" smtClean="0"/>
                    </a:p>
                  </a:txBody>
                  <a:tcPr/>
                </a:tc>
                <a:tc>
                  <a:txBody>
                    <a:bodyPr/>
                    <a:lstStyle/>
                    <a:p>
                      <a:r>
                        <a:rPr lang="en-US" altLang="zh-CN" dirty="0" smtClean="0"/>
                        <a:t>Time Window </a:t>
                      </a:r>
                      <a:endParaRPr lang="zh-CN" altLang="en-US" dirty="0"/>
                    </a:p>
                  </a:txBody>
                  <a:tcPr/>
                </a:tc>
                <a:tc>
                  <a:txBody>
                    <a:bodyPr/>
                    <a:lstStyle/>
                    <a:p>
                      <a:r>
                        <a:rPr lang="en-US" altLang="zh-CN" dirty="0" smtClean="0"/>
                        <a:t>Correlation Coefficient</a:t>
                      </a:r>
                      <a:endParaRPr lang="zh-CN" altLang="en-US" dirty="0"/>
                    </a:p>
                  </a:txBody>
                  <a:tcPr/>
                </a:tc>
              </a:tr>
              <a:tr h="354327">
                <a:tc>
                  <a:txBody>
                    <a:bodyPr/>
                    <a:lstStyle/>
                    <a:p>
                      <a:r>
                        <a:rPr lang="en-US" altLang="zh-CN" dirty="0" smtClean="0"/>
                        <a:t>1</a:t>
                      </a:r>
                      <a:endParaRPr lang="zh-CN" altLang="en-US" dirty="0"/>
                    </a:p>
                  </a:txBody>
                  <a:tcPr/>
                </a:tc>
                <a:tc>
                  <a:txBody>
                    <a:bodyPr/>
                    <a:lstStyle/>
                    <a:p>
                      <a:r>
                        <a:rPr lang="en-US" altLang="zh-CN" dirty="0" smtClean="0"/>
                        <a:t>Month</a:t>
                      </a:r>
                      <a:endParaRPr lang="zh-CN" altLang="en-US" dirty="0"/>
                    </a:p>
                  </a:txBody>
                  <a:tcPr/>
                </a:tc>
                <a:tc>
                  <a:txBody>
                    <a:bodyPr/>
                    <a:lstStyle/>
                    <a:p>
                      <a:r>
                        <a:rPr lang="en-US" altLang="zh-CN" dirty="0" smtClean="0"/>
                        <a:t>Month</a:t>
                      </a:r>
                      <a:endParaRPr lang="zh-CN" altLang="en-US" dirty="0"/>
                    </a:p>
                  </a:txBody>
                  <a:tcPr/>
                </a:tc>
                <a:tc>
                  <a:txBody>
                    <a:bodyPr/>
                    <a:lstStyle/>
                    <a:p>
                      <a:r>
                        <a:rPr lang="en-US" altLang="zh-CN" dirty="0" smtClean="0"/>
                        <a:t>0.747</a:t>
                      </a:r>
                      <a:endParaRPr lang="zh-CN" altLang="en-US" dirty="0"/>
                    </a:p>
                  </a:txBody>
                  <a:tcPr/>
                </a:tc>
              </a:tr>
              <a:tr h="354327">
                <a:tc>
                  <a:txBody>
                    <a:bodyPr/>
                    <a:lstStyle/>
                    <a:p>
                      <a:r>
                        <a:rPr lang="en-US" altLang="zh-CN" dirty="0" smtClean="0"/>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Month</a:t>
                      </a:r>
                      <a:endParaRPr lang="zh-CN" altLang="en-US" dirty="0" smtClean="0"/>
                    </a:p>
                  </a:txBody>
                  <a:tcPr/>
                </a:tc>
                <a:tc>
                  <a:txBody>
                    <a:bodyPr/>
                    <a:lstStyle/>
                    <a:p>
                      <a:r>
                        <a:rPr lang="en-US" altLang="zh-CN" dirty="0" smtClean="0"/>
                        <a:t>Half</a:t>
                      </a:r>
                      <a:r>
                        <a:rPr lang="en-US" altLang="zh-CN" baseline="0" dirty="0" smtClean="0"/>
                        <a:t> a month (2 weeks)</a:t>
                      </a:r>
                      <a:endParaRPr lang="zh-CN" altLang="en-US" dirty="0"/>
                    </a:p>
                  </a:txBody>
                  <a:tcPr/>
                </a:tc>
                <a:tc>
                  <a:txBody>
                    <a:bodyPr/>
                    <a:lstStyle/>
                    <a:p>
                      <a:r>
                        <a:rPr lang="en-US" altLang="zh-CN" dirty="0" smtClean="0"/>
                        <a:t>0.863</a:t>
                      </a:r>
                      <a:endParaRPr lang="zh-CN" altLang="en-US" dirty="0"/>
                    </a:p>
                  </a:txBody>
                  <a:tcPr/>
                </a:tc>
              </a:tr>
              <a:tr h="354327">
                <a:tc>
                  <a:txBody>
                    <a:bodyPr/>
                    <a:lstStyle/>
                    <a:p>
                      <a:r>
                        <a:rPr lang="en-US" altLang="zh-CN" dirty="0" smtClean="0"/>
                        <a:t>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Month</a:t>
                      </a:r>
                      <a:endParaRPr lang="zh-CN" altLang="en-US" dirty="0" smtClean="0"/>
                    </a:p>
                  </a:txBody>
                  <a:tcPr/>
                </a:tc>
                <a:tc>
                  <a:txBody>
                    <a:bodyPr/>
                    <a:lstStyle/>
                    <a:p>
                      <a:r>
                        <a:rPr lang="en-US" altLang="zh-CN" dirty="0" smtClean="0"/>
                        <a:t>A week</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0.899</a:t>
                      </a:r>
                      <a:endParaRPr lang="zh-CN" altLang="en-US" dirty="0" smtClean="0"/>
                    </a:p>
                  </a:txBody>
                  <a:tcPr/>
                </a:tc>
              </a:tr>
              <a:tr h="354327">
                <a:tc>
                  <a:txBody>
                    <a:bodyPr/>
                    <a:lstStyle/>
                    <a:p>
                      <a:r>
                        <a:rPr lang="en-US" altLang="zh-CN" dirty="0" smtClean="0"/>
                        <a:t>4</a:t>
                      </a:r>
                      <a:endParaRPr lang="zh-CN" altLang="en-US" dirty="0"/>
                    </a:p>
                  </a:txBody>
                  <a:tcPr/>
                </a:tc>
                <a:tc>
                  <a:txBody>
                    <a:bodyPr/>
                    <a:lstStyle/>
                    <a:p>
                      <a:r>
                        <a:rPr lang="en-US" altLang="zh-CN" dirty="0" smtClean="0"/>
                        <a:t>Half</a:t>
                      </a:r>
                      <a:r>
                        <a:rPr lang="en-US" altLang="zh-CN" baseline="0" dirty="0" smtClean="0"/>
                        <a:t> a month </a:t>
                      </a:r>
                      <a:endParaRPr lang="zh-CN" altLang="en-US" dirty="0"/>
                    </a:p>
                  </a:txBody>
                  <a:tcPr/>
                </a:tc>
                <a:tc>
                  <a:txBody>
                    <a:bodyPr/>
                    <a:lstStyle/>
                    <a:p>
                      <a:r>
                        <a:rPr lang="en-US" altLang="zh-CN" dirty="0" smtClean="0"/>
                        <a:t>Half</a:t>
                      </a:r>
                      <a:r>
                        <a:rPr lang="en-US" altLang="zh-CN" baseline="0" dirty="0" smtClean="0"/>
                        <a:t> a month </a:t>
                      </a:r>
                      <a:endParaRPr lang="zh-CN" altLang="en-US" dirty="0"/>
                    </a:p>
                  </a:txBody>
                  <a:tcPr/>
                </a:tc>
                <a:tc>
                  <a:txBody>
                    <a:bodyPr/>
                    <a:lstStyle/>
                    <a:p>
                      <a:r>
                        <a:rPr lang="en-US" altLang="zh-CN" dirty="0" smtClean="0"/>
                        <a:t>0.792</a:t>
                      </a:r>
                      <a:endParaRPr lang="zh-CN" altLang="en-US" dirty="0"/>
                    </a:p>
                  </a:txBody>
                  <a:tcPr/>
                </a:tc>
              </a:tr>
              <a:tr h="354327">
                <a:tc>
                  <a:txBody>
                    <a:bodyPr/>
                    <a:lstStyle/>
                    <a:p>
                      <a:r>
                        <a:rPr lang="en-US" altLang="zh-CN" dirty="0" smtClean="0"/>
                        <a:t>5</a:t>
                      </a:r>
                      <a:endParaRPr lang="zh-CN" altLang="en-US" dirty="0"/>
                    </a:p>
                  </a:txBody>
                  <a:tcPr/>
                </a:tc>
                <a:tc>
                  <a:txBody>
                    <a:bodyPr/>
                    <a:lstStyle/>
                    <a:p>
                      <a:r>
                        <a:rPr lang="en-US" altLang="zh-CN" dirty="0" smtClean="0"/>
                        <a:t>Half</a:t>
                      </a:r>
                      <a:r>
                        <a:rPr lang="en-US" altLang="zh-CN" baseline="0" dirty="0" smtClean="0"/>
                        <a:t> a month </a:t>
                      </a:r>
                      <a:endParaRPr lang="zh-CN" altLang="en-US" dirty="0"/>
                    </a:p>
                  </a:txBody>
                  <a:tcPr/>
                </a:tc>
                <a:tc>
                  <a:txBody>
                    <a:bodyPr/>
                    <a:lstStyle/>
                    <a:p>
                      <a:r>
                        <a:rPr lang="en-US" altLang="zh-CN" dirty="0" smtClean="0"/>
                        <a:t>A week</a:t>
                      </a:r>
                      <a:endParaRPr lang="zh-CN" altLang="en-US" dirty="0"/>
                    </a:p>
                  </a:txBody>
                  <a:tcPr/>
                </a:tc>
                <a:tc>
                  <a:txBody>
                    <a:bodyPr/>
                    <a:lstStyle/>
                    <a:p>
                      <a:r>
                        <a:rPr lang="en-US" altLang="zh-CN" dirty="0" smtClean="0"/>
                        <a:t>0.839</a:t>
                      </a:r>
                      <a:endParaRPr lang="zh-CN" altLang="en-US" dirty="0"/>
                    </a:p>
                  </a:txBody>
                  <a:tcPr/>
                </a:tc>
              </a:tr>
              <a:tr h="354327">
                <a:tc>
                  <a:txBody>
                    <a:bodyPr/>
                    <a:lstStyle/>
                    <a:p>
                      <a:r>
                        <a:rPr lang="en-US" altLang="zh-CN" dirty="0" smtClean="0"/>
                        <a:t>6</a:t>
                      </a:r>
                      <a:endParaRPr lang="zh-CN" altLang="en-US" dirty="0"/>
                    </a:p>
                  </a:txBody>
                  <a:tcPr/>
                </a:tc>
                <a:tc>
                  <a:txBody>
                    <a:bodyPr/>
                    <a:lstStyle/>
                    <a:p>
                      <a:r>
                        <a:rPr lang="en-US" altLang="zh-CN" dirty="0" smtClean="0"/>
                        <a:t>Half</a:t>
                      </a:r>
                      <a:r>
                        <a:rPr lang="en-US" altLang="zh-CN" baseline="0" dirty="0" smtClean="0"/>
                        <a:t> a month </a:t>
                      </a:r>
                      <a:endParaRPr lang="zh-CN" altLang="en-US" dirty="0"/>
                    </a:p>
                  </a:txBody>
                  <a:tcPr/>
                </a:tc>
                <a:tc>
                  <a:txBody>
                    <a:bodyPr/>
                    <a:lstStyle/>
                    <a:p>
                      <a:r>
                        <a:rPr lang="en-US" altLang="zh-CN" dirty="0" smtClean="0"/>
                        <a:t>A day</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0.832</a:t>
                      </a:r>
                      <a:endParaRPr lang="zh-CN" altLang="en-US" dirty="0" smtClean="0"/>
                    </a:p>
                  </a:txBody>
                  <a:tcPr/>
                </a:tc>
              </a:tr>
              <a:tr h="349473">
                <a:tc>
                  <a:txBody>
                    <a:bodyPr/>
                    <a:lstStyle/>
                    <a:p>
                      <a:r>
                        <a:rPr lang="en-US" altLang="zh-CN" dirty="0" smtClean="0"/>
                        <a:t>7</a:t>
                      </a:r>
                      <a:endParaRPr lang="zh-CN" altLang="en-US" dirty="0"/>
                    </a:p>
                  </a:txBody>
                  <a:tcPr/>
                </a:tc>
                <a:tc>
                  <a:txBody>
                    <a:bodyPr/>
                    <a:lstStyle/>
                    <a:p>
                      <a:r>
                        <a:rPr lang="en-US" altLang="zh-CN" dirty="0" smtClean="0"/>
                        <a:t>A week</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 week</a:t>
                      </a:r>
                      <a:endParaRPr lang="zh-CN" altLang="en-US" dirty="0" smtClean="0"/>
                    </a:p>
                  </a:txBody>
                  <a:tcPr/>
                </a:tc>
                <a:tc>
                  <a:txBody>
                    <a:bodyPr/>
                    <a:lstStyle/>
                    <a:p>
                      <a:r>
                        <a:rPr lang="en-US" altLang="zh-CN" dirty="0" smtClean="0"/>
                        <a:t>0.517</a:t>
                      </a:r>
                      <a:endParaRPr lang="zh-CN" altLang="en-US" dirty="0"/>
                    </a:p>
                  </a:txBody>
                  <a:tcPr/>
                </a:tc>
              </a:tr>
              <a:tr h="349473">
                <a:tc>
                  <a:txBody>
                    <a:bodyPr/>
                    <a:lstStyle/>
                    <a:p>
                      <a:r>
                        <a:rPr lang="en-US" altLang="zh-CN" dirty="0" smtClean="0"/>
                        <a:t>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 week</a:t>
                      </a:r>
                      <a:endParaRPr lang="zh-CN" altLang="en-US" dirty="0" smtClean="0"/>
                    </a:p>
                  </a:txBody>
                  <a:tcPr/>
                </a:tc>
                <a:tc>
                  <a:txBody>
                    <a:bodyPr/>
                    <a:lstStyle/>
                    <a:p>
                      <a:r>
                        <a:rPr lang="en-US" altLang="zh-CN" dirty="0" smtClean="0"/>
                        <a:t>A day</a:t>
                      </a:r>
                      <a:endParaRPr lang="zh-CN" altLang="en-US" dirty="0"/>
                    </a:p>
                  </a:txBody>
                  <a:tcPr/>
                </a:tc>
                <a:tc>
                  <a:txBody>
                    <a:bodyPr/>
                    <a:lstStyle/>
                    <a:p>
                      <a:r>
                        <a:rPr lang="en-US" altLang="zh-CN" dirty="0" smtClean="0"/>
                        <a:t>0.423</a:t>
                      </a:r>
                      <a:endParaRPr lang="zh-CN" altLang="en-US" dirty="0"/>
                    </a:p>
                  </a:txBody>
                  <a:tcPr/>
                </a:tc>
              </a:tr>
            </a:tbl>
          </a:graphicData>
        </a:graphic>
      </p:graphicFrame>
      <p:sp>
        <p:nvSpPr>
          <p:cNvPr id="6" name="TextBox 5"/>
          <p:cNvSpPr txBox="1"/>
          <p:nvPr/>
        </p:nvSpPr>
        <p:spPr>
          <a:xfrm>
            <a:off x="878333" y="5194300"/>
            <a:ext cx="9764267"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Positive correlation between crimes and stops and searches </a:t>
            </a:r>
          </a:p>
          <a:p>
            <a:pPr marL="285750" indent="-285750">
              <a:buFont typeface="Arial" panose="020B0604020202020204" pitchFamily="34" charset="0"/>
              <a:buChar char="•"/>
            </a:pPr>
            <a:r>
              <a:rPr lang="en-US" altLang="zh-CN" dirty="0" smtClean="0"/>
              <a:t>All strong correlation (&gt;0.75) except 1, 7, and 8</a:t>
            </a:r>
            <a:endParaRPr lang="zh-CN" altLang="en-US" dirty="0"/>
          </a:p>
        </p:txBody>
      </p:sp>
    </p:spTree>
    <p:extLst>
      <p:ext uri="{BB962C8B-B14F-4D97-AF65-F5344CB8AC3E}">
        <p14:creationId xmlns:p14="http://schemas.microsoft.com/office/powerpoint/2010/main" val="424371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Stop </a:t>
            </a:r>
            <a:r>
              <a:rPr lang="en-US" altLang="zh-CN" sz="2400" b="1" dirty="0">
                <a:solidFill>
                  <a:srgbClr val="954F72"/>
                </a:solidFill>
                <a:latin typeface="Arial Narrow" panose="020B0606020202030204" pitchFamily="34" charset="0"/>
              </a:rPr>
              <a:t>&amp; Search - </a:t>
            </a:r>
            <a:r>
              <a:rPr lang="en-US" altLang="zh-CN" sz="2400" b="1" dirty="0" smtClean="0">
                <a:solidFill>
                  <a:srgbClr val="954F72"/>
                </a:solidFill>
                <a:latin typeface="Arial Narrow" panose="020B0606020202030204" pitchFamily="34" charset="0"/>
              </a:rPr>
              <a:t>Impacts </a:t>
            </a:r>
            <a:r>
              <a:rPr lang="en-US" altLang="zh-CN" sz="2400" b="1" dirty="0">
                <a:solidFill>
                  <a:srgbClr val="954F72"/>
                </a:solidFill>
                <a:latin typeface="Arial Narrow" panose="020B0606020202030204" pitchFamily="34" charset="0"/>
              </a:rPr>
              <a:t>of stops and </a:t>
            </a:r>
            <a:r>
              <a:rPr lang="en-US" altLang="zh-CN" sz="2400" b="1" dirty="0" smtClean="0">
                <a:solidFill>
                  <a:srgbClr val="954F72"/>
                </a:solidFill>
                <a:latin typeface="Arial Narrow" panose="020B0606020202030204" pitchFamily="34" charset="0"/>
              </a:rPr>
              <a:t>searches (Cont.)</a:t>
            </a:r>
            <a:endParaRPr lang="en-US" altLang="en-US" sz="2400" b="1" dirty="0">
              <a:solidFill>
                <a:srgbClr val="954F72"/>
              </a:solidFill>
              <a:latin typeface="Arial Narrow" panose="020B0606020202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49" y="1064761"/>
            <a:ext cx="5673351" cy="4626873"/>
          </a:xfrm>
          <a:prstGeom prst="rect">
            <a:avLst/>
          </a:prstGeom>
        </p:spPr>
      </p:pic>
      <p:sp>
        <p:nvSpPr>
          <p:cNvPr id="7" name="TextBox 6"/>
          <p:cNvSpPr txBox="1"/>
          <p:nvPr/>
        </p:nvSpPr>
        <p:spPr>
          <a:xfrm>
            <a:off x="1130300" y="5914835"/>
            <a:ext cx="5317750" cy="646331"/>
          </a:xfrm>
          <a:prstGeom prst="rect">
            <a:avLst/>
          </a:prstGeom>
          <a:noFill/>
        </p:spPr>
        <p:txBody>
          <a:bodyPr wrap="square" rtlCol="0">
            <a:spAutoFit/>
          </a:bodyPr>
          <a:lstStyle/>
          <a:p>
            <a:r>
              <a:rPr lang="en-US" altLang="zh-CN" b="1" dirty="0" smtClean="0"/>
              <a:t>A month + half a month, Correlation </a:t>
            </a:r>
            <a:r>
              <a:rPr lang="en-US" altLang="zh-CN" b="1" dirty="0"/>
              <a:t>- </a:t>
            </a:r>
            <a:r>
              <a:rPr lang="en-US" altLang="zh-CN" b="1" dirty="0" smtClean="0"/>
              <a:t>0.863</a:t>
            </a:r>
          </a:p>
          <a:p>
            <a:endParaRPr lang="zh-CN" altLang="en-US"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3440" y="1064762"/>
            <a:ext cx="5605784" cy="4626873"/>
          </a:xfrm>
          <a:prstGeom prst="rect">
            <a:avLst/>
          </a:prstGeom>
        </p:spPr>
      </p:pic>
      <p:sp>
        <p:nvSpPr>
          <p:cNvPr id="9" name="TextBox 8"/>
          <p:cNvSpPr txBox="1"/>
          <p:nvPr/>
        </p:nvSpPr>
        <p:spPr>
          <a:xfrm>
            <a:off x="7302500" y="5914833"/>
            <a:ext cx="5317750" cy="646331"/>
          </a:xfrm>
          <a:prstGeom prst="rect">
            <a:avLst/>
          </a:prstGeom>
          <a:noFill/>
        </p:spPr>
        <p:txBody>
          <a:bodyPr wrap="square" rtlCol="0">
            <a:spAutoFit/>
          </a:bodyPr>
          <a:lstStyle/>
          <a:p>
            <a:r>
              <a:rPr lang="en-US" altLang="zh-CN" b="1" dirty="0" smtClean="0"/>
              <a:t>A month + a week, Correlation </a:t>
            </a:r>
            <a:r>
              <a:rPr lang="en-US" altLang="zh-CN" b="1" dirty="0"/>
              <a:t>- </a:t>
            </a:r>
            <a:r>
              <a:rPr lang="en-US" altLang="zh-CN" b="1" dirty="0" smtClean="0"/>
              <a:t>0.899</a:t>
            </a:r>
          </a:p>
          <a:p>
            <a:endParaRPr lang="zh-CN" altLang="en-US" b="1" dirty="0"/>
          </a:p>
        </p:txBody>
      </p:sp>
    </p:spTree>
    <p:extLst>
      <p:ext uri="{BB962C8B-B14F-4D97-AF65-F5344CB8AC3E}">
        <p14:creationId xmlns:p14="http://schemas.microsoft.com/office/powerpoint/2010/main" val="357287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Stop </a:t>
            </a:r>
            <a:r>
              <a:rPr lang="en-US" altLang="zh-CN" sz="2400" b="1" dirty="0">
                <a:solidFill>
                  <a:srgbClr val="954F72"/>
                </a:solidFill>
                <a:latin typeface="Arial Narrow" panose="020B0606020202030204" pitchFamily="34" charset="0"/>
              </a:rPr>
              <a:t>&amp; Search - </a:t>
            </a:r>
            <a:r>
              <a:rPr lang="en-US" altLang="zh-CN" sz="2400" b="1" dirty="0" smtClean="0">
                <a:solidFill>
                  <a:srgbClr val="954F72"/>
                </a:solidFill>
                <a:latin typeface="Arial Narrow" panose="020B0606020202030204" pitchFamily="34" charset="0"/>
              </a:rPr>
              <a:t>Impacts </a:t>
            </a:r>
            <a:r>
              <a:rPr lang="en-US" altLang="zh-CN" sz="2400" b="1" dirty="0">
                <a:solidFill>
                  <a:srgbClr val="954F72"/>
                </a:solidFill>
                <a:latin typeface="Arial Narrow" panose="020B0606020202030204" pitchFamily="34" charset="0"/>
              </a:rPr>
              <a:t>of stops and </a:t>
            </a:r>
            <a:r>
              <a:rPr lang="en-US" altLang="zh-CN" sz="2400" b="1" dirty="0" smtClean="0">
                <a:solidFill>
                  <a:srgbClr val="954F72"/>
                </a:solidFill>
                <a:latin typeface="Arial Narrow" panose="020B0606020202030204" pitchFamily="34" charset="0"/>
              </a:rPr>
              <a:t>searches (Cont.)</a:t>
            </a:r>
            <a:endParaRPr lang="en-US" altLang="en-US" sz="2400" b="1" dirty="0">
              <a:solidFill>
                <a:srgbClr val="954F72"/>
              </a:solidFill>
              <a:latin typeface="Arial Narrow" panose="020B0606020202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39363"/>
            <a:ext cx="5829300" cy="4626873"/>
          </a:xfrm>
          <a:prstGeom prst="rect">
            <a:avLst/>
          </a:prstGeom>
        </p:spPr>
      </p:pic>
      <p:sp>
        <p:nvSpPr>
          <p:cNvPr id="5" name="TextBox 4"/>
          <p:cNvSpPr txBox="1"/>
          <p:nvPr/>
        </p:nvSpPr>
        <p:spPr>
          <a:xfrm>
            <a:off x="1193800" y="5666236"/>
            <a:ext cx="5317750" cy="646331"/>
          </a:xfrm>
          <a:prstGeom prst="rect">
            <a:avLst/>
          </a:prstGeom>
          <a:noFill/>
        </p:spPr>
        <p:txBody>
          <a:bodyPr wrap="square" rtlCol="0">
            <a:spAutoFit/>
          </a:bodyPr>
          <a:lstStyle/>
          <a:p>
            <a:r>
              <a:rPr lang="en-US" altLang="zh-CN" b="1" dirty="0"/>
              <a:t>H</a:t>
            </a:r>
            <a:r>
              <a:rPr lang="en-US" altLang="zh-CN" b="1" dirty="0" smtClean="0"/>
              <a:t>alf a month + a week, Correlation </a:t>
            </a:r>
            <a:r>
              <a:rPr lang="en-US" altLang="zh-CN" b="1" dirty="0"/>
              <a:t>- </a:t>
            </a:r>
            <a:r>
              <a:rPr lang="en-US" altLang="zh-CN" b="1" dirty="0" smtClean="0"/>
              <a:t>0.839</a:t>
            </a:r>
          </a:p>
          <a:p>
            <a:endParaRPr lang="zh-CN" altLang="en-US"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900" y="1039363"/>
            <a:ext cx="5613400" cy="4626873"/>
          </a:xfrm>
          <a:prstGeom prst="rect">
            <a:avLst/>
          </a:prstGeom>
        </p:spPr>
      </p:pic>
      <p:sp>
        <p:nvSpPr>
          <p:cNvPr id="7" name="TextBox 6"/>
          <p:cNvSpPr txBox="1"/>
          <p:nvPr/>
        </p:nvSpPr>
        <p:spPr>
          <a:xfrm>
            <a:off x="7188200" y="5666236"/>
            <a:ext cx="5317750" cy="646331"/>
          </a:xfrm>
          <a:prstGeom prst="rect">
            <a:avLst/>
          </a:prstGeom>
          <a:noFill/>
        </p:spPr>
        <p:txBody>
          <a:bodyPr wrap="square" rtlCol="0">
            <a:spAutoFit/>
          </a:bodyPr>
          <a:lstStyle/>
          <a:p>
            <a:r>
              <a:rPr lang="en-US" altLang="zh-CN" b="1" dirty="0"/>
              <a:t>H</a:t>
            </a:r>
            <a:r>
              <a:rPr lang="en-US" altLang="zh-CN" b="1" dirty="0" smtClean="0"/>
              <a:t>alf a month + a day, Correlation </a:t>
            </a:r>
            <a:r>
              <a:rPr lang="en-US" altLang="zh-CN" b="1" dirty="0"/>
              <a:t>- </a:t>
            </a:r>
            <a:r>
              <a:rPr lang="en-US" altLang="zh-CN" b="1" dirty="0" smtClean="0"/>
              <a:t>0.832</a:t>
            </a:r>
          </a:p>
          <a:p>
            <a:endParaRPr lang="zh-CN" altLang="en-US" b="1" dirty="0"/>
          </a:p>
        </p:txBody>
      </p:sp>
    </p:spTree>
    <p:extLst>
      <p:ext uri="{BB962C8B-B14F-4D97-AF65-F5344CB8AC3E}">
        <p14:creationId xmlns:p14="http://schemas.microsoft.com/office/powerpoint/2010/main" val="2070254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IZE" val="Yes"/>
</p:tagLst>
</file>

<file path=ppt/tags/tag10.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ags/tag5.xml><?xml version="1.0" encoding="utf-8"?>
<p:tagLst xmlns:a="http://schemas.openxmlformats.org/drawingml/2006/main" xmlns:r="http://schemas.openxmlformats.org/officeDocument/2006/relationships" xmlns:p="http://schemas.openxmlformats.org/presentationml/2006/main">
  <p:tag name="RESIZE" val="Yes"/>
</p:tagLst>
</file>

<file path=ppt/tags/tag6.xml><?xml version="1.0" encoding="utf-8"?>
<p:tagLst xmlns:a="http://schemas.openxmlformats.org/drawingml/2006/main" xmlns:r="http://schemas.openxmlformats.org/officeDocument/2006/relationships" xmlns:p="http://schemas.openxmlformats.org/presentationml/2006/main">
  <p:tag name="RESIZE" val="Yes"/>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8.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660</Words>
  <Application>Microsoft Office PowerPoint</Application>
  <PresentationFormat>Widescreen</PresentationFormat>
  <Paragraphs>127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等线 Light</vt:lpstr>
      <vt:lpstr>Arial</vt:lpstr>
      <vt:lpstr>Arial Narrow</vt:lpstr>
      <vt:lpstr>Calibri</vt:lpstr>
      <vt:lpstr>Calibri Light</vt:lpstr>
      <vt:lpstr>Office Theme</vt:lpstr>
      <vt:lpstr>New Orleans Police Department</vt:lpstr>
      <vt:lpstr>PROBLEM STATEMENT</vt:lpstr>
      <vt:lpstr>Logic Flow</vt:lpstr>
      <vt:lpstr>Stop &amp; Search </vt:lpstr>
      <vt:lpstr>Stop &amp; Search - Where stops and searches happen  </vt:lpstr>
      <vt:lpstr>Stop &amp; Search - Impacts of stops and searches</vt:lpstr>
      <vt:lpstr>Stop &amp; Search - Impacts of stops and searches (Cont.)</vt:lpstr>
      <vt:lpstr>Stop &amp; Search - Impacts of stops and searches (Cont.)</vt:lpstr>
      <vt:lpstr>Stop &amp; Search - Impacts of stops and searches (Cont.)</vt:lpstr>
      <vt:lpstr>Stop &amp; Search - Impacts of stops and searches (Cont.)</vt:lpstr>
      <vt:lpstr>Stop &amp; Search - Impacts of stops and searches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Saradhi</dc:creator>
  <cp:lastModifiedBy>E5550</cp:lastModifiedBy>
  <cp:revision>64</cp:revision>
  <dcterms:created xsi:type="dcterms:W3CDTF">2017-02-03T23:54:58Z</dcterms:created>
  <dcterms:modified xsi:type="dcterms:W3CDTF">2017-02-27T03:20:44Z</dcterms:modified>
</cp:coreProperties>
</file>