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8" r:id="rId2"/>
    <p:sldId id="257"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thik Balasubramanian" initials="KB"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15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31" autoAdjust="0"/>
    <p:restoredTop sz="94660"/>
  </p:normalViewPr>
  <p:slideViewPr>
    <p:cSldViewPr snapToGrid="0">
      <p:cViewPr>
        <p:scale>
          <a:sx n="106" d="100"/>
          <a:sy n="106" d="100"/>
        </p:scale>
        <p:origin x="712"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B365B-6AE9-44E6-871F-DF1446F7C992}" type="datetimeFigureOut">
              <a:rPr lang="en-IN" smtClean="0"/>
              <a:t>26/02/17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B1B0D2-4DE0-4593-9A61-8AE4945509D5}" type="slidenum">
              <a:rPr lang="en-IN" smtClean="0"/>
              <a:t>‹#›</a:t>
            </a:fld>
            <a:endParaRPr lang="en-IN"/>
          </a:p>
        </p:txBody>
      </p:sp>
    </p:spTree>
    <p:extLst>
      <p:ext uri="{BB962C8B-B14F-4D97-AF65-F5344CB8AC3E}">
        <p14:creationId xmlns:p14="http://schemas.microsoft.com/office/powerpoint/2010/main" val="929759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DF56205-2175-4719-A8F4-A98ECF521A31}" type="slidenum">
              <a:rPr lang="en-US" altLang="en-US"/>
              <a:pPr/>
              <a:t>2</a:t>
            </a:fld>
            <a:endParaRPr lang="en-US" altLang="en-US"/>
          </a:p>
        </p:txBody>
      </p:sp>
      <p:sp>
        <p:nvSpPr>
          <p:cNvPr id="906242" name="Rectangle 2"/>
          <p:cNvSpPr>
            <a:spLocks noGrp="1" noRot="1" noChangeAspect="1" noChangeArrowheads="1" noTextEdit="1"/>
          </p:cNvSpPr>
          <p:nvPr>
            <p:ph type="sldImg"/>
          </p:nvPr>
        </p:nvSpPr>
        <p:spPr>
          <a:xfrm>
            <a:off x="-876300" y="354013"/>
            <a:ext cx="8501063" cy="4783137"/>
          </a:xfrm>
          <a:ln/>
        </p:spPr>
      </p:sp>
      <p:sp>
        <p:nvSpPr>
          <p:cNvPr id="906243" name="Rectangle 3"/>
          <p:cNvSpPr>
            <a:spLocks noGrp="1" noChangeArrowheads="1"/>
          </p:cNvSpPr>
          <p:nvPr>
            <p:ph type="body" idx="1"/>
          </p:nvPr>
        </p:nvSpPr>
        <p:spPr>
          <a:xfrm>
            <a:off x="458788" y="5368925"/>
            <a:ext cx="5835650" cy="244475"/>
          </a:xfrm>
        </p:spPr>
        <p:txBody>
          <a:bodyPr/>
          <a:lstStyle/>
          <a:p>
            <a:endParaRPr lang="en-GB" altLang="en-US"/>
          </a:p>
        </p:txBody>
      </p:sp>
      <p:sp>
        <p:nvSpPr>
          <p:cNvPr id="906244" name="McK Separator"/>
          <p:cNvSpPr>
            <a:spLocks noChangeShapeType="1"/>
          </p:cNvSpPr>
          <p:nvPr/>
        </p:nvSpPr>
        <p:spPr bwMode="auto">
          <a:xfrm>
            <a:off x="1304925" y="2286000"/>
            <a:ext cx="4835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IN"/>
          </a:p>
        </p:txBody>
      </p:sp>
    </p:spTree>
    <p:extLst>
      <p:ext uri="{BB962C8B-B14F-4D97-AF65-F5344CB8AC3E}">
        <p14:creationId xmlns:p14="http://schemas.microsoft.com/office/powerpoint/2010/main" val="3475983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DF56205-2175-4719-A8F4-A98ECF521A31}" type="slidenum">
              <a:rPr lang="en-US" altLang="en-US"/>
              <a:pPr/>
              <a:t>3</a:t>
            </a:fld>
            <a:endParaRPr lang="en-US" altLang="en-US"/>
          </a:p>
        </p:txBody>
      </p:sp>
      <p:sp>
        <p:nvSpPr>
          <p:cNvPr id="906242" name="Rectangle 2"/>
          <p:cNvSpPr>
            <a:spLocks noGrp="1" noRot="1" noChangeAspect="1" noChangeArrowheads="1" noTextEdit="1"/>
          </p:cNvSpPr>
          <p:nvPr>
            <p:ph type="sldImg"/>
          </p:nvPr>
        </p:nvSpPr>
        <p:spPr>
          <a:xfrm>
            <a:off x="-876300" y="354013"/>
            <a:ext cx="8501063" cy="4783137"/>
          </a:xfrm>
          <a:ln/>
        </p:spPr>
      </p:sp>
      <p:sp>
        <p:nvSpPr>
          <p:cNvPr id="906243" name="Rectangle 3"/>
          <p:cNvSpPr>
            <a:spLocks noGrp="1" noChangeArrowheads="1"/>
          </p:cNvSpPr>
          <p:nvPr>
            <p:ph type="body" idx="1"/>
          </p:nvPr>
        </p:nvSpPr>
        <p:spPr>
          <a:xfrm>
            <a:off x="458788" y="5368925"/>
            <a:ext cx="5835650" cy="244475"/>
          </a:xfrm>
        </p:spPr>
        <p:txBody>
          <a:bodyPr/>
          <a:lstStyle/>
          <a:p>
            <a:endParaRPr lang="en-GB" altLang="en-US"/>
          </a:p>
        </p:txBody>
      </p:sp>
      <p:sp>
        <p:nvSpPr>
          <p:cNvPr id="906244" name="McK Separator"/>
          <p:cNvSpPr>
            <a:spLocks noChangeShapeType="1"/>
          </p:cNvSpPr>
          <p:nvPr/>
        </p:nvSpPr>
        <p:spPr bwMode="auto">
          <a:xfrm>
            <a:off x="1304925" y="2286000"/>
            <a:ext cx="4835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IN"/>
          </a:p>
        </p:txBody>
      </p:sp>
    </p:spTree>
    <p:extLst>
      <p:ext uri="{BB962C8B-B14F-4D97-AF65-F5344CB8AC3E}">
        <p14:creationId xmlns:p14="http://schemas.microsoft.com/office/powerpoint/2010/main" val="1936193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B0D47CB-C3B0-4F45-8310-0DEF145AFD58}" type="datetimeFigureOut">
              <a:rPr lang="en-IN" smtClean="0"/>
              <a:t>26/02/17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80071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0D47CB-C3B0-4F45-8310-0DEF145AFD58}" type="datetimeFigureOut">
              <a:rPr lang="en-IN" smtClean="0"/>
              <a:t>26/02/17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682594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0D47CB-C3B0-4F45-8310-0DEF145AFD58}" type="datetimeFigureOut">
              <a:rPr lang="en-IN" smtClean="0"/>
              <a:t>26/02/17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1616926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0D47CB-C3B0-4F45-8310-0DEF145AFD58}" type="datetimeFigureOut">
              <a:rPr lang="en-IN" smtClean="0"/>
              <a:t>26/02/17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1536398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0D47CB-C3B0-4F45-8310-0DEF145AFD58}" type="datetimeFigureOut">
              <a:rPr lang="en-IN" smtClean="0"/>
              <a:t>26/02/17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214293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B0D47CB-C3B0-4F45-8310-0DEF145AFD58}" type="datetimeFigureOut">
              <a:rPr lang="en-IN" smtClean="0"/>
              <a:t>26/02/17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645540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B0D47CB-C3B0-4F45-8310-0DEF145AFD58}" type="datetimeFigureOut">
              <a:rPr lang="en-IN" smtClean="0"/>
              <a:t>26/02/17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4267798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B0D47CB-C3B0-4F45-8310-0DEF145AFD58}" type="datetimeFigureOut">
              <a:rPr lang="en-IN" smtClean="0"/>
              <a:t>26/02/17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3034345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0D47CB-C3B0-4F45-8310-0DEF145AFD58}" type="datetimeFigureOut">
              <a:rPr lang="en-IN" smtClean="0"/>
              <a:t>26/02/17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1883581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0D47CB-C3B0-4F45-8310-0DEF145AFD58}" type="datetimeFigureOut">
              <a:rPr lang="en-IN" smtClean="0"/>
              <a:t>26/02/17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2732736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0D47CB-C3B0-4F45-8310-0DEF145AFD58}" type="datetimeFigureOut">
              <a:rPr lang="en-IN" smtClean="0"/>
              <a:t>26/02/17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24706062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0D47CB-C3B0-4F45-8310-0DEF145AFD58}" type="datetimeFigureOut">
              <a:rPr lang="en-IN" smtClean="0"/>
              <a:t>26/02/17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EC3A26-A888-4E07-BEB9-CD00972EEDD0}" type="slidenum">
              <a:rPr lang="en-IN" smtClean="0"/>
              <a:t>‹#›</a:t>
            </a:fld>
            <a:endParaRPr lang="en-IN"/>
          </a:p>
        </p:txBody>
      </p:sp>
    </p:spTree>
    <p:extLst>
      <p:ext uri="{BB962C8B-B14F-4D97-AF65-F5344CB8AC3E}">
        <p14:creationId xmlns:p14="http://schemas.microsoft.com/office/powerpoint/2010/main" val="174656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6.xml"/><Relationship Id="rId3"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6.xml"/><Relationship Id="rId3"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New Orleans Police Department</a:t>
            </a:r>
          </a:p>
        </p:txBody>
      </p:sp>
      <p:sp>
        <p:nvSpPr>
          <p:cNvPr id="3" name="Subtitle 2"/>
          <p:cNvSpPr>
            <a:spLocks noGrp="1"/>
          </p:cNvSpPr>
          <p:nvPr>
            <p:ph type="subTitle" idx="1"/>
          </p:nvPr>
        </p:nvSpPr>
        <p:spPr/>
        <p:txBody>
          <a:bodyPr/>
          <a:lstStyle/>
          <a:p>
            <a:r>
              <a:rPr lang="en-US" altLang="en-US" dirty="0"/>
              <a:t>Reducing violent crime through analytics</a:t>
            </a:r>
            <a:endParaRPr lang="en-US" dirty="0"/>
          </a:p>
        </p:txBody>
      </p:sp>
    </p:spTree>
    <p:extLst>
      <p:ext uri="{BB962C8B-B14F-4D97-AF65-F5344CB8AC3E}">
        <p14:creationId xmlns:p14="http://schemas.microsoft.com/office/powerpoint/2010/main" val="761462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Grp="1" noChangeArrowheads="1"/>
          </p:cNvSpPr>
          <p:nvPr>
            <p:ph type="title"/>
            <p:custDataLst>
              <p:tags r:id="rId1"/>
            </p:custDataLst>
          </p:nvPr>
        </p:nvSpPr>
        <p:spPr bwMode="gray">
          <a:xfrm>
            <a:off x="212737" y="220071"/>
            <a:ext cx="8793595" cy="298327"/>
          </a:xfrm>
        </p:spPr>
        <p:txBody>
          <a:bodyPr>
            <a:noAutofit/>
          </a:bodyPr>
          <a:lstStyle/>
          <a:p>
            <a:r>
              <a:rPr lang="en-US" altLang="en-US" sz="2400" b="1" dirty="0">
                <a:solidFill>
                  <a:srgbClr val="954F72"/>
                </a:solidFill>
                <a:latin typeface="Arial Narrow" panose="020B0606020202030204" pitchFamily="34" charset="0"/>
              </a:rPr>
              <a:t>PROBLEM STATEMENT</a:t>
            </a:r>
          </a:p>
        </p:txBody>
      </p:sp>
      <p:grpSp>
        <p:nvGrpSpPr>
          <p:cNvPr id="905219" name="Group 3"/>
          <p:cNvGrpSpPr>
            <a:grpSpLocks/>
          </p:cNvGrpSpPr>
          <p:nvPr/>
        </p:nvGrpSpPr>
        <p:grpSpPr bwMode="auto">
          <a:xfrm>
            <a:off x="1645751" y="728964"/>
            <a:ext cx="8817891" cy="5831081"/>
            <a:chOff x="72" y="430"/>
            <a:chExt cx="5444" cy="3600"/>
          </a:xfrm>
        </p:grpSpPr>
        <p:sp>
          <p:nvSpPr>
            <p:cNvPr id="905220" name="Rectangle 4"/>
            <p:cNvSpPr>
              <a:spLocks noChangeArrowheads="1"/>
            </p:cNvSpPr>
            <p:nvPr/>
          </p:nvSpPr>
          <p:spPr bwMode="gray">
            <a:xfrm>
              <a:off x="157" y="430"/>
              <a:ext cx="5343" cy="676"/>
            </a:xfrm>
            <a:prstGeom prst="rect">
              <a:avLst/>
            </a:prstGeom>
            <a:solidFill>
              <a:srgbClr val="F8F8F8"/>
            </a:solid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37"/>
            </a:p>
          </p:txBody>
        </p:sp>
        <p:sp>
          <p:nvSpPr>
            <p:cNvPr id="905221" name="Rectangle 5"/>
            <p:cNvSpPr>
              <a:spLocks noChangeArrowheads="1"/>
            </p:cNvSpPr>
            <p:nvPr/>
          </p:nvSpPr>
          <p:spPr bwMode="gray">
            <a:xfrm>
              <a:off x="237" y="475"/>
              <a:ext cx="5128" cy="5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Aft>
                  <a:spcPct val="20000"/>
                </a:spcAft>
              </a:pPr>
              <a:r>
                <a:rPr lang="en-US" altLang="en-US" b="1" dirty="0">
                  <a:solidFill>
                    <a:schemeClr val="hlink"/>
                  </a:solidFill>
                  <a:latin typeface="+mn-lt"/>
                </a:rPr>
                <a:t>Goal</a:t>
              </a:r>
            </a:p>
            <a:p>
              <a:pPr>
                <a:lnSpc>
                  <a:spcPct val="90000"/>
                </a:lnSpc>
                <a:spcAft>
                  <a:spcPct val="20000"/>
                </a:spcAft>
              </a:pPr>
              <a:r>
                <a:rPr lang="en-US" altLang="en-US" sz="1400" dirty="0">
                  <a:latin typeface="+mn-lt"/>
                </a:rPr>
                <a:t>To build a model that helps reduce violent crime by improving the responsiveness to emergency calls, by proactively identifying violent crime, and by improving the efficiency of stops and search, thus improving resource allocation.</a:t>
              </a:r>
            </a:p>
          </p:txBody>
        </p:sp>
        <p:sp>
          <p:nvSpPr>
            <p:cNvPr id="905222" name="Rectangle 6"/>
            <p:cNvSpPr>
              <a:spLocks noChangeArrowheads="1"/>
            </p:cNvSpPr>
            <p:nvPr/>
          </p:nvSpPr>
          <p:spPr bwMode="gray">
            <a:xfrm>
              <a:off x="157" y="1196"/>
              <a:ext cx="2592" cy="991"/>
            </a:xfrm>
            <a:prstGeom prst="rect">
              <a:avLst/>
            </a:prstGeom>
            <a:solidFill>
              <a:srgbClr val="F8F8F8"/>
            </a:solid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37"/>
            </a:p>
          </p:txBody>
        </p:sp>
        <p:sp>
          <p:nvSpPr>
            <p:cNvPr id="905223" name="Rectangle 7"/>
            <p:cNvSpPr>
              <a:spLocks noChangeArrowheads="1"/>
            </p:cNvSpPr>
            <p:nvPr/>
          </p:nvSpPr>
          <p:spPr bwMode="gray">
            <a:xfrm>
              <a:off x="2908" y="2292"/>
              <a:ext cx="2592" cy="867"/>
            </a:xfrm>
            <a:prstGeom prst="rect">
              <a:avLst/>
            </a:prstGeom>
            <a:solidFill>
              <a:srgbClr val="F8F8F8"/>
            </a:solid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37"/>
            </a:p>
          </p:txBody>
        </p:sp>
        <p:sp>
          <p:nvSpPr>
            <p:cNvPr id="905224" name="Rectangle 8"/>
            <p:cNvSpPr>
              <a:spLocks noChangeArrowheads="1"/>
            </p:cNvSpPr>
            <p:nvPr/>
          </p:nvSpPr>
          <p:spPr bwMode="gray">
            <a:xfrm>
              <a:off x="237" y="1218"/>
              <a:ext cx="2491"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28600" indent="-228600" defTabSz="769938">
                <a:buClr>
                  <a:schemeClr val="tx2"/>
                </a:buClr>
                <a:defRPr sz="1600">
                  <a:solidFill>
                    <a:schemeClr val="tx1"/>
                  </a:solidFill>
                  <a:latin typeface="Arial" panose="020B0604020202020204" pitchFamily="34" charset="0"/>
                </a:defRPr>
              </a:lvl1pPr>
              <a:lvl2pPr marL="581025" indent="-128588" defTabSz="769938">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858838" indent="-163513"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1108075" indent="-134938"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1377950" indent="-155575" defTabSz="769938">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835150"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2292350"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749550"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3206750"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Aft>
                  <a:spcPct val="20000"/>
                </a:spcAft>
              </a:pPr>
              <a:r>
                <a:rPr lang="en-US" altLang="en-US" b="1" dirty="0">
                  <a:solidFill>
                    <a:schemeClr val="hlink"/>
                  </a:solidFill>
                  <a:latin typeface="+mn-lt"/>
                </a:rPr>
                <a:t>Background and context</a:t>
              </a:r>
            </a:p>
          </p:txBody>
        </p:sp>
        <p:sp>
          <p:nvSpPr>
            <p:cNvPr id="905225" name="Rectangle 9"/>
            <p:cNvSpPr>
              <a:spLocks noChangeArrowheads="1"/>
            </p:cNvSpPr>
            <p:nvPr/>
          </p:nvSpPr>
          <p:spPr bwMode="gray">
            <a:xfrm>
              <a:off x="2993" y="2348"/>
              <a:ext cx="2408"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28600" indent="-228600" defTabSz="769938">
                <a:buClr>
                  <a:schemeClr val="tx2"/>
                </a:buClr>
                <a:defRPr sz="1600">
                  <a:solidFill>
                    <a:schemeClr val="tx1"/>
                  </a:solidFill>
                  <a:latin typeface="Arial" panose="020B0604020202020204" pitchFamily="34" charset="0"/>
                </a:defRPr>
              </a:lvl1pPr>
              <a:lvl2pPr marL="471488" indent="-128588" defTabSz="769938">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749300" indent="-165100"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998538" indent="-134938"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1268413" indent="-155575" defTabSz="769938">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7256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21828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6400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30972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Aft>
                  <a:spcPct val="20000"/>
                </a:spcAft>
              </a:pPr>
              <a:r>
                <a:rPr lang="en-US" altLang="en-US" b="1" dirty="0">
                  <a:solidFill>
                    <a:schemeClr val="hlink"/>
                  </a:solidFill>
                  <a:latin typeface="+mn-lt"/>
                </a:rPr>
                <a:t>Potential challenges</a:t>
              </a:r>
            </a:p>
          </p:txBody>
        </p:sp>
        <p:sp>
          <p:nvSpPr>
            <p:cNvPr id="905226" name="Rectangle 10"/>
            <p:cNvSpPr>
              <a:spLocks noChangeArrowheads="1"/>
            </p:cNvSpPr>
            <p:nvPr/>
          </p:nvSpPr>
          <p:spPr bwMode="gray">
            <a:xfrm>
              <a:off x="237" y="1427"/>
              <a:ext cx="2491" cy="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r>
                <a:rPr lang="en-IN" sz="1200" dirty="0">
                  <a:latin typeface="+mn-lt"/>
                </a:rPr>
                <a:t>The New Orleans Police Department (NOPD) has large amounts of Open Data on crime, quality of life issues, etc.</a:t>
              </a:r>
            </a:p>
            <a:p>
              <a:r>
                <a:rPr lang="en-US" sz="1200" dirty="0">
                  <a:latin typeface="+mn-lt"/>
                </a:rPr>
                <a:t/>
              </a:r>
              <a:br>
                <a:rPr lang="en-US" sz="1200" dirty="0">
                  <a:latin typeface="+mn-lt"/>
                </a:rPr>
              </a:br>
              <a:r>
                <a:rPr lang="en-US" sz="1200" dirty="0">
                  <a:latin typeface="+mn-lt"/>
                </a:rPr>
                <a:t>The NOPD currently does not have a framework in place that utilizes this Open Data to help reduce the occurrence of violent crime</a:t>
              </a:r>
              <a:endParaRPr lang="en-IN" sz="1200" dirty="0">
                <a:latin typeface="+mn-lt"/>
              </a:endParaRPr>
            </a:p>
          </p:txBody>
        </p:sp>
        <p:sp>
          <p:nvSpPr>
            <p:cNvPr id="905227" name="Rectangle 11"/>
            <p:cNvSpPr>
              <a:spLocks noChangeArrowheads="1"/>
            </p:cNvSpPr>
            <p:nvPr/>
          </p:nvSpPr>
          <p:spPr bwMode="gray">
            <a:xfrm>
              <a:off x="2993" y="2526"/>
              <a:ext cx="2523" cy="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marL="285750" indent="-285750">
                <a:buFont typeface="Arial" panose="020B0604020202020204" pitchFamily="34" charset="0"/>
                <a:buChar char="•"/>
              </a:pPr>
              <a:r>
                <a:rPr lang="en-IN" sz="1200" dirty="0">
                  <a:latin typeface="+mn-lt"/>
                </a:rPr>
                <a:t>Missing/insufficient data</a:t>
              </a:r>
            </a:p>
            <a:p>
              <a:pPr marL="285750" indent="-285750">
                <a:buFont typeface="Arial" panose="020B0604020202020204" pitchFamily="34" charset="0"/>
                <a:buChar char="•"/>
              </a:pPr>
              <a:r>
                <a:rPr lang="en-IN" sz="1200" dirty="0">
                  <a:latin typeface="+mn-lt"/>
                </a:rPr>
                <a:t>Difficult to accurately quantify certain indicators</a:t>
              </a:r>
            </a:p>
            <a:p>
              <a:endParaRPr lang="en-US" altLang="en-US" sz="1200" dirty="0">
                <a:latin typeface="+mn-lt"/>
              </a:endParaRPr>
            </a:p>
          </p:txBody>
        </p:sp>
        <p:sp>
          <p:nvSpPr>
            <p:cNvPr id="905228" name="Oval 12"/>
            <p:cNvSpPr>
              <a:spLocks noChangeArrowheads="1"/>
            </p:cNvSpPr>
            <p:nvPr/>
          </p:nvSpPr>
          <p:spPr bwMode="gray">
            <a:xfrm>
              <a:off x="72" y="1122"/>
              <a:ext cx="164" cy="164"/>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277" tIns="46638" rIns="93277" bIns="46638" anchor="ctr"/>
            <a:lstStyle/>
            <a:p>
              <a:pPr algn="ctr"/>
              <a:r>
                <a:rPr lang="en-US" altLang="en-US" sz="1632" b="1">
                  <a:solidFill>
                    <a:schemeClr val="bg1"/>
                  </a:solidFill>
                </a:rPr>
                <a:t>1</a:t>
              </a:r>
            </a:p>
          </p:txBody>
        </p:sp>
        <p:sp>
          <p:nvSpPr>
            <p:cNvPr id="905229" name="Oval 13"/>
            <p:cNvSpPr>
              <a:spLocks noChangeArrowheads="1"/>
            </p:cNvSpPr>
            <p:nvPr/>
          </p:nvSpPr>
          <p:spPr bwMode="gray">
            <a:xfrm>
              <a:off x="2825" y="2248"/>
              <a:ext cx="164" cy="164"/>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277" tIns="46638" rIns="93277" bIns="46638" anchor="ctr"/>
            <a:lstStyle/>
            <a:p>
              <a:pPr algn="ctr"/>
              <a:r>
                <a:rPr lang="en-US" altLang="en-US" sz="1632" b="1">
                  <a:solidFill>
                    <a:schemeClr val="bg1"/>
                  </a:solidFill>
                </a:rPr>
                <a:t>4</a:t>
              </a:r>
            </a:p>
          </p:txBody>
        </p:sp>
        <p:sp>
          <p:nvSpPr>
            <p:cNvPr id="905230" name="Rectangle 14"/>
            <p:cNvSpPr>
              <a:spLocks noChangeArrowheads="1"/>
            </p:cNvSpPr>
            <p:nvPr/>
          </p:nvSpPr>
          <p:spPr bwMode="gray">
            <a:xfrm>
              <a:off x="157" y="2292"/>
              <a:ext cx="2592" cy="867"/>
            </a:xfrm>
            <a:prstGeom prst="rect">
              <a:avLst/>
            </a:prstGeom>
            <a:solidFill>
              <a:srgbClr val="F8F8F8"/>
            </a:solid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37"/>
            </a:p>
          </p:txBody>
        </p:sp>
        <p:sp>
          <p:nvSpPr>
            <p:cNvPr id="905231" name="Rectangle 15"/>
            <p:cNvSpPr>
              <a:spLocks noChangeArrowheads="1"/>
            </p:cNvSpPr>
            <p:nvPr/>
          </p:nvSpPr>
          <p:spPr bwMode="gray">
            <a:xfrm>
              <a:off x="237" y="2348"/>
              <a:ext cx="2491"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28600" indent="-228600" defTabSz="769938">
                <a:buClr>
                  <a:schemeClr val="tx2"/>
                </a:buClr>
                <a:defRPr sz="1600">
                  <a:solidFill>
                    <a:schemeClr val="tx1"/>
                  </a:solidFill>
                  <a:latin typeface="Arial" panose="020B0604020202020204" pitchFamily="34" charset="0"/>
                </a:defRPr>
              </a:lvl1pPr>
              <a:lvl2pPr marL="471488" indent="-128588" defTabSz="769938">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749300" indent="-165100"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998538" indent="-134938"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1268413" indent="-155575" defTabSz="769938">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7256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21828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6400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30972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Aft>
                  <a:spcPct val="20000"/>
                </a:spcAft>
              </a:pPr>
              <a:r>
                <a:rPr lang="en-US" altLang="en-US" b="1" dirty="0">
                  <a:solidFill>
                    <a:schemeClr val="hlink"/>
                  </a:solidFill>
                  <a:latin typeface="+mn-lt"/>
                </a:rPr>
                <a:t>Criteria for success</a:t>
              </a:r>
            </a:p>
          </p:txBody>
        </p:sp>
        <p:sp>
          <p:nvSpPr>
            <p:cNvPr id="905232" name="Rectangle 16"/>
            <p:cNvSpPr>
              <a:spLocks noChangeArrowheads="1"/>
            </p:cNvSpPr>
            <p:nvPr/>
          </p:nvSpPr>
          <p:spPr bwMode="gray">
            <a:xfrm>
              <a:off x="2907" y="1206"/>
              <a:ext cx="2592" cy="991"/>
            </a:xfrm>
            <a:prstGeom prst="rect">
              <a:avLst/>
            </a:prstGeom>
            <a:solidFill>
              <a:srgbClr val="F8F8F8"/>
            </a:solid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37" dirty="0"/>
            </a:p>
          </p:txBody>
        </p:sp>
        <p:sp>
          <p:nvSpPr>
            <p:cNvPr id="905233" name="Rectangle 17"/>
            <p:cNvSpPr>
              <a:spLocks noChangeArrowheads="1"/>
            </p:cNvSpPr>
            <p:nvPr/>
          </p:nvSpPr>
          <p:spPr bwMode="gray">
            <a:xfrm>
              <a:off x="2993" y="1218"/>
              <a:ext cx="2478"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28600" indent="-228600" defTabSz="769938">
                <a:buClr>
                  <a:schemeClr val="tx2"/>
                </a:buClr>
                <a:defRPr sz="1600">
                  <a:solidFill>
                    <a:schemeClr val="tx1"/>
                  </a:solidFill>
                  <a:latin typeface="Arial" panose="020B0604020202020204" pitchFamily="34" charset="0"/>
                </a:defRPr>
              </a:lvl1pPr>
              <a:lvl2pPr marL="471488" indent="-128588" defTabSz="769938">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749300" indent="-165100"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998538" indent="-134938"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1268413" indent="-155575" defTabSz="769938">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7256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21828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6400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30972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Aft>
                  <a:spcPct val="20000"/>
                </a:spcAft>
              </a:pPr>
              <a:r>
                <a:rPr lang="en-US" altLang="en-US" b="1" dirty="0">
                  <a:solidFill>
                    <a:schemeClr val="hlink"/>
                  </a:solidFill>
                  <a:latin typeface="+mn-lt"/>
                </a:rPr>
                <a:t>Stakeholders</a:t>
              </a:r>
            </a:p>
          </p:txBody>
        </p:sp>
        <p:sp>
          <p:nvSpPr>
            <p:cNvPr id="905234" name="Rectangle 18"/>
            <p:cNvSpPr>
              <a:spLocks noChangeArrowheads="1"/>
            </p:cNvSpPr>
            <p:nvPr/>
          </p:nvSpPr>
          <p:spPr bwMode="gray">
            <a:xfrm>
              <a:off x="237" y="2526"/>
              <a:ext cx="2491" cy="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marL="173069" lvl="1" indent="-171450"/>
              <a:r>
                <a:rPr lang="en-IN" sz="1200" dirty="0">
                  <a:latin typeface="+mn-lt"/>
                </a:rPr>
                <a:t>To have a model in place that analyses existing Open Data to identify violent crimes and effectively allocate the department’s resources</a:t>
              </a:r>
            </a:p>
            <a:p>
              <a:pPr marL="173069" lvl="1" indent="-171450"/>
              <a:r>
                <a:rPr lang="en-IN" sz="1200" dirty="0">
                  <a:latin typeface="+mn-lt"/>
                </a:rPr>
                <a:t>Identify metrics that correlate Quality of life issues to violent crime in the city</a:t>
              </a:r>
            </a:p>
          </p:txBody>
        </p:sp>
        <p:sp>
          <p:nvSpPr>
            <p:cNvPr id="905235" name="Rectangle 19"/>
            <p:cNvSpPr>
              <a:spLocks noChangeArrowheads="1"/>
            </p:cNvSpPr>
            <p:nvPr/>
          </p:nvSpPr>
          <p:spPr bwMode="gray">
            <a:xfrm>
              <a:off x="2993" y="1427"/>
              <a:ext cx="2467"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endParaRPr lang="en-US" altLang="en-US" sz="1632" dirty="0">
                <a:latin typeface="+mn-lt"/>
              </a:endParaRPr>
            </a:p>
          </p:txBody>
        </p:sp>
        <p:sp>
          <p:nvSpPr>
            <p:cNvPr id="905236" name="Oval 20"/>
            <p:cNvSpPr>
              <a:spLocks noChangeArrowheads="1"/>
            </p:cNvSpPr>
            <p:nvPr/>
          </p:nvSpPr>
          <p:spPr bwMode="gray">
            <a:xfrm>
              <a:off x="72" y="2248"/>
              <a:ext cx="164" cy="164"/>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277" tIns="46638" rIns="93277" bIns="46638" anchor="ctr"/>
            <a:lstStyle/>
            <a:p>
              <a:pPr algn="ctr"/>
              <a:r>
                <a:rPr lang="en-US" altLang="en-US" sz="1632" b="1" dirty="0">
                  <a:solidFill>
                    <a:schemeClr val="bg1"/>
                  </a:solidFill>
                </a:rPr>
                <a:t>3</a:t>
              </a:r>
            </a:p>
          </p:txBody>
        </p:sp>
        <p:sp>
          <p:nvSpPr>
            <p:cNvPr id="905237" name="Oval 21"/>
            <p:cNvSpPr>
              <a:spLocks noChangeArrowheads="1"/>
            </p:cNvSpPr>
            <p:nvPr/>
          </p:nvSpPr>
          <p:spPr bwMode="gray">
            <a:xfrm>
              <a:off x="2825" y="1122"/>
              <a:ext cx="164" cy="164"/>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277" tIns="46638" rIns="93277" bIns="46638" anchor="ctr"/>
            <a:lstStyle/>
            <a:p>
              <a:pPr algn="ctr"/>
              <a:r>
                <a:rPr lang="en-US" altLang="en-US" sz="1632" b="1" dirty="0">
                  <a:solidFill>
                    <a:schemeClr val="bg1"/>
                  </a:solidFill>
                </a:rPr>
                <a:t>2</a:t>
              </a:r>
            </a:p>
          </p:txBody>
        </p:sp>
        <p:sp>
          <p:nvSpPr>
            <p:cNvPr id="905238" name="Rectangle 22"/>
            <p:cNvSpPr>
              <a:spLocks noChangeArrowheads="1"/>
            </p:cNvSpPr>
            <p:nvPr/>
          </p:nvSpPr>
          <p:spPr bwMode="gray">
            <a:xfrm>
              <a:off x="166" y="3289"/>
              <a:ext cx="5339" cy="741"/>
            </a:xfrm>
            <a:prstGeom prst="rect">
              <a:avLst/>
            </a:prstGeom>
            <a:solidFill>
              <a:srgbClr val="F8F8F8"/>
            </a:solid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37" dirty="0"/>
            </a:p>
          </p:txBody>
        </p:sp>
        <p:sp>
          <p:nvSpPr>
            <p:cNvPr id="905239" name="Rectangle 23"/>
            <p:cNvSpPr>
              <a:spLocks noChangeArrowheads="1"/>
            </p:cNvSpPr>
            <p:nvPr/>
          </p:nvSpPr>
          <p:spPr bwMode="gray">
            <a:xfrm>
              <a:off x="237" y="3337"/>
              <a:ext cx="5128"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228600" indent="-228600" defTabSz="769938">
                <a:buClr>
                  <a:schemeClr val="tx2"/>
                </a:buClr>
                <a:defRPr sz="1600">
                  <a:solidFill>
                    <a:schemeClr val="tx1"/>
                  </a:solidFill>
                  <a:latin typeface="Arial" panose="020B0604020202020204" pitchFamily="34" charset="0"/>
                </a:defRPr>
              </a:lvl1pPr>
              <a:lvl2pPr marL="471488" indent="-128588" defTabSz="769938">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749300" indent="-165100"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998538" indent="-134938"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1268413" indent="-155575" defTabSz="769938">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7256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21828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6400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30972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Aft>
                  <a:spcPct val="20000"/>
                </a:spcAft>
              </a:pPr>
              <a:r>
                <a:rPr lang="en-US" altLang="en-US" sz="1632" b="1" dirty="0">
                  <a:solidFill>
                    <a:schemeClr val="hlink"/>
                  </a:solidFill>
                  <a:latin typeface="+mn-lt"/>
                </a:rPr>
                <a:t>Links and </a:t>
              </a:r>
              <a:r>
                <a:rPr lang="en-US" altLang="en-US" b="1" dirty="0">
                  <a:solidFill>
                    <a:schemeClr val="hlink"/>
                  </a:solidFill>
                  <a:latin typeface="+mn-lt"/>
                </a:rPr>
                <a:t>additional</a:t>
              </a:r>
              <a:r>
                <a:rPr lang="en-US" altLang="en-US" sz="1632" b="1" dirty="0">
                  <a:solidFill>
                    <a:schemeClr val="hlink"/>
                  </a:solidFill>
                  <a:latin typeface="+mn-lt"/>
                </a:rPr>
                <a:t> information</a:t>
              </a:r>
            </a:p>
          </p:txBody>
        </p:sp>
        <p:sp>
          <p:nvSpPr>
            <p:cNvPr id="905240" name="Rectangle 24"/>
            <p:cNvSpPr>
              <a:spLocks noChangeArrowheads="1"/>
            </p:cNvSpPr>
            <p:nvPr/>
          </p:nvSpPr>
          <p:spPr bwMode="gray">
            <a:xfrm>
              <a:off x="237" y="3533"/>
              <a:ext cx="2491"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r>
                <a:rPr lang="en-US" altLang="en-US" sz="1200" dirty="0">
                  <a:latin typeface="+mn-lt"/>
                </a:rPr>
                <a:t>Data Source ( </a:t>
              </a:r>
              <a:r>
                <a:rPr lang="en-US" altLang="en-US" sz="1200" b="1" u="sng" dirty="0">
                  <a:latin typeface="+mn-lt"/>
                </a:rPr>
                <a:t>https://data.nola.gov/ </a:t>
              </a:r>
              <a:r>
                <a:rPr lang="en-US" altLang="en-US" sz="1200" dirty="0">
                  <a:latin typeface="+mn-lt"/>
                </a:rPr>
                <a:t>):</a:t>
              </a:r>
            </a:p>
            <a:p>
              <a:pPr marL="285750" indent="-285750">
                <a:buFont typeface="Arial" panose="020B0604020202020204" pitchFamily="34" charset="0"/>
                <a:buChar char="•"/>
              </a:pPr>
              <a:r>
                <a:rPr lang="en-US" altLang="en-US" sz="1200" dirty="0">
                  <a:latin typeface="+mn-lt"/>
                </a:rPr>
                <a:t>Analysis of data from year 2012-2016</a:t>
              </a:r>
            </a:p>
            <a:p>
              <a:pPr marL="285750" indent="-285750">
                <a:buFont typeface="Arial" panose="020B0604020202020204" pitchFamily="34" charset="0"/>
                <a:buChar char="•"/>
              </a:pPr>
              <a:r>
                <a:rPr lang="en-US" altLang="en-US" sz="1200" dirty="0">
                  <a:latin typeface="+mn-lt"/>
                </a:rPr>
                <a:t>Specific to: Call for Service, Field Interview, Quality of life </a:t>
              </a:r>
            </a:p>
          </p:txBody>
        </p:sp>
        <p:sp>
          <p:nvSpPr>
            <p:cNvPr id="905241" name="Oval 25"/>
            <p:cNvSpPr>
              <a:spLocks noChangeArrowheads="1"/>
            </p:cNvSpPr>
            <p:nvPr/>
          </p:nvSpPr>
          <p:spPr bwMode="gray">
            <a:xfrm>
              <a:off x="72" y="3210"/>
              <a:ext cx="164" cy="164"/>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277" tIns="46638" rIns="93277" bIns="46638" anchor="ctr"/>
            <a:lstStyle/>
            <a:p>
              <a:pPr algn="ctr"/>
              <a:r>
                <a:rPr lang="en-US" altLang="en-US" sz="1632" b="1">
                  <a:solidFill>
                    <a:schemeClr val="bg1"/>
                  </a:solidFill>
                </a:rPr>
                <a:t>5</a:t>
              </a:r>
            </a:p>
          </p:txBody>
        </p:sp>
      </p:grpSp>
      <p:sp>
        <p:nvSpPr>
          <p:cNvPr id="28" name="Rectangle 24"/>
          <p:cNvSpPr>
            <a:spLocks noChangeArrowheads="1"/>
          </p:cNvSpPr>
          <p:nvPr/>
        </p:nvSpPr>
        <p:spPr bwMode="gray">
          <a:xfrm>
            <a:off x="6232869" y="5547628"/>
            <a:ext cx="4134398" cy="540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r>
              <a:rPr lang="en-US" altLang="en-US" sz="1200" dirty="0">
                <a:latin typeface="+mn-lt"/>
              </a:rPr>
              <a:t>Data Analysis ( </a:t>
            </a:r>
            <a:r>
              <a:rPr lang="en-US" altLang="en-US" sz="1200" b="1" u="sng" dirty="0">
                <a:latin typeface="+mn-lt"/>
              </a:rPr>
              <a:t>https://github.com/nikhilba/NOLA/</a:t>
            </a:r>
            <a:r>
              <a:rPr lang="en-US" altLang="en-US" sz="1200" dirty="0">
                <a:latin typeface="+mn-lt"/>
              </a:rPr>
              <a:t> ):</a:t>
            </a:r>
          </a:p>
          <a:p>
            <a:pPr marL="285750" indent="-285750">
              <a:buFont typeface="Arial" panose="020B0604020202020204" pitchFamily="34" charset="0"/>
              <a:buChar char="•"/>
            </a:pPr>
            <a:r>
              <a:rPr lang="en-US" altLang="en-US" sz="1200" dirty="0">
                <a:latin typeface="+mn-lt"/>
              </a:rPr>
              <a:t>All data, code, analysis and documents related to the project are available on GitHub</a:t>
            </a:r>
          </a:p>
        </p:txBody>
      </p:sp>
      <p:sp>
        <p:nvSpPr>
          <p:cNvPr id="29" name="Rectangle 10"/>
          <p:cNvSpPr>
            <a:spLocks noChangeArrowheads="1"/>
          </p:cNvSpPr>
          <p:nvPr/>
        </p:nvSpPr>
        <p:spPr bwMode="gray">
          <a:xfrm>
            <a:off x="6372167" y="2300137"/>
            <a:ext cx="403478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marL="228600" indent="-228600">
              <a:buAutoNum type="arabicParenR"/>
            </a:pPr>
            <a:r>
              <a:rPr lang="en-US" sz="1200" dirty="0">
                <a:latin typeface="+mn-lt"/>
              </a:rPr>
              <a:t>New Orleans Police Department</a:t>
            </a:r>
            <a:endParaRPr lang="en-IN" sz="1200" dirty="0">
              <a:latin typeface="+mn-lt"/>
            </a:endParaRPr>
          </a:p>
          <a:p>
            <a:pPr marL="228600" indent="-228600">
              <a:buFontTx/>
              <a:buAutoNum type="arabicParenR"/>
            </a:pPr>
            <a:r>
              <a:rPr lang="en-US" sz="1200" dirty="0">
                <a:latin typeface="+mn-lt"/>
              </a:rPr>
              <a:t>Other city departments</a:t>
            </a:r>
          </a:p>
          <a:p>
            <a:pPr marL="228600" indent="-228600">
              <a:buAutoNum type="arabicParenR"/>
            </a:pPr>
            <a:r>
              <a:rPr lang="en-US" sz="1200" dirty="0">
                <a:latin typeface="+mn-lt"/>
              </a:rPr>
              <a:t>Heinz College</a:t>
            </a:r>
          </a:p>
        </p:txBody>
      </p:sp>
    </p:spTree>
    <p:extLst>
      <p:ext uri="{BB962C8B-B14F-4D97-AF65-F5344CB8AC3E}">
        <p14:creationId xmlns:p14="http://schemas.microsoft.com/office/powerpoint/2010/main" val="2561400231"/>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Grp="1" noChangeArrowheads="1"/>
          </p:cNvSpPr>
          <p:nvPr>
            <p:ph type="title"/>
            <p:custDataLst>
              <p:tags r:id="rId1"/>
            </p:custDataLst>
          </p:nvPr>
        </p:nvSpPr>
        <p:spPr bwMode="gray">
          <a:xfrm>
            <a:off x="212737" y="220071"/>
            <a:ext cx="8793595" cy="298327"/>
          </a:xfrm>
        </p:spPr>
        <p:txBody>
          <a:bodyPr>
            <a:noAutofit/>
          </a:bodyPr>
          <a:lstStyle/>
          <a:p>
            <a:r>
              <a:rPr lang="en-US" altLang="zh-CN" sz="2400" b="1" dirty="0" smtClean="0">
                <a:solidFill>
                  <a:srgbClr val="954F72"/>
                </a:solidFill>
                <a:latin typeface="Arial Narrow" panose="020B0606020202030204" pitchFamily="34" charset="0"/>
              </a:rPr>
              <a:t>Logic</a:t>
            </a:r>
            <a:r>
              <a:rPr lang="zh-CN" altLang="en-US" sz="2400" b="1" dirty="0" smtClean="0">
                <a:solidFill>
                  <a:srgbClr val="954F72"/>
                </a:solidFill>
                <a:latin typeface="Arial Narrow" panose="020B0606020202030204" pitchFamily="34" charset="0"/>
              </a:rPr>
              <a:t> </a:t>
            </a:r>
            <a:r>
              <a:rPr lang="en-US" altLang="zh-CN" sz="2400" b="1" dirty="0" smtClean="0">
                <a:solidFill>
                  <a:srgbClr val="954F72"/>
                </a:solidFill>
                <a:latin typeface="Arial Narrow" panose="020B0606020202030204" pitchFamily="34" charset="0"/>
              </a:rPr>
              <a:t>Flow</a:t>
            </a:r>
            <a:endParaRPr lang="en-US" altLang="en-US" sz="2400" b="1" dirty="0">
              <a:solidFill>
                <a:srgbClr val="954F72"/>
              </a:solidFill>
              <a:latin typeface="Arial Narrow" panose="020B0606020202030204" pitchFamily="34" charset="0"/>
            </a:endParaRPr>
          </a:p>
        </p:txBody>
      </p:sp>
      <p:sp>
        <p:nvSpPr>
          <p:cNvPr id="2" name="Rectangle 1"/>
          <p:cNvSpPr/>
          <p:nvPr/>
        </p:nvSpPr>
        <p:spPr>
          <a:xfrm>
            <a:off x="4435522" y="1432794"/>
            <a:ext cx="2893325" cy="3416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5005377" y="1432795"/>
            <a:ext cx="1725152" cy="341632"/>
          </a:xfrm>
          <a:prstGeom prst="rect">
            <a:avLst/>
          </a:prstGeom>
        </p:spPr>
        <p:txBody>
          <a:bodyPr wrap="none">
            <a:spAutoFit/>
          </a:bodyPr>
          <a:lstStyle/>
          <a:p>
            <a:pPr>
              <a:lnSpc>
                <a:spcPct val="90000"/>
              </a:lnSpc>
              <a:spcAft>
                <a:spcPct val="20000"/>
              </a:spcAft>
            </a:pPr>
            <a:r>
              <a:rPr lang="en-US" altLang="zh-CN" b="1" dirty="0" smtClean="0">
                <a:solidFill>
                  <a:schemeClr val="bg1"/>
                </a:solidFill>
              </a:rPr>
              <a:t>Call</a:t>
            </a:r>
            <a:r>
              <a:rPr lang="zh-CN" altLang="en-US" b="1" dirty="0" smtClean="0">
                <a:solidFill>
                  <a:schemeClr val="bg1"/>
                </a:solidFill>
              </a:rPr>
              <a:t> </a:t>
            </a:r>
            <a:r>
              <a:rPr lang="en-US" altLang="zh-CN" b="1" dirty="0" smtClean="0">
                <a:solidFill>
                  <a:schemeClr val="bg1"/>
                </a:solidFill>
              </a:rPr>
              <a:t>for</a:t>
            </a:r>
            <a:r>
              <a:rPr lang="zh-CN" altLang="en-US" b="1" dirty="0" smtClean="0">
                <a:solidFill>
                  <a:schemeClr val="bg1"/>
                </a:solidFill>
              </a:rPr>
              <a:t> </a:t>
            </a:r>
            <a:r>
              <a:rPr lang="en-US" altLang="zh-CN" b="1" dirty="0" smtClean="0">
                <a:solidFill>
                  <a:schemeClr val="bg1"/>
                </a:solidFill>
              </a:rPr>
              <a:t>services</a:t>
            </a:r>
            <a:r>
              <a:rPr lang="zh-CN" altLang="en-US" b="1" dirty="0" smtClean="0">
                <a:solidFill>
                  <a:schemeClr val="bg1"/>
                </a:solidFill>
              </a:rPr>
              <a:t> </a:t>
            </a:r>
            <a:endParaRPr lang="en-US" altLang="en-US" b="1" dirty="0">
              <a:solidFill>
                <a:schemeClr val="bg1"/>
              </a:solidFill>
            </a:endParaRPr>
          </a:p>
        </p:txBody>
      </p:sp>
      <p:sp>
        <p:nvSpPr>
          <p:cNvPr id="34" name="Rectangle 33"/>
          <p:cNvSpPr/>
          <p:nvPr/>
        </p:nvSpPr>
        <p:spPr>
          <a:xfrm>
            <a:off x="1620721" y="2008901"/>
            <a:ext cx="2893325" cy="3416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334440" y="2008902"/>
            <a:ext cx="1756763" cy="341632"/>
          </a:xfrm>
          <a:prstGeom prst="rect">
            <a:avLst/>
          </a:prstGeom>
        </p:spPr>
        <p:txBody>
          <a:bodyPr wrap="none">
            <a:spAutoFit/>
          </a:bodyPr>
          <a:lstStyle/>
          <a:p>
            <a:pPr>
              <a:lnSpc>
                <a:spcPct val="90000"/>
              </a:lnSpc>
              <a:spcAft>
                <a:spcPct val="20000"/>
              </a:spcAft>
            </a:pPr>
            <a:r>
              <a:rPr lang="en-US" altLang="zh-CN" b="1" dirty="0" smtClean="0">
                <a:solidFill>
                  <a:schemeClr val="bg1"/>
                </a:solidFill>
              </a:rPr>
              <a:t>Stop</a:t>
            </a:r>
            <a:r>
              <a:rPr lang="zh-CN" altLang="en-US" b="1" dirty="0" smtClean="0">
                <a:solidFill>
                  <a:schemeClr val="bg1"/>
                </a:solidFill>
              </a:rPr>
              <a:t> </a:t>
            </a:r>
            <a:r>
              <a:rPr lang="en-US" altLang="zh-CN" b="1" dirty="0" smtClean="0">
                <a:solidFill>
                  <a:schemeClr val="bg1"/>
                </a:solidFill>
              </a:rPr>
              <a:t>and</a:t>
            </a:r>
            <a:r>
              <a:rPr lang="zh-CN" altLang="en-US" b="1" dirty="0" smtClean="0">
                <a:solidFill>
                  <a:schemeClr val="bg1"/>
                </a:solidFill>
              </a:rPr>
              <a:t> </a:t>
            </a:r>
            <a:r>
              <a:rPr lang="en-US" altLang="zh-CN" b="1" dirty="0" smtClean="0">
                <a:solidFill>
                  <a:schemeClr val="bg1"/>
                </a:solidFill>
              </a:rPr>
              <a:t>search</a:t>
            </a:r>
            <a:r>
              <a:rPr lang="zh-CN" altLang="en-US" b="1" dirty="0" smtClean="0">
                <a:solidFill>
                  <a:schemeClr val="bg1"/>
                </a:solidFill>
              </a:rPr>
              <a:t> </a:t>
            </a:r>
            <a:endParaRPr lang="en-US" altLang="en-US" b="1" dirty="0">
              <a:solidFill>
                <a:schemeClr val="bg1"/>
              </a:solidFill>
            </a:endParaRPr>
          </a:p>
        </p:txBody>
      </p:sp>
      <p:sp>
        <p:nvSpPr>
          <p:cNvPr id="36" name="Rectangle 35"/>
          <p:cNvSpPr/>
          <p:nvPr/>
        </p:nvSpPr>
        <p:spPr>
          <a:xfrm>
            <a:off x="7319256" y="2008901"/>
            <a:ext cx="2893325" cy="3416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29149" y="2008902"/>
            <a:ext cx="2104359" cy="341632"/>
          </a:xfrm>
          <a:prstGeom prst="rect">
            <a:avLst/>
          </a:prstGeom>
        </p:spPr>
        <p:txBody>
          <a:bodyPr wrap="none">
            <a:spAutoFit/>
          </a:bodyPr>
          <a:lstStyle/>
          <a:p>
            <a:pPr>
              <a:lnSpc>
                <a:spcPct val="90000"/>
              </a:lnSpc>
              <a:spcAft>
                <a:spcPct val="20000"/>
              </a:spcAft>
            </a:pPr>
            <a:r>
              <a:rPr lang="en-US" altLang="zh-CN" b="1" dirty="0" smtClean="0">
                <a:solidFill>
                  <a:schemeClr val="bg1"/>
                </a:solidFill>
              </a:rPr>
              <a:t>Quality</a:t>
            </a:r>
            <a:r>
              <a:rPr lang="zh-CN" altLang="en-US" b="1" dirty="0" smtClean="0">
                <a:solidFill>
                  <a:schemeClr val="bg1"/>
                </a:solidFill>
              </a:rPr>
              <a:t> </a:t>
            </a:r>
            <a:r>
              <a:rPr lang="en-US" altLang="zh-CN" b="1" dirty="0" smtClean="0">
                <a:solidFill>
                  <a:schemeClr val="bg1"/>
                </a:solidFill>
              </a:rPr>
              <a:t>of</a:t>
            </a:r>
            <a:r>
              <a:rPr lang="zh-CN" altLang="en-US" b="1" dirty="0" smtClean="0">
                <a:solidFill>
                  <a:schemeClr val="bg1"/>
                </a:solidFill>
              </a:rPr>
              <a:t> </a:t>
            </a:r>
            <a:r>
              <a:rPr lang="en-US" altLang="zh-CN" b="1" dirty="0" smtClean="0">
                <a:solidFill>
                  <a:schemeClr val="bg1"/>
                </a:solidFill>
              </a:rPr>
              <a:t>life</a:t>
            </a:r>
            <a:r>
              <a:rPr lang="zh-CN" altLang="en-US" b="1" dirty="0" smtClean="0">
                <a:solidFill>
                  <a:schemeClr val="bg1"/>
                </a:solidFill>
              </a:rPr>
              <a:t> </a:t>
            </a:r>
            <a:r>
              <a:rPr lang="en-US" altLang="zh-CN" b="1" dirty="0" smtClean="0">
                <a:solidFill>
                  <a:schemeClr val="bg1"/>
                </a:solidFill>
              </a:rPr>
              <a:t>issues</a:t>
            </a:r>
            <a:endParaRPr lang="en-US" altLang="en-US" b="1" dirty="0">
              <a:solidFill>
                <a:schemeClr val="bg1"/>
              </a:solidFill>
            </a:endParaRPr>
          </a:p>
        </p:txBody>
      </p:sp>
      <p:cxnSp>
        <p:nvCxnSpPr>
          <p:cNvPr id="9" name="Straight Arrow Connector 8"/>
          <p:cNvCxnSpPr>
            <a:stCxn id="34" idx="0"/>
            <a:endCxn id="2" idx="1"/>
          </p:cNvCxnSpPr>
          <p:nvPr/>
        </p:nvCxnSpPr>
        <p:spPr>
          <a:xfrm flipV="1">
            <a:off x="3067384" y="1603611"/>
            <a:ext cx="1368138" cy="4052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 idx="3"/>
            <a:endCxn id="36" idx="0"/>
          </p:cNvCxnSpPr>
          <p:nvPr/>
        </p:nvCxnSpPr>
        <p:spPr>
          <a:xfrm>
            <a:off x="7328847" y="1603611"/>
            <a:ext cx="1437072" cy="4052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4" idx="2"/>
            <a:endCxn id="46" idx="0"/>
          </p:cNvCxnSpPr>
          <p:nvPr/>
        </p:nvCxnSpPr>
        <p:spPr>
          <a:xfrm flipH="1">
            <a:off x="3059591" y="2350534"/>
            <a:ext cx="7793" cy="478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270864" y="2828896"/>
            <a:ext cx="5577454" cy="551041"/>
          </a:xfrm>
          <a:prstGeom prst="rect">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56795" y="2822012"/>
            <a:ext cx="5591523" cy="535531"/>
          </a:xfrm>
          <a:prstGeom prst="rect">
            <a:avLst/>
          </a:prstGeom>
        </p:spPr>
        <p:txBody>
          <a:bodyPr wrap="square">
            <a:spAutoFit/>
          </a:bodyPr>
          <a:lstStyle/>
          <a:p>
            <a:pPr>
              <a:lnSpc>
                <a:spcPct val="90000"/>
              </a:lnSpc>
              <a:spcAft>
                <a:spcPct val="20000"/>
              </a:spcAft>
            </a:pPr>
            <a:r>
              <a:rPr lang="zh-CN" altLang="en-US" sz="1600" b="1" dirty="0" smtClean="0">
                <a:solidFill>
                  <a:schemeClr val="bg1"/>
                </a:solidFill>
              </a:rPr>
              <a:t> </a:t>
            </a:r>
            <a:r>
              <a:rPr lang="en-US" altLang="zh-CN" sz="1600" b="1" dirty="0" smtClean="0">
                <a:solidFill>
                  <a:schemeClr val="bg1"/>
                </a:solidFill>
              </a:rPr>
              <a:t>How</a:t>
            </a:r>
            <a:r>
              <a:rPr lang="zh-CN" altLang="en-US" sz="1600" b="1" dirty="0" smtClean="0">
                <a:solidFill>
                  <a:schemeClr val="bg1"/>
                </a:solidFill>
              </a:rPr>
              <a:t> </a:t>
            </a:r>
            <a:r>
              <a:rPr lang="en-US" altLang="zh-CN" sz="1600" b="1" dirty="0" smtClean="0">
                <a:solidFill>
                  <a:schemeClr val="bg1"/>
                </a:solidFill>
              </a:rPr>
              <a:t>the</a:t>
            </a:r>
            <a:r>
              <a:rPr lang="zh-CN" altLang="en-US" sz="1600" b="1" dirty="0" smtClean="0">
                <a:solidFill>
                  <a:schemeClr val="bg1"/>
                </a:solidFill>
              </a:rPr>
              <a:t> </a:t>
            </a:r>
            <a:r>
              <a:rPr lang="en-US" altLang="zh-CN" sz="1600" b="1" dirty="0" smtClean="0">
                <a:solidFill>
                  <a:schemeClr val="bg1"/>
                </a:solidFill>
              </a:rPr>
              <a:t>interview</a:t>
            </a:r>
            <a:r>
              <a:rPr lang="zh-CN" altLang="en-US" sz="1600" b="1" dirty="0" smtClean="0">
                <a:solidFill>
                  <a:schemeClr val="bg1"/>
                </a:solidFill>
              </a:rPr>
              <a:t> </a:t>
            </a:r>
            <a:r>
              <a:rPr lang="en-US" altLang="zh-CN" sz="1600" b="1" dirty="0" smtClean="0">
                <a:solidFill>
                  <a:schemeClr val="bg1"/>
                </a:solidFill>
              </a:rPr>
              <a:t>conducted</a:t>
            </a:r>
            <a:r>
              <a:rPr lang="zh-CN" altLang="en-US" sz="1600" b="1" dirty="0" smtClean="0">
                <a:solidFill>
                  <a:schemeClr val="bg1"/>
                </a:solidFill>
              </a:rPr>
              <a:t> </a:t>
            </a:r>
            <a:r>
              <a:rPr lang="en-US" altLang="zh-CN" sz="1600" b="1" dirty="0" smtClean="0">
                <a:solidFill>
                  <a:schemeClr val="bg1"/>
                </a:solidFill>
              </a:rPr>
              <a:t>of</a:t>
            </a:r>
            <a:r>
              <a:rPr lang="zh-CN" altLang="en-US" sz="1600" b="1" dirty="0" smtClean="0">
                <a:solidFill>
                  <a:schemeClr val="bg1"/>
                </a:solidFill>
              </a:rPr>
              <a:t> </a:t>
            </a:r>
            <a:r>
              <a:rPr lang="en-US" altLang="zh-CN" sz="1600" b="1" dirty="0" smtClean="0">
                <a:solidFill>
                  <a:schemeClr val="bg1"/>
                </a:solidFill>
              </a:rPr>
              <a:t>time</a:t>
            </a:r>
            <a:r>
              <a:rPr lang="zh-CN" altLang="en-US" sz="1600" b="1" dirty="0" smtClean="0">
                <a:solidFill>
                  <a:schemeClr val="bg1"/>
                </a:solidFill>
              </a:rPr>
              <a:t> </a:t>
            </a:r>
            <a:r>
              <a:rPr lang="en-US" altLang="zh-CN" sz="1600" b="1" dirty="0" smtClean="0">
                <a:solidFill>
                  <a:schemeClr val="bg1"/>
                </a:solidFill>
              </a:rPr>
              <a:t>prior</a:t>
            </a:r>
            <a:r>
              <a:rPr lang="zh-CN" altLang="en-US" sz="1600" b="1" dirty="0" smtClean="0">
                <a:solidFill>
                  <a:schemeClr val="bg1"/>
                </a:solidFill>
              </a:rPr>
              <a:t> </a:t>
            </a:r>
            <a:r>
              <a:rPr lang="en-US" altLang="zh-CN" sz="1600" b="1" dirty="0" smtClean="0">
                <a:solidFill>
                  <a:schemeClr val="bg1"/>
                </a:solidFill>
              </a:rPr>
              <a:t>impact</a:t>
            </a:r>
            <a:r>
              <a:rPr lang="zh-CN" altLang="en-US" sz="1600" b="1" dirty="0" smtClean="0">
                <a:solidFill>
                  <a:schemeClr val="bg1"/>
                </a:solidFill>
              </a:rPr>
              <a:t> </a:t>
            </a:r>
            <a:r>
              <a:rPr lang="en-US" altLang="zh-CN" sz="1600" b="1" dirty="0" smtClean="0">
                <a:solidFill>
                  <a:schemeClr val="bg1"/>
                </a:solidFill>
              </a:rPr>
              <a:t>violent</a:t>
            </a:r>
            <a:r>
              <a:rPr lang="zh-CN" altLang="en-US" sz="1600" b="1" dirty="0" smtClean="0">
                <a:solidFill>
                  <a:schemeClr val="bg1"/>
                </a:solidFill>
              </a:rPr>
              <a:t> </a:t>
            </a:r>
            <a:r>
              <a:rPr lang="en-US" altLang="zh-CN" sz="1600" b="1" dirty="0" smtClean="0">
                <a:solidFill>
                  <a:schemeClr val="bg1"/>
                </a:solidFill>
              </a:rPr>
              <a:t>crime</a:t>
            </a:r>
            <a:r>
              <a:rPr lang="zh-CN" altLang="en-US" sz="1600" b="1" dirty="0" smtClean="0">
                <a:solidFill>
                  <a:schemeClr val="bg1"/>
                </a:solidFill>
              </a:rPr>
              <a:t> </a:t>
            </a:r>
            <a:r>
              <a:rPr lang="en-US" altLang="zh-CN" sz="1600" b="1" dirty="0" smtClean="0">
                <a:solidFill>
                  <a:schemeClr val="bg1"/>
                </a:solidFill>
              </a:rPr>
              <a:t>in</a:t>
            </a:r>
            <a:r>
              <a:rPr lang="zh-CN" altLang="en-US" sz="1600" b="1" dirty="0" smtClean="0">
                <a:solidFill>
                  <a:schemeClr val="bg1"/>
                </a:solidFill>
              </a:rPr>
              <a:t> </a:t>
            </a:r>
            <a:r>
              <a:rPr lang="en-US" altLang="zh-CN" sz="1600" b="1" dirty="0" smtClean="0">
                <a:solidFill>
                  <a:schemeClr val="bg1"/>
                </a:solidFill>
              </a:rPr>
              <a:t>a</a:t>
            </a:r>
            <a:r>
              <a:rPr lang="zh-CN" altLang="en-US" sz="1600" b="1" dirty="0" smtClean="0">
                <a:solidFill>
                  <a:schemeClr val="bg1"/>
                </a:solidFill>
              </a:rPr>
              <a:t> </a:t>
            </a:r>
            <a:r>
              <a:rPr lang="en-US" altLang="zh-CN" sz="1600" b="1" dirty="0" smtClean="0">
                <a:solidFill>
                  <a:schemeClr val="bg1"/>
                </a:solidFill>
              </a:rPr>
              <a:t>subsequent</a:t>
            </a:r>
            <a:r>
              <a:rPr lang="zh-CN" altLang="en-US" sz="1600" b="1" dirty="0" smtClean="0">
                <a:solidFill>
                  <a:schemeClr val="bg1"/>
                </a:solidFill>
              </a:rPr>
              <a:t> </a:t>
            </a:r>
            <a:r>
              <a:rPr lang="en-US" altLang="zh-CN" sz="1600" b="1" dirty="0" smtClean="0">
                <a:solidFill>
                  <a:schemeClr val="bg1"/>
                </a:solidFill>
              </a:rPr>
              <a:t>time</a:t>
            </a:r>
            <a:r>
              <a:rPr lang="zh-CN" altLang="en-US" sz="1600" b="1" dirty="0" smtClean="0">
                <a:solidFill>
                  <a:schemeClr val="bg1"/>
                </a:solidFill>
              </a:rPr>
              <a:t> </a:t>
            </a:r>
            <a:r>
              <a:rPr lang="en-US" altLang="zh-CN" sz="1600" b="1" dirty="0" smtClean="0">
                <a:solidFill>
                  <a:schemeClr val="bg1"/>
                </a:solidFill>
              </a:rPr>
              <a:t>period</a:t>
            </a:r>
            <a:endParaRPr lang="en-US" altLang="en-US" sz="1600" b="1" dirty="0">
              <a:solidFill>
                <a:schemeClr val="bg1"/>
              </a:solidFill>
            </a:endParaRPr>
          </a:p>
        </p:txBody>
      </p:sp>
      <p:sp>
        <p:nvSpPr>
          <p:cNvPr id="48" name="Rectangle 47"/>
          <p:cNvSpPr/>
          <p:nvPr/>
        </p:nvSpPr>
        <p:spPr>
          <a:xfrm>
            <a:off x="6107984" y="2828896"/>
            <a:ext cx="2323470" cy="341633"/>
          </a:xfrm>
          <a:prstGeom prst="rect">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6168947" y="2828897"/>
            <a:ext cx="2020553" cy="313932"/>
          </a:xfrm>
          <a:prstGeom prst="rect">
            <a:avLst/>
          </a:prstGeom>
        </p:spPr>
        <p:txBody>
          <a:bodyPr wrap="none">
            <a:spAutoFit/>
          </a:bodyPr>
          <a:lstStyle/>
          <a:p>
            <a:pPr>
              <a:lnSpc>
                <a:spcPct val="90000"/>
              </a:lnSpc>
              <a:spcAft>
                <a:spcPct val="20000"/>
              </a:spcAft>
            </a:pPr>
            <a:r>
              <a:rPr lang="en-US" altLang="zh-CN" sz="1600" b="1" dirty="0" smtClean="0">
                <a:solidFill>
                  <a:schemeClr val="bg1"/>
                </a:solidFill>
              </a:rPr>
              <a:t>Unresolved</a:t>
            </a:r>
            <a:r>
              <a:rPr lang="zh-CN" altLang="en-US" sz="1600" b="1" dirty="0" smtClean="0">
                <a:solidFill>
                  <a:schemeClr val="bg1"/>
                </a:solidFill>
              </a:rPr>
              <a:t> </a:t>
            </a:r>
            <a:r>
              <a:rPr lang="en-US" altLang="zh-CN" sz="1600" b="1" dirty="0" smtClean="0">
                <a:solidFill>
                  <a:schemeClr val="bg1"/>
                </a:solidFill>
              </a:rPr>
              <a:t>life</a:t>
            </a:r>
            <a:r>
              <a:rPr lang="zh-CN" altLang="en-US" sz="1600" b="1" dirty="0" smtClean="0">
                <a:solidFill>
                  <a:schemeClr val="bg1"/>
                </a:solidFill>
              </a:rPr>
              <a:t> </a:t>
            </a:r>
            <a:r>
              <a:rPr lang="en-US" altLang="zh-CN" sz="1600" b="1" dirty="0" smtClean="0">
                <a:solidFill>
                  <a:schemeClr val="bg1"/>
                </a:solidFill>
              </a:rPr>
              <a:t>issues</a:t>
            </a:r>
            <a:endParaRPr lang="en-US" altLang="en-US" sz="1600" b="1" dirty="0">
              <a:solidFill>
                <a:schemeClr val="bg1"/>
              </a:solidFill>
            </a:endParaRPr>
          </a:p>
        </p:txBody>
      </p:sp>
      <p:sp>
        <p:nvSpPr>
          <p:cNvPr id="52" name="Rectangle 51"/>
          <p:cNvSpPr/>
          <p:nvPr/>
        </p:nvSpPr>
        <p:spPr>
          <a:xfrm>
            <a:off x="9077635" y="2828896"/>
            <a:ext cx="2177966" cy="341633"/>
          </a:xfrm>
          <a:prstGeom prst="rect">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9258452" y="2842746"/>
            <a:ext cx="1816331" cy="313932"/>
          </a:xfrm>
          <a:prstGeom prst="rect">
            <a:avLst/>
          </a:prstGeom>
        </p:spPr>
        <p:txBody>
          <a:bodyPr wrap="none">
            <a:spAutoFit/>
          </a:bodyPr>
          <a:lstStyle/>
          <a:p>
            <a:pPr>
              <a:lnSpc>
                <a:spcPct val="90000"/>
              </a:lnSpc>
              <a:spcAft>
                <a:spcPct val="20000"/>
              </a:spcAft>
            </a:pPr>
            <a:r>
              <a:rPr lang="en-US" altLang="zh-CN" sz="1600" b="1" dirty="0" smtClean="0">
                <a:solidFill>
                  <a:schemeClr val="bg1"/>
                </a:solidFill>
              </a:rPr>
              <a:t>Resolved</a:t>
            </a:r>
            <a:r>
              <a:rPr lang="zh-CN" altLang="en-US" sz="1600" b="1" dirty="0" smtClean="0">
                <a:solidFill>
                  <a:schemeClr val="bg1"/>
                </a:solidFill>
              </a:rPr>
              <a:t> </a:t>
            </a:r>
            <a:r>
              <a:rPr lang="en-US" altLang="zh-CN" sz="1600" b="1" dirty="0" smtClean="0">
                <a:solidFill>
                  <a:schemeClr val="bg1"/>
                </a:solidFill>
              </a:rPr>
              <a:t>life</a:t>
            </a:r>
            <a:r>
              <a:rPr lang="zh-CN" altLang="en-US" sz="1600" b="1" dirty="0" smtClean="0">
                <a:solidFill>
                  <a:schemeClr val="bg1"/>
                </a:solidFill>
              </a:rPr>
              <a:t> </a:t>
            </a:r>
            <a:r>
              <a:rPr lang="en-US" altLang="zh-CN" sz="1600" b="1" dirty="0" smtClean="0">
                <a:solidFill>
                  <a:schemeClr val="bg1"/>
                </a:solidFill>
              </a:rPr>
              <a:t>issues</a:t>
            </a:r>
            <a:endParaRPr lang="en-US" altLang="en-US" sz="1600" b="1" dirty="0">
              <a:solidFill>
                <a:schemeClr val="bg1"/>
              </a:solidFill>
            </a:endParaRPr>
          </a:p>
        </p:txBody>
      </p:sp>
      <p:cxnSp>
        <p:nvCxnSpPr>
          <p:cNvPr id="16" name="Elbow Connector 15"/>
          <p:cNvCxnSpPr>
            <a:stCxn id="36" idx="2"/>
            <a:endCxn id="48" idx="0"/>
          </p:cNvCxnSpPr>
          <p:nvPr/>
        </p:nvCxnSpPr>
        <p:spPr>
          <a:xfrm rot="5400000">
            <a:off x="7778638" y="1841615"/>
            <a:ext cx="478362" cy="14962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36" idx="2"/>
            <a:endCxn id="53" idx="0"/>
          </p:cNvCxnSpPr>
          <p:nvPr/>
        </p:nvCxnSpPr>
        <p:spPr>
          <a:xfrm rot="16200000" flipH="1">
            <a:off x="9220162" y="1896290"/>
            <a:ext cx="492212" cy="14006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6" idx="2"/>
            <a:endCxn id="24" idx="0"/>
          </p:cNvCxnSpPr>
          <p:nvPr/>
        </p:nvCxnSpPr>
        <p:spPr>
          <a:xfrm>
            <a:off x="3059591" y="3379937"/>
            <a:ext cx="6221" cy="32717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609503" y="3707108"/>
            <a:ext cx="2912618" cy="544696"/>
          </a:xfrm>
          <a:prstGeom prst="ellipse">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2063901" y="3805742"/>
            <a:ext cx="1933606" cy="313932"/>
          </a:xfrm>
          <a:prstGeom prst="rect">
            <a:avLst/>
          </a:prstGeom>
        </p:spPr>
        <p:txBody>
          <a:bodyPr wrap="none">
            <a:spAutoFit/>
          </a:bodyPr>
          <a:lstStyle/>
          <a:p>
            <a:pPr>
              <a:lnSpc>
                <a:spcPct val="90000"/>
              </a:lnSpc>
              <a:spcAft>
                <a:spcPct val="20000"/>
              </a:spcAft>
            </a:pPr>
            <a:r>
              <a:rPr lang="en-US" altLang="zh-CN" sz="1600" b="1" dirty="0" smtClean="0">
                <a:solidFill>
                  <a:schemeClr val="bg1"/>
                </a:solidFill>
              </a:rPr>
              <a:t>Questions</a:t>
            </a:r>
            <a:r>
              <a:rPr lang="zh-CN" altLang="en-US" sz="1600" b="1" dirty="0" smtClean="0">
                <a:solidFill>
                  <a:schemeClr val="bg1"/>
                </a:solidFill>
              </a:rPr>
              <a:t> </a:t>
            </a:r>
            <a:r>
              <a:rPr lang="en-US" altLang="zh-CN" sz="1600" b="1" dirty="0" smtClean="0">
                <a:solidFill>
                  <a:schemeClr val="bg1"/>
                </a:solidFill>
              </a:rPr>
              <a:t>to</a:t>
            </a:r>
            <a:r>
              <a:rPr lang="zh-CN" altLang="en-US" sz="1600" b="1" dirty="0" smtClean="0">
                <a:solidFill>
                  <a:schemeClr val="bg1"/>
                </a:solidFill>
              </a:rPr>
              <a:t> </a:t>
            </a:r>
            <a:r>
              <a:rPr lang="en-US" altLang="zh-CN" sz="1600" b="1" dirty="0" smtClean="0">
                <a:solidFill>
                  <a:schemeClr val="bg1"/>
                </a:solidFill>
              </a:rPr>
              <a:t>answer</a:t>
            </a:r>
            <a:endParaRPr lang="en-US" altLang="en-US" sz="1600" b="1" dirty="0">
              <a:solidFill>
                <a:schemeClr val="bg1"/>
              </a:solidFill>
            </a:endParaRPr>
          </a:p>
        </p:txBody>
      </p:sp>
      <p:sp>
        <p:nvSpPr>
          <p:cNvPr id="67" name="Rectangle 66"/>
          <p:cNvSpPr/>
          <p:nvPr/>
        </p:nvSpPr>
        <p:spPr>
          <a:xfrm>
            <a:off x="220120" y="4868334"/>
            <a:ext cx="1767695" cy="607997"/>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270864" y="4885400"/>
            <a:ext cx="1716951" cy="535531"/>
          </a:xfrm>
          <a:prstGeom prst="rect">
            <a:avLst/>
          </a:prstGeom>
        </p:spPr>
        <p:txBody>
          <a:bodyPr wrap="square">
            <a:spAutoFit/>
          </a:bodyPr>
          <a:lstStyle/>
          <a:p>
            <a:pPr>
              <a:lnSpc>
                <a:spcPct val="90000"/>
              </a:lnSpc>
              <a:spcAft>
                <a:spcPct val="20000"/>
              </a:spcAft>
            </a:pPr>
            <a:r>
              <a:rPr lang="en-US" altLang="zh-CN" sz="1600" b="1" dirty="0" smtClean="0">
                <a:solidFill>
                  <a:schemeClr val="bg1"/>
                </a:solidFill>
              </a:rPr>
              <a:t>Where</a:t>
            </a:r>
            <a:r>
              <a:rPr lang="zh-CN" altLang="en-US" sz="1600" b="1" dirty="0" smtClean="0">
                <a:solidFill>
                  <a:schemeClr val="bg1"/>
                </a:solidFill>
              </a:rPr>
              <a:t> </a:t>
            </a:r>
            <a:r>
              <a:rPr lang="en-US" altLang="zh-CN" sz="1600" b="1" dirty="0" smtClean="0">
                <a:solidFill>
                  <a:schemeClr val="bg1"/>
                </a:solidFill>
              </a:rPr>
              <a:t>Stop</a:t>
            </a:r>
            <a:r>
              <a:rPr lang="zh-CN" altLang="en-US" sz="1600" b="1" dirty="0" smtClean="0">
                <a:solidFill>
                  <a:schemeClr val="bg1"/>
                </a:solidFill>
              </a:rPr>
              <a:t> </a:t>
            </a:r>
            <a:r>
              <a:rPr lang="en-US" altLang="zh-CN" sz="1600" b="1" dirty="0" smtClean="0">
                <a:solidFill>
                  <a:schemeClr val="bg1"/>
                </a:solidFill>
              </a:rPr>
              <a:t>and</a:t>
            </a:r>
            <a:r>
              <a:rPr lang="zh-CN" altLang="en-US" sz="1600" b="1" dirty="0" smtClean="0">
                <a:solidFill>
                  <a:schemeClr val="bg1"/>
                </a:solidFill>
              </a:rPr>
              <a:t> </a:t>
            </a:r>
            <a:r>
              <a:rPr lang="en-US" altLang="zh-CN" sz="1600" b="1" dirty="0" smtClean="0">
                <a:solidFill>
                  <a:schemeClr val="bg1"/>
                </a:solidFill>
              </a:rPr>
              <a:t>Search</a:t>
            </a:r>
            <a:r>
              <a:rPr lang="zh-CN" altLang="en-US" sz="1600" b="1" dirty="0" smtClean="0">
                <a:solidFill>
                  <a:schemeClr val="bg1"/>
                </a:solidFill>
              </a:rPr>
              <a:t> </a:t>
            </a:r>
            <a:r>
              <a:rPr lang="en-US" altLang="zh-CN" sz="1600" b="1" dirty="0" smtClean="0">
                <a:solidFill>
                  <a:schemeClr val="bg1"/>
                </a:solidFill>
              </a:rPr>
              <a:t>Happen</a:t>
            </a:r>
            <a:endParaRPr lang="en-US" altLang="en-US" sz="1600" b="1" dirty="0">
              <a:solidFill>
                <a:schemeClr val="bg1"/>
              </a:solidFill>
            </a:endParaRPr>
          </a:p>
        </p:txBody>
      </p:sp>
      <p:sp>
        <p:nvSpPr>
          <p:cNvPr id="69" name="Rectangle 68"/>
          <p:cNvSpPr/>
          <p:nvPr/>
        </p:nvSpPr>
        <p:spPr>
          <a:xfrm>
            <a:off x="2093206" y="4868334"/>
            <a:ext cx="1767695" cy="607997"/>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2143950" y="4885400"/>
            <a:ext cx="1716951" cy="535531"/>
          </a:xfrm>
          <a:prstGeom prst="rect">
            <a:avLst/>
          </a:prstGeom>
        </p:spPr>
        <p:txBody>
          <a:bodyPr wrap="square">
            <a:spAutoFit/>
          </a:bodyPr>
          <a:lstStyle/>
          <a:p>
            <a:pPr>
              <a:lnSpc>
                <a:spcPct val="90000"/>
              </a:lnSpc>
              <a:spcAft>
                <a:spcPct val="20000"/>
              </a:spcAft>
            </a:pPr>
            <a:r>
              <a:rPr lang="en-US" altLang="zh-CN" sz="1600" b="1" dirty="0" smtClean="0">
                <a:solidFill>
                  <a:schemeClr val="bg1"/>
                </a:solidFill>
              </a:rPr>
              <a:t>Impact</a:t>
            </a:r>
            <a:r>
              <a:rPr lang="zh-CN" altLang="en-US" sz="1600" b="1" dirty="0" smtClean="0">
                <a:solidFill>
                  <a:schemeClr val="bg1"/>
                </a:solidFill>
              </a:rPr>
              <a:t> </a:t>
            </a:r>
            <a:r>
              <a:rPr lang="en-US" altLang="zh-CN" sz="1600" b="1" dirty="0" smtClean="0">
                <a:solidFill>
                  <a:schemeClr val="bg1"/>
                </a:solidFill>
              </a:rPr>
              <a:t>of</a:t>
            </a:r>
            <a:r>
              <a:rPr lang="zh-CN" altLang="en-US" sz="1600" b="1" dirty="0" smtClean="0">
                <a:solidFill>
                  <a:schemeClr val="bg1"/>
                </a:solidFill>
              </a:rPr>
              <a:t> </a:t>
            </a:r>
            <a:r>
              <a:rPr lang="en-US" altLang="zh-CN" sz="1600" b="1" dirty="0" smtClean="0">
                <a:solidFill>
                  <a:schemeClr val="bg1"/>
                </a:solidFill>
              </a:rPr>
              <a:t>Stop</a:t>
            </a:r>
            <a:r>
              <a:rPr lang="zh-CN" altLang="en-US" sz="1600" b="1" dirty="0" smtClean="0">
                <a:solidFill>
                  <a:schemeClr val="bg1"/>
                </a:solidFill>
              </a:rPr>
              <a:t> </a:t>
            </a:r>
            <a:r>
              <a:rPr lang="en-US" altLang="zh-CN" sz="1600" b="1" dirty="0" smtClean="0">
                <a:solidFill>
                  <a:schemeClr val="bg1"/>
                </a:solidFill>
              </a:rPr>
              <a:t>and</a:t>
            </a:r>
            <a:r>
              <a:rPr lang="zh-CN" altLang="en-US" sz="1600" b="1" dirty="0" smtClean="0">
                <a:solidFill>
                  <a:schemeClr val="bg1"/>
                </a:solidFill>
              </a:rPr>
              <a:t> </a:t>
            </a:r>
            <a:r>
              <a:rPr lang="en-US" altLang="zh-CN" sz="1600" b="1" dirty="0" smtClean="0">
                <a:solidFill>
                  <a:schemeClr val="bg1"/>
                </a:solidFill>
              </a:rPr>
              <a:t>Search</a:t>
            </a:r>
            <a:endParaRPr lang="en-US" altLang="en-US" sz="1600" b="1" dirty="0">
              <a:solidFill>
                <a:schemeClr val="bg1"/>
              </a:solidFill>
            </a:endParaRPr>
          </a:p>
        </p:txBody>
      </p:sp>
      <p:sp>
        <p:nvSpPr>
          <p:cNvPr id="71" name="Rectangle 70"/>
          <p:cNvSpPr/>
          <p:nvPr/>
        </p:nvSpPr>
        <p:spPr>
          <a:xfrm>
            <a:off x="3966292" y="4861450"/>
            <a:ext cx="1767695" cy="607997"/>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4131367" y="4994632"/>
            <a:ext cx="1716951" cy="313932"/>
          </a:xfrm>
          <a:prstGeom prst="rect">
            <a:avLst/>
          </a:prstGeom>
        </p:spPr>
        <p:txBody>
          <a:bodyPr wrap="square">
            <a:spAutoFit/>
          </a:bodyPr>
          <a:lstStyle/>
          <a:p>
            <a:pPr>
              <a:lnSpc>
                <a:spcPct val="90000"/>
              </a:lnSpc>
              <a:spcAft>
                <a:spcPct val="20000"/>
              </a:spcAft>
            </a:pPr>
            <a:r>
              <a:rPr lang="en-US" altLang="zh-CN" sz="1600" b="1" dirty="0" smtClean="0">
                <a:solidFill>
                  <a:schemeClr val="bg1"/>
                </a:solidFill>
              </a:rPr>
              <a:t>Action</a:t>
            </a:r>
            <a:r>
              <a:rPr lang="zh-CN" altLang="en-US" sz="1600" b="1" dirty="0" smtClean="0">
                <a:solidFill>
                  <a:schemeClr val="bg1"/>
                </a:solidFill>
              </a:rPr>
              <a:t> </a:t>
            </a:r>
            <a:r>
              <a:rPr lang="en-US" altLang="zh-CN" sz="1600" b="1" dirty="0" smtClean="0">
                <a:solidFill>
                  <a:schemeClr val="bg1"/>
                </a:solidFill>
              </a:rPr>
              <a:t>Taken</a:t>
            </a:r>
            <a:endParaRPr lang="en-US" altLang="en-US" sz="1600" b="1" dirty="0">
              <a:solidFill>
                <a:schemeClr val="bg1"/>
              </a:solidFill>
            </a:endParaRPr>
          </a:p>
        </p:txBody>
      </p:sp>
      <p:cxnSp>
        <p:nvCxnSpPr>
          <p:cNvPr id="26" name="Straight Arrow Connector 25"/>
          <p:cNvCxnSpPr>
            <a:stCxn id="24" idx="4"/>
            <a:endCxn id="67" idx="0"/>
          </p:cNvCxnSpPr>
          <p:nvPr/>
        </p:nvCxnSpPr>
        <p:spPr>
          <a:xfrm flipH="1">
            <a:off x="1103968" y="4251804"/>
            <a:ext cx="1961844" cy="616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24" idx="4"/>
            <a:endCxn id="69" idx="0"/>
          </p:cNvCxnSpPr>
          <p:nvPr/>
        </p:nvCxnSpPr>
        <p:spPr>
          <a:xfrm flipH="1">
            <a:off x="2977054" y="4251804"/>
            <a:ext cx="88758" cy="616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24" idx="4"/>
            <a:endCxn id="71" idx="0"/>
          </p:cNvCxnSpPr>
          <p:nvPr/>
        </p:nvCxnSpPr>
        <p:spPr>
          <a:xfrm>
            <a:off x="3065812" y="4251804"/>
            <a:ext cx="1784328" cy="609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48" idx="2"/>
            <a:endCxn id="87" idx="0"/>
          </p:cNvCxnSpPr>
          <p:nvPr/>
        </p:nvCxnSpPr>
        <p:spPr>
          <a:xfrm flipH="1">
            <a:off x="7255754" y="3170529"/>
            <a:ext cx="13965" cy="396785"/>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5989242" y="3567314"/>
            <a:ext cx="2533024" cy="564459"/>
          </a:xfrm>
          <a:prstGeom prst="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5919677" y="3617566"/>
            <a:ext cx="2672153" cy="535531"/>
          </a:xfrm>
          <a:prstGeom prst="rect">
            <a:avLst/>
          </a:prstGeom>
        </p:spPr>
        <p:txBody>
          <a:bodyPr wrap="square">
            <a:spAutoFit/>
          </a:bodyPr>
          <a:lstStyle/>
          <a:p>
            <a:pPr>
              <a:lnSpc>
                <a:spcPct val="90000"/>
              </a:lnSpc>
              <a:spcAft>
                <a:spcPct val="20000"/>
              </a:spcAft>
            </a:pPr>
            <a:r>
              <a:rPr lang="en-US" altLang="zh-CN" sz="1600" b="1" dirty="0" err="1" smtClean="0">
                <a:solidFill>
                  <a:schemeClr val="bg1"/>
                </a:solidFill>
              </a:rPr>
              <a:t>QoL</a:t>
            </a:r>
            <a:r>
              <a:rPr lang="zh-CN" altLang="en-US" sz="1600" b="1" dirty="0" smtClean="0">
                <a:solidFill>
                  <a:schemeClr val="bg1"/>
                </a:solidFill>
              </a:rPr>
              <a:t> </a:t>
            </a:r>
            <a:r>
              <a:rPr lang="en-US" altLang="zh-CN" sz="1600" b="1" dirty="0" smtClean="0">
                <a:solidFill>
                  <a:schemeClr val="bg1"/>
                </a:solidFill>
              </a:rPr>
              <a:t>issues</a:t>
            </a:r>
            <a:r>
              <a:rPr lang="zh-CN" altLang="en-US" sz="1600" b="1" dirty="0" smtClean="0">
                <a:solidFill>
                  <a:schemeClr val="bg1"/>
                </a:solidFill>
              </a:rPr>
              <a:t> </a:t>
            </a:r>
            <a:r>
              <a:rPr lang="en-US" altLang="zh-CN" sz="1600" b="1" dirty="0" smtClean="0">
                <a:solidFill>
                  <a:schemeClr val="bg1"/>
                </a:solidFill>
              </a:rPr>
              <a:t>should</a:t>
            </a:r>
            <a:r>
              <a:rPr lang="zh-CN" altLang="en-US" sz="1600" b="1" dirty="0" smtClean="0">
                <a:solidFill>
                  <a:schemeClr val="bg1"/>
                </a:solidFill>
              </a:rPr>
              <a:t> </a:t>
            </a:r>
            <a:r>
              <a:rPr lang="en-US" altLang="zh-CN" sz="1600" b="1" dirty="0" smtClean="0">
                <a:solidFill>
                  <a:schemeClr val="bg1"/>
                </a:solidFill>
              </a:rPr>
              <a:t>be</a:t>
            </a:r>
            <a:r>
              <a:rPr lang="zh-CN" altLang="en-US" sz="1600" b="1" dirty="0" smtClean="0">
                <a:solidFill>
                  <a:schemeClr val="bg1"/>
                </a:solidFill>
              </a:rPr>
              <a:t> </a:t>
            </a:r>
            <a:r>
              <a:rPr lang="en-US" altLang="zh-CN" sz="1600" b="1" dirty="0" smtClean="0">
                <a:solidFill>
                  <a:schemeClr val="bg1"/>
                </a:solidFill>
              </a:rPr>
              <a:t>indicators</a:t>
            </a:r>
            <a:r>
              <a:rPr lang="zh-CN" altLang="en-US" sz="1600" b="1" dirty="0" smtClean="0">
                <a:solidFill>
                  <a:schemeClr val="bg1"/>
                </a:solidFill>
              </a:rPr>
              <a:t> </a:t>
            </a:r>
            <a:r>
              <a:rPr lang="en-US" altLang="zh-CN" sz="1600" b="1" dirty="0" smtClean="0">
                <a:solidFill>
                  <a:schemeClr val="bg1"/>
                </a:solidFill>
              </a:rPr>
              <a:t>of</a:t>
            </a:r>
            <a:r>
              <a:rPr lang="zh-CN" altLang="en-US" sz="1600" b="1" dirty="0" smtClean="0">
                <a:solidFill>
                  <a:schemeClr val="bg1"/>
                </a:solidFill>
              </a:rPr>
              <a:t> </a:t>
            </a:r>
            <a:r>
              <a:rPr lang="en-US" altLang="zh-CN" sz="1600" b="1" dirty="0" smtClean="0">
                <a:solidFill>
                  <a:schemeClr val="bg1"/>
                </a:solidFill>
              </a:rPr>
              <a:t>violent</a:t>
            </a:r>
            <a:r>
              <a:rPr lang="zh-CN" altLang="en-US" sz="1600" b="1" dirty="0" smtClean="0">
                <a:solidFill>
                  <a:schemeClr val="bg1"/>
                </a:solidFill>
              </a:rPr>
              <a:t> </a:t>
            </a:r>
            <a:r>
              <a:rPr lang="en-US" altLang="zh-CN" sz="1600" b="1" dirty="0" smtClean="0">
                <a:solidFill>
                  <a:schemeClr val="bg1"/>
                </a:solidFill>
              </a:rPr>
              <a:t>crime</a:t>
            </a:r>
            <a:endParaRPr lang="en-US" altLang="en-US" sz="1600" b="1" dirty="0">
              <a:solidFill>
                <a:schemeClr val="bg1"/>
              </a:solidFill>
            </a:endParaRPr>
          </a:p>
        </p:txBody>
      </p:sp>
      <p:sp>
        <p:nvSpPr>
          <p:cNvPr id="97" name="Rectangle 96"/>
          <p:cNvSpPr/>
          <p:nvPr/>
        </p:nvSpPr>
        <p:spPr>
          <a:xfrm>
            <a:off x="7557113" y="4449209"/>
            <a:ext cx="4450408" cy="700860"/>
          </a:xfrm>
          <a:prstGeom prst="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Arrow Connector 107"/>
          <p:cNvCxnSpPr>
            <a:stCxn id="52" idx="2"/>
            <a:endCxn id="97" idx="0"/>
          </p:cNvCxnSpPr>
          <p:nvPr/>
        </p:nvCxnSpPr>
        <p:spPr>
          <a:xfrm flipH="1">
            <a:off x="9782317" y="3170529"/>
            <a:ext cx="384301" cy="1278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7653366" y="4532563"/>
            <a:ext cx="4450407" cy="535531"/>
          </a:xfrm>
          <a:prstGeom prst="rect">
            <a:avLst/>
          </a:prstGeom>
        </p:spPr>
        <p:txBody>
          <a:bodyPr wrap="square">
            <a:spAutoFit/>
          </a:bodyPr>
          <a:lstStyle/>
          <a:p>
            <a:pPr>
              <a:lnSpc>
                <a:spcPct val="90000"/>
              </a:lnSpc>
              <a:spcAft>
                <a:spcPct val="20000"/>
              </a:spcAft>
            </a:pPr>
            <a:r>
              <a:rPr lang="en-US" altLang="zh-CN" sz="1600" b="1" dirty="0" smtClean="0">
                <a:solidFill>
                  <a:schemeClr val="bg1"/>
                </a:solidFill>
              </a:rPr>
              <a:t>How</a:t>
            </a:r>
            <a:r>
              <a:rPr lang="zh-CN" altLang="en-US" sz="1600" b="1" dirty="0" smtClean="0">
                <a:solidFill>
                  <a:schemeClr val="bg1"/>
                </a:solidFill>
              </a:rPr>
              <a:t> </a:t>
            </a:r>
            <a:r>
              <a:rPr lang="en-US" altLang="zh-CN" sz="1600" b="1" dirty="0" smtClean="0">
                <a:solidFill>
                  <a:schemeClr val="bg1"/>
                </a:solidFill>
              </a:rPr>
              <a:t>the</a:t>
            </a:r>
            <a:r>
              <a:rPr lang="zh-CN" altLang="en-US" sz="1600" b="1" dirty="0" smtClean="0">
                <a:solidFill>
                  <a:schemeClr val="bg1"/>
                </a:solidFill>
              </a:rPr>
              <a:t> </a:t>
            </a:r>
            <a:r>
              <a:rPr lang="en-US" altLang="zh-CN" sz="1600" b="1" dirty="0" err="1" smtClean="0">
                <a:solidFill>
                  <a:schemeClr val="bg1"/>
                </a:solidFill>
              </a:rPr>
              <a:t>QoL</a:t>
            </a:r>
            <a:r>
              <a:rPr lang="zh-CN" altLang="en-US" sz="1600" b="1" dirty="0" smtClean="0">
                <a:solidFill>
                  <a:schemeClr val="bg1"/>
                </a:solidFill>
              </a:rPr>
              <a:t> </a:t>
            </a:r>
            <a:r>
              <a:rPr lang="en-US" altLang="zh-CN" sz="1600" b="1" dirty="0" smtClean="0">
                <a:solidFill>
                  <a:schemeClr val="bg1"/>
                </a:solidFill>
              </a:rPr>
              <a:t>issues</a:t>
            </a:r>
            <a:r>
              <a:rPr lang="zh-CN" altLang="en-US" sz="1600" b="1" dirty="0" smtClean="0">
                <a:solidFill>
                  <a:schemeClr val="bg1"/>
                </a:solidFill>
              </a:rPr>
              <a:t> </a:t>
            </a:r>
            <a:r>
              <a:rPr lang="en-US" altLang="zh-CN" sz="1600" b="1" dirty="0" smtClean="0">
                <a:solidFill>
                  <a:schemeClr val="bg1"/>
                </a:solidFill>
              </a:rPr>
              <a:t>resolved</a:t>
            </a:r>
            <a:r>
              <a:rPr lang="zh-CN" altLang="en-US" sz="1600" b="1" dirty="0" smtClean="0">
                <a:solidFill>
                  <a:schemeClr val="bg1"/>
                </a:solidFill>
              </a:rPr>
              <a:t> </a:t>
            </a:r>
            <a:r>
              <a:rPr lang="en-US" altLang="zh-CN" sz="1600" b="1" dirty="0" smtClean="0">
                <a:solidFill>
                  <a:schemeClr val="bg1"/>
                </a:solidFill>
              </a:rPr>
              <a:t>of</a:t>
            </a:r>
            <a:r>
              <a:rPr lang="zh-CN" altLang="en-US" sz="1600" b="1" dirty="0" smtClean="0">
                <a:solidFill>
                  <a:schemeClr val="bg1"/>
                </a:solidFill>
              </a:rPr>
              <a:t> </a:t>
            </a:r>
            <a:r>
              <a:rPr lang="en-US" altLang="zh-CN" sz="1600" b="1" dirty="0" smtClean="0">
                <a:solidFill>
                  <a:schemeClr val="bg1"/>
                </a:solidFill>
              </a:rPr>
              <a:t>time</a:t>
            </a:r>
            <a:r>
              <a:rPr lang="zh-CN" altLang="en-US" sz="1600" b="1" dirty="0" smtClean="0">
                <a:solidFill>
                  <a:schemeClr val="bg1"/>
                </a:solidFill>
              </a:rPr>
              <a:t> </a:t>
            </a:r>
            <a:r>
              <a:rPr lang="en-US" altLang="zh-CN" sz="1600" b="1" dirty="0" smtClean="0">
                <a:solidFill>
                  <a:schemeClr val="bg1"/>
                </a:solidFill>
              </a:rPr>
              <a:t>prior</a:t>
            </a:r>
            <a:r>
              <a:rPr lang="zh-CN" altLang="en-US" sz="1600" b="1" dirty="0" smtClean="0">
                <a:solidFill>
                  <a:schemeClr val="bg1"/>
                </a:solidFill>
              </a:rPr>
              <a:t> </a:t>
            </a:r>
            <a:r>
              <a:rPr lang="en-US" altLang="zh-CN" sz="1600" b="1" dirty="0" smtClean="0">
                <a:solidFill>
                  <a:schemeClr val="bg1"/>
                </a:solidFill>
              </a:rPr>
              <a:t>impact</a:t>
            </a:r>
            <a:r>
              <a:rPr lang="zh-CN" altLang="en-US" sz="1600" b="1" dirty="0" smtClean="0">
                <a:solidFill>
                  <a:schemeClr val="bg1"/>
                </a:solidFill>
              </a:rPr>
              <a:t> </a:t>
            </a:r>
            <a:r>
              <a:rPr lang="en-US" altLang="zh-CN" sz="1600" b="1" dirty="0" smtClean="0">
                <a:solidFill>
                  <a:schemeClr val="bg1"/>
                </a:solidFill>
              </a:rPr>
              <a:t>violent</a:t>
            </a:r>
            <a:r>
              <a:rPr lang="zh-CN" altLang="en-US" sz="1600" b="1" dirty="0" smtClean="0">
                <a:solidFill>
                  <a:schemeClr val="bg1"/>
                </a:solidFill>
              </a:rPr>
              <a:t> </a:t>
            </a:r>
            <a:r>
              <a:rPr lang="en-US" altLang="zh-CN" sz="1600" b="1" dirty="0" smtClean="0">
                <a:solidFill>
                  <a:schemeClr val="bg1"/>
                </a:solidFill>
              </a:rPr>
              <a:t>crime</a:t>
            </a:r>
            <a:r>
              <a:rPr lang="zh-CN" altLang="en-US" sz="1600" b="1" dirty="0" smtClean="0">
                <a:solidFill>
                  <a:schemeClr val="bg1"/>
                </a:solidFill>
              </a:rPr>
              <a:t> </a:t>
            </a:r>
            <a:r>
              <a:rPr lang="en-US" altLang="zh-CN" sz="1600" b="1" dirty="0" smtClean="0">
                <a:solidFill>
                  <a:schemeClr val="bg1"/>
                </a:solidFill>
              </a:rPr>
              <a:t>in</a:t>
            </a:r>
            <a:r>
              <a:rPr lang="zh-CN" altLang="en-US" sz="1600" b="1" dirty="0" smtClean="0">
                <a:solidFill>
                  <a:schemeClr val="bg1"/>
                </a:solidFill>
              </a:rPr>
              <a:t> </a:t>
            </a:r>
            <a:r>
              <a:rPr lang="en-US" altLang="zh-CN" sz="1600" b="1" dirty="0" smtClean="0">
                <a:solidFill>
                  <a:schemeClr val="bg1"/>
                </a:solidFill>
              </a:rPr>
              <a:t>a</a:t>
            </a:r>
            <a:r>
              <a:rPr lang="zh-CN" altLang="en-US" sz="1600" b="1" dirty="0" smtClean="0">
                <a:solidFill>
                  <a:schemeClr val="bg1"/>
                </a:solidFill>
              </a:rPr>
              <a:t> </a:t>
            </a:r>
            <a:r>
              <a:rPr lang="en-US" altLang="zh-CN" sz="1600" b="1" dirty="0" smtClean="0">
                <a:solidFill>
                  <a:schemeClr val="bg1"/>
                </a:solidFill>
              </a:rPr>
              <a:t>subsequent</a:t>
            </a:r>
            <a:r>
              <a:rPr lang="zh-CN" altLang="en-US" sz="1600" b="1" dirty="0" smtClean="0">
                <a:solidFill>
                  <a:schemeClr val="bg1"/>
                </a:solidFill>
              </a:rPr>
              <a:t> </a:t>
            </a:r>
            <a:r>
              <a:rPr lang="en-US" altLang="zh-CN" sz="1600" b="1" dirty="0" smtClean="0">
                <a:solidFill>
                  <a:schemeClr val="bg1"/>
                </a:solidFill>
              </a:rPr>
              <a:t>time</a:t>
            </a:r>
            <a:r>
              <a:rPr lang="zh-CN" altLang="en-US" sz="1600" b="1" dirty="0" smtClean="0">
                <a:solidFill>
                  <a:schemeClr val="bg1"/>
                </a:solidFill>
              </a:rPr>
              <a:t> </a:t>
            </a:r>
            <a:r>
              <a:rPr lang="en-US" altLang="zh-CN" sz="1600" b="1" dirty="0" smtClean="0">
                <a:solidFill>
                  <a:schemeClr val="bg1"/>
                </a:solidFill>
              </a:rPr>
              <a:t>period</a:t>
            </a:r>
            <a:endParaRPr lang="en-US" altLang="en-US" sz="1600" b="1" dirty="0">
              <a:solidFill>
                <a:schemeClr val="bg1"/>
              </a:solidFill>
            </a:endParaRPr>
          </a:p>
        </p:txBody>
      </p:sp>
    </p:spTree>
    <p:extLst>
      <p:ext uri="{BB962C8B-B14F-4D97-AF65-F5344CB8AC3E}">
        <p14:creationId xmlns:p14="http://schemas.microsoft.com/office/powerpoint/2010/main" val="1698092841"/>
      </p:ext>
    </p:extLst>
  </p:cSld>
  <p:clrMapOvr>
    <a:masterClrMapping/>
  </p:clrMapOvr>
  <p:transition>
    <p:wipe dir="r"/>
  </p:transition>
</p:sld>
</file>

<file path=ppt/tags/tag1.xml><?xml version="1.0" encoding="utf-8"?>
<p:tagLst xmlns:a="http://schemas.openxmlformats.org/drawingml/2006/main" xmlns:r="http://schemas.openxmlformats.org/officeDocument/2006/relationships" xmlns:p="http://schemas.openxmlformats.org/presentationml/2006/main">
  <p:tag name="RESIZE" val="Yes"/>
</p:tagLst>
</file>

<file path=ppt/tags/tag2.xml><?xml version="1.0" encoding="utf-8"?>
<p:tagLst xmlns:a="http://schemas.openxmlformats.org/drawingml/2006/main" xmlns:r="http://schemas.openxmlformats.org/officeDocument/2006/relationships" xmlns:p="http://schemas.openxmlformats.org/presentationml/2006/main">
  <p:tag name="RESIZE" val="Yes"/>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1679</TotalTime>
  <Words>270</Words>
  <Application>Microsoft Macintosh PowerPoint</Application>
  <PresentationFormat>Widescreen</PresentationFormat>
  <Paragraphs>44</Paragraphs>
  <Slides>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 Narrow</vt:lpstr>
      <vt:lpstr>Calibri</vt:lpstr>
      <vt:lpstr>Calibri Light</vt:lpstr>
      <vt:lpstr>等线</vt:lpstr>
      <vt:lpstr>等线 Light</vt:lpstr>
      <vt:lpstr>Arial</vt:lpstr>
      <vt:lpstr>Office Theme</vt:lpstr>
      <vt:lpstr>New Orleans Police Department</vt:lpstr>
      <vt:lpstr>PROBLEM STATEMENT</vt:lpstr>
      <vt:lpstr>Logic Flow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Ronak Saradhi</dc:creator>
  <cp:lastModifiedBy>gqf0101@gmail.com</cp:lastModifiedBy>
  <cp:revision>48</cp:revision>
  <dcterms:created xsi:type="dcterms:W3CDTF">2017-02-03T23:54:58Z</dcterms:created>
  <dcterms:modified xsi:type="dcterms:W3CDTF">2017-02-26T23:05:48Z</dcterms:modified>
</cp:coreProperties>
</file>