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handoutMasterIdLst>
    <p:handoutMasterId r:id="rId39"/>
  </p:handoutMasterIdLst>
  <p:sldIdLst>
    <p:sldId id="256" r:id="rId2"/>
    <p:sldId id="280" r:id="rId3"/>
    <p:sldId id="306" r:id="rId4"/>
    <p:sldId id="309" r:id="rId5"/>
    <p:sldId id="277" r:id="rId6"/>
    <p:sldId id="273" r:id="rId7"/>
    <p:sldId id="286" r:id="rId8"/>
    <p:sldId id="275" r:id="rId9"/>
    <p:sldId id="287" r:id="rId10"/>
    <p:sldId id="278" r:id="rId11"/>
    <p:sldId id="259" r:id="rId12"/>
    <p:sldId id="260" r:id="rId13"/>
    <p:sldId id="261" r:id="rId14"/>
    <p:sldId id="311" r:id="rId15"/>
    <p:sldId id="262" r:id="rId16"/>
    <p:sldId id="263" r:id="rId17"/>
    <p:sldId id="264" r:id="rId18"/>
    <p:sldId id="265" r:id="rId19"/>
    <p:sldId id="266" r:id="rId20"/>
    <p:sldId id="307" r:id="rId21"/>
    <p:sldId id="308" r:id="rId22"/>
    <p:sldId id="267" r:id="rId23"/>
    <p:sldId id="268" r:id="rId24"/>
    <p:sldId id="272" r:id="rId25"/>
    <p:sldId id="285" r:id="rId26"/>
    <p:sldId id="293" r:id="rId27"/>
    <p:sldId id="295" r:id="rId28"/>
    <p:sldId id="294" r:id="rId29"/>
    <p:sldId id="296" r:id="rId30"/>
    <p:sldId id="288" r:id="rId31"/>
    <p:sldId id="289" r:id="rId32"/>
    <p:sldId id="290" r:id="rId33"/>
    <p:sldId id="291" r:id="rId34"/>
    <p:sldId id="312" r:id="rId35"/>
    <p:sldId id="304" r:id="rId36"/>
    <p:sldId id="305" r:id="rId37"/>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07" autoAdjust="0"/>
  </p:normalViewPr>
  <p:slideViewPr>
    <p:cSldViewPr>
      <p:cViewPr varScale="1">
        <p:scale>
          <a:sx n="84" d="100"/>
          <a:sy n="84" d="100"/>
        </p:scale>
        <p:origin x="1392" y="77"/>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48" d="100"/>
        <a:sy n="4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manualLayout>
          <c:layoutTarget val="inner"/>
          <c:xMode val="edge"/>
          <c:yMode val="edge"/>
          <c:x val="0.16649722975991332"/>
          <c:y val="9.4422363871183371E-2"/>
          <c:w val="0.65613526505630493"/>
          <c:h val="0.88705911761030243"/>
        </c:manualLayout>
      </c:layout>
      <c:bar3DChart>
        <c:barDir val="bar"/>
        <c:grouping val="stacked"/>
        <c:varyColors val="0"/>
        <c:ser>
          <c:idx val="0"/>
          <c:order val="0"/>
          <c:tx>
            <c:strRef>
              <c:f>Sheet1!$B$1</c:f>
              <c:strCache>
                <c:ptCount val="1"/>
                <c:pt idx="0">
                  <c:v>START DATE</c:v>
                </c:pt>
              </c:strCache>
            </c:strRef>
          </c:tx>
          <c:spPr>
            <a:noFill/>
          </c:spPr>
          <c:invertIfNegative val="0"/>
          <c:cat>
            <c:strRef>
              <c:f>Sheet1!$A$2:$A$8</c:f>
              <c:strCache>
                <c:ptCount val="7"/>
                <c:pt idx="0">
                  <c:v>TITLE</c:v>
                </c:pt>
                <c:pt idx="1">
                  <c:v>ABSTRACT</c:v>
                </c:pt>
                <c:pt idx="2">
                  <c:v>CONCEPT</c:v>
                </c:pt>
                <c:pt idx="3">
                  <c:v>DESIGN</c:v>
                </c:pt>
                <c:pt idx="4">
                  <c:v>IMPLEMENTATION</c:v>
                </c:pt>
                <c:pt idx="5">
                  <c:v>TESTING</c:v>
                </c:pt>
                <c:pt idx="6">
                  <c:v>OUTPUT DEM</c:v>
                </c:pt>
              </c:strCache>
            </c:strRef>
          </c:cat>
          <c:val>
            <c:numRef>
              <c:f>Sheet1!$B$2:$B$8</c:f>
              <c:numCache>
                <c:formatCode>dd/mmm</c:formatCode>
                <c:ptCount val="7"/>
                <c:pt idx="0">
                  <c:v>42762</c:v>
                </c:pt>
                <c:pt idx="1">
                  <c:v>42765</c:v>
                </c:pt>
                <c:pt idx="2">
                  <c:v>42767</c:v>
                </c:pt>
                <c:pt idx="3">
                  <c:v>42771</c:v>
                </c:pt>
                <c:pt idx="4">
                  <c:v>42781</c:v>
                </c:pt>
                <c:pt idx="5">
                  <c:v>42814</c:v>
                </c:pt>
                <c:pt idx="6">
                  <c:v>42824</c:v>
                </c:pt>
              </c:numCache>
            </c:numRef>
          </c:val>
        </c:ser>
        <c:ser>
          <c:idx val="1"/>
          <c:order val="1"/>
          <c:tx>
            <c:strRef>
              <c:f>Sheet1!$C$1</c:f>
              <c:strCache>
                <c:ptCount val="1"/>
                <c:pt idx="0">
                  <c:v>DURATION</c:v>
                </c:pt>
              </c:strCache>
            </c:strRef>
          </c:tx>
          <c:invertIfNegative val="0"/>
          <c:cat>
            <c:strRef>
              <c:f>Sheet1!$A$2:$A$8</c:f>
              <c:strCache>
                <c:ptCount val="7"/>
                <c:pt idx="0">
                  <c:v>TITLE</c:v>
                </c:pt>
                <c:pt idx="1">
                  <c:v>ABSTRACT</c:v>
                </c:pt>
                <c:pt idx="2">
                  <c:v>CONCEPT</c:v>
                </c:pt>
                <c:pt idx="3">
                  <c:v>DESIGN</c:v>
                </c:pt>
                <c:pt idx="4">
                  <c:v>IMPLEMENTATION</c:v>
                </c:pt>
                <c:pt idx="5">
                  <c:v>TESTING</c:v>
                </c:pt>
                <c:pt idx="6">
                  <c:v>OUTPUT DEM</c:v>
                </c:pt>
              </c:strCache>
            </c:strRef>
          </c:cat>
          <c:val>
            <c:numRef>
              <c:f>Sheet1!$C$2:$C$8</c:f>
              <c:numCache>
                <c:formatCode>General</c:formatCode>
                <c:ptCount val="7"/>
                <c:pt idx="0">
                  <c:v>4</c:v>
                </c:pt>
                <c:pt idx="1">
                  <c:v>2</c:v>
                </c:pt>
                <c:pt idx="2">
                  <c:v>4</c:v>
                </c:pt>
                <c:pt idx="3">
                  <c:v>11</c:v>
                </c:pt>
                <c:pt idx="4">
                  <c:v>33</c:v>
                </c:pt>
                <c:pt idx="5">
                  <c:v>11</c:v>
                </c:pt>
                <c:pt idx="6">
                  <c:v>5</c:v>
                </c:pt>
              </c:numCache>
            </c:numRef>
          </c:val>
        </c:ser>
        <c:ser>
          <c:idx val="2"/>
          <c:order val="2"/>
          <c:tx>
            <c:strRef>
              <c:f>Sheet1!$D$1</c:f>
              <c:strCache>
                <c:ptCount val="1"/>
                <c:pt idx="0">
                  <c:v>END DATE</c:v>
                </c:pt>
              </c:strCache>
            </c:strRef>
          </c:tx>
          <c:spPr>
            <a:noFill/>
          </c:spPr>
          <c:invertIfNegative val="0"/>
          <c:cat>
            <c:strRef>
              <c:f>Sheet1!$A$2:$A$8</c:f>
              <c:strCache>
                <c:ptCount val="7"/>
                <c:pt idx="0">
                  <c:v>TITLE</c:v>
                </c:pt>
                <c:pt idx="1">
                  <c:v>ABSTRACT</c:v>
                </c:pt>
                <c:pt idx="2">
                  <c:v>CONCEPT</c:v>
                </c:pt>
                <c:pt idx="3">
                  <c:v>DESIGN</c:v>
                </c:pt>
                <c:pt idx="4">
                  <c:v>IMPLEMENTATION</c:v>
                </c:pt>
                <c:pt idx="5">
                  <c:v>TESTING</c:v>
                </c:pt>
                <c:pt idx="6">
                  <c:v>OUTPUT DEM</c:v>
                </c:pt>
              </c:strCache>
            </c:strRef>
          </c:cat>
          <c:val>
            <c:numRef>
              <c:f>Sheet1!$D$2:$D$8</c:f>
              <c:numCache>
                <c:formatCode>dd/mmm</c:formatCode>
                <c:ptCount val="7"/>
                <c:pt idx="0">
                  <c:v>42765</c:v>
                </c:pt>
                <c:pt idx="1">
                  <c:v>42766</c:v>
                </c:pt>
                <c:pt idx="2">
                  <c:v>42770</c:v>
                </c:pt>
                <c:pt idx="3">
                  <c:v>42781</c:v>
                </c:pt>
                <c:pt idx="4">
                  <c:v>42814</c:v>
                </c:pt>
                <c:pt idx="5">
                  <c:v>42824</c:v>
                </c:pt>
                <c:pt idx="6">
                  <c:v>42829</c:v>
                </c:pt>
              </c:numCache>
            </c:numRef>
          </c:val>
        </c:ser>
        <c:dLbls>
          <c:showLegendKey val="0"/>
          <c:showVal val="0"/>
          <c:showCatName val="0"/>
          <c:showSerName val="0"/>
          <c:showPercent val="0"/>
          <c:showBubbleSize val="0"/>
        </c:dLbls>
        <c:gapWidth val="150"/>
        <c:shape val="box"/>
        <c:axId val="-104315776"/>
        <c:axId val="-104327744"/>
        <c:axId val="0"/>
      </c:bar3DChart>
      <c:catAx>
        <c:axId val="-104315776"/>
        <c:scaling>
          <c:orientation val="maxMin"/>
        </c:scaling>
        <c:delete val="0"/>
        <c:axPos val="l"/>
        <c:numFmt formatCode="General" sourceLinked="0"/>
        <c:majorTickMark val="out"/>
        <c:minorTickMark val="none"/>
        <c:tickLblPos val="nextTo"/>
        <c:txPr>
          <a:bodyPr/>
          <a:lstStyle/>
          <a:p>
            <a:pPr>
              <a:defRPr lang="en-US"/>
            </a:pPr>
            <a:endParaRPr lang="en-US"/>
          </a:p>
        </c:txPr>
        <c:crossAx val="-104327744"/>
        <c:crosses val="autoZero"/>
        <c:auto val="1"/>
        <c:lblAlgn val="ctr"/>
        <c:lblOffset val="100"/>
        <c:noMultiLvlLbl val="0"/>
      </c:catAx>
      <c:valAx>
        <c:axId val="-104327744"/>
        <c:scaling>
          <c:orientation val="minMax"/>
          <c:max val="42829"/>
          <c:min val="42762"/>
        </c:scaling>
        <c:delete val="0"/>
        <c:axPos val="t"/>
        <c:majorGridlines/>
        <c:numFmt formatCode="dd/mmm" sourceLinked="1"/>
        <c:majorTickMark val="out"/>
        <c:minorTickMark val="none"/>
        <c:tickLblPos val="nextTo"/>
        <c:txPr>
          <a:bodyPr/>
          <a:lstStyle/>
          <a:p>
            <a:pPr>
              <a:defRPr lang="en-US"/>
            </a:pPr>
            <a:endParaRPr lang="en-US"/>
          </a:p>
        </c:txPr>
        <c:crossAx val="-104315776"/>
        <c:crosses val="autoZero"/>
        <c:crossBetween val="between"/>
        <c:majorUnit val="20"/>
      </c:valAx>
    </c:plotArea>
    <c:legend>
      <c:legendPos val="r"/>
      <c:legendEntry>
        <c:idx val="0"/>
        <c:delete val="1"/>
      </c:legendEntry>
      <c:legendEntry>
        <c:idx val="2"/>
        <c:delete val="1"/>
      </c:legendEntry>
      <c:layout/>
      <c:overlay val="0"/>
      <c:txPr>
        <a:bodyPr/>
        <a:lstStyle/>
        <a:p>
          <a:pPr>
            <a:defRPr lang="en-US"/>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050" y="0"/>
            <a:ext cx="2930525" cy="496888"/>
          </a:xfrm>
          <a:prstGeom prst="rect">
            <a:avLst/>
          </a:prstGeom>
        </p:spPr>
        <p:txBody>
          <a:bodyPr vert="horz" lIns="91440" tIns="45720" rIns="91440" bIns="45720" rtlCol="0"/>
          <a:lstStyle>
            <a:lvl1pPr algn="r">
              <a:defRPr sz="1200"/>
            </a:lvl1pPr>
          </a:lstStyle>
          <a:p>
            <a:endParaRPr lang="en-IN"/>
          </a:p>
        </p:txBody>
      </p:sp>
      <p:sp>
        <p:nvSpPr>
          <p:cNvPr id="4" name="Footer Placeholder 3"/>
          <p:cNvSpPr>
            <a:spLocks noGrp="1"/>
          </p:cNvSpPr>
          <p:nvPr>
            <p:ph type="ftr" sz="quarter" idx="2"/>
          </p:nvPr>
        </p:nvSpPr>
        <p:spPr>
          <a:xfrm>
            <a:off x="0" y="9444038"/>
            <a:ext cx="2930525" cy="4968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050" y="9444038"/>
            <a:ext cx="2930525" cy="496887"/>
          </a:xfrm>
          <a:prstGeom prst="rect">
            <a:avLst/>
          </a:prstGeom>
        </p:spPr>
        <p:txBody>
          <a:bodyPr vert="horz" lIns="91440" tIns="45720" rIns="91440" bIns="45720" rtlCol="0" anchor="b"/>
          <a:lstStyle>
            <a:lvl1pPr algn="r">
              <a:defRPr sz="1200"/>
            </a:lvl1pPr>
          </a:lstStyle>
          <a:p>
            <a:fld id="{1C1C727D-8A9C-4EBF-92F0-26EA2E3ABDF2}" type="slidenum">
              <a:rPr lang="en-IN" smtClean="0"/>
              <a:pPr/>
              <a:t>‹#›</a:t>
            </a:fld>
            <a:endParaRPr lang="en-IN"/>
          </a:p>
        </p:txBody>
      </p:sp>
    </p:spTree>
    <p:extLst>
      <p:ext uri="{BB962C8B-B14F-4D97-AF65-F5344CB8AC3E}">
        <p14:creationId xmlns:p14="http://schemas.microsoft.com/office/powerpoint/2010/main" val="4230329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endParaRPr lang="en-IN"/>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lIns="91440" tIns="45720" rIns="91440" bIns="45720" rtlCol="0" anchor="b"/>
          <a:lstStyle>
            <a:lvl1pPr algn="r">
              <a:defRPr sz="1200"/>
            </a:lvl1pPr>
          </a:lstStyle>
          <a:p>
            <a:fld id="{1E1AEBAB-F08D-4A51-90B1-C2B7DB5351EF}" type="slidenum">
              <a:rPr lang="en-IN" smtClean="0"/>
              <a:pPr/>
              <a:t>‹#›</a:t>
            </a:fld>
            <a:endParaRPr lang="en-IN"/>
          </a:p>
        </p:txBody>
      </p:sp>
    </p:spTree>
    <p:extLst>
      <p:ext uri="{BB962C8B-B14F-4D97-AF65-F5344CB8AC3E}">
        <p14:creationId xmlns:p14="http://schemas.microsoft.com/office/powerpoint/2010/main" val="32293660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1AEBAB-F08D-4A51-90B1-C2B7DB5351EF}" type="slidenum">
              <a:rPr lang="en-IN" smtClean="0"/>
              <a:pPr/>
              <a:t>1</a:t>
            </a:fld>
            <a:endParaRPr lang="en-IN"/>
          </a:p>
        </p:txBody>
      </p:sp>
    </p:spTree>
    <p:extLst>
      <p:ext uri="{BB962C8B-B14F-4D97-AF65-F5344CB8AC3E}">
        <p14:creationId xmlns:p14="http://schemas.microsoft.com/office/powerpoint/2010/main" val="88859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7E5F34C-0BF9-4328-BCAE-B722C751D709}" type="datetimeFigureOut">
              <a:rPr lang="en-US" smtClean="0"/>
              <a:pPr/>
              <a:t>4/10/2017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F0B718-3B88-4FD6-A69F-6492C99CBA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5F34C-0BF9-4328-BCAE-B722C751D7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5F34C-0BF9-4328-BCAE-B722C751D7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5F34C-0BF9-4328-BCAE-B722C751D7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E5F34C-0BF9-4328-BCAE-B722C751D7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0B718-3B88-4FD6-A69F-6492C99CBA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E5F34C-0BF9-4328-BCAE-B722C751D7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E5F34C-0BF9-4328-BCAE-B722C751D709}" type="datetimeFigureOut">
              <a:rPr lang="en-US" smtClean="0"/>
              <a:pPr/>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E5F34C-0BF9-4328-BCAE-B722C751D709}" type="datetimeFigureOut">
              <a:rPr lang="en-US" smtClean="0"/>
              <a:pPr/>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5F34C-0BF9-4328-BCAE-B722C751D709}" type="datetimeFigureOut">
              <a:rPr lang="en-US" smtClean="0"/>
              <a:pPr/>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E5F34C-0BF9-4328-BCAE-B722C751D7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0B718-3B88-4FD6-A69F-6492C99CBA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E5F34C-0BF9-4328-BCAE-B722C751D7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F0B718-3B88-4FD6-A69F-6492C99CBAC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7E5F34C-0BF9-4328-BCAE-B722C751D709}" type="datetimeFigureOut">
              <a:rPr lang="en-US" smtClean="0"/>
              <a:pPr/>
              <a:t>4/10/2017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F0B718-3B88-4FD6-A69F-6492C99CBAC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838200"/>
            <a:ext cx="7997216" cy="1519230"/>
          </a:xfrm>
        </p:spPr>
        <p:txBody>
          <a:bodyPr>
            <a:noAutofit/>
          </a:bodyPr>
          <a:lstStyle/>
          <a:p>
            <a:pPr algn="ctr"/>
            <a:r>
              <a:rPr lang="en-US" sz="4000" b="1" dirty="0" smtClean="0">
                <a:solidFill>
                  <a:schemeClr val="tx1"/>
                </a:solidFill>
              </a:rPr>
              <a:t>Efficient Routing of  Video requests using built-in content caching</a:t>
            </a:r>
            <a:endParaRPr lang="en-US" sz="4000" dirty="0">
              <a:solidFill>
                <a:schemeClr val="tx1"/>
              </a:solidFill>
            </a:endParaRPr>
          </a:p>
        </p:txBody>
      </p:sp>
      <p:sp>
        <p:nvSpPr>
          <p:cNvPr id="3" name="TextBox 2"/>
          <p:cNvSpPr txBox="1"/>
          <p:nvPr/>
        </p:nvSpPr>
        <p:spPr>
          <a:xfrm>
            <a:off x="5867400" y="4038600"/>
            <a:ext cx="2743200" cy="1938992"/>
          </a:xfrm>
          <a:prstGeom prst="rect">
            <a:avLst/>
          </a:prstGeom>
          <a:noFill/>
        </p:spPr>
        <p:txBody>
          <a:bodyPr wrap="square" rtlCol="0">
            <a:spAutoFit/>
          </a:bodyPr>
          <a:lstStyle/>
          <a:p>
            <a:pPr algn="ctr">
              <a:spcBef>
                <a:spcPct val="0"/>
              </a:spcBef>
            </a:pPr>
            <a:r>
              <a:rPr lang="en-IN" sz="2400" b="1"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TEAM</a:t>
            </a:r>
          </a:p>
          <a:p>
            <a:pPr algn="ctr">
              <a:spcBef>
                <a:spcPct val="0"/>
              </a:spcBef>
            </a:pPr>
            <a:r>
              <a:rPr lang="en-IN"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Surekha Sreethar</a:t>
            </a:r>
          </a:p>
          <a:p>
            <a:pPr algn="ctr">
              <a:spcBef>
                <a:spcPct val="0"/>
              </a:spcBef>
            </a:pPr>
            <a:r>
              <a:rPr lang="en-US"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(212713205096)</a:t>
            </a:r>
            <a:endParaRPr lang="en-IN" sz="24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algn="ctr">
              <a:spcBef>
                <a:spcPct val="0"/>
              </a:spcBef>
            </a:pPr>
            <a:r>
              <a:rPr lang="en-IN" sz="24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Nikhil </a:t>
            </a:r>
            <a:r>
              <a:rPr lang="en-IN"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Bharath.R</a:t>
            </a:r>
          </a:p>
          <a:p>
            <a:pPr algn="ctr">
              <a:spcBef>
                <a:spcPct val="0"/>
              </a:spcBef>
            </a:pPr>
            <a:r>
              <a:rPr lang="en-US"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(212713205059)</a:t>
            </a:r>
            <a:endParaRPr lang="en-IN" sz="24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
        <p:nvSpPr>
          <p:cNvPr id="4" name="TextBox 3"/>
          <p:cNvSpPr txBox="1"/>
          <p:nvPr/>
        </p:nvSpPr>
        <p:spPr>
          <a:xfrm>
            <a:off x="323528" y="4038600"/>
            <a:ext cx="3816424" cy="1238801"/>
          </a:xfrm>
          <a:prstGeom prst="rect">
            <a:avLst/>
          </a:prstGeom>
          <a:noFill/>
        </p:spPr>
        <p:txBody>
          <a:bodyPr wrap="square" rtlCol="0">
            <a:spAutoFit/>
          </a:bodyPr>
          <a:lstStyle/>
          <a:p>
            <a:pPr algn="ctr">
              <a:spcBef>
                <a:spcPct val="0"/>
              </a:spcBef>
            </a:pPr>
            <a:r>
              <a:rPr lang="en-IN" sz="2400" b="1"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PROJECT GUIDE</a:t>
            </a:r>
          </a:p>
          <a:p>
            <a:pPr algn="ctr">
              <a:spcBef>
                <a:spcPct val="0"/>
              </a:spcBef>
            </a:pPr>
            <a:r>
              <a:rPr lang="en-IN" sz="2400" dirty="0" err="1"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Ms.J.Sharon</a:t>
            </a:r>
            <a:r>
              <a:rPr lang="en-IN"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IN" sz="2400" dirty="0" err="1">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Ranjitha</a:t>
            </a:r>
            <a:r>
              <a:rPr lang="en-IN" sz="24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 </a:t>
            </a:r>
            <a:r>
              <a:rPr lang="en-IN"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Esther</a:t>
            </a:r>
          </a:p>
          <a:p>
            <a:pPr algn="ctr">
              <a:spcBef>
                <a:spcPct val="0"/>
              </a:spcBef>
            </a:pPr>
            <a:r>
              <a:rPr lang="en-IN" sz="24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AP/IT </a:t>
            </a:r>
            <a:endParaRPr lang="en-IN" sz="24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itchFamily="18" charset="0"/>
                <a:cs typeface="Times New Roman" pitchFamily="18" charset="0"/>
              </a:rPr>
              <a:t>Issues and Challenges</a:t>
            </a:r>
            <a:endParaRPr lang="en-IN"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900" b="1"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Data traffic occurs when multiple users request the same video.</a:t>
            </a:r>
          </a:p>
          <a:p>
            <a:pPr>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When traffic is high, routing of video requests becomes difficult.</a:t>
            </a:r>
          </a:p>
          <a:p>
            <a:pPr>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Selecting a local gateway where traffic is low is a major challenge</a:t>
            </a:r>
          </a:p>
          <a:p>
            <a:pPr>
              <a:buNone/>
            </a:pP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Hence the server selection is done by the super source node.</a:t>
            </a:r>
            <a:endParaRPr lang="en-IN"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1143000"/>
          </a:xfrm>
        </p:spPr>
        <p:txBody>
          <a:bodyPr>
            <a:normAutofit/>
          </a:bodyPr>
          <a:lstStyle/>
          <a:p>
            <a:pPr algn="ctr"/>
            <a:r>
              <a:rPr lang="en-US" sz="4500" dirty="0" smtClean="0">
                <a:latin typeface="Times New Roman" pitchFamily="18" charset="0"/>
                <a:cs typeface="Times New Roman" pitchFamily="18" charset="0"/>
              </a:rPr>
              <a:t>Existing System</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500306"/>
            <a:ext cx="8229600" cy="3824294"/>
          </a:xfrm>
        </p:spPr>
        <p:txBody>
          <a:bodyPr>
            <a:normAutofit/>
          </a:bodyPr>
          <a:lstStyle/>
          <a:p>
            <a:pPr algn="just"/>
            <a:r>
              <a:rPr lang="en-US" sz="1900" dirty="0" smtClean="0">
                <a:latin typeface="Times New Roman" pitchFamily="18" charset="0"/>
              </a:rPr>
              <a:t>The core network system namely Evolved Packet Core is an all IP core network, consisting of packet data network (PDN) gateways(P-GWs) and local gateways.</a:t>
            </a:r>
          </a:p>
          <a:p>
            <a:pPr algn="just"/>
            <a:endParaRPr lang="en-US" sz="1900" dirty="0" smtClean="0">
              <a:latin typeface="Times New Roman" pitchFamily="18" charset="0"/>
            </a:endParaRPr>
          </a:p>
          <a:p>
            <a:pPr algn="just"/>
            <a:r>
              <a:rPr lang="en-US" sz="1900" dirty="0" smtClean="0">
                <a:latin typeface="Times New Roman" pitchFamily="18" charset="0"/>
              </a:rPr>
              <a:t>CDN </a:t>
            </a:r>
            <a:r>
              <a:rPr lang="en-US" sz="1900" dirty="0" smtClean="0">
                <a:latin typeface="Times New Roman" pitchFamily="18" charset="0"/>
              </a:rPr>
              <a:t>is responsible for providing the response to the request initiated by the user.</a:t>
            </a:r>
          </a:p>
          <a:p>
            <a:pPr algn="just"/>
            <a:endParaRPr lang="en-US" sz="1900" dirty="0" smtClean="0">
              <a:latin typeface="Times New Roman" pitchFamily="18" charset="0"/>
            </a:endParaRPr>
          </a:p>
          <a:p>
            <a:pPr algn="just"/>
            <a:r>
              <a:rPr lang="en-US" sz="1900" dirty="0" smtClean="0">
                <a:latin typeface="Times New Roman" pitchFamily="18" charset="0"/>
              </a:rPr>
              <a:t>Local gateways are now with Build-in cache for easy access of data for the customers.</a:t>
            </a:r>
          </a:p>
          <a:p>
            <a:pPr algn="just"/>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itchFamily="18" charset="0"/>
              </a:rPr>
              <a:t>Problem Definition</a:t>
            </a:r>
            <a:endParaRPr lang="en-US" sz="4500" dirty="0">
              <a:latin typeface="Times New Roman" pitchFamily="18" charset="0"/>
            </a:endParaRPr>
          </a:p>
        </p:txBody>
      </p:sp>
      <p:sp>
        <p:nvSpPr>
          <p:cNvPr id="3" name="Content Placeholder 2"/>
          <p:cNvSpPr>
            <a:spLocks noGrp="1"/>
          </p:cNvSpPr>
          <p:nvPr>
            <p:ph idx="1"/>
          </p:nvPr>
        </p:nvSpPr>
        <p:spPr/>
        <p:txBody>
          <a:bodyPr>
            <a:normAutofit/>
          </a:bodyPr>
          <a:lstStyle/>
          <a:p>
            <a:endParaRPr lang="en-US" sz="1900" b="1" dirty="0" smtClean="0">
              <a:latin typeface="Times New Roman" pitchFamily="18" charset="0"/>
            </a:endParaRPr>
          </a:p>
          <a:p>
            <a:endParaRPr lang="en-US" sz="1900" b="1" dirty="0">
              <a:latin typeface="Times New Roman" pitchFamily="18" charset="0"/>
            </a:endParaRPr>
          </a:p>
          <a:p>
            <a:r>
              <a:rPr lang="en-US" sz="1900" dirty="0" smtClean="0">
                <a:latin typeface="Times New Roman" pitchFamily="18" charset="0"/>
              </a:rPr>
              <a:t>Data delivery is inefficient.</a:t>
            </a:r>
          </a:p>
          <a:p>
            <a:pPr>
              <a:buNone/>
            </a:pPr>
            <a:endParaRPr lang="en-US" sz="1900" dirty="0" smtClean="0">
              <a:latin typeface="Times New Roman" pitchFamily="18" charset="0"/>
            </a:endParaRPr>
          </a:p>
          <a:p>
            <a:r>
              <a:rPr lang="en-US" sz="1900" dirty="0" smtClean="0">
                <a:latin typeface="Times New Roman" pitchFamily="18" charset="0"/>
              </a:rPr>
              <a:t>Requires extremely high data rate and stable connection.</a:t>
            </a:r>
          </a:p>
          <a:p>
            <a:pPr>
              <a:buNone/>
            </a:pPr>
            <a:endParaRPr lang="en-US" sz="1900" dirty="0" smtClean="0">
              <a:latin typeface="Times New Roman" pitchFamily="18" charset="0"/>
            </a:endParaRPr>
          </a:p>
          <a:p>
            <a:r>
              <a:rPr lang="en-US" sz="1900" dirty="0" smtClean="0">
                <a:latin typeface="Times New Roman" pitchFamily="18" charset="0"/>
              </a:rPr>
              <a:t>Long Distance network also increases the complexity.</a:t>
            </a:r>
          </a:p>
          <a:p>
            <a:pPr>
              <a:buNone/>
            </a:pPr>
            <a:endParaRPr lang="en-US" sz="1900" dirty="0" smtClean="0">
              <a:latin typeface="Times New Roman" pitchFamily="18" charset="0"/>
            </a:endParaRPr>
          </a:p>
          <a:p>
            <a:r>
              <a:rPr lang="en-US" sz="1900" dirty="0" smtClean="0">
                <a:latin typeface="Times New Roman" pitchFamily="18" charset="0"/>
              </a:rPr>
              <a:t>High data traffic  due to inefficient load balancing technique.</a:t>
            </a:r>
          </a:p>
          <a:p>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92480"/>
            <a:ext cx="8229600" cy="1143000"/>
          </a:xfrm>
        </p:spPr>
        <p:txBody>
          <a:bodyPr>
            <a:normAutofit/>
          </a:bodyPr>
          <a:lstStyle/>
          <a:p>
            <a:pPr algn="ctr"/>
            <a:r>
              <a:rPr lang="en-US" sz="4500" dirty="0" smtClean="0">
                <a:latin typeface="Times New Roman" pitchFamily="18" charset="0"/>
              </a:rPr>
              <a:t>Proposed System</a:t>
            </a:r>
            <a:endParaRPr lang="en-US" sz="4500" dirty="0">
              <a:latin typeface="Times New Roman" pitchFamily="18" charset="0"/>
            </a:endParaRPr>
          </a:p>
        </p:txBody>
      </p:sp>
      <p:sp>
        <p:nvSpPr>
          <p:cNvPr id="3" name="Content Placeholder 2"/>
          <p:cNvSpPr>
            <a:spLocks noGrp="1"/>
          </p:cNvSpPr>
          <p:nvPr>
            <p:ph idx="1"/>
          </p:nvPr>
        </p:nvSpPr>
        <p:spPr/>
        <p:txBody>
          <a:bodyPr>
            <a:normAutofit/>
          </a:bodyPr>
          <a:lstStyle/>
          <a:p>
            <a:pPr lvl="0" algn="just"/>
            <a:endParaRPr lang="en-US" sz="1900" b="1" dirty="0" smtClean="0">
              <a:latin typeface="Times New Roman" pitchFamily="18" charset="0"/>
            </a:endParaRPr>
          </a:p>
          <a:p>
            <a:pPr lvl="0" algn="just"/>
            <a:endParaRPr lang="en-US" sz="1900" b="1" dirty="0">
              <a:latin typeface="Times New Roman" pitchFamily="18" charset="0"/>
            </a:endParaRPr>
          </a:p>
          <a:p>
            <a:pPr lvl="0" algn="just"/>
            <a:r>
              <a:rPr lang="en-US" sz="1900" dirty="0" smtClean="0">
                <a:latin typeface="Times New Roman" pitchFamily="18" charset="0"/>
              </a:rPr>
              <a:t>Problem occurs when multiple users request for the same video.</a:t>
            </a:r>
          </a:p>
          <a:p>
            <a:pPr lvl="0" algn="just"/>
            <a:r>
              <a:rPr lang="en-US" sz="1900" dirty="0" smtClean="0">
                <a:latin typeface="Times New Roman" pitchFamily="18" charset="0"/>
              </a:rPr>
              <a:t>Hence the proposed system will consists of the super source node which deals two major problems:</a:t>
            </a:r>
          </a:p>
          <a:p>
            <a:pPr marL="82296" lvl="0" indent="0" algn="just">
              <a:buNone/>
            </a:pPr>
            <a:r>
              <a:rPr lang="en-US" sz="1900" dirty="0">
                <a:latin typeface="Times New Roman" pitchFamily="18" charset="0"/>
              </a:rPr>
              <a:t> </a:t>
            </a:r>
            <a:r>
              <a:rPr lang="en-US" sz="1900" dirty="0" smtClean="0">
                <a:latin typeface="Times New Roman" pitchFamily="18" charset="0"/>
              </a:rPr>
              <a:t>           Server selection problem </a:t>
            </a:r>
          </a:p>
          <a:p>
            <a:pPr marL="82296" lvl="0" indent="0" algn="just">
              <a:buNone/>
            </a:pPr>
            <a:r>
              <a:rPr lang="en-US" sz="1900" dirty="0" smtClean="0">
                <a:latin typeface="Times New Roman" pitchFamily="18" charset="0"/>
              </a:rPr>
              <a:t>            The flow routing problem.</a:t>
            </a:r>
          </a:p>
          <a:p>
            <a:pPr lvl="0" algn="just"/>
            <a:r>
              <a:rPr lang="en-US" sz="1900" dirty="0" smtClean="0">
                <a:latin typeface="Times New Roman" pitchFamily="18" charset="0"/>
              </a:rPr>
              <a:t>Thus, multiple sources and multiple paths for each request is being considered</a:t>
            </a:r>
          </a:p>
          <a:p>
            <a:pPr lvl="0" algn="just"/>
            <a:r>
              <a:rPr lang="en-US" sz="1900" dirty="0" smtClean="0">
                <a:latin typeface="Times New Roman" pitchFamily="18" charset="0"/>
              </a:rPr>
              <a:t>One such proposed solution is hop-by-hop forwarding routing decisions, which lead to a complete request routing protocol.</a:t>
            </a:r>
          </a:p>
          <a:p>
            <a:pPr algn="just"/>
            <a:endParaRPr lang="en-US" sz="1900" dirty="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972452" cy="581772"/>
          </a:xfrm>
        </p:spPr>
        <p:txBody>
          <a:bodyPr>
            <a:normAutofit fontScale="90000"/>
          </a:bodyPr>
          <a:lstStyle/>
          <a:p>
            <a:pPr algn="ctr"/>
            <a:r>
              <a:rPr lang="en-US" dirty="0" smtClean="0">
                <a:latin typeface="Times New Roman" pitchFamily="18" charset="0"/>
                <a:cs typeface="Times New Roman" pitchFamily="18" charset="0"/>
              </a:rPr>
              <a:t>Architecture diagram</a:t>
            </a:r>
            <a:endParaRPr lang="en-IN" dirty="0">
              <a:latin typeface="Times New Roman" pitchFamily="18" charset="0"/>
              <a:cs typeface="Times New Roman" pitchFamily="18" charset="0"/>
            </a:endParaRPr>
          </a:p>
        </p:txBody>
      </p:sp>
      <p:sp>
        <p:nvSpPr>
          <p:cNvPr id="3" name="Rounded Rectangle 2"/>
          <p:cNvSpPr/>
          <p:nvPr/>
        </p:nvSpPr>
        <p:spPr>
          <a:xfrm>
            <a:off x="3286116" y="1285860"/>
            <a:ext cx="2143140" cy="928694"/>
          </a:xfrm>
          <a:prstGeom prst="round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Content delivery network</a:t>
            </a:r>
          </a:p>
          <a:p>
            <a:pPr algn="ctr"/>
            <a:r>
              <a:rPr lang="en-US" dirty="0" smtClean="0">
                <a:solidFill>
                  <a:schemeClr val="tx1"/>
                </a:solidFill>
              </a:rPr>
              <a:t>(CDN)</a:t>
            </a:r>
            <a:endParaRPr lang="en-IN" dirty="0">
              <a:solidFill>
                <a:schemeClr val="tx1"/>
              </a:solidFill>
            </a:endParaRPr>
          </a:p>
        </p:txBody>
      </p:sp>
      <p:sp>
        <p:nvSpPr>
          <p:cNvPr id="4" name="Rounded Rectangle 3"/>
          <p:cNvSpPr/>
          <p:nvPr/>
        </p:nvSpPr>
        <p:spPr>
          <a:xfrm>
            <a:off x="3286116" y="2643182"/>
            <a:ext cx="2143140" cy="10001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Packet data</a:t>
            </a:r>
          </a:p>
          <a:p>
            <a:pPr algn="ctr"/>
            <a:r>
              <a:rPr lang="en-US" dirty="0" smtClean="0">
                <a:solidFill>
                  <a:schemeClr val="tx1"/>
                </a:solidFill>
              </a:rPr>
              <a:t>network(PDN)</a:t>
            </a:r>
            <a:endParaRPr lang="en-IN" dirty="0">
              <a:solidFill>
                <a:schemeClr val="tx1"/>
              </a:solidFill>
            </a:endParaRPr>
          </a:p>
        </p:txBody>
      </p:sp>
      <p:sp>
        <p:nvSpPr>
          <p:cNvPr id="5" name="Can 4"/>
          <p:cNvSpPr/>
          <p:nvPr/>
        </p:nvSpPr>
        <p:spPr>
          <a:xfrm>
            <a:off x="4572000" y="4214818"/>
            <a:ext cx="285752" cy="57150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071802" y="4000504"/>
            <a:ext cx="3214710" cy="1071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Local Gateway </a:t>
            </a:r>
          </a:p>
          <a:p>
            <a:r>
              <a:rPr lang="en-US" dirty="0" smtClean="0">
                <a:solidFill>
                  <a:schemeClr val="tx1"/>
                </a:solidFill>
                <a:latin typeface="Times New Roman" pitchFamily="18" charset="0"/>
                <a:cs typeface="Times New Roman" pitchFamily="18" charset="0"/>
              </a:rPr>
              <a:t>  (L-GW)HYD</a:t>
            </a:r>
            <a:endParaRPr lang="en-IN" dirty="0">
              <a:solidFill>
                <a:schemeClr val="tx1"/>
              </a:solidFill>
              <a:latin typeface="Times New Roman" pitchFamily="18" charset="0"/>
              <a:cs typeface="Times New Roman" pitchFamily="18" charset="0"/>
            </a:endParaRPr>
          </a:p>
        </p:txBody>
      </p:sp>
      <p:sp>
        <p:nvSpPr>
          <p:cNvPr id="7" name="Oval 6"/>
          <p:cNvSpPr/>
          <p:nvPr/>
        </p:nvSpPr>
        <p:spPr>
          <a:xfrm>
            <a:off x="4929190" y="4000504"/>
            <a:ext cx="1285884" cy="10001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SUPER SOURCE POINT</a:t>
            </a:r>
            <a:endParaRPr lang="en-IN" sz="1400" dirty="0">
              <a:solidFill>
                <a:schemeClr val="tx1"/>
              </a:solidFill>
            </a:endParaRPr>
          </a:p>
        </p:txBody>
      </p:sp>
      <p:sp>
        <p:nvSpPr>
          <p:cNvPr id="8" name="Rectangle 7"/>
          <p:cNvSpPr/>
          <p:nvPr/>
        </p:nvSpPr>
        <p:spPr>
          <a:xfrm>
            <a:off x="214282" y="4000504"/>
            <a:ext cx="2571768" cy="1071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Local Gateway </a:t>
            </a:r>
          </a:p>
          <a:p>
            <a:r>
              <a:rPr lang="en-US" dirty="0" smtClean="0">
                <a:solidFill>
                  <a:schemeClr val="tx1"/>
                </a:solidFill>
              </a:rPr>
              <a:t>(L-GW)CHENNAI </a:t>
            </a:r>
            <a:endParaRPr lang="en-IN" dirty="0">
              <a:solidFill>
                <a:schemeClr val="tx1"/>
              </a:solidFill>
            </a:endParaRPr>
          </a:p>
        </p:txBody>
      </p:sp>
      <p:sp>
        <p:nvSpPr>
          <p:cNvPr id="9" name="Can 8"/>
          <p:cNvSpPr/>
          <p:nvPr/>
        </p:nvSpPr>
        <p:spPr>
          <a:xfrm>
            <a:off x="2214546" y="4214818"/>
            <a:ext cx="285752" cy="57150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643702" y="4000504"/>
            <a:ext cx="2286016" cy="10715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Local Gateway</a:t>
            </a:r>
          </a:p>
          <a:p>
            <a:r>
              <a:rPr lang="en-US" dirty="0" smtClean="0">
                <a:solidFill>
                  <a:schemeClr val="tx1"/>
                </a:solidFill>
                <a:latin typeface="Times New Roman" pitchFamily="18" charset="0"/>
                <a:cs typeface="Times New Roman" pitchFamily="18" charset="0"/>
              </a:rPr>
              <a:t>(L-GW)MUMBAI</a:t>
            </a:r>
            <a:endParaRPr lang="en-IN" dirty="0">
              <a:solidFill>
                <a:schemeClr val="tx1"/>
              </a:solidFill>
              <a:latin typeface="Times New Roman" pitchFamily="18" charset="0"/>
              <a:cs typeface="Times New Roman" pitchFamily="18" charset="0"/>
            </a:endParaRPr>
          </a:p>
        </p:txBody>
      </p:sp>
      <p:sp>
        <p:nvSpPr>
          <p:cNvPr id="11" name="Can 10"/>
          <p:cNvSpPr/>
          <p:nvPr/>
        </p:nvSpPr>
        <p:spPr>
          <a:xfrm>
            <a:off x="8358214" y="4214818"/>
            <a:ext cx="285752" cy="571504"/>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643702" y="5500702"/>
            <a:ext cx="1099185" cy="1097280"/>
          </a:xfrm>
          <a:prstGeom prst="rect">
            <a:avLst/>
          </a:prstGeom>
        </p:spPr>
      </p:pic>
      <p:pic>
        <p:nvPicPr>
          <p:cNvPr id="14" name="Picture 13"/>
          <p:cNvPicPr/>
          <p:nvPr/>
        </p:nvPicPr>
        <p:blipFill>
          <a:blip r:embed="rId2">
            <a:extLst>
              <a:ext uri="{28A0092B-C50C-407E-A947-70E740481C1C}">
                <a14:useLocalDpi xmlns:a14="http://schemas.microsoft.com/office/drawing/2010/main" val="0"/>
              </a:ext>
            </a:extLst>
          </a:blip>
          <a:stretch>
            <a:fillRect/>
          </a:stretch>
        </p:blipFill>
        <p:spPr>
          <a:xfrm>
            <a:off x="2143108" y="5572140"/>
            <a:ext cx="1099185" cy="1097280"/>
          </a:xfrm>
          <a:prstGeom prst="rect">
            <a:avLst/>
          </a:prstGeom>
        </p:spPr>
      </p:pic>
      <p:pic>
        <p:nvPicPr>
          <p:cNvPr id="15" name="Picture 14"/>
          <p:cNvPicPr/>
          <p:nvPr/>
        </p:nvPicPr>
        <p:blipFill>
          <a:blip r:embed="rId3" cstate="print">
            <a:extLst>
              <a:ext uri="{28A0092B-C50C-407E-A947-70E740481C1C}">
                <a14:useLocalDpi xmlns:a14="http://schemas.microsoft.com/office/drawing/2010/main" val="0"/>
              </a:ext>
            </a:extLst>
          </a:blip>
          <a:stretch>
            <a:fillRect/>
          </a:stretch>
        </p:blipFill>
        <p:spPr>
          <a:xfrm>
            <a:off x="6858016" y="1214422"/>
            <a:ext cx="796290" cy="796290"/>
          </a:xfrm>
          <a:prstGeom prst="rect">
            <a:avLst/>
          </a:prstGeom>
        </p:spPr>
      </p:pic>
      <p:sp>
        <p:nvSpPr>
          <p:cNvPr id="1026" name="Cloud 2"/>
          <p:cNvSpPr>
            <a:spLocks/>
          </p:cNvSpPr>
          <p:nvPr/>
        </p:nvSpPr>
        <p:spPr bwMode="auto">
          <a:xfrm>
            <a:off x="6000760" y="2285992"/>
            <a:ext cx="2065337" cy="655637"/>
          </a:xfrm>
          <a:custGeom>
            <a:avLst/>
            <a:gdLst>
              <a:gd name="T0" fmla="*/ 224332 w 43200"/>
              <a:gd name="T1" fmla="*/ 397091 h 43200"/>
              <a:gd name="T2" fmla="*/ 103251 w 43200"/>
              <a:gd name="T3" fmla="*/ 385001 h 43200"/>
              <a:gd name="T4" fmla="*/ 331168 w 43200"/>
              <a:gd name="T5" fmla="*/ 529398 h 43200"/>
              <a:gd name="T6" fmla="*/ 278204 w 43200"/>
              <a:gd name="T7" fmla="*/ 535178 h 43200"/>
              <a:gd name="T8" fmla="*/ 787671 w 43200"/>
              <a:gd name="T9" fmla="*/ 592974 h 43200"/>
              <a:gd name="T10" fmla="*/ 755740 w 43200"/>
              <a:gd name="T11" fmla="*/ 566579 h 43200"/>
              <a:gd name="T12" fmla="*/ 1377971 w 43200"/>
              <a:gd name="T13" fmla="*/ 527153 h 43200"/>
              <a:gd name="T14" fmla="*/ 1365208 w 43200"/>
              <a:gd name="T15" fmla="*/ 556112 h 43200"/>
              <a:gd name="T16" fmla="*/ 1631414 w 43200"/>
              <a:gd name="T17" fmla="*/ 348199 h 43200"/>
              <a:gd name="T18" fmla="*/ 1786816 w 43200"/>
              <a:gd name="T19" fmla="*/ 456449 h 43200"/>
              <a:gd name="T20" fmla="*/ 1998002 w 43200"/>
              <a:gd name="T21" fmla="*/ 232912 h 43200"/>
              <a:gd name="T22" fmla="*/ 1928786 w 43200"/>
              <a:gd name="T23" fmla="*/ 273505 h 43200"/>
              <a:gd name="T24" fmla="*/ 1831940 w 43200"/>
              <a:gd name="T25" fmla="*/ 82309 h 43200"/>
              <a:gd name="T26" fmla="*/ 1835573 w 43200"/>
              <a:gd name="T27" fmla="*/ 101484 h 43200"/>
              <a:gd name="T28" fmla="*/ 1389969 w 43200"/>
              <a:gd name="T29" fmla="*/ 59950 h 43200"/>
              <a:gd name="T30" fmla="*/ 1425437 w 43200"/>
              <a:gd name="T31" fmla="*/ 35497 h 43200"/>
              <a:gd name="T32" fmla="*/ 1058371 w 43200"/>
              <a:gd name="T33" fmla="*/ 71600 h 43200"/>
              <a:gd name="T34" fmla="*/ 1075531 w 43200"/>
              <a:gd name="T35" fmla="*/ 50514 h 43200"/>
              <a:gd name="T36" fmla="*/ 669219 w 43200"/>
              <a:gd name="T37" fmla="*/ 78760 h 43200"/>
              <a:gd name="T38" fmla="*/ 731361 w 43200"/>
              <a:gd name="T39" fmla="*/ 99208 h 43200"/>
              <a:gd name="T40" fmla="*/ 197276 w 43200"/>
              <a:gd name="T41" fmla="*/ 239510 h 43200"/>
              <a:gd name="T42" fmla="*/ 186425 w 43200"/>
              <a:gd name="T43" fmla="*/ 217985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noFill/>
          <a:ln w="6350">
            <a:solidFill>
              <a:schemeClr val="tx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200" b="0" i="0" u="none" strike="noStrike" cap="none" normalizeH="0" baseline="0" dirty="0" smtClean="0">
                <a:ln>
                  <a:noFill/>
                </a:ln>
                <a:effectLst/>
                <a:latin typeface="Calibri" pitchFamily="34" charset="0"/>
                <a:cs typeface="Arial" pitchFamily="34" charset="0"/>
              </a:rPr>
              <a:t>INTERNET</a:t>
            </a:r>
            <a:endParaRPr kumimoji="0" lang="en-US" sz="1800" b="0" i="0" u="none" strike="noStrike" cap="none" normalizeH="0" baseline="0" dirty="0" smtClean="0">
              <a:ln>
                <a:noFill/>
              </a:ln>
              <a:effectLst/>
              <a:latin typeface="Arial" pitchFamily="34" charset="0"/>
              <a:cs typeface="Arial" pitchFamily="34" charset="0"/>
            </a:endParaRPr>
          </a:p>
        </p:txBody>
      </p:sp>
      <p:cxnSp>
        <p:nvCxnSpPr>
          <p:cNvPr id="35" name="Straight Connector 34"/>
          <p:cNvCxnSpPr>
            <a:stCxn id="8" idx="3"/>
            <a:endCxn id="6" idx="1"/>
          </p:cNvCxnSpPr>
          <p:nvPr/>
        </p:nvCxnSpPr>
        <p:spPr>
          <a:xfrm>
            <a:off x="2786050" y="4536289"/>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2071670" y="3643314"/>
            <a:ext cx="1285884" cy="28575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4358480" y="3785396"/>
            <a:ext cx="28575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286380" y="3643314"/>
            <a:ext cx="1285884" cy="35719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5429256" y="2786058"/>
            <a:ext cx="642942" cy="2143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5357818" y="2214554"/>
            <a:ext cx="785818" cy="28575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5400000">
            <a:off x="7072330" y="2071678"/>
            <a:ext cx="42862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4786314" y="5072074"/>
            <a:ext cx="2000264" cy="12144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3"/>
          </p:cNvCxnSpPr>
          <p:nvPr/>
        </p:nvCxnSpPr>
        <p:spPr>
          <a:xfrm rot="5400000">
            <a:off x="3949982" y="3690239"/>
            <a:ext cx="3590" cy="23314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10800000">
            <a:off x="5286380" y="5072074"/>
            <a:ext cx="1643074" cy="10001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4" idx="0"/>
          </p:cNvCxnSpPr>
          <p:nvPr/>
        </p:nvCxnSpPr>
        <p:spPr>
          <a:xfrm rot="16200000" flipV="1">
            <a:off x="2167872" y="5047310"/>
            <a:ext cx="500066" cy="5495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7643834" y="1571612"/>
            <a:ext cx="864339" cy="369332"/>
          </a:xfrm>
          <a:prstGeom prst="rect">
            <a:avLst/>
          </a:prstGeom>
        </p:spPr>
        <p:txBody>
          <a:bodyPr wrap="none">
            <a:spAutoFit/>
          </a:bodyPr>
          <a:lstStyle/>
          <a:p>
            <a:pPr lvl="0" fontAlgn="base">
              <a:spcBef>
                <a:spcPct val="0"/>
              </a:spcBef>
              <a:spcAft>
                <a:spcPct val="0"/>
              </a:spcAft>
              <a:tabLst>
                <a:tab pos="4556125" algn="l"/>
              </a:tabLst>
            </a:pPr>
            <a:r>
              <a:rPr lang="en-US" dirty="0" smtClean="0">
                <a:latin typeface="Calibri" pitchFamily="34" charset="0"/>
                <a:ea typeface="Calibri" pitchFamily="34" charset="0"/>
                <a:cs typeface="Times New Roman" pitchFamily="18" charset="0"/>
              </a:rPr>
              <a:t>ADMIN</a:t>
            </a:r>
            <a:endParaRPr lang="en-US" sz="4000" dirty="0" smtClean="0">
              <a:latin typeface="Arial" pitchFamily="34" charset="0"/>
              <a:cs typeface="Arial" pitchFamily="34" charset="0"/>
            </a:endParaRPr>
          </a:p>
        </p:txBody>
      </p:sp>
      <p:sp>
        <p:nvSpPr>
          <p:cNvPr id="139" name="Rectangle 138"/>
          <p:cNvSpPr/>
          <p:nvPr/>
        </p:nvSpPr>
        <p:spPr>
          <a:xfrm>
            <a:off x="3071802" y="6273225"/>
            <a:ext cx="1005403" cy="369332"/>
          </a:xfrm>
          <a:prstGeom prst="rect">
            <a:avLst/>
          </a:prstGeom>
        </p:spPr>
        <p:txBody>
          <a:bodyPr wrap="none">
            <a:spAutoFit/>
          </a:bodyPr>
          <a:lstStyle/>
          <a:p>
            <a:r>
              <a:rPr lang="en-IN" dirty="0" smtClean="0">
                <a:latin typeface="Times New Roman" pitchFamily="18" charset="0"/>
                <a:cs typeface="Times New Roman" pitchFamily="18" charset="0"/>
              </a:rPr>
              <a:t>USER 1 </a:t>
            </a:r>
            <a:endParaRPr lang="en-IN" dirty="0">
              <a:latin typeface="Times New Roman" pitchFamily="18" charset="0"/>
              <a:cs typeface="Times New Roman" pitchFamily="18" charset="0"/>
            </a:endParaRPr>
          </a:p>
        </p:txBody>
      </p:sp>
      <p:sp>
        <p:nvSpPr>
          <p:cNvPr id="140" name="Rectangle 139"/>
          <p:cNvSpPr/>
          <p:nvPr/>
        </p:nvSpPr>
        <p:spPr>
          <a:xfrm>
            <a:off x="7572396" y="6000768"/>
            <a:ext cx="1285916" cy="646331"/>
          </a:xfrm>
          <a:prstGeom prst="rect">
            <a:avLst/>
          </a:prstGeom>
        </p:spPr>
        <p:txBody>
          <a:bodyPr wrap="square">
            <a:spAutoFit/>
          </a:bodyPr>
          <a:lstStyle/>
          <a:p>
            <a:r>
              <a:rPr lang="en-IN" dirty="0" smtClean="0"/>
              <a:t>                                                                                             </a:t>
            </a:r>
            <a:r>
              <a:rPr lang="en-IN" dirty="0" smtClean="0">
                <a:latin typeface="Times New Roman" pitchFamily="18" charset="0"/>
                <a:cs typeface="Times New Roman" pitchFamily="18" charset="0"/>
              </a:rPr>
              <a:t>USER 2 </a:t>
            </a:r>
            <a:endParaRPr lang="en-IN" dirty="0">
              <a:latin typeface="Times New Roman" pitchFamily="18" charset="0"/>
              <a:cs typeface="Times New Roman" pitchFamily="18" charset="0"/>
            </a:endParaRPr>
          </a:p>
        </p:txBody>
      </p:sp>
      <p:cxnSp>
        <p:nvCxnSpPr>
          <p:cNvPr id="157" name="Straight Connector 156"/>
          <p:cNvCxnSpPr>
            <a:stCxn id="6" idx="3"/>
            <a:endCxn id="10" idx="1"/>
          </p:cNvCxnSpPr>
          <p:nvPr/>
        </p:nvCxnSpPr>
        <p:spPr>
          <a:xfrm>
            <a:off x="6286512" y="4536289"/>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US" sz="4500" dirty="0" smtClean="0">
                <a:latin typeface="Times New Roman" pitchFamily="18" charset="0"/>
                <a:cs typeface="Times New Roman" pitchFamily="18" charset="0"/>
              </a:rPr>
              <a:t>Modules</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500034" y="2143116"/>
            <a:ext cx="8229600" cy="4389120"/>
          </a:xfrm>
        </p:spPr>
        <p:txBody>
          <a:bodyPr/>
          <a:lstStyle/>
          <a:p>
            <a:pPr lvl="1"/>
            <a:r>
              <a:rPr lang="en-US" sz="1900" dirty="0" smtClean="0">
                <a:latin typeface="Times New Roman" pitchFamily="18" charset="0"/>
                <a:cs typeface="Times New Roman" pitchFamily="18" charset="0"/>
              </a:rPr>
              <a:t>Upload video contents </a:t>
            </a:r>
          </a:p>
          <a:p>
            <a:pPr lvl="1">
              <a:buNone/>
            </a:pPr>
            <a:endParaRPr lang="en-US" sz="1900" dirty="0" smtClean="0">
              <a:latin typeface="Times New Roman" pitchFamily="18" charset="0"/>
              <a:cs typeface="Times New Roman" pitchFamily="18" charset="0"/>
            </a:endParaRPr>
          </a:p>
          <a:p>
            <a:pPr lvl="1"/>
            <a:r>
              <a:rPr lang="en-US" sz="1900" dirty="0" smtClean="0">
                <a:latin typeface="Times New Roman" pitchFamily="18" charset="0"/>
                <a:cs typeface="Times New Roman" pitchFamily="18" charset="0"/>
              </a:rPr>
              <a:t>Network Formation and Build Content Caching</a:t>
            </a:r>
          </a:p>
          <a:p>
            <a:pPr lvl="1">
              <a:buNone/>
            </a:pPr>
            <a:endParaRPr lang="en-US" sz="1900" dirty="0" smtClean="0">
              <a:latin typeface="Times New Roman" pitchFamily="18" charset="0"/>
              <a:cs typeface="Times New Roman" pitchFamily="18" charset="0"/>
            </a:endParaRPr>
          </a:p>
          <a:p>
            <a:pPr lvl="1"/>
            <a:r>
              <a:rPr lang="en-US" sz="1900" dirty="0" smtClean="0">
                <a:latin typeface="Times New Roman" pitchFamily="18" charset="0"/>
                <a:cs typeface="Times New Roman" pitchFamily="18" charset="0"/>
              </a:rPr>
              <a:t>Gateway Selection</a:t>
            </a:r>
          </a:p>
          <a:p>
            <a:pPr lvl="1">
              <a:buNone/>
            </a:pPr>
            <a:endParaRPr lang="en-US" sz="1900" dirty="0" smtClean="0">
              <a:latin typeface="Times New Roman" pitchFamily="18" charset="0"/>
              <a:cs typeface="Times New Roman" pitchFamily="18" charset="0"/>
            </a:endParaRPr>
          </a:p>
          <a:p>
            <a:pPr lvl="1"/>
            <a:r>
              <a:rPr lang="en-US" sz="1900" dirty="0" smtClean="0">
                <a:latin typeface="Times New Roman" pitchFamily="18" charset="0"/>
                <a:cs typeface="Times New Roman" pitchFamily="18" charset="0"/>
              </a:rPr>
              <a:t>Traffic engineering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itchFamily="18" charset="0"/>
                <a:cs typeface="Times New Roman" pitchFamily="18" charset="0"/>
              </a:rPr>
              <a:t>Upload video contents</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lgn="just">
              <a:buNone/>
            </a:pPr>
            <a:endParaRPr lang="en-US" sz="2800" dirty="0" smtClean="0"/>
          </a:p>
          <a:p>
            <a:pPr marL="82296" indent="0" algn="just"/>
            <a:r>
              <a:rPr lang="en-US" sz="1900" dirty="0" smtClean="0">
                <a:latin typeface="Times New Roman" pitchFamily="18" charset="0"/>
                <a:cs typeface="Times New Roman" pitchFamily="18" charset="0"/>
              </a:rPr>
              <a:t> Videos are uploaded by the administrator.</a:t>
            </a:r>
          </a:p>
          <a:p>
            <a:pPr marL="425196" indent="-342900" algn="just"/>
            <a:endParaRPr lang="en-US" sz="1900" dirty="0" smtClean="0">
              <a:latin typeface="Times New Roman" pitchFamily="18" charset="0"/>
              <a:cs typeface="Times New Roman" pitchFamily="18" charset="0"/>
            </a:endParaRPr>
          </a:p>
          <a:p>
            <a:pPr marL="82296" indent="0" algn="just"/>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The list of available videos can be viewed at the user end.</a:t>
            </a:r>
          </a:p>
          <a:p>
            <a:pPr marL="425196" indent="-342900" algn="just"/>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Maintainability of video contents are done by the administrator</a:t>
            </a:r>
            <a:r>
              <a:rPr lang="en-US" sz="1900" dirty="0">
                <a:latin typeface="Times New Roman" pitchFamily="18" charset="0"/>
                <a:cs typeface="Times New Roman" pitchFamily="18" charset="0"/>
              </a:rPr>
              <a:t>.</a:t>
            </a:r>
            <a:endParaRPr lang="en-US" sz="1900" dirty="0" smtClean="0">
              <a:latin typeface="Times New Roman" pitchFamily="18" charset="0"/>
              <a:cs typeface="Times New Roman" pitchFamily="18" charset="0"/>
            </a:endParaRPr>
          </a:p>
          <a:p>
            <a:pPr algn="just"/>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8229600" cy="1143000"/>
          </a:xfrm>
        </p:spPr>
        <p:txBody>
          <a:bodyPr>
            <a:normAutofit fontScale="90000"/>
          </a:bodyPr>
          <a:lstStyle/>
          <a:p>
            <a:pPr algn="ctr"/>
            <a:r>
              <a:rPr lang="en-US" dirty="0" smtClean="0">
                <a:latin typeface="Times New Roman" pitchFamily="18" charset="0"/>
              </a:rPr>
              <a:t>Network Formation and Build Content Caching</a:t>
            </a:r>
            <a:endParaRPr lang="en-US" dirty="0">
              <a:latin typeface="Times New Roman" pitchFamily="18" charset="0"/>
            </a:endParaRPr>
          </a:p>
        </p:txBody>
      </p:sp>
      <p:sp>
        <p:nvSpPr>
          <p:cNvPr id="3" name="Content Placeholder 2"/>
          <p:cNvSpPr>
            <a:spLocks noGrp="1"/>
          </p:cNvSpPr>
          <p:nvPr>
            <p:ph idx="1"/>
          </p:nvPr>
        </p:nvSpPr>
        <p:spPr>
          <a:xfrm>
            <a:off x="500034" y="2143116"/>
            <a:ext cx="8229600" cy="4252922"/>
          </a:xfrm>
        </p:spPr>
        <p:txBody>
          <a:bodyPr>
            <a:normAutofit/>
          </a:bodyPr>
          <a:lstStyle/>
          <a:p>
            <a:pPr marL="82296" indent="0" algn="just">
              <a:buNone/>
            </a:pPr>
            <a:endParaRPr lang="en-US" sz="2400" dirty="0" smtClean="0"/>
          </a:p>
          <a:p>
            <a:pPr marL="82296" indent="0" algn="just"/>
            <a:r>
              <a:rPr lang="en-US" sz="2400" dirty="0" smtClean="0"/>
              <a:t> </a:t>
            </a:r>
            <a:r>
              <a:rPr lang="en-US" sz="1900" dirty="0" smtClean="0">
                <a:latin typeface="Times New Roman" pitchFamily="18" charset="0"/>
                <a:cs typeface="Times New Roman" pitchFamily="18" charset="0"/>
              </a:rPr>
              <a:t>Local gateways are created, are differentiated based on their location.</a:t>
            </a:r>
          </a:p>
          <a:p>
            <a:pPr marL="82296" indent="0" algn="just">
              <a:buNone/>
            </a:pPr>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L-GW forwards the video request to  the CDN.</a:t>
            </a:r>
          </a:p>
          <a:p>
            <a:pPr marL="82296" indent="0" algn="just">
              <a:buNone/>
            </a:pPr>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After sending the response to the user, L-GW stores the video in its cache.</a:t>
            </a:r>
          </a:p>
          <a:p>
            <a:pPr marL="82296" indent="0" algn="just">
              <a:buNone/>
            </a:pPr>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The local gateway serves the video that are frequently requested by the users.</a:t>
            </a:r>
          </a:p>
          <a:p>
            <a:pPr algn="just">
              <a:buNone/>
            </a:pP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algn="ctr"/>
            <a:r>
              <a:rPr lang="en-US" sz="4500" dirty="0" smtClean="0">
                <a:latin typeface="Times New Roman" pitchFamily="18" charset="0"/>
                <a:cs typeface="Times New Roman" pitchFamily="18" charset="0"/>
              </a:rPr>
              <a:t>Gateway Selection</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a:xfrm>
            <a:off x="642910" y="1857364"/>
            <a:ext cx="7715304" cy="3714776"/>
          </a:xfrm>
        </p:spPr>
        <p:txBody>
          <a:bodyPr>
            <a:noAutofit/>
          </a:bodyPr>
          <a:lstStyle/>
          <a:p>
            <a:pPr marL="82296" indent="0" algn="just"/>
            <a:r>
              <a:rPr lang="en-US" sz="2400" dirty="0" smtClean="0"/>
              <a:t> </a:t>
            </a:r>
            <a:r>
              <a:rPr lang="en-US" sz="1900" dirty="0" smtClean="0">
                <a:latin typeface="Times New Roman" pitchFamily="18" charset="0"/>
                <a:cs typeface="Times New Roman" pitchFamily="18" charset="0"/>
              </a:rPr>
              <a:t>Super source entry is created for each request.</a:t>
            </a:r>
          </a:p>
          <a:p>
            <a:pPr marL="82296" indent="0" algn="just">
              <a:buNone/>
            </a:pPr>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 Handles </a:t>
            </a:r>
            <a:r>
              <a:rPr lang="en-US" sz="1900" dirty="0" smtClean="0">
                <a:latin typeface="Times New Roman" pitchFamily="18" charset="0"/>
                <a:cs typeface="Times New Roman" pitchFamily="18" charset="0"/>
              </a:rPr>
              <a:t>multiple requests and selects a gateway.</a:t>
            </a:r>
          </a:p>
          <a:p>
            <a:pPr marL="82296" indent="0" algn="just">
              <a:buNone/>
            </a:pPr>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The gateway selection based on two algorithms. </a:t>
            </a:r>
          </a:p>
          <a:p>
            <a:pPr marL="82296" indent="0" algn="just">
              <a:buNone/>
            </a:pPr>
            <a:r>
              <a:rPr lang="en-US" sz="1900" dirty="0" smtClean="0">
                <a:latin typeface="Times New Roman" pitchFamily="18" charset="0"/>
                <a:cs typeface="Times New Roman" pitchFamily="18" charset="0"/>
              </a:rPr>
              <a:t>                   Shortest path Algorithm</a:t>
            </a:r>
            <a:endParaRPr lang="en-US" sz="1900" dirty="0">
              <a:latin typeface="Times New Roman" pitchFamily="18" charset="0"/>
              <a:cs typeface="Times New Roman" pitchFamily="18" charset="0"/>
            </a:endParaRPr>
          </a:p>
          <a:p>
            <a:pPr marL="82296" indent="0" algn="just">
              <a:buNone/>
            </a:pPr>
            <a:r>
              <a:rPr lang="en-US" sz="1900" dirty="0" smtClean="0">
                <a:latin typeface="Times New Roman" pitchFamily="18" charset="0"/>
                <a:cs typeface="Times New Roman" pitchFamily="18" charset="0"/>
              </a:rPr>
              <a:t>                   Binary Search Algorithm</a:t>
            </a:r>
          </a:p>
          <a:p>
            <a:pPr marL="539496" indent="-457200" algn="just">
              <a:buNone/>
            </a:pPr>
            <a:endParaRPr lang="en-US" sz="1900" dirty="0" smtClean="0">
              <a:latin typeface="Times New Roman" pitchFamily="18" charset="0"/>
              <a:cs typeface="Times New Roman" pitchFamily="18" charset="0"/>
            </a:endParaRPr>
          </a:p>
          <a:p>
            <a:pPr marL="82296" indent="0"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The </a:t>
            </a:r>
            <a:r>
              <a:rPr lang="en-US" sz="1900" dirty="0" smtClean="0">
                <a:latin typeface="Times New Roman" pitchFamily="18" charset="0"/>
                <a:cs typeface="Times New Roman" pitchFamily="18" charset="0"/>
              </a:rPr>
              <a:t>shortest path algorithm reduces the maximum link utilization.</a:t>
            </a:r>
            <a:r>
              <a:rPr lang="en-US" sz="2400" dirty="0" smtClean="0"/>
              <a:t> </a:t>
            </a:r>
          </a:p>
          <a:p>
            <a:pPr marL="82296" indent="0" algn="just"/>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itchFamily="18" charset="0"/>
                <a:cs typeface="Times New Roman" pitchFamily="18" charset="0"/>
              </a:rPr>
              <a:t>Traffic Engineering</a:t>
            </a:r>
            <a:endParaRPr lang="en-US"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82296" indent="0" algn="just">
              <a:buNone/>
            </a:pPr>
            <a:endParaRPr lang="en-US" sz="2400" dirty="0" smtClean="0"/>
          </a:p>
          <a:p>
            <a:pPr marL="82296" indent="0" algn="just"/>
            <a:r>
              <a:rPr lang="en-US" sz="2400" dirty="0" smtClean="0"/>
              <a:t> </a:t>
            </a:r>
            <a:r>
              <a:rPr lang="en-US" sz="1900" dirty="0" smtClean="0">
                <a:latin typeface="Times New Roman" pitchFamily="18" charset="0"/>
                <a:cs typeface="Times New Roman" pitchFamily="18" charset="0"/>
              </a:rPr>
              <a:t>The binary search algorithm minimizes the cost.</a:t>
            </a:r>
          </a:p>
          <a:p>
            <a:pPr marL="82296" indent="0" algn="just"/>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 The </a:t>
            </a:r>
            <a:r>
              <a:rPr lang="en-US" sz="1900" dirty="0" smtClean="0">
                <a:latin typeface="Times New Roman" pitchFamily="18" charset="0"/>
                <a:cs typeface="Times New Roman" pitchFamily="18" charset="0"/>
              </a:rPr>
              <a:t>traffic intensities are varied at the local gateways.</a:t>
            </a:r>
          </a:p>
          <a:p>
            <a:pPr marL="82296" indent="0" algn="just"/>
            <a:r>
              <a:rPr lang="en-US" sz="19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 The </a:t>
            </a:r>
            <a:r>
              <a:rPr lang="en-US" sz="1900" dirty="0" smtClean="0">
                <a:latin typeface="Times New Roman" pitchFamily="18" charset="0"/>
                <a:cs typeface="Times New Roman" pitchFamily="18" charset="0"/>
              </a:rPr>
              <a:t>videos are retrieved from the local gateway that has the least traffic value.</a:t>
            </a: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pPr algn="ctr"/>
            <a:r>
              <a:rPr lang="en-US" sz="4500" dirty="0" smtClean="0">
                <a:latin typeface="Times New Roman" pitchFamily="18" charset="0"/>
                <a:cs typeface="Times New Roman" pitchFamily="18" charset="0"/>
              </a:rPr>
              <a:t>Basic concepts</a:t>
            </a:r>
            <a:endParaRPr lang="en-IN" sz="4500" dirty="0"/>
          </a:p>
        </p:txBody>
      </p:sp>
      <p:sp>
        <p:nvSpPr>
          <p:cNvPr id="3" name="Content Placeholder 2"/>
          <p:cNvSpPr>
            <a:spLocks noGrp="1"/>
          </p:cNvSpPr>
          <p:nvPr>
            <p:ph idx="1"/>
          </p:nvPr>
        </p:nvSpPr>
        <p:spPr/>
        <p:txBody>
          <a:bodyPr>
            <a:normAutofit/>
          </a:bodyPr>
          <a:lstStyle/>
          <a:p>
            <a:endParaRPr lang="en-US" sz="1900" b="1" dirty="0" smtClean="0">
              <a:latin typeface="Times New Roman" pitchFamily="18" charset="0"/>
            </a:endParaRPr>
          </a:p>
          <a:p>
            <a:r>
              <a:rPr lang="en-IN" sz="1900" dirty="0" smtClean="0">
                <a:latin typeface="Times New Roman" pitchFamily="18" charset="0"/>
                <a:cs typeface="Times New Roman" pitchFamily="18" charset="0"/>
              </a:rPr>
              <a:t>A  content delivery network or content distribution network (CDN) is a globally distributed network of proxy servers deployed in multiple data centres.</a:t>
            </a:r>
          </a:p>
          <a:p>
            <a:endParaRPr lang="en-US" sz="2000" dirty="0" smtClean="0">
              <a:latin typeface="Times New Roman" pitchFamily="18" charset="0"/>
            </a:endParaRPr>
          </a:p>
          <a:p>
            <a:r>
              <a:rPr lang="en-US" sz="1900" dirty="0" smtClean="0">
                <a:latin typeface="Times New Roman" pitchFamily="18" charset="0"/>
              </a:rPr>
              <a:t>PDN is a packet switched network which routes small units of data called packets based on destination address</a:t>
            </a:r>
            <a:r>
              <a:rPr lang="en-US" sz="2000" dirty="0" smtClean="0">
                <a:latin typeface="Times New Roman" pitchFamily="18" charset="0"/>
              </a:rPr>
              <a:t>.</a:t>
            </a:r>
          </a:p>
          <a:p>
            <a:endParaRPr lang="en-US" sz="2000" dirty="0" smtClean="0">
              <a:latin typeface="Times New Roman" pitchFamily="18" charset="0"/>
            </a:endParaRPr>
          </a:p>
          <a:p>
            <a:r>
              <a:rPr lang="en-US" sz="1900" dirty="0" smtClean="0">
                <a:latin typeface="Times New Roman" pitchFamily="18" charset="0"/>
              </a:rPr>
              <a:t>Local gateways forwards the data from the user to the </a:t>
            </a:r>
            <a:r>
              <a:rPr lang="en-US" sz="1900" dirty="0" err="1" smtClean="0">
                <a:latin typeface="Times New Roman" pitchFamily="18" charset="0"/>
              </a:rPr>
              <a:t>PDN.It</a:t>
            </a:r>
            <a:r>
              <a:rPr lang="en-US" sz="1900" dirty="0" smtClean="0">
                <a:latin typeface="Times New Roman" pitchFamily="18" charset="0"/>
              </a:rPr>
              <a:t> is distinguished based on the location</a:t>
            </a:r>
          </a:p>
          <a:p>
            <a:endParaRPr lang="en-US" sz="1900" dirty="0" smtClean="0">
              <a:latin typeface="Times New Roman" pitchFamily="18" charset="0"/>
            </a:endParaRPr>
          </a:p>
          <a:p>
            <a:r>
              <a:rPr lang="en-US" sz="1900" dirty="0" smtClean="0">
                <a:latin typeface="Times New Roman" pitchFamily="18" charset="0"/>
              </a:rPr>
              <a:t>Super source entry contains information about traffic intensity and availability of videos at the local cache and redirects the video requests.</a:t>
            </a:r>
          </a:p>
          <a:p>
            <a:pPr>
              <a:buNone/>
            </a:pPr>
            <a:endParaRPr lang="en-US" sz="1900" b="1" dirty="0" smtClean="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71800" y="620688"/>
            <a:ext cx="5760640" cy="784830"/>
          </a:xfrm>
          <a:prstGeom prst="rect">
            <a:avLst/>
          </a:prstGeom>
          <a:noFill/>
        </p:spPr>
        <p:txBody>
          <a:bodyPr wrap="square" rtlCol="0">
            <a:spAutoFit/>
          </a:bodyPr>
          <a:lstStyle/>
          <a:p>
            <a:r>
              <a:rPr lang="en-IN" sz="4500" dirty="0">
                <a:solidFill>
                  <a:schemeClr val="tx2"/>
                </a:solidFill>
                <a:latin typeface="Times New Roman" pitchFamily="18" charset="0"/>
                <a:ea typeface="+mj-ea"/>
                <a:cs typeface="Times New Roman" pitchFamily="18" charset="0"/>
              </a:rPr>
              <a:t>Flow chart</a:t>
            </a:r>
          </a:p>
        </p:txBody>
      </p:sp>
      <p:sp>
        <p:nvSpPr>
          <p:cNvPr id="8" name="Flowchart: Terminator 7"/>
          <p:cNvSpPr/>
          <p:nvPr/>
        </p:nvSpPr>
        <p:spPr>
          <a:xfrm>
            <a:off x="3491880" y="1556792"/>
            <a:ext cx="1368152" cy="57606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endParaRPr lang="en-IN" dirty="0"/>
          </a:p>
        </p:txBody>
      </p:sp>
      <p:cxnSp>
        <p:nvCxnSpPr>
          <p:cNvPr id="10" name="Straight Arrow Connector 9"/>
          <p:cNvCxnSpPr>
            <a:stCxn id="8" idx="2"/>
          </p:cNvCxnSpPr>
          <p:nvPr/>
        </p:nvCxnSpPr>
        <p:spPr>
          <a:xfrm>
            <a:off x="4175956" y="2132856"/>
            <a:ext cx="0"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Parallelogram 10"/>
          <p:cNvSpPr/>
          <p:nvPr/>
        </p:nvSpPr>
        <p:spPr>
          <a:xfrm>
            <a:off x="3311860" y="2636912"/>
            <a:ext cx="1728192" cy="72008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User</a:t>
            </a:r>
          </a:p>
          <a:p>
            <a:pPr algn="ctr"/>
            <a:r>
              <a:rPr lang="en-IN" dirty="0" smtClean="0"/>
              <a:t>request</a:t>
            </a:r>
            <a:endParaRPr lang="en-IN" dirty="0"/>
          </a:p>
        </p:txBody>
      </p:sp>
      <p:sp>
        <p:nvSpPr>
          <p:cNvPr id="12" name="Rectangle 11"/>
          <p:cNvSpPr/>
          <p:nvPr/>
        </p:nvSpPr>
        <p:spPr>
          <a:xfrm>
            <a:off x="3365866" y="3861048"/>
            <a:ext cx="1620180"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Local gateway</a:t>
            </a:r>
            <a:endParaRPr lang="en-IN" dirty="0"/>
          </a:p>
        </p:txBody>
      </p:sp>
      <p:cxnSp>
        <p:nvCxnSpPr>
          <p:cNvPr id="14" name="Straight Arrow Connector 13"/>
          <p:cNvCxnSpPr>
            <a:stCxn id="11" idx="4"/>
          </p:cNvCxnSpPr>
          <p:nvPr/>
        </p:nvCxnSpPr>
        <p:spPr>
          <a:xfrm>
            <a:off x="4175956" y="3356992"/>
            <a:ext cx="0"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Decision 14"/>
          <p:cNvSpPr/>
          <p:nvPr/>
        </p:nvSpPr>
        <p:spPr>
          <a:xfrm>
            <a:off x="3348654" y="5193108"/>
            <a:ext cx="1674186" cy="864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Traffic?</a:t>
            </a:r>
            <a:endParaRPr lang="en-IN" dirty="0"/>
          </a:p>
        </p:txBody>
      </p:sp>
      <p:cxnSp>
        <p:nvCxnSpPr>
          <p:cNvPr id="17" name="Straight Arrow Connector 16"/>
          <p:cNvCxnSpPr/>
          <p:nvPr/>
        </p:nvCxnSpPr>
        <p:spPr>
          <a:xfrm flipH="1">
            <a:off x="4181247" y="4755412"/>
            <a:ext cx="9001"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p:cNvCxnSpPr>
            <a:stCxn id="15" idx="3"/>
          </p:cNvCxnSpPr>
          <p:nvPr/>
        </p:nvCxnSpPr>
        <p:spPr>
          <a:xfrm>
            <a:off x="5022840" y="5625156"/>
            <a:ext cx="845304"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5211070" y="5187460"/>
            <a:ext cx="513057" cy="369332"/>
          </a:xfrm>
          <a:prstGeom prst="rect">
            <a:avLst/>
          </a:prstGeom>
          <a:noFill/>
        </p:spPr>
        <p:txBody>
          <a:bodyPr wrap="square" rtlCol="0">
            <a:spAutoFit/>
          </a:bodyPr>
          <a:lstStyle/>
          <a:p>
            <a:r>
              <a:rPr lang="en-IN" dirty="0" smtClean="0"/>
              <a:t>No</a:t>
            </a:r>
            <a:endParaRPr lang="en-IN" dirty="0"/>
          </a:p>
        </p:txBody>
      </p:sp>
      <p:cxnSp>
        <p:nvCxnSpPr>
          <p:cNvPr id="39" name="Straight Arrow Connector 38"/>
          <p:cNvCxnSpPr>
            <a:stCxn id="15" idx="2"/>
          </p:cNvCxnSpPr>
          <p:nvPr/>
        </p:nvCxnSpPr>
        <p:spPr>
          <a:xfrm>
            <a:off x="4185747" y="6057204"/>
            <a:ext cx="4501" cy="324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p:cNvSpPr/>
          <p:nvPr/>
        </p:nvSpPr>
        <p:spPr>
          <a:xfrm>
            <a:off x="3969723" y="6381328"/>
            <a:ext cx="432048"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TextBox 40"/>
          <p:cNvSpPr txBox="1"/>
          <p:nvPr/>
        </p:nvSpPr>
        <p:spPr>
          <a:xfrm>
            <a:off x="4291508" y="6101740"/>
            <a:ext cx="568523" cy="369332"/>
          </a:xfrm>
          <a:prstGeom prst="rect">
            <a:avLst/>
          </a:prstGeom>
          <a:noFill/>
        </p:spPr>
        <p:txBody>
          <a:bodyPr wrap="square" rtlCol="0">
            <a:spAutoFit/>
          </a:bodyPr>
          <a:lstStyle/>
          <a:p>
            <a:r>
              <a:rPr lang="en-IN" dirty="0" smtClean="0"/>
              <a:t>Yes</a:t>
            </a:r>
            <a:endParaRPr lang="en-IN" dirty="0"/>
          </a:p>
        </p:txBody>
      </p:sp>
      <p:cxnSp>
        <p:nvCxnSpPr>
          <p:cNvPr id="3" name="Straight Arrow Connector 2"/>
          <p:cNvCxnSpPr/>
          <p:nvPr/>
        </p:nvCxnSpPr>
        <p:spPr>
          <a:xfrm>
            <a:off x="5868144" y="5625156"/>
            <a:ext cx="0" cy="1232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029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95936" y="692696"/>
            <a:ext cx="432048"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Arrow Connector 5"/>
          <p:cNvCxnSpPr>
            <a:stCxn id="4" idx="4"/>
          </p:cNvCxnSpPr>
          <p:nvPr/>
        </p:nvCxnSpPr>
        <p:spPr>
          <a:xfrm>
            <a:off x="4211960" y="1052736"/>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3491880" y="1340768"/>
            <a:ext cx="1512168"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Super source point</a:t>
            </a:r>
            <a:endParaRPr lang="en-IN" dirty="0"/>
          </a:p>
        </p:txBody>
      </p:sp>
      <p:sp>
        <p:nvSpPr>
          <p:cNvPr id="8" name="Flowchart: Process 7"/>
          <p:cNvSpPr/>
          <p:nvPr/>
        </p:nvSpPr>
        <p:spPr>
          <a:xfrm>
            <a:off x="3491880" y="2636912"/>
            <a:ext cx="1512168" cy="79208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Available local gateway</a:t>
            </a:r>
            <a:endParaRPr lang="en-IN" dirty="0"/>
          </a:p>
        </p:txBody>
      </p:sp>
      <p:cxnSp>
        <p:nvCxnSpPr>
          <p:cNvPr id="14" name="Straight Arrow Connector 13"/>
          <p:cNvCxnSpPr/>
          <p:nvPr/>
        </p:nvCxnSpPr>
        <p:spPr>
          <a:xfrm>
            <a:off x="4211960" y="2132856"/>
            <a:ext cx="0"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4211960" y="3429000"/>
            <a:ext cx="11408"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Parallelogram 21"/>
          <p:cNvSpPr/>
          <p:nvPr/>
        </p:nvSpPr>
        <p:spPr>
          <a:xfrm>
            <a:off x="3401870" y="3960472"/>
            <a:ext cx="1620180" cy="76467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User end</a:t>
            </a:r>
            <a:endParaRPr lang="en-IN" dirty="0"/>
          </a:p>
        </p:txBody>
      </p:sp>
      <p:cxnSp>
        <p:nvCxnSpPr>
          <p:cNvPr id="25" name="Straight Arrow Connector 24"/>
          <p:cNvCxnSpPr>
            <a:stCxn id="22" idx="4"/>
          </p:cNvCxnSpPr>
          <p:nvPr/>
        </p:nvCxnSpPr>
        <p:spPr>
          <a:xfrm>
            <a:off x="4211960" y="4725144"/>
            <a:ext cx="0" cy="57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Flowchart: Terminator 25"/>
          <p:cNvSpPr/>
          <p:nvPr/>
        </p:nvSpPr>
        <p:spPr>
          <a:xfrm>
            <a:off x="3516789" y="5311432"/>
            <a:ext cx="1413158" cy="49267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Stop</a:t>
            </a:r>
            <a:endParaRPr lang="en-IN" dirty="0"/>
          </a:p>
        </p:txBody>
      </p:sp>
      <p:cxnSp>
        <p:nvCxnSpPr>
          <p:cNvPr id="9" name="Straight Connector 8"/>
          <p:cNvCxnSpPr/>
          <p:nvPr/>
        </p:nvCxnSpPr>
        <p:spPr>
          <a:xfrm>
            <a:off x="5508104" y="692696"/>
            <a:ext cx="0" cy="302433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223368" y="3717032"/>
            <a:ext cx="12847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0814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pPr marL="82296" indent="0" algn="ctr">
              <a:spcBef>
                <a:spcPct val="0"/>
              </a:spcBef>
              <a:buNone/>
            </a:pPr>
            <a:r>
              <a:rPr lang="en-US" sz="45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Algorithm</a:t>
            </a:r>
            <a:endParaRPr lang="en-US" sz="45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lvl="0"/>
            <a:endParaRPr lang="en-US" sz="2400" dirty="0" smtClean="0"/>
          </a:p>
          <a:p>
            <a:pPr lvl="0"/>
            <a:r>
              <a:rPr lang="en-US" sz="1900" dirty="0" smtClean="0">
                <a:latin typeface="Times New Roman" pitchFamily="18" charset="0"/>
                <a:cs typeface="Times New Roman" pitchFamily="18" charset="0"/>
              </a:rPr>
              <a:t>Shortest Path Algorithm</a:t>
            </a:r>
          </a:p>
          <a:p>
            <a:pPr lvl="0"/>
            <a:r>
              <a:rPr lang="en-US" sz="1900" dirty="0" smtClean="0">
                <a:latin typeface="Times New Roman" pitchFamily="18" charset="0"/>
                <a:cs typeface="Times New Roman" pitchFamily="18" charset="0"/>
              </a:rPr>
              <a:t>Binary Search Algorithm</a:t>
            </a:r>
          </a:p>
          <a:p>
            <a:endParaRPr lang="en-US" sz="2400" dirty="0" smtClean="0"/>
          </a:p>
          <a:p>
            <a:pPr marL="82296" indent="0" algn="ctr">
              <a:spcBef>
                <a:spcPct val="0"/>
              </a:spcBef>
              <a:buNone/>
            </a:pPr>
            <a:r>
              <a:rPr lang="en-US" sz="45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Software Requirements</a:t>
            </a:r>
          </a:p>
          <a:p>
            <a:pPr lvl="0"/>
            <a:endParaRPr lang="en-US" sz="2400" dirty="0" smtClean="0"/>
          </a:p>
          <a:p>
            <a:pPr lvl="0"/>
            <a:r>
              <a:rPr lang="en-US" sz="1900" dirty="0" smtClean="0">
                <a:latin typeface="Times New Roman" pitchFamily="18" charset="0"/>
              </a:rPr>
              <a:t>Windows 7 and above</a:t>
            </a:r>
          </a:p>
          <a:p>
            <a:pPr lvl="0"/>
            <a:r>
              <a:rPr lang="en-US" sz="1900" dirty="0" smtClean="0">
                <a:latin typeface="Times New Roman" pitchFamily="18" charset="0"/>
              </a:rPr>
              <a:t>JDK 1.8</a:t>
            </a:r>
          </a:p>
          <a:p>
            <a:pPr lvl="0"/>
            <a:r>
              <a:rPr lang="en-US" sz="1900" dirty="0" smtClean="0">
                <a:latin typeface="Times New Roman" pitchFamily="18" charset="0"/>
              </a:rPr>
              <a:t>Tomcat 6.0</a:t>
            </a:r>
          </a:p>
          <a:p>
            <a:pPr lvl="0"/>
            <a:r>
              <a:rPr lang="en-US" sz="1900" dirty="0" smtClean="0">
                <a:latin typeface="Times New Roman" pitchFamily="18" charset="0"/>
              </a:rPr>
              <a:t>Net beans</a:t>
            </a:r>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1196752"/>
            <a:ext cx="7498080" cy="4907632"/>
          </a:xfrm>
        </p:spPr>
        <p:txBody>
          <a:bodyPr>
            <a:normAutofit/>
          </a:bodyPr>
          <a:lstStyle/>
          <a:p>
            <a:pPr marL="82296" indent="0" algn="ctr">
              <a:lnSpc>
                <a:spcPct val="110000"/>
              </a:lnSpc>
              <a:spcBef>
                <a:spcPct val="0"/>
              </a:spcBef>
              <a:buNone/>
            </a:pPr>
            <a:r>
              <a:rPr lang="en-US" sz="45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Hardware Requirements</a:t>
            </a:r>
          </a:p>
          <a:p>
            <a:pPr>
              <a:lnSpc>
                <a:spcPct val="110000"/>
              </a:lnSpc>
            </a:pPr>
            <a:r>
              <a:rPr lang="en-US" sz="1900" dirty="0">
                <a:latin typeface="Times New Roman" pitchFamily="18" charset="0"/>
              </a:rPr>
              <a:t>Hard Disk	</a:t>
            </a:r>
            <a:r>
              <a:rPr lang="en-US" sz="1900" dirty="0" smtClean="0">
                <a:latin typeface="Times New Roman" pitchFamily="18" charset="0"/>
              </a:rPr>
              <a:t> :</a:t>
            </a:r>
            <a:r>
              <a:rPr lang="en-US" sz="1900" dirty="0">
                <a:latin typeface="Times New Roman" pitchFamily="18" charset="0"/>
              </a:rPr>
              <a:t>	250GB and Above</a:t>
            </a:r>
          </a:p>
          <a:p>
            <a:pPr>
              <a:lnSpc>
                <a:spcPct val="110000"/>
              </a:lnSpc>
            </a:pPr>
            <a:r>
              <a:rPr lang="en-US" sz="1900" dirty="0">
                <a:latin typeface="Times New Roman" pitchFamily="18" charset="0"/>
              </a:rPr>
              <a:t>RAM         </a:t>
            </a:r>
            <a:r>
              <a:rPr lang="en-US" sz="1900" dirty="0" smtClean="0">
                <a:latin typeface="Times New Roman" pitchFamily="18" charset="0"/>
              </a:rPr>
              <a:t>        :             4GB </a:t>
            </a:r>
            <a:r>
              <a:rPr lang="en-US" sz="1900" dirty="0">
                <a:latin typeface="Times New Roman" pitchFamily="18" charset="0"/>
              </a:rPr>
              <a:t>and Above</a:t>
            </a:r>
          </a:p>
          <a:p>
            <a:pPr>
              <a:lnSpc>
                <a:spcPct val="110000"/>
              </a:lnSpc>
            </a:pPr>
            <a:r>
              <a:rPr lang="en-US" sz="1900" dirty="0" smtClean="0">
                <a:latin typeface="Times New Roman" pitchFamily="18" charset="0"/>
              </a:rPr>
              <a:t>Processor          :</a:t>
            </a:r>
            <a:r>
              <a:rPr lang="en-US" sz="1900" dirty="0">
                <a:latin typeface="Times New Roman" pitchFamily="18" charset="0"/>
              </a:rPr>
              <a:t>	Intel i3 and Above</a:t>
            </a:r>
          </a:p>
          <a:p>
            <a:pPr marL="82296" indent="0">
              <a:buNone/>
            </a:pPr>
            <a:endParaRPr lang="en-US" dirty="0" smtClean="0"/>
          </a:p>
          <a:p>
            <a:pPr marL="82296" indent="0" algn="ctr">
              <a:lnSpc>
                <a:spcPct val="110000"/>
              </a:lnSpc>
              <a:spcBef>
                <a:spcPct val="0"/>
              </a:spcBef>
              <a:buNone/>
            </a:pPr>
            <a:r>
              <a:rPr lang="en-US" sz="45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Technology Used</a:t>
            </a:r>
          </a:p>
          <a:p>
            <a:pPr lvl="0"/>
            <a:r>
              <a:rPr lang="en-US" sz="1900" dirty="0">
                <a:latin typeface="Times New Roman" pitchFamily="18" charset="0"/>
              </a:rPr>
              <a:t>Java </a:t>
            </a:r>
          </a:p>
          <a:p>
            <a:pPr lvl="0"/>
            <a:r>
              <a:rPr lang="en-US" sz="1900" dirty="0">
                <a:latin typeface="Times New Roman" pitchFamily="18" charset="0"/>
              </a:rPr>
              <a:t>J2EE (Jsp , Servlets)</a:t>
            </a:r>
          </a:p>
          <a:p>
            <a:pPr lvl="0"/>
            <a:r>
              <a:rPr lang="en-US" sz="1900" dirty="0">
                <a:latin typeface="Times New Roman" pitchFamily="18" charset="0"/>
              </a:rPr>
              <a:t>Html</a:t>
            </a:r>
          </a:p>
          <a:p>
            <a:pPr marL="82296" indent="0">
              <a:buNone/>
            </a:pPr>
            <a:endParaRPr lang="en-US" sz="1900" b="1" dirty="0" smtClean="0">
              <a:latin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b="1" i="1" dirty="0" smtClean="0">
                <a:latin typeface="Times New Roman" pitchFamily="18" charset="0"/>
                <a:cs typeface="Times New Roman" pitchFamily="18" charset="0"/>
              </a:rPr>
              <a:t>        </a:t>
            </a:r>
            <a:r>
              <a:rPr lang="en-US" sz="4500" dirty="0" smtClean="0">
                <a:latin typeface="Times New Roman" pitchFamily="18" charset="0"/>
                <a:cs typeface="Times New Roman" pitchFamily="18" charset="0"/>
              </a:rPr>
              <a:t>Gantt chart</a:t>
            </a:r>
            <a:endParaRPr lang="en-IN" sz="4500" dirty="0" smtClean="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itchFamily="18" charset="0"/>
                <a:cs typeface="Times New Roman" pitchFamily="18" charset="0"/>
              </a:rPr>
              <a:t>Conclusion:</a:t>
            </a:r>
            <a:endParaRPr lang="en-IN"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1900" b="1" dirty="0" smtClean="0">
              <a:latin typeface="Times New Roman" pitchFamily="18" charset="0"/>
            </a:endParaRPr>
          </a:p>
          <a:p>
            <a:endParaRPr lang="en-US" sz="1900" b="1" dirty="0">
              <a:latin typeface="Times New Roman" pitchFamily="18" charset="0"/>
            </a:endParaRPr>
          </a:p>
          <a:p>
            <a:r>
              <a:rPr lang="en-US" sz="1900" dirty="0" smtClean="0">
                <a:latin typeface="Times New Roman" pitchFamily="18" charset="0"/>
              </a:rPr>
              <a:t>The main objective is to  efficiently route the video request by considering traffic and link utilization</a:t>
            </a:r>
          </a:p>
          <a:p>
            <a:pPr>
              <a:buNone/>
            </a:pPr>
            <a:endParaRPr lang="en-US" sz="1900" dirty="0" smtClean="0">
              <a:latin typeface="Times New Roman" pitchFamily="18" charset="0"/>
            </a:endParaRPr>
          </a:p>
          <a:p>
            <a:r>
              <a:rPr lang="en-US" sz="1900" dirty="0" smtClean="0">
                <a:latin typeface="Times New Roman" pitchFamily="18" charset="0"/>
              </a:rPr>
              <a:t>This is done with the help of super source point.</a:t>
            </a:r>
            <a:endParaRPr lang="en-IN" sz="1900" dirty="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CEO\Downloads\Admin.JPG"/>
          <p:cNvPicPr>
            <a:picLocks noChangeAspect="1" noChangeArrowheads="1"/>
          </p:cNvPicPr>
          <p:nvPr/>
        </p:nvPicPr>
        <p:blipFill>
          <a:blip r:embed="rId2"/>
          <a:srcRect/>
          <a:stretch>
            <a:fillRect/>
          </a:stretch>
        </p:blipFill>
        <p:spPr bwMode="auto">
          <a:xfrm>
            <a:off x="142844" y="1214422"/>
            <a:ext cx="8820938" cy="485778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CEO\Downloads\login.JPG"/>
          <p:cNvPicPr>
            <a:picLocks noChangeAspect="1" noChangeArrowheads="1"/>
          </p:cNvPicPr>
          <p:nvPr/>
        </p:nvPicPr>
        <p:blipFill>
          <a:blip r:embed="rId2"/>
          <a:srcRect/>
          <a:stretch>
            <a:fillRect/>
          </a:stretch>
        </p:blipFill>
        <p:spPr bwMode="auto">
          <a:xfrm>
            <a:off x="142844" y="1816862"/>
            <a:ext cx="8572560" cy="260748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CEO\Downloads\admin2.JPG"/>
          <p:cNvPicPr>
            <a:picLocks noChangeAspect="1" noChangeArrowheads="1"/>
          </p:cNvPicPr>
          <p:nvPr/>
        </p:nvPicPr>
        <p:blipFill>
          <a:blip r:embed="rId2"/>
          <a:srcRect/>
          <a:stretch>
            <a:fillRect/>
          </a:stretch>
        </p:blipFill>
        <p:spPr bwMode="auto">
          <a:xfrm>
            <a:off x="428596" y="1357298"/>
            <a:ext cx="8426329" cy="452915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CEO\Downloads\login3.JPG"/>
          <p:cNvPicPr>
            <a:picLocks noChangeAspect="1" noChangeArrowheads="1"/>
          </p:cNvPicPr>
          <p:nvPr/>
        </p:nvPicPr>
        <p:blipFill>
          <a:blip r:embed="rId2"/>
          <a:srcRect/>
          <a:stretch>
            <a:fillRect/>
          </a:stretch>
        </p:blipFill>
        <p:spPr bwMode="auto">
          <a:xfrm>
            <a:off x="214282" y="1214422"/>
            <a:ext cx="8696139" cy="466964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480"/>
            <a:ext cx="8229600" cy="1143000"/>
          </a:xfrm>
        </p:spPr>
        <p:txBody>
          <a:bodyPr>
            <a:normAutofit/>
          </a:bodyPr>
          <a:lstStyle/>
          <a:p>
            <a:pPr algn="ctr"/>
            <a:r>
              <a:rPr lang="en-US" sz="5400" b="1" dirty="0" smtClean="0">
                <a:latin typeface="Times New Roman" pitchFamily="18" charset="0"/>
                <a:cs typeface="Times New Roman" pitchFamily="18" charset="0"/>
              </a:rPr>
              <a:t>  </a:t>
            </a:r>
            <a:r>
              <a:rPr lang="en-US" sz="4500" dirty="0" smtClean="0">
                <a:latin typeface="Times New Roman" pitchFamily="18" charset="0"/>
                <a:cs typeface="Times New Roman" pitchFamily="18" charset="0"/>
              </a:rPr>
              <a:t>Basic concepts</a:t>
            </a:r>
            <a:endParaRPr lang="en-IN" sz="4500" dirty="0"/>
          </a:p>
        </p:txBody>
      </p:sp>
      <p:sp>
        <p:nvSpPr>
          <p:cNvPr id="3" name="Content Placeholder 2"/>
          <p:cNvSpPr>
            <a:spLocks noGrp="1"/>
          </p:cNvSpPr>
          <p:nvPr>
            <p:ph idx="1"/>
          </p:nvPr>
        </p:nvSpPr>
        <p:spPr>
          <a:xfrm>
            <a:off x="500034" y="1928802"/>
            <a:ext cx="8229600" cy="4389120"/>
          </a:xfrm>
        </p:spPr>
        <p:txBody>
          <a:bodyPr>
            <a:noAutofit/>
          </a:bodyPr>
          <a:lstStyle/>
          <a:p>
            <a:r>
              <a:rPr lang="en-US" sz="1900" dirty="0" smtClean="0">
                <a:latin typeface="Times New Roman" pitchFamily="18" charset="0"/>
                <a:cs typeface="Times New Roman" pitchFamily="18" charset="0"/>
              </a:rPr>
              <a:t>Built-in cache is maintained in the local gateways.</a:t>
            </a:r>
          </a:p>
          <a:p>
            <a:endParaRPr lang="en-IN"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In graph theory, the shortest path problem is the problem of finding a path between two vertices (or nodes) in a graph such that the sum of the weights of its constituent edges is minimized.</a:t>
            </a:r>
          </a:p>
          <a:p>
            <a:endParaRPr lang="en-IN"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In computer science, binary search also known as half-interval search</a:t>
            </a:r>
            <a:r>
              <a:rPr lang="en-IN" sz="1900" baseline="30000" dirty="0" smtClean="0">
                <a:latin typeface="Times New Roman" pitchFamily="18" charset="0"/>
                <a:cs typeface="Times New Roman" pitchFamily="18" charset="0"/>
              </a:rPr>
              <a:t> </a:t>
            </a:r>
            <a:r>
              <a:rPr lang="en-IN" sz="1900" dirty="0" smtClean="0">
                <a:latin typeface="Times New Roman" pitchFamily="18" charset="0"/>
                <a:cs typeface="Times New Roman" pitchFamily="18" charset="0"/>
              </a:rPr>
              <a:t>or logarithmic search, is a search algorithm that finds the position of a target value within a sorted array </a:t>
            </a:r>
          </a:p>
          <a:p>
            <a:pPr marL="0" indent="0">
              <a:buNone/>
            </a:pPr>
            <a:endParaRPr lang="en-IN"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Binary search compares the target value  to the middle element of the array; if they are unequal, the half in which the target cannot lie is eliminated and the search continues on the remaining half until it is successful or the remaining half is empty.</a:t>
            </a:r>
            <a:endParaRPr lang="en-IN"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CEO\Desktop\G1.png"/>
          <p:cNvPicPr>
            <a:picLocks noChangeAspect="1" noChangeArrowheads="1"/>
          </p:cNvPicPr>
          <p:nvPr/>
        </p:nvPicPr>
        <p:blipFill>
          <a:blip r:embed="rId2"/>
          <a:srcRect/>
          <a:stretch>
            <a:fillRect/>
          </a:stretch>
        </p:blipFill>
        <p:spPr bwMode="auto">
          <a:xfrm>
            <a:off x="127033" y="1000108"/>
            <a:ext cx="8892168" cy="500066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EO\Desktop\G2.png"/>
          <p:cNvPicPr>
            <a:picLocks noChangeAspect="1" noChangeArrowheads="1"/>
          </p:cNvPicPr>
          <p:nvPr/>
        </p:nvPicPr>
        <p:blipFill>
          <a:blip r:embed="rId2"/>
          <a:srcRect/>
          <a:stretch>
            <a:fillRect/>
          </a:stretch>
        </p:blipFill>
        <p:spPr bwMode="auto">
          <a:xfrm>
            <a:off x="127065" y="1071546"/>
            <a:ext cx="8765073" cy="492794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CEO\Desktop\G4.png"/>
          <p:cNvPicPr>
            <a:picLocks noChangeAspect="1" noChangeArrowheads="1"/>
          </p:cNvPicPr>
          <p:nvPr/>
        </p:nvPicPr>
        <p:blipFill>
          <a:blip r:embed="rId2"/>
          <a:srcRect/>
          <a:stretch>
            <a:fillRect/>
          </a:stretch>
        </p:blipFill>
        <p:spPr bwMode="auto">
          <a:xfrm>
            <a:off x="142844" y="1000108"/>
            <a:ext cx="8643966" cy="4856511"/>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CEO\Desktop\G5.png"/>
          <p:cNvPicPr>
            <a:picLocks noChangeAspect="1" noChangeArrowheads="1"/>
          </p:cNvPicPr>
          <p:nvPr/>
        </p:nvPicPr>
        <p:blipFill>
          <a:blip r:embed="rId2"/>
          <a:srcRect/>
          <a:stretch>
            <a:fillRect/>
          </a:stretch>
        </p:blipFill>
        <p:spPr bwMode="auto">
          <a:xfrm>
            <a:off x="127064" y="1071546"/>
            <a:ext cx="8765073" cy="492794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CEO\Desktop\outputsc.JPG"/>
          <p:cNvPicPr>
            <a:picLocks noChangeAspect="1" noChangeArrowheads="1"/>
          </p:cNvPicPr>
          <p:nvPr/>
        </p:nvPicPr>
        <p:blipFill>
          <a:blip r:embed="rId2"/>
          <a:srcRect/>
          <a:stretch>
            <a:fillRect/>
          </a:stretch>
        </p:blipFill>
        <p:spPr bwMode="auto">
          <a:xfrm>
            <a:off x="214282" y="1142984"/>
            <a:ext cx="8589878" cy="457203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r>
              <a:rPr lang="en-US" dirty="0" smtClean="0"/>
              <a:t>               </a:t>
            </a:r>
            <a:r>
              <a:rPr lang="en-US" sz="4500" dirty="0" smtClean="0">
                <a:latin typeface="Times New Roman" pitchFamily="18" charset="0"/>
              </a:rPr>
              <a:t>References </a:t>
            </a:r>
            <a:endParaRPr lang="en-IN" sz="4500" dirty="0">
              <a:latin typeface="Times New Roman" pitchFamily="18" charset="0"/>
            </a:endParaRPr>
          </a:p>
        </p:txBody>
      </p:sp>
      <p:sp>
        <p:nvSpPr>
          <p:cNvPr id="3" name="Content Placeholder 2"/>
          <p:cNvSpPr>
            <a:spLocks noGrp="1"/>
          </p:cNvSpPr>
          <p:nvPr>
            <p:ph idx="1"/>
          </p:nvPr>
        </p:nvSpPr>
        <p:spPr>
          <a:xfrm>
            <a:off x="428596" y="1714488"/>
            <a:ext cx="8229600" cy="4389120"/>
          </a:xfrm>
        </p:spPr>
        <p:txBody>
          <a:bodyPr>
            <a:noAutofit/>
          </a:bodyPr>
          <a:lstStyle/>
          <a:p>
            <a:r>
              <a:rPr lang="en-IN" sz="1900" dirty="0" smtClean="0">
                <a:latin typeface="Times New Roman" pitchFamily="18" charset="0"/>
                <a:cs typeface="Times New Roman" pitchFamily="18" charset="0"/>
              </a:rPr>
              <a:t>V. K. </a:t>
            </a:r>
            <a:r>
              <a:rPr lang="en-IN" sz="1900" dirty="0" err="1" smtClean="0">
                <a:latin typeface="Times New Roman" pitchFamily="18" charset="0"/>
                <a:cs typeface="Times New Roman" pitchFamily="18" charset="0"/>
              </a:rPr>
              <a:t>Adhikari</a:t>
            </a:r>
            <a:r>
              <a:rPr lang="en-IN" sz="1900" dirty="0" smtClean="0">
                <a:latin typeface="Times New Roman" pitchFamily="18" charset="0"/>
                <a:cs typeface="Times New Roman" pitchFamily="18" charset="0"/>
              </a:rPr>
              <a:t>, Y. </a:t>
            </a:r>
            <a:r>
              <a:rPr lang="en-IN" sz="1900" dirty="0" err="1" smtClean="0">
                <a:latin typeface="Times New Roman" pitchFamily="18" charset="0"/>
                <a:cs typeface="Times New Roman" pitchFamily="18" charset="0"/>
              </a:rPr>
              <a:t>Guo</a:t>
            </a:r>
            <a:r>
              <a:rPr lang="en-IN" sz="1900" dirty="0" smtClean="0">
                <a:latin typeface="Times New Roman" pitchFamily="18" charset="0"/>
                <a:cs typeface="Times New Roman" pitchFamily="18" charset="0"/>
              </a:rPr>
              <a:t>, F. </a:t>
            </a:r>
            <a:r>
              <a:rPr lang="en-IN" sz="1900" dirty="0" err="1" smtClean="0">
                <a:latin typeface="Times New Roman" pitchFamily="18" charset="0"/>
                <a:cs typeface="Times New Roman" pitchFamily="18" charset="0"/>
              </a:rPr>
              <a:t>Hao</a:t>
            </a:r>
            <a:r>
              <a:rPr lang="en-IN" sz="1900" dirty="0" smtClean="0">
                <a:latin typeface="Times New Roman" pitchFamily="18" charset="0"/>
                <a:cs typeface="Times New Roman" pitchFamily="18" charset="0"/>
              </a:rPr>
              <a:t>, M. </a:t>
            </a:r>
            <a:r>
              <a:rPr lang="en-IN" sz="1900" dirty="0" err="1" smtClean="0">
                <a:latin typeface="Times New Roman" pitchFamily="18" charset="0"/>
                <a:cs typeface="Times New Roman" pitchFamily="18" charset="0"/>
              </a:rPr>
              <a:t>Varvello</a:t>
            </a:r>
            <a:r>
              <a:rPr lang="en-IN" sz="1900" dirty="0" smtClean="0">
                <a:latin typeface="Times New Roman" pitchFamily="18" charset="0"/>
                <a:cs typeface="Times New Roman" pitchFamily="18" charset="0"/>
              </a:rPr>
              <a:t>, V. Hilt, M. Steiner, and Z. Zhang, “Unreeling </a:t>
            </a:r>
            <a:r>
              <a:rPr lang="en-IN" sz="1900" dirty="0" err="1" smtClean="0">
                <a:latin typeface="Times New Roman" pitchFamily="18" charset="0"/>
                <a:cs typeface="Times New Roman" pitchFamily="18" charset="0"/>
              </a:rPr>
              <a:t>NetFlix</a:t>
            </a:r>
            <a:r>
              <a:rPr lang="en-IN" sz="1900" dirty="0" smtClean="0">
                <a:latin typeface="Times New Roman" pitchFamily="18" charset="0"/>
                <a:cs typeface="Times New Roman" pitchFamily="18" charset="0"/>
              </a:rPr>
              <a:t>: Understanding and improving multi-CDN movie delivery,” in Proceedings of IEEE INFOCOM, 2012, pp. 1620–1628. [3] J.</a:t>
            </a:r>
          </a:p>
          <a:p>
            <a:r>
              <a:rPr lang="en-IN" sz="1900" dirty="0" smtClean="0">
                <a:latin typeface="Times New Roman" pitchFamily="18" charset="0"/>
                <a:cs typeface="Times New Roman" pitchFamily="18" charset="0"/>
              </a:rPr>
              <a:t> He, X. Zhao, and B. Zhao, “A fast, simple and near-optimal content placement scheme for a large-scale </a:t>
            </a:r>
            <a:r>
              <a:rPr lang="en-IN" sz="1900" dirty="0" err="1" smtClean="0">
                <a:latin typeface="Times New Roman" pitchFamily="18" charset="0"/>
                <a:cs typeface="Times New Roman" pitchFamily="18" charset="0"/>
              </a:rPr>
              <a:t>VoD</a:t>
            </a:r>
            <a:r>
              <a:rPr lang="en-IN" sz="1900" dirty="0" smtClean="0">
                <a:latin typeface="Times New Roman" pitchFamily="18" charset="0"/>
                <a:cs typeface="Times New Roman" pitchFamily="18" charset="0"/>
              </a:rPr>
              <a:t> system,” in Proceedings of IEEE International Conference on Communication Systems (ICCS), 2012, pp. 378–382. [4] J.</a:t>
            </a:r>
          </a:p>
          <a:p>
            <a:r>
              <a:rPr lang="en-IN" sz="1900" dirty="0" smtClean="0">
                <a:latin typeface="Times New Roman" pitchFamily="18" charset="0"/>
                <a:cs typeface="Times New Roman" pitchFamily="18" charset="0"/>
              </a:rPr>
              <a:t> He, H. Zhang, B. Zhao, and S. </a:t>
            </a:r>
            <a:r>
              <a:rPr lang="en-IN" sz="1900" dirty="0" err="1" smtClean="0">
                <a:latin typeface="Times New Roman" pitchFamily="18" charset="0"/>
                <a:cs typeface="Times New Roman" pitchFamily="18" charset="0"/>
              </a:rPr>
              <a:t>Rangarajan</a:t>
            </a:r>
            <a:r>
              <a:rPr lang="en-IN" sz="1900" dirty="0" smtClean="0">
                <a:latin typeface="Times New Roman" pitchFamily="18" charset="0"/>
                <a:cs typeface="Times New Roman" pitchFamily="18" charset="0"/>
              </a:rPr>
              <a:t>, “A collaborative framework for in-network video caching in mobile networks,” in Proceedings of IEEE Conference on Sensor, Mesh and Ad Hoc Communications and Networks (SECON), 2013. [5] J.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2571744"/>
            <a:ext cx="4786346" cy="1015663"/>
          </a:xfrm>
          <a:prstGeom prst="rect">
            <a:avLst/>
          </a:prstGeom>
          <a:noFill/>
        </p:spPr>
        <p:txBody>
          <a:bodyPr wrap="square" rtlCol="0">
            <a:spAutoFit/>
          </a:bodyPr>
          <a:lstStyle/>
          <a:p>
            <a:r>
              <a:rPr lang="en-US" sz="6000" dirty="0" smtClean="0">
                <a:latin typeface="Times New Roman" pitchFamily="18" charset="0"/>
              </a:rPr>
              <a:t>Thank you!!</a:t>
            </a:r>
            <a:endParaRPr lang="en-IN" sz="6000"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00" dirty="0" smtClean="0">
                <a:latin typeface="Times New Roman" pitchFamily="18" charset="0"/>
                <a:cs typeface="Times New Roman" pitchFamily="18" charset="0"/>
              </a:rPr>
              <a:t>Abstract</a:t>
            </a:r>
            <a:endParaRPr lang="en-IN" sz="45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900" dirty="0" smtClean="0">
                <a:latin typeface="Times New Roman" pitchFamily="18" charset="0"/>
                <a:cs typeface="Times New Roman" pitchFamily="18" charset="0"/>
              </a:rPr>
              <a:t>Built-in content caching in mobile core networks can help improve quality of service, reduce operation expenses, simplify inter-network cooperation, and thus is a promising approach for more efficient networking architectures.</a:t>
            </a:r>
          </a:p>
          <a:p>
            <a:r>
              <a:rPr lang="en-IN" sz="1900" dirty="0" smtClean="0">
                <a:latin typeface="Times New Roman" pitchFamily="18" charset="0"/>
                <a:cs typeface="Times New Roman" pitchFamily="18" charset="0"/>
              </a:rPr>
              <a:t>Two problems must be addressed: (</a:t>
            </a:r>
            <a:r>
              <a:rPr lang="en-IN" sz="1900" dirty="0" err="1" smtClean="0">
                <a:latin typeface="Times New Roman" pitchFamily="18" charset="0"/>
                <a:cs typeface="Times New Roman" pitchFamily="18" charset="0"/>
              </a:rPr>
              <a:t>i</a:t>
            </a:r>
            <a:r>
              <a:rPr lang="en-IN" sz="1900" dirty="0" smtClean="0">
                <a:latin typeface="Times New Roman" pitchFamily="18" charset="0"/>
                <a:cs typeface="Times New Roman" pitchFamily="18" charset="0"/>
              </a:rPr>
              <a:t>) how to distribute video requests among multiple internal servers (i.e., server selection); and (ii) how to route so-generated video flows (i.e., flow routing). </a:t>
            </a:r>
          </a:p>
          <a:p>
            <a:r>
              <a:rPr lang="en-IN" sz="1900" dirty="0" smtClean="0">
                <a:latin typeface="Times New Roman" pitchFamily="18" charset="0"/>
                <a:cs typeface="Times New Roman" pitchFamily="18" charset="0"/>
              </a:rPr>
              <a:t>Proposed work considers two problems with two traffic-engineering objectives considered, namely, minimizing maximum link utilization and minimizing total link cost. Fast algorithm is developed to solve the problems with provable approximation guarantees. </a:t>
            </a:r>
          </a:p>
          <a:p>
            <a:r>
              <a:rPr lang="en-IN" sz="1900" dirty="0" smtClean="0">
                <a:latin typeface="Times New Roman" pitchFamily="18" charset="0"/>
                <a:cs typeface="Times New Roman" pitchFamily="18" charset="0"/>
              </a:rPr>
              <a:t>A hop-by-hop routing protocol is proposed, which implements the optimization solutions by generating a set of flow-splitting and routing decisions for each router/caching node.</a:t>
            </a:r>
          </a:p>
          <a:p>
            <a:endParaRPr lang="en-IN" sz="1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786058"/>
            <a:ext cx="7498080" cy="1143000"/>
          </a:xfrm>
        </p:spPr>
        <p:txBody>
          <a:bodyPr/>
          <a:lstStyle/>
          <a:p>
            <a:r>
              <a:rPr lang="en-US" b="1" i="1" dirty="0" smtClean="0"/>
              <a:t>  </a:t>
            </a:r>
            <a:r>
              <a:rPr lang="en-US" sz="4500" dirty="0" smtClean="0">
                <a:latin typeface="Times New Roman" pitchFamily="18" charset="0"/>
              </a:rPr>
              <a:t>LITERATURE  SURVEY</a:t>
            </a:r>
            <a:endParaRPr lang="en-IN" sz="45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7498080" cy="1368412"/>
          </a:xfrm>
        </p:spPr>
        <p:txBody>
          <a:bodyPr>
            <a:normAutofit/>
          </a:bodyPr>
          <a:lstStyle/>
          <a:p>
            <a:pPr algn="ctr"/>
            <a:r>
              <a:rPr lang="en-US" sz="2400" b="1" dirty="0" smtClean="0">
                <a:latin typeface="Times New Roman" pitchFamily="18" charset="0"/>
              </a:rPr>
              <a:t>  </a:t>
            </a:r>
            <a:r>
              <a:rPr lang="en-US" sz="2200" dirty="0" smtClean="0">
                <a:latin typeface="Times New Roman" pitchFamily="18" charset="0"/>
              </a:rPr>
              <a:t>TITLE: Netflix: Understanding and Improving Multi-CDN Movie Delivery</a:t>
            </a:r>
            <a:endParaRPr lang="en-IN" sz="2200" dirty="0">
              <a:latin typeface="Times New Roman" pitchFamily="18" charset="0"/>
            </a:endParaRPr>
          </a:p>
        </p:txBody>
      </p:sp>
      <p:sp>
        <p:nvSpPr>
          <p:cNvPr id="3" name="Content Placeholder 2"/>
          <p:cNvSpPr>
            <a:spLocks noGrp="1"/>
          </p:cNvSpPr>
          <p:nvPr>
            <p:ph idx="1"/>
          </p:nvPr>
        </p:nvSpPr>
        <p:spPr>
          <a:xfrm>
            <a:off x="428596" y="1714488"/>
            <a:ext cx="8229600" cy="4389120"/>
          </a:xfrm>
        </p:spPr>
        <p:txBody>
          <a:bodyPr>
            <a:normAutofit fontScale="32500" lnSpcReduction="20000"/>
          </a:bodyPr>
          <a:lstStyle/>
          <a:p>
            <a:pPr>
              <a:buNone/>
            </a:pPr>
            <a:endParaRPr lang="en-US" sz="2400" b="1" dirty="0" smtClean="0"/>
          </a:p>
          <a:p>
            <a:pPr>
              <a:buNone/>
            </a:pPr>
            <a:r>
              <a:rPr lang="en-US" sz="6800" b="1" dirty="0" smtClean="0">
                <a:solidFill>
                  <a:schemeClr val="tx2"/>
                </a:solidFill>
                <a:latin typeface="Times New Roman" pitchFamily="18" charset="0"/>
              </a:rPr>
              <a:t>   </a:t>
            </a:r>
            <a:r>
              <a:rPr lang="en-US" sz="6800" b="1" dirty="0" smtClean="0">
                <a:solidFill>
                  <a:schemeClr val="tx2"/>
                </a:solidFill>
                <a:latin typeface="Times New Roman" pitchFamily="18" charset="0"/>
              </a:rPr>
              <a:t> </a:t>
            </a:r>
            <a:r>
              <a:rPr lang="en-US" sz="6800" dirty="0" smtClean="0">
                <a:solidFill>
                  <a:schemeClr val="tx2"/>
                </a:solidFill>
                <a:latin typeface="Times New Roman" pitchFamily="18" charset="0"/>
              </a:rPr>
              <a:t>AUTHOR</a:t>
            </a:r>
            <a:r>
              <a:rPr lang="en-US" sz="2800" dirty="0" smtClean="0"/>
              <a:t>:</a:t>
            </a:r>
            <a:r>
              <a:rPr lang="en-US" sz="2800" b="1" dirty="0" smtClean="0"/>
              <a:t>   </a:t>
            </a:r>
            <a:r>
              <a:rPr lang="en-US" sz="5800" dirty="0" smtClean="0">
                <a:latin typeface="Times New Roman" pitchFamily="18" charset="0"/>
              </a:rPr>
              <a:t>Vijay Kumar </a:t>
            </a:r>
            <a:r>
              <a:rPr lang="en-US" sz="5800" dirty="0" err="1" smtClean="0">
                <a:latin typeface="Times New Roman" pitchFamily="18" charset="0"/>
              </a:rPr>
              <a:t>Adhikari</a:t>
            </a:r>
            <a:endParaRPr lang="en-US" sz="5800" dirty="0" smtClean="0">
              <a:latin typeface="Times New Roman" pitchFamily="18" charset="0"/>
            </a:endParaRPr>
          </a:p>
          <a:p>
            <a:pPr>
              <a:buNone/>
            </a:pPr>
            <a:endParaRPr lang="en-US" sz="3400" b="1" i="1" u="sng" dirty="0" smtClean="0">
              <a:solidFill>
                <a:schemeClr val="tx2"/>
              </a:solidFill>
              <a:latin typeface="Times New Roman" pitchFamily="18" charset="0"/>
            </a:endParaRPr>
          </a:p>
          <a:p>
            <a:pPr>
              <a:buNone/>
            </a:pPr>
            <a:r>
              <a:rPr lang="en-US" sz="6800" i="1" dirty="0" smtClean="0">
                <a:solidFill>
                  <a:schemeClr val="tx2"/>
                </a:solidFill>
                <a:latin typeface="Times New Roman" pitchFamily="18" charset="0"/>
              </a:rPr>
              <a:t>   </a:t>
            </a:r>
            <a:r>
              <a:rPr lang="en-US" sz="6800" i="1" dirty="0" smtClean="0">
                <a:solidFill>
                  <a:schemeClr val="tx2"/>
                </a:solidFill>
                <a:latin typeface="Times New Roman" pitchFamily="18" charset="0"/>
              </a:rPr>
              <a:t> </a:t>
            </a:r>
            <a:r>
              <a:rPr lang="en-US" sz="6800" dirty="0" smtClean="0">
                <a:solidFill>
                  <a:schemeClr val="tx2"/>
                </a:solidFill>
                <a:latin typeface="Times New Roman" pitchFamily="18" charset="0"/>
              </a:rPr>
              <a:t>PUBLISHED </a:t>
            </a:r>
            <a:r>
              <a:rPr lang="en-US" sz="6800" dirty="0" smtClean="0">
                <a:solidFill>
                  <a:schemeClr val="tx2"/>
                </a:solidFill>
                <a:latin typeface="Times New Roman" pitchFamily="18" charset="0"/>
              </a:rPr>
              <a:t>IN</a:t>
            </a:r>
            <a:r>
              <a:rPr lang="en-US" sz="6800" b="1" i="1" dirty="0" smtClean="0">
                <a:solidFill>
                  <a:schemeClr val="tx2"/>
                </a:solidFill>
                <a:latin typeface="Times New Roman" pitchFamily="18" charset="0"/>
              </a:rPr>
              <a:t>: </a:t>
            </a:r>
            <a:r>
              <a:rPr lang="en-US" sz="5800" dirty="0" smtClean="0">
                <a:latin typeface="Times New Roman" pitchFamily="18" charset="0"/>
              </a:rPr>
              <a:t>2012</a:t>
            </a:r>
            <a:endParaRPr lang="en-US" sz="5800" dirty="0" smtClean="0"/>
          </a:p>
          <a:p>
            <a:pPr>
              <a:buNone/>
            </a:pPr>
            <a:endParaRPr lang="en-US" sz="6200" b="1" i="1" u="sng" dirty="0" smtClean="0">
              <a:solidFill>
                <a:schemeClr val="tx2"/>
              </a:solidFill>
              <a:latin typeface="Times New Roman" pitchFamily="18" charset="0"/>
            </a:endParaRPr>
          </a:p>
          <a:p>
            <a:pPr>
              <a:buNone/>
            </a:pPr>
            <a:r>
              <a:rPr lang="en-US" sz="6200" b="1" i="1" dirty="0" smtClean="0">
                <a:solidFill>
                  <a:schemeClr val="tx2"/>
                </a:solidFill>
                <a:latin typeface="Times New Roman" pitchFamily="18" charset="0"/>
              </a:rPr>
              <a:t>   </a:t>
            </a:r>
            <a:r>
              <a:rPr lang="en-US" sz="6200" b="1" i="1" dirty="0" smtClean="0">
                <a:solidFill>
                  <a:schemeClr val="tx2"/>
                </a:solidFill>
                <a:latin typeface="Times New Roman" pitchFamily="18" charset="0"/>
              </a:rPr>
              <a:t> </a:t>
            </a:r>
            <a:r>
              <a:rPr lang="en-US" sz="6800" dirty="0" smtClean="0">
                <a:solidFill>
                  <a:schemeClr val="tx2"/>
                </a:solidFill>
                <a:latin typeface="Times New Roman" pitchFamily="18" charset="0"/>
              </a:rPr>
              <a:t>DESCRIPTION</a:t>
            </a:r>
            <a:r>
              <a:rPr lang="en-US" sz="4900" b="1" i="1" dirty="0" smtClean="0">
                <a:solidFill>
                  <a:schemeClr val="tx2"/>
                </a:solidFill>
                <a:latin typeface="Times New Roman" pitchFamily="18" charset="0"/>
              </a:rPr>
              <a:t>:</a:t>
            </a:r>
            <a:endParaRPr lang="en-US" sz="4900" dirty="0" smtClean="0"/>
          </a:p>
          <a:p>
            <a:r>
              <a:rPr lang="en-US" sz="5800" dirty="0" smtClean="0">
                <a:latin typeface="Times New Roman" pitchFamily="18" charset="0"/>
              </a:rPr>
              <a:t>Netflix is one of the leading internet subscription service companies.</a:t>
            </a:r>
          </a:p>
          <a:p>
            <a:r>
              <a:rPr lang="en-US" sz="5800" dirty="0" smtClean="0">
                <a:latin typeface="Times New Roman" pitchFamily="18" charset="0"/>
              </a:rPr>
              <a:t>Hence understanding the  architecture and performance  of Netflix can     shed light on how to  optimize its design as well as optimize  the design of similar on-demand streaming services.</a:t>
            </a:r>
          </a:p>
          <a:p>
            <a:r>
              <a:rPr lang="en-US" sz="5800" dirty="0" smtClean="0">
                <a:latin typeface="Times New Roman" pitchFamily="18" charset="0"/>
              </a:rPr>
              <a:t>A periodic computation of the three CDN’s employed by Netflix is done, in order to measure the  delivery bandwidth.</a:t>
            </a:r>
          </a:p>
          <a:p>
            <a:r>
              <a:rPr lang="en-US" sz="5800" dirty="0" smtClean="0">
                <a:latin typeface="Times New Roman" pitchFamily="18" charset="0"/>
              </a:rPr>
              <a:t>Hence , a multiple CDN based selection and delivery strategy is being proposed.</a:t>
            </a:r>
          </a:p>
          <a:p>
            <a:pPr>
              <a:buNone/>
            </a:pPr>
            <a:r>
              <a:rPr lang="en-US" sz="6200" b="1" i="1" dirty="0" smtClean="0">
                <a:solidFill>
                  <a:schemeClr val="tx2"/>
                </a:solidFill>
                <a:latin typeface="Times New Roman" pitchFamily="18" charset="0"/>
              </a:rPr>
              <a:t>  </a:t>
            </a:r>
          </a:p>
          <a:p>
            <a:pPr>
              <a:buNone/>
            </a:pPr>
            <a:r>
              <a:rPr lang="en-US" sz="6200" b="1" dirty="0">
                <a:solidFill>
                  <a:schemeClr val="tx2"/>
                </a:solidFill>
                <a:latin typeface="Times New Roman" pitchFamily="18" charset="0"/>
              </a:rPr>
              <a:t> </a:t>
            </a:r>
            <a:r>
              <a:rPr lang="en-US" sz="6200" b="1" dirty="0" smtClean="0">
                <a:solidFill>
                  <a:schemeClr val="tx2"/>
                </a:solidFill>
                <a:latin typeface="Times New Roman" pitchFamily="18" charset="0"/>
              </a:rPr>
              <a:t>  </a:t>
            </a:r>
            <a:r>
              <a:rPr lang="en-US" sz="6200" b="1" dirty="0" smtClean="0">
                <a:solidFill>
                  <a:schemeClr val="tx2"/>
                </a:solidFill>
                <a:latin typeface="Times New Roman" pitchFamily="18" charset="0"/>
              </a:rPr>
              <a:t> </a:t>
            </a:r>
            <a:r>
              <a:rPr lang="en-US" sz="6800" dirty="0" smtClean="0">
                <a:solidFill>
                  <a:schemeClr val="tx2"/>
                </a:solidFill>
                <a:latin typeface="Times New Roman" pitchFamily="18" charset="0"/>
              </a:rPr>
              <a:t>DISADVANTAGE</a:t>
            </a:r>
            <a:r>
              <a:rPr lang="en-US" sz="3800" b="1" i="1" u="sng" dirty="0" smtClean="0">
                <a:solidFill>
                  <a:schemeClr val="tx2"/>
                </a:solidFill>
                <a:latin typeface="Times New Roman" pitchFamily="18" charset="0"/>
              </a:rPr>
              <a:t>:</a:t>
            </a:r>
            <a:r>
              <a:rPr lang="en-US" sz="3800" b="1" i="1" dirty="0" smtClean="0">
                <a:solidFill>
                  <a:schemeClr val="tx2"/>
                </a:solidFill>
                <a:latin typeface="Times New Roman" pitchFamily="18" charset="0"/>
              </a:rPr>
              <a:t>  </a:t>
            </a:r>
            <a:r>
              <a:rPr lang="en-US" sz="5800" dirty="0">
                <a:latin typeface="Times New Roman" pitchFamily="18" charset="0"/>
              </a:rPr>
              <a:t>H</a:t>
            </a:r>
            <a:r>
              <a:rPr lang="en-US" sz="5800" dirty="0" smtClean="0">
                <a:latin typeface="Times New Roman" pitchFamily="18" charset="0"/>
              </a:rPr>
              <a:t>igh latency and overhead.</a:t>
            </a:r>
            <a:endParaRPr lang="en-US" sz="3500" dirty="0" smtClean="0">
              <a:latin typeface="Times New Roman" pitchFamily="18" charset="0"/>
            </a:endParaRPr>
          </a:p>
          <a:p>
            <a:pPr>
              <a:buNone/>
            </a:pPr>
            <a:endParaRPr lang="en-US" sz="2400" b="1" dirty="0" smtClean="0">
              <a:latin typeface="Times New Roman" pitchFamily="18" charset="0"/>
            </a:endParaRPr>
          </a:p>
          <a:p>
            <a:pPr>
              <a:buNone/>
            </a:pPr>
            <a:endParaRPr lang="en-US" sz="2400" b="1" dirty="0" smtClean="0"/>
          </a:p>
          <a:p>
            <a:endParaRPr lang="en-IN" sz="2400" dirty="0" smtClean="0"/>
          </a:p>
          <a:p>
            <a:pPr>
              <a:buNone/>
            </a:pP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TITLE:</a:t>
            </a:r>
            <a:r>
              <a:rPr lang="en-US" sz="2400" dirty="0" smtClean="0"/>
              <a:t> </a:t>
            </a:r>
            <a:r>
              <a:rPr lang="en-US" sz="2400" dirty="0" smtClean="0">
                <a:latin typeface="Times New Roman" pitchFamily="18" charset="0"/>
              </a:rPr>
              <a:t>Optimal Content Placement for a Large-Scale </a:t>
            </a:r>
            <a:r>
              <a:rPr lang="en-US" sz="2400" dirty="0" err="1" smtClean="0">
                <a:latin typeface="Times New Roman" pitchFamily="18" charset="0"/>
              </a:rPr>
              <a:t>VoD</a:t>
            </a:r>
            <a:r>
              <a:rPr lang="en-US" sz="2400" dirty="0" smtClean="0">
                <a:latin typeface="Times New Roman" pitchFamily="18" charset="0"/>
              </a:rPr>
              <a:t>      System</a:t>
            </a:r>
            <a:endParaRPr lang="en-IN" sz="2400" dirty="0">
              <a:latin typeface="Times New Roman" pitchFamily="18" charset="0"/>
            </a:endParaRPr>
          </a:p>
        </p:txBody>
      </p:sp>
      <p:sp>
        <p:nvSpPr>
          <p:cNvPr id="3" name="Content Placeholder 2"/>
          <p:cNvSpPr>
            <a:spLocks noGrp="1"/>
          </p:cNvSpPr>
          <p:nvPr>
            <p:ph idx="1"/>
          </p:nvPr>
        </p:nvSpPr>
        <p:spPr>
          <a:xfrm>
            <a:off x="428596" y="2000240"/>
            <a:ext cx="8229600" cy="4389120"/>
          </a:xfrm>
        </p:spPr>
        <p:txBody>
          <a:bodyPr>
            <a:normAutofit/>
          </a:bodyPr>
          <a:lstStyle/>
          <a:p>
            <a:pPr>
              <a:buNone/>
            </a:pPr>
            <a:r>
              <a:rPr lang="en-US" sz="2400" b="1" i="1" dirty="0" smtClean="0">
                <a:solidFill>
                  <a:schemeClr val="tx2"/>
                </a:solidFill>
                <a:latin typeface="Times New Roman" pitchFamily="18" charset="0"/>
              </a:rPr>
              <a:t>   </a:t>
            </a:r>
            <a:r>
              <a:rPr lang="en-US" sz="2200" dirty="0" smtClean="0">
                <a:solidFill>
                  <a:schemeClr val="tx2"/>
                </a:solidFill>
                <a:latin typeface="Times New Roman" pitchFamily="18" charset="0"/>
              </a:rPr>
              <a:t>AUTHOR</a:t>
            </a:r>
            <a:r>
              <a:rPr lang="en-US" sz="2800" dirty="0" smtClean="0"/>
              <a:t>: </a:t>
            </a:r>
            <a:r>
              <a:rPr lang="en-US" sz="1900" dirty="0" smtClean="0">
                <a:latin typeface="Times New Roman" pitchFamily="18" charset="0"/>
              </a:rPr>
              <a:t>David Applegate, Aaron Archer, AT&amp;T labs</a:t>
            </a:r>
          </a:p>
          <a:p>
            <a:pPr>
              <a:buNone/>
            </a:pPr>
            <a:r>
              <a:rPr lang="en-US" sz="2200" b="1" i="1" dirty="0" smtClean="0">
                <a:solidFill>
                  <a:schemeClr val="tx2"/>
                </a:solidFill>
                <a:latin typeface="Times New Roman" pitchFamily="18" charset="0"/>
                <a:cs typeface="Times New Roman" pitchFamily="18" charset="0"/>
              </a:rPr>
              <a:t>   </a:t>
            </a:r>
            <a:r>
              <a:rPr lang="en-US" sz="2200" dirty="0" smtClean="0">
                <a:solidFill>
                  <a:schemeClr val="tx2"/>
                </a:solidFill>
                <a:latin typeface="Times New Roman" pitchFamily="18" charset="0"/>
                <a:cs typeface="Times New Roman" pitchFamily="18" charset="0"/>
              </a:rPr>
              <a:t>DESCRIPTION</a:t>
            </a:r>
            <a:r>
              <a:rPr lang="en-US" sz="2800" dirty="0" smtClean="0"/>
              <a:t>:</a:t>
            </a:r>
          </a:p>
          <a:p>
            <a:r>
              <a:rPr lang="en-US" sz="1900" dirty="0" smtClean="0">
                <a:latin typeface="Times New Roman" pitchFamily="18" charset="0"/>
              </a:rPr>
              <a:t>PTV service providers offering Video-on-Demand typically provide   many servers at each metropolitan office to store all the videos in the library. </a:t>
            </a:r>
          </a:p>
          <a:p>
            <a:r>
              <a:rPr lang="en-US" sz="1900" dirty="0" smtClean="0">
                <a:latin typeface="Times New Roman" pitchFamily="18" charset="0"/>
              </a:rPr>
              <a:t>It will soon become infeasible to replicate the entire library at each office, as the Video On Demand library size is increasing.</a:t>
            </a:r>
          </a:p>
          <a:p>
            <a:r>
              <a:rPr lang="en-US" sz="1900" dirty="0" smtClean="0">
                <a:latin typeface="Times New Roman" pitchFamily="18" charset="0"/>
              </a:rPr>
              <a:t>They have also adopted simple strategies to  optimize the quality of experience of the user and the network load.</a:t>
            </a:r>
          </a:p>
          <a:p>
            <a:r>
              <a:rPr lang="en-US" sz="1900" dirty="0" smtClean="0">
                <a:latin typeface="Times New Roman" pitchFamily="18" charset="0"/>
              </a:rPr>
              <a:t>The mixed integer programming is going to deal with the key constraints like disk space and link bandwidth</a:t>
            </a:r>
            <a:r>
              <a:rPr lang="en-US" sz="1900" dirty="0" smtClean="0"/>
              <a:t>.</a:t>
            </a:r>
          </a:p>
          <a:p>
            <a:pPr>
              <a:buNone/>
            </a:pPr>
            <a:r>
              <a:rPr lang="en-US" sz="2200" dirty="0" smtClean="0">
                <a:solidFill>
                  <a:schemeClr val="tx2"/>
                </a:solidFill>
                <a:latin typeface="Times New Roman" pitchFamily="18" charset="0"/>
                <a:cs typeface="Times New Roman" pitchFamily="18" charset="0"/>
              </a:rPr>
              <a:t>    DISADVANTAGE :</a:t>
            </a:r>
            <a:r>
              <a:rPr lang="en-US" sz="2200" i="1" dirty="0" smtClean="0">
                <a:solidFill>
                  <a:schemeClr val="tx2"/>
                </a:solidFill>
                <a:latin typeface="Times New Roman" pitchFamily="18" charset="0"/>
                <a:cs typeface="Times New Roman" pitchFamily="18" charset="0"/>
              </a:rPr>
              <a:t>  </a:t>
            </a:r>
            <a:r>
              <a:rPr lang="en-US" sz="1900" dirty="0" smtClean="0">
                <a:latin typeface="Times New Roman" pitchFamily="18" charset="0"/>
                <a:cs typeface="Times New Roman" pitchFamily="18" charset="0"/>
              </a:rPr>
              <a:t>Maximum link cost</a:t>
            </a:r>
          </a:p>
          <a:p>
            <a:pPr>
              <a:buNone/>
            </a:pPr>
            <a:endParaRPr lang="en-US" sz="2800" b="1"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7751342" cy="1123058"/>
          </a:xfrm>
        </p:spPr>
        <p:txBody>
          <a:bodyPr>
            <a:noAutofit/>
          </a:bodyPr>
          <a:lstStyle/>
          <a:p>
            <a:pPr algn="ctr"/>
            <a:r>
              <a:rPr lang="en-US" sz="2200" dirty="0" smtClean="0">
                <a:latin typeface="Times New Roman" pitchFamily="18" charset="0"/>
                <a:cs typeface="Times New Roman" pitchFamily="18" charset="0"/>
              </a:rPr>
              <a:t>TITLE</a:t>
            </a:r>
            <a:r>
              <a:rPr lang="en-US" sz="2200" dirty="0" smtClean="0"/>
              <a:t>: </a:t>
            </a:r>
            <a:r>
              <a:rPr lang="en-US" sz="2200" dirty="0" smtClean="0">
                <a:latin typeface="Times New Roman" pitchFamily="18" charset="0"/>
                <a:cs typeface="Times New Roman" pitchFamily="18" charset="0"/>
              </a:rPr>
              <a:t>A Collaborative Framework for In-network Video</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Caching in Mobile Networks</a:t>
            </a:r>
            <a:r>
              <a:rPr lang="en-IN" sz="2000" b="1" i="1" dirty="0" smtClean="0"/>
              <a:t/>
            </a:r>
            <a:br>
              <a:rPr lang="en-IN" sz="2000" b="1" i="1" dirty="0" smtClean="0"/>
            </a:br>
            <a:endParaRPr lang="en-IN" sz="2000" b="1" i="1" dirty="0"/>
          </a:p>
        </p:txBody>
      </p:sp>
      <p:sp>
        <p:nvSpPr>
          <p:cNvPr id="3" name="Content Placeholder 2"/>
          <p:cNvSpPr>
            <a:spLocks noGrp="1"/>
          </p:cNvSpPr>
          <p:nvPr>
            <p:ph idx="1"/>
          </p:nvPr>
        </p:nvSpPr>
        <p:spPr>
          <a:xfrm>
            <a:off x="285720" y="1500174"/>
            <a:ext cx="8401080" cy="5143536"/>
          </a:xfrm>
        </p:spPr>
        <p:txBody>
          <a:bodyPr>
            <a:normAutofit fontScale="92500" lnSpcReduction="10000"/>
          </a:bodyPr>
          <a:lstStyle/>
          <a:p>
            <a:pPr>
              <a:buNone/>
            </a:pPr>
            <a:r>
              <a:rPr lang="en-US" sz="2400" b="1" i="1" dirty="0" smtClean="0">
                <a:solidFill>
                  <a:schemeClr val="tx2"/>
                </a:solidFill>
                <a:latin typeface="Times New Roman" pitchFamily="18" charset="0"/>
              </a:rPr>
              <a:t>    </a:t>
            </a:r>
            <a:r>
              <a:rPr lang="en-US" sz="2400" dirty="0" smtClean="0">
                <a:solidFill>
                  <a:schemeClr val="tx2"/>
                </a:solidFill>
                <a:latin typeface="Times New Roman" pitchFamily="18" charset="0"/>
              </a:rPr>
              <a:t>AUTHOR</a:t>
            </a:r>
            <a:r>
              <a:rPr lang="en-US" b="1" dirty="0" smtClean="0"/>
              <a:t>:</a:t>
            </a:r>
            <a:r>
              <a:rPr lang="en-US" dirty="0" smtClean="0"/>
              <a:t> </a:t>
            </a:r>
            <a:r>
              <a:rPr lang="en-US" sz="2100" dirty="0" smtClean="0">
                <a:latin typeface="Times New Roman" pitchFamily="18" charset="0"/>
                <a:cs typeface="Times New Roman" pitchFamily="18" charset="0"/>
              </a:rPr>
              <a:t>Jun He, </a:t>
            </a:r>
            <a:r>
              <a:rPr lang="en-US" sz="2100" dirty="0" err="1" smtClean="0">
                <a:latin typeface="Times New Roman" pitchFamily="18" charset="0"/>
                <a:cs typeface="Times New Roman" pitchFamily="18" charset="0"/>
              </a:rPr>
              <a:t>Honghai</a:t>
            </a:r>
            <a:r>
              <a:rPr lang="en-US" sz="2100" dirty="0" smtClean="0">
                <a:latin typeface="Times New Roman" pitchFamily="18" charset="0"/>
                <a:cs typeface="Times New Roman" pitchFamily="18" charset="0"/>
              </a:rPr>
              <a:t> Zhang, University of Science and Technology of   China.</a:t>
            </a:r>
          </a:p>
          <a:p>
            <a:pPr>
              <a:buNone/>
            </a:pPr>
            <a:r>
              <a:rPr lang="en-US" sz="2200" b="1" i="1" dirty="0" smtClean="0">
                <a:solidFill>
                  <a:schemeClr val="tx2"/>
                </a:solidFill>
                <a:latin typeface="Times New Roman" pitchFamily="18" charset="0"/>
                <a:cs typeface="Times New Roman" pitchFamily="18" charset="0"/>
              </a:rPr>
              <a:t>    </a:t>
            </a:r>
            <a:r>
              <a:rPr lang="en-US" sz="2400" dirty="0" smtClean="0">
                <a:solidFill>
                  <a:schemeClr val="tx2"/>
                </a:solidFill>
                <a:latin typeface="Times New Roman" pitchFamily="18" charset="0"/>
                <a:cs typeface="Times New Roman" pitchFamily="18" charset="0"/>
              </a:rPr>
              <a:t>PUBLISHED IN</a:t>
            </a:r>
            <a:r>
              <a:rPr lang="en-US" b="1" dirty="0" smtClean="0"/>
              <a:t>:  </a:t>
            </a:r>
            <a:r>
              <a:rPr lang="en-US" sz="2100" dirty="0" smtClean="0">
                <a:latin typeface="Times New Roman" pitchFamily="18" charset="0"/>
              </a:rPr>
              <a:t>2014</a:t>
            </a:r>
          </a:p>
          <a:p>
            <a:pPr>
              <a:buNone/>
            </a:pPr>
            <a:r>
              <a:rPr lang="en-US" sz="2200" b="1" i="1" dirty="0" smtClean="0">
                <a:solidFill>
                  <a:schemeClr val="tx2"/>
                </a:solidFill>
                <a:latin typeface="Times New Roman" pitchFamily="18" charset="0"/>
                <a:cs typeface="Times New Roman" pitchFamily="18" charset="0"/>
              </a:rPr>
              <a:t>    </a:t>
            </a:r>
            <a:r>
              <a:rPr lang="en-US" sz="2400" dirty="0" smtClean="0">
                <a:solidFill>
                  <a:schemeClr val="tx2"/>
                </a:solidFill>
                <a:latin typeface="Times New Roman" pitchFamily="18" charset="0"/>
                <a:cs typeface="Times New Roman" pitchFamily="18" charset="0"/>
              </a:rPr>
              <a:t>DESCRIPTION</a:t>
            </a:r>
            <a:r>
              <a:rPr lang="en-US" sz="2200" b="1" dirty="0" smtClean="0">
                <a:solidFill>
                  <a:schemeClr val="tx2"/>
                </a:solidFill>
                <a:latin typeface="Times New Roman" pitchFamily="18" charset="0"/>
                <a:cs typeface="Times New Roman" pitchFamily="18" charset="0"/>
              </a:rPr>
              <a:t> :</a:t>
            </a:r>
            <a:r>
              <a:rPr lang="en-US" sz="3100" b="1" i="1" u="sng" dirty="0" smtClean="0">
                <a:solidFill>
                  <a:schemeClr val="tx2"/>
                </a:solidFill>
                <a:latin typeface="Times New Roman" pitchFamily="18" charset="0"/>
                <a:cs typeface="Times New Roman" pitchFamily="18" charset="0"/>
              </a:rPr>
              <a:t> </a:t>
            </a:r>
          </a:p>
          <a:p>
            <a:r>
              <a:rPr lang="en-US" sz="2100" dirty="0" smtClean="0">
                <a:latin typeface="Times New Roman" pitchFamily="18" charset="0"/>
              </a:rPr>
              <a:t>The need to place frequently accessed information close to the requestor is becoming progressively important.</a:t>
            </a:r>
          </a:p>
          <a:p>
            <a:r>
              <a:rPr lang="en-US" sz="2100" dirty="0" smtClean="0">
                <a:latin typeface="Times New Roman" pitchFamily="18" charset="0"/>
              </a:rPr>
              <a:t>However, this is a difficult problem due to the large number of online videos and video requests, limited capacity of caching nodes, and limited bandwidth of in-network links . </a:t>
            </a:r>
          </a:p>
          <a:p>
            <a:r>
              <a:rPr lang="en-US" sz="2100" dirty="0" smtClean="0">
                <a:latin typeface="Times New Roman" pitchFamily="18" charset="0"/>
              </a:rPr>
              <a:t>The existing solutions which rely on static configurations and average  request arrival rates are insufficient to handle dynamic request patterns effectively.</a:t>
            </a:r>
          </a:p>
          <a:p>
            <a:r>
              <a:rPr lang="en-US" sz="2100" dirty="0" smtClean="0">
                <a:latin typeface="Times New Roman" pitchFamily="18" charset="0"/>
              </a:rPr>
              <a:t>Hence this caching problem is divided into two sub problems:</a:t>
            </a:r>
          </a:p>
          <a:p>
            <a:pPr marL="0" indent="0">
              <a:buNone/>
            </a:pPr>
            <a:r>
              <a:rPr lang="en-US" sz="2100" dirty="0" smtClean="0">
                <a:latin typeface="Times New Roman" pitchFamily="18" charset="0"/>
              </a:rPr>
              <a:t>                          Content placement</a:t>
            </a:r>
          </a:p>
          <a:p>
            <a:pPr marL="0" indent="0">
              <a:buNone/>
            </a:pPr>
            <a:r>
              <a:rPr lang="en-US" sz="2100" dirty="0" smtClean="0">
                <a:latin typeface="Times New Roman" pitchFamily="18" charset="0"/>
              </a:rPr>
              <a:t>                          Source selection</a:t>
            </a:r>
          </a:p>
          <a:p>
            <a:pPr marL="514350" indent="-514350">
              <a:buNone/>
            </a:pPr>
            <a:r>
              <a:rPr lang="en-US" sz="2200" b="1" i="1" dirty="0" smtClean="0">
                <a:solidFill>
                  <a:schemeClr val="tx2"/>
                </a:solidFill>
                <a:latin typeface="Times New Roman" pitchFamily="18" charset="0"/>
              </a:rPr>
              <a:t>   </a:t>
            </a:r>
            <a:r>
              <a:rPr lang="en-US" sz="2400" dirty="0" smtClean="0">
                <a:solidFill>
                  <a:schemeClr val="tx2"/>
                </a:solidFill>
                <a:latin typeface="Times New Roman" pitchFamily="18" charset="0"/>
              </a:rPr>
              <a:t>DISADVANTAGE</a:t>
            </a:r>
            <a:r>
              <a:rPr lang="en-US" sz="2400" b="1" dirty="0" smtClean="0">
                <a:solidFill>
                  <a:schemeClr val="tx2"/>
                </a:solidFill>
                <a:latin typeface="Times New Roman" pitchFamily="18" charset="0"/>
              </a:rPr>
              <a:t> </a:t>
            </a:r>
            <a:r>
              <a:rPr lang="en-US" sz="2100" dirty="0" smtClean="0">
                <a:latin typeface="Times New Roman" pitchFamily="18" charset="0"/>
              </a:rPr>
              <a:t>:  Not very effective in storing online videos</a:t>
            </a:r>
            <a:r>
              <a:rPr lang="en-US" sz="2100" b="1" dirty="0" smtClean="0">
                <a:latin typeface="Times New Roman" pitchFamily="18" charset="0"/>
              </a:rPr>
              <a:t>.</a:t>
            </a:r>
          </a:p>
          <a:p>
            <a:pPr marL="514350" indent="-514350">
              <a:buNone/>
            </a:pPr>
            <a:endParaRPr lang="en-US" sz="2100" b="1" dirty="0" smtClean="0">
              <a:latin typeface="Times New Roman" pitchFamily="18" charset="0"/>
            </a:endParaRPr>
          </a:p>
          <a:p>
            <a:pPr marL="514350" indent="-514350">
              <a:buFont typeface="+mj-lt"/>
              <a:buAutoNum type="arabicPeriod"/>
            </a:pPr>
            <a:endParaRPr lang="en-US" sz="2100" b="1" dirty="0" smtClean="0">
              <a:latin typeface="Times New Roman" pitchFamily="18" charset="0"/>
            </a:endParaRPr>
          </a:p>
          <a:p>
            <a:pPr marL="514350" indent="-514350">
              <a:buNone/>
            </a:pPr>
            <a:endParaRPr lang="en-US" sz="2700" b="1" dirty="0" smtClean="0">
              <a:latin typeface="Times New Roman" pitchFamily="18" charset="0"/>
            </a:endParaRPr>
          </a:p>
          <a:p>
            <a:endParaRPr lang="en-US" dirty="0" smtClean="0"/>
          </a:p>
          <a:p>
            <a:pPr>
              <a:buNone/>
            </a:pPr>
            <a:endParaRPr lang="en-IN" dirty="0" smtClean="0"/>
          </a:p>
          <a:p>
            <a:pPr>
              <a:buNone/>
            </a:pPr>
            <a:endParaRPr lang="en-IN" dirty="0" smtClean="0"/>
          </a:p>
          <a:p>
            <a:pPr>
              <a:buNone/>
            </a:pPr>
            <a:endParaRPr lang="en-US"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pPr algn="ctr"/>
            <a:r>
              <a:rPr lang="en-US" sz="2200" dirty="0" smtClean="0">
                <a:latin typeface="Times New Roman" pitchFamily="18" charset="0"/>
                <a:cs typeface="Times New Roman" pitchFamily="18" charset="0"/>
              </a:rPr>
              <a:t>TITLE:</a:t>
            </a:r>
            <a:r>
              <a:rPr lang="en-US" sz="2200" dirty="0" smtClean="0"/>
              <a:t> </a:t>
            </a:r>
            <a:r>
              <a:rPr lang="en-US" sz="2200" dirty="0" smtClean="0">
                <a:latin typeface="Times New Roman" pitchFamily="18" charset="0"/>
                <a:cs typeface="Times New Roman" pitchFamily="18" charset="0"/>
              </a:rPr>
              <a:t>Coordinating In-Network Caching in Content-Centric     Networks: Model and Analysis</a:t>
            </a:r>
            <a:endParaRPr lang="en-IN" sz="22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857364"/>
            <a:ext cx="8229600" cy="4779668"/>
          </a:xfrm>
        </p:spPr>
        <p:txBody>
          <a:bodyPr>
            <a:normAutofit fontScale="55000" lnSpcReduction="20000"/>
          </a:bodyPr>
          <a:lstStyle/>
          <a:p>
            <a:pPr>
              <a:buNone/>
            </a:pPr>
            <a:r>
              <a:rPr lang="en-US" sz="3100" b="1" dirty="0" smtClean="0">
                <a:solidFill>
                  <a:schemeClr val="tx2"/>
                </a:solidFill>
                <a:latin typeface="Times New Roman" pitchFamily="18" charset="0"/>
              </a:rPr>
              <a:t>    </a:t>
            </a:r>
            <a:r>
              <a:rPr lang="en-US" sz="4000" dirty="0" smtClean="0">
                <a:solidFill>
                  <a:schemeClr val="tx2"/>
                </a:solidFill>
                <a:latin typeface="Times New Roman" pitchFamily="18" charset="0"/>
              </a:rPr>
              <a:t>AUTHOR</a:t>
            </a:r>
            <a:r>
              <a:rPr lang="en-US" sz="3100" b="1" dirty="0" smtClean="0"/>
              <a:t> </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Yanhua</a:t>
            </a:r>
            <a:r>
              <a:rPr lang="en-US" sz="3500" dirty="0" smtClean="0">
                <a:latin typeface="Times New Roman" pitchFamily="18" charset="0"/>
                <a:cs typeface="Times New Roman" pitchFamily="18" charset="0"/>
              </a:rPr>
              <a:t> Li, </a:t>
            </a:r>
            <a:r>
              <a:rPr lang="en-US" sz="3500" dirty="0" err="1" smtClean="0">
                <a:latin typeface="Times New Roman" pitchFamily="18" charset="0"/>
                <a:cs typeface="Times New Roman" pitchFamily="18" charset="0"/>
              </a:rPr>
              <a:t>Haiyong</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Xie</a:t>
            </a:r>
            <a:r>
              <a:rPr lang="en-US" sz="3500" dirty="0" smtClean="0">
                <a:latin typeface="Times New Roman" pitchFamily="18" charset="0"/>
                <a:cs typeface="Times New Roman" pitchFamily="18" charset="0"/>
              </a:rPr>
              <a:t>, University of Minnesota</a:t>
            </a:r>
            <a:endParaRPr lang="en-IN" sz="3500" dirty="0" smtClean="0">
              <a:latin typeface="Times New Roman" pitchFamily="18" charset="0"/>
              <a:cs typeface="Times New Roman" pitchFamily="18" charset="0"/>
            </a:endParaRPr>
          </a:p>
          <a:p>
            <a:pPr>
              <a:buNone/>
            </a:pPr>
            <a:endParaRPr lang="en-US" sz="3200" b="1" i="1" u="sng" dirty="0" smtClean="0">
              <a:solidFill>
                <a:schemeClr val="tx2"/>
              </a:solidFill>
              <a:latin typeface="Times New Roman" pitchFamily="18" charset="0"/>
            </a:endParaRPr>
          </a:p>
          <a:p>
            <a:pPr>
              <a:buNone/>
            </a:pPr>
            <a:r>
              <a:rPr lang="en-US" sz="4000" i="1" dirty="0" smtClean="0">
                <a:solidFill>
                  <a:schemeClr val="tx2"/>
                </a:solidFill>
                <a:latin typeface="Times New Roman" pitchFamily="18" charset="0"/>
              </a:rPr>
              <a:t>   </a:t>
            </a:r>
            <a:r>
              <a:rPr lang="en-US" sz="4000" dirty="0" smtClean="0">
                <a:solidFill>
                  <a:schemeClr val="tx2"/>
                </a:solidFill>
                <a:latin typeface="Times New Roman" pitchFamily="18" charset="0"/>
              </a:rPr>
              <a:t>PUBLISHED IN </a:t>
            </a:r>
            <a:r>
              <a:rPr lang="en-US" sz="3500" dirty="0" smtClean="0">
                <a:latin typeface="Times New Roman" pitchFamily="18" charset="0"/>
                <a:cs typeface="Times New Roman" pitchFamily="18" charset="0"/>
              </a:rPr>
              <a:t>:  2015</a:t>
            </a:r>
            <a:endParaRPr lang="en-IN" sz="3500" dirty="0" smtClean="0">
              <a:latin typeface="Times New Roman" pitchFamily="18" charset="0"/>
              <a:cs typeface="Times New Roman" pitchFamily="18" charset="0"/>
            </a:endParaRPr>
          </a:p>
          <a:p>
            <a:pPr>
              <a:buNone/>
            </a:pPr>
            <a:endParaRPr lang="en-US" sz="2800" b="1" dirty="0" smtClean="0"/>
          </a:p>
          <a:p>
            <a:pPr>
              <a:buNone/>
            </a:pPr>
            <a:r>
              <a:rPr lang="en-US" sz="3500" i="1" dirty="0" smtClean="0">
                <a:solidFill>
                  <a:schemeClr val="tx2"/>
                </a:solidFill>
                <a:latin typeface="Times New Roman" pitchFamily="18" charset="0"/>
                <a:cs typeface="Times New Roman" pitchFamily="18" charset="0"/>
              </a:rPr>
              <a:t>    </a:t>
            </a:r>
            <a:r>
              <a:rPr lang="en-US" sz="4000" dirty="0" smtClean="0">
                <a:solidFill>
                  <a:schemeClr val="tx2"/>
                </a:solidFill>
                <a:latin typeface="Times New Roman" pitchFamily="18" charset="0"/>
                <a:cs typeface="Times New Roman" pitchFamily="18" charset="0"/>
              </a:rPr>
              <a:t>DESCRIPTION</a:t>
            </a:r>
            <a:r>
              <a:rPr lang="en-US" sz="3500" dirty="0" smtClean="0">
                <a:solidFill>
                  <a:schemeClr val="tx2"/>
                </a:solidFill>
                <a:latin typeface="Times New Roman" pitchFamily="18" charset="0"/>
                <a:cs typeface="Times New Roman" pitchFamily="18" charset="0"/>
              </a:rPr>
              <a:t> </a:t>
            </a:r>
            <a:r>
              <a:rPr lang="en-US" sz="2800" b="1" dirty="0" smtClean="0">
                <a:solidFill>
                  <a:schemeClr val="tx2"/>
                </a:solidFill>
                <a:latin typeface="Times New Roman" pitchFamily="18" charset="0"/>
                <a:cs typeface="Times New Roman" pitchFamily="18" charset="0"/>
              </a:rPr>
              <a:t>:</a:t>
            </a:r>
          </a:p>
          <a:p>
            <a:pPr>
              <a:buNone/>
            </a:pPr>
            <a:endParaRPr lang="en-US" sz="2700" b="1" dirty="0" smtClean="0">
              <a:latin typeface="Times New Roman" pitchFamily="18" charset="0"/>
            </a:endParaRPr>
          </a:p>
          <a:p>
            <a:r>
              <a:rPr lang="en-US" sz="3500" dirty="0" smtClean="0">
                <a:latin typeface="Times New Roman" pitchFamily="18" charset="0"/>
              </a:rPr>
              <a:t>In-network content storage has become an inborn capability of routers in   the content-centric networking architecture. </a:t>
            </a:r>
          </a:p>
          <a:p>
            <a:r>
              <a:rPr lang="en-US" sz="3500" dirty="0" smtClean="0">
                <a:latin typeface="Times New Roman" pitchFamily="18" charset="0"/>
              </a:rPr>
              <a:t>In order to stabilize the trade-off between the cost and the network performance, it becomes important to provision each router with a cache.</a:t>
            </a:r>
          </a:p>
          <a:p>
            <a:r>
              <a:rPr lang="en-US" sz="3500" dirty="0" smtClean="0">
                <a:latin typeface="Times New Roman" pitchFamily="18" charset="0"/>
              </a:rPr>
              <a:t>Hence, they proposed a holistic model to characterize the network performance of routing contents to clients and the network cost incurred by globally coordinating the in-network storage capability</a:t>
            </a:r>
          </a:p>
          <a:p>
            <a:pPr>
              <a:buNone/>
            </a:pPr>
            <a:endParaRPr lang="en-US" sz="3500" dirty="0" smtClean="0">
              <a:solidFill>
                <a:schemeClr val="tx2"/>
              </a:solidFill>
              <a:latin typeface="Times New Roman" pitchFamily="18" charset="0"/>
            </a:endParaRPr>
          </a:p>
          <a:p>
            <a:pPr>
              <a:buNone/>
            </a:pPr>
            <a:r>
              <a:rPr lang="en-US" sz="3500" dirty="0" smtClean="0">
                <a:solidFill>
                  <a:schemeClr val="tx2"/>
                </a:solidFill>
                <a:latin typeface="Times New Roman" pitchFamily="18" charset="0"/>
              </a:rPr>
              <a:t>    </a:t>
            </a:r>
            <a:r>
              <a:rPr lang="en-US" sz="4000" dirty="0" smtClean="0">
                <a:solidFill>
                  <a:schemeClr val="tx2"/>
                </a:solidFill>
                <a:latin typeface="Times New Roman" pitchFamily="18" charset="0"/>
              </a:rPr>
              <a:t>DISADVANTAGE</a:t>
            </a:r>
            <a:r>
              <a:rPr lang="en-US" sz="3500" dirty="0" smtClean="0">
                <a:solidFill>
                  <a:schemeClr val="tx2"/>
                </a:solidFill>
                <a:latin typeface="Times New Roman" pitchFamily="18" charset="0"/>
              </a:rPr>
              <a:t>: </a:t>
            </a:r>
            <a:r>
              <a:rPr lang="en-US" sz="3500" dirty="0" smtClean="0">
                <a:latin typeface="Times New Roman" pitchFamily="18" charset="0"/>
              </a:rPr>
              <a:t>Storage cost</a:t>
            </a:r>
            <a:endParaRPr lang="en-US" sz="3500" normalizeH="1" dirty="0" smtClean="0">
              <a:latin typeface="Times New Roman" pitchFamily="18" charset="0"/>
            </a:endParaRPr>
          </a:p>
          <a:p>
            <a:pPr>
              <a:buNone/>
            </a:pPr>
            <a:endParaRPr lang="en-US" sz="3000" b="1" normalizeH="1" dirty="0" smtClean="0">
              <a:latin typeface="Times New Roman" pitchFamily="18" charset="0"/>
            </a:endParaRPr>
          </a:p>
          <a:p>
            <a:pPr>
              <a:buNone/>
            </a:pPr>
            <a:r>
              <a:rPr lang="en-US" sz="3000" b="1" normalizeH="1" dirty="0" smtClean="0">
                <a:latin typeface="Times New Roman" pitchFamily="18" charset="0"/>
              </a:rPr>
              <a:t>  </a:t>
            </a:r>
            <a:endParaRPr lang="en-IN" sz="3000" b="1" normalizeH="1" dirty="0">
              <a:latin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5189</TotalTime>
  <Words>1341</Words>
  <Application>Microsoft Office PowerPoint</Application>
  <PresentationFormat>On-screen Show (4:3)</PresentationFormat>
  <Paragraphs>219</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Constantia</vt:lpstr>
      <vt:lpstr>Times New Roman</vt:lpstr>
      <vt:lpstr>Wingdings 2</vt:lpstr>
      <vt:lpstr>Flow</vt:lpstr>
      <vt:lpstr>Efficient Routing of  Video requests using built-in content caching</vt:lpstr>
      <vt:lpstr>Basic concepts</vt:lpstr>
      <vt:lpstr>  Basic concepts</vt:lpstr>
      <vt:lpstr>Abstract</vt:lpstr>
      <vt:lpstr>  LITERATURE  SURVEY</vt:lpstr>
      <vt:lpstr>  TITLE: Netflix: Understanding and Improving Multi-CDN Movie Delivery</vt:lpstr>
      <vt:lpstr>  TITLE: Optimal Content Placement for a Large-Scale VoD      System</vt:lpstr>
      <vt:lpstr>TITLE: A Collaborative Framework for In-network Video Caching in Mobile Networks </vt:lpstr>
      <vt:lpstr>TITLE: Coordinating In-Network Caching in Content-Centric     Networks: Model and Analysis</vt:lpstr>
      <vt:lpstr>Issues and Challenges</vt:lpstr>
      <vt:lpstr>Existing System</vt:lpstr>
      <vt:lpstr>Problem Definition</vt:lpstr>
      <vt:lpstr>Proposed System</vt:lpstr>
      <vt:lpstr>Architecture diagram</vt:lpstr>
      <vt:lpstr>Modules</vt:lpstr>
      <vt:lpstr>Upload video contents</vt:lpstr>
      <vt:lpstr>Network Formation and Build Content Caching</vt:lpstr>
      <vt:lpstr>Gateway Selection</vt:lpstr>
      <vt:lpstr>Traffic Engineering</vt:lpstr>
      <vt:lpstr>PowerPoint Presentation</vt:lpstr>
      <vt:lpstr>PowerPoint Presentation</vt:lpstr>
      <vt:lpstr>PowerPoint Presentation</vt:lpstr>
      <vt:lpstr>PowerPoint Presentation</vt:lpstr>
      <vt:lpstr>        Gantt chart</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Video Request Routing in Mobile Networks with Built-in-Content Caching.</dc:title>
  <dc:creator>Surekha sreethar</dc:creator>
  <cp:lastModifiedBy>Nikhil Bharath</cp:lastModifiedBy>
  <cp:revision>144</cp:revision>
  <dcterms:created xsi:type="dcterms:W3CDTF">2016-12-05T06:10:54Z</dcterms:created>
  <dcterms:modified xsi:type="dcterms:W3CDTF">2017-04-10T16:23:08Z</dcterms:modified>
</cp:coreProperties>
</file>