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3" r:id="rId8"/>
    <p:sldId id="264" r:id="rId9"/>
    <p:sldId id="271" r:id="rId10"/>
    <p:sldId id="266" r:id="rId11"/>
    <p:sldId id="262" r:id="rId12"/>
    <p:sldId id="265" r:id="rId13"/>
    <p:sldId id="272" r:id="rId14"/>
    <p:sldId id="278" r:id="rId15"/>
    <p:sldId id="288" r:id="rId16"/>
    <p:sldId id="279" r:id="rId17"/>
    <p:sldId id="275" r:id="rId18"/>
    <p:sldId id="277" r:id="rId19"/>
    <p:sldId id="267" r:id="rId20"/>
    <p:sldId id="281" r:id="rId21"/>
    <p:sldId id="283" r:id="rId22"/>
    <p:sldId id="285" r:id="rId23"/>
    <p:sldId id="270" r:id="rId24"/>
    <p:sldId id="268" r:id="rId25"/>
    <p:sldId id="286" r:id="rId26"/>
    <p:sldId id="28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4660"/>
  </p:normalViewPr>
  <p:slideViewPr>
    <p:cSldViewPr snapToGrid="0">
      <p:cViewPr>
        <p:scale>
          <a:sx n="100" d="100"/>
          <a:sy n="100" d="100"/>
        </p:scale>
        <p:origin x="912"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svg"/><Relationship Id="rId7" Type="http://schemas.openxmlformats.org/officeDocument/2006/relationships/image" Target="../media/image29.svg"/><Relationship Id="rId2" Type="http://schemas.openxmlformats.org/officeDocument/2006/relationships/image" Target="../media/image24.png"/><Relationship Id="rId1" Type="http://schemas.openxmlformats.org/officeDocument/2006/relationships/hyperlink" Target="https://www.linkedin.com/in/nikhil-bhat-7121a8144/" TargetMode="Externa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 Id="rId9" Type="http://schemas.openxmlformats.org/officeDocument/2006/relationships/image" Target="../media/image3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6.png"/><Relationship Id="rId7" Type="http://schemas.openxmlformats.org/officeDocument/2006/relationships/image" Target="../media/image29.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8.png"/><Relationship Id="rId5" Type="http://schemas.openxmlformats.org/officeDocument/2006/relationships/hyperlink" Target="https://www.linkedin.com/in/nikhil-bhat-7121a8144/" TargetMode="External"/><Relationship Id="rId4" Type="http://schemas.openxmlformats.org/officeDocument/2006/relationships/image" Target="../media/image27.svg"/><Relationship Id="rId9"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618CBF-3B68-4E23-A72B-6865FEAD2332}"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1A002A52-BF8B-445C-AAB8-C9A80AC1FD80}">
      <dgm:prSet/>
      <dgm:spPr/>
      <dgm:t>
        <a:bodyPr/>
        <a:lstStyle/>
        <a:p>
          <a:r>
            <a:rPr lang="en-IN" b="1" u="sng" dirty="0">
              <a:solidFill>
                <a:schemeClr val="tx1"/>
              </a:solidFill>
              <a:highlight>
                <a:srgbClr val="FFFF00"/>
              </a:highlight>
            </a:rPr>
            <a:t>P/N: MSP430FR5969</a:t>
          </a:r>
          <a:endParaRPr lang="en-US" dirty="0">
            <a:solidFill>
              <a:schemeClr val="tx1"/>
            </a:solidFill>
            <a:highlight>
              <a:srgbClr val="FFFF00"/>
            </a:highlight>
          </a:endParaRPr>
        </a:p>
      </dgm:t>
    </dgm:pt>
    <dgm:pt modelId="{964E33CC-5EBB-478D-A14D-C0517F41582D}" type="parTrans" cxnId="{97328067-40F2-45E4-AA27-DC36A7055258}">
      <dgm:prSet/>
      <dgm:spPr/>
      <dgm:t>
        <a:bodyPr/>
        <a:lstStyle/>
        <a:p>
          <a:endParaRPr lang="en-US"/>
        </a:p>
      </dgm:t>
    </dgm:pt>
    <dgm:pt modelId="{C383DFE0-9AC2-4E0C-9D57-BCCDD7A1CC89}" type="sibTrans" cxnId="{97328067-40F2-45E4-AA27-DC36A7055258}">
      <dgm:prSet/>
      <dgm:spPr/>
      <dgm:t>
        <a:bodyPr/>
        <a:lstStyle/>
        <a:p>
          <a:endParaRPr lang="en-US"/>
        </a:p>
      </dgm:t>
    </dgm:pt>
    <dgm:pt modelId="{C16C5F9E-A2D9-49BD-84FA-5CC09330E0AB}">
      <dgm:prSet/>
      <dgm:spPr/>
      <dgm:t>
        <a:bodyPr/>
        <a:lstStyle/>
        <a:p>
          <a:r>
            <a:rPr lang="en-IN"/>
            <a:t>features</a:t>
          </a:r>
          <a:endParaRPr lang="en-US"/>
        </a:p>
      </dgm:t>
    </dgm:pt>
    <dgm:pt modelId="{859DDF88-6CAB-4CF9-9D19-46C547A8B401}" type="parTrans" cxnId="{891530AD-FD4B-41CF-950D-B460B818D5E7}">
      <dgm:prSet/>
      <dgm:spPr/>
      <dgm:t>
        <a:bodyPr/>
        <a:lstStyle/>
        <a:p>
          <a:endParaRPr lang="en-US"/>
        </a:p>
      </dgm:t>
    </dgm:pt>
    <dgm:pt modelId="{71425801-88B1-4881-8AE2-A26E92B80488}" type="sibTrans" cxnId="{891530AD-FD4B-41CF-950D-B460B818D5E7}">
      <dgm:prSet/>
      <dgm:spPr/>
      <dgm:t>
        <a:bodyPr/>
        <a:lstStyle/>
        <a:p>
          <a:endParaRPr lang="en-US"/>
        </a:p>
      </dgm:t>
    </dgm:pt>
    <dgm:pt modelId="{35024256-38A3-4A9B-863B-9CB63D47CC36}">
      <dgm:prSet/>
      <dgm:spPr/>
      <dgm:t>
        <a:bodyPr/>
        <a:lstStyle/>
        <a:p>
          <a:r>
            <a:rPr lang="en-IN"/>
            <a:t>1) Core : 16 bit, </a:t>
          </a:r>
          <a:r>
            <a:rPr lang="en-IN" b="0" i="0"/>
            <a:t>16MHz</a:t>
          </a:r>
          <a:endParaRPr lang="en-US"/>
        </a:p>
      </dgm:t>
    </dgm:pt>
    <dgm:pt modelId="{B7CD4CE4-3A97-44C1-B577-F619EBAC90C0}" type="parTrans" cxnId="{AAA8FE97-AA4F-4D56-8309-E756EE0BDD0D}">
      <dgm:prSet/>
      <dgm:spPr/>
      <dgm:t>
        <a:bodyPr/>
        <a:lstStyle/>
        <a:p>
          <a:endParaRPr lang="en-US"/>
        </a:p>
      </dgm:t>
    </dgm:pt>
    <dgm:pt modelId="{70409B84-686B-4662-97E5-056756FDE511}" type="sibTrans" cxnId="{AAA8FE97-AA4F-4D56-8309-E756EE0BDD0D}">
      <dgm:prSet/>
      <dgm:spPr/>
      <dgm:t>
        <a:bodyPr/>
        <a:lstStyle/>
        <a:p>
          <a:endParaRPr lang="en-US"/>
        </a:p>
      </dgm:t>
    </dgm:pt>
    <dgm:pt modelId="{32CDF826-BA9F-4CDA-B65C-EBC19356254D}">
      <dgm:prSet/>
      <dgm:spPr/>
      <dgm:t>
        <a:bodyPr/>
        <a:lstStyle/>
        <a:p>
          <a:r>
            <a:rPr lang="en-IN"/>
            <a:t>2) Connectivity: </a:t>
          </a:r>
          <a:r>
            <a:rPr lang="nn-NO"/>
            <a:t>I²C, SPI, UART, 40 GPIO</a:t>
          </a:r>
          <a:endParaRPr lang="en-US"/>
        </a:p>
      </dgm:t>
    </dgm:pt>
    <dgm:pt modelId="{F448747D-A989-41F4-8280-AE10FD212225}" type="parTrans" cxnId="{4D83C310-23F5-44B6-A4F8-8D8415F601E4}">
      <dgm:prSet/>
      <dgm:spPr/>
      <dgm:t>
        <a:bodyPr/>
        <a:lstStyle/>
        <a:p>
          <a:endParaRPr lang="en-US"/>
        </a:p>
      </dgm:t>
    </dgm:pt>
    <dgm:pt modelId="{A54D5BEC-7241-48C4-960B-D0C92C4B5869}" type="sibTrans" cxnId="{4D83C310-23F5-44B6-A4F8-8D8415F601E4}">
      <dgm:prSet/>
      <dgm:spPr/>
      <dgm:t>
        <a:bodyPr/>
        <a:lstStyle/>
        <a:p>
          <a:endParaRPr lang="en-US"/>
        </a:p>
      </dgm:t>
    </dgm:pt>
    <dgm:pt modelId="{8668C949-5BF0-4BA2-AA63-27BF9F32635A}">
      <dgm:prSet/>
      <dgm:spPr/>
      <dgm:t>
        <a:bodyPr/>
        <a:lstStyle/>
        <a:p>
          <a:r>
            <a:rPr lang="en-IN"/>
            <a:t>3)Memory: </a:t>
          </a:r>
          <a:r>
            <a:rPr lang="nn-NO"/>
            <a:t>256 KB FRAM, 8 KB SRAM</a:t>
          </a:r>
          <a:endParaRPr lang="en-US"/>
        </a:p>
      </dgm:t>
    </dgm:pt>
    <dgm:pt modelId="{E495A66E-C80D-49F6-AC0F-F7AD44DE82F2}" type="parTrans" cxnId="{BAF0A092-E169-41CA-BE16-CA858294603B}">
      <dgm:prSet/>
      <dgm:spPr/>
      <dgm:t>
        <a:bodyPr/>
        <a:lstStyle/>
        <a:p>
          <a:endParaRPr lang="en-US"/>
        </a:p>
      </dgm:t>
    </dgm:pt>
    <dgm:pt modelId="{D3D3FAC7-C28D-4694-B80D-8233AB7F727D}" type="sibTrans" cxnId="{BAF0A092-E169-41CA-BE16-CA858294603B}">
      <dgm:prSet/>
      <dgm:spPr/>
      <dgm:t>
        <a:bodyPr/>
        <a:lstStyle/>
        <a:p>
          <a:endParaRPr lang="en-US"/>
        </a:p>
      </dgm:t>
    </dgm:pt>
    <dgm:pt modelId="{C1D9863C-6E7A-4D36-9D50-85E94CA7995D}">
      <dgm:prSet/>
      <dgm:spPr/>
      <dgm:t>
        <a:bodyPr/>
        <a:lstStyle/>
        <a:p>
          <a:r>
            <a:rPr lang="nn-NO"/>
            <a:t>4)Voltage - Supply (Vcc/Vdd): </a:t>
          </a:r>
          <a:r>
            <a:rPr lang="en-IN"/>
            <a:t>1.8V ~ 3.6V</a:t>
          </a:r>
          <a:endParaRPr lang="en-US"/>
        </a:p>
      </dgm:t>
    </dgm:pt>
    <dgm:pt modelId="{C503E906-9767-4267-8360-A7CE67C0622A}" type="parTrans" cxnId="{3DB7D24F-70E8-4F31-9C0D-1274AF8AD53F}">
      <dgm:prSet/>
      <dgm:spPr/>
      <dgm:t>
        <a:bodyPr/>
        <a:lstStyle/>
        <a:p>
          <a:endParaRPr lang="en-US"/>
        </a:p>
      </dgm:t>
    </dgm:pt>
    <dgm:pt modelId="{A8A5ECEF-8072-472E-B81E-4F2DAEE2C831}" type="sibTrans" cxnId="{3DB7D24F-70E8-4F31-9C0D-1274AF8AD53F}">
      <dgm:prSet/>
      <dgm:spPr/>
      <dgm:t>
        <a:bodyPr/>
        <a:lstStyle/>
        <a:p>
          <a:endParaRPr lang="en-US"/>
        </a:p>
      </dgm:t>
    </dgm:pt>
    <dgm:pt modelId="{6A55B6FB-83E8-4B98-9E75-89C37121E250}" type="pres">
      <dgm:prSet presAssocID="{BA618CBF-3B68-4E23-A72B-6865FEAD2332}" presName="linear" presStyleCnt="0">
        <dgm:presLayoutVars>
          <dgm:animLvl val="lvl"/>
          <dgm:resizeHandles val="exact"/>
        </dgm:presLayoutVars>
      </dgm:prSet>
      <dgm:spPr/>
    </dgm:pt>
    <dgm:pt modelId="{8EAD2F55-B1F3-404C-9923-D8E5060A46CE}" type="pres">
      <dgm:prSet presAssocID="{1A002A52-BF8B-445C-AAB8-C9A80AC1FD80}" presName="parentText" presStyleLbl="node1" presStyleIdx="0" presStyleCnt="6">
        <dgm:presLayoutVars>
          <dgm:chMax val="0"/>
          <dgm:bulletEnabled val="1"/>
        </dgm:presLayoutVars>
      </dgm:prSet>
      <dgm:spPr/>
    </dgm:pt>
    <dgm:pt modelId="{712F5ABE-274A-4E5D-82D2-FF60B0BE7CFC}" type="pres">
      <dgm:prSet presAssocID="{C383DFE0-9AC2-4E0C-9D57-BCCDD7A1CC89}" presName="spacer" presStyleCnt="0"/>
      <dgm:spPr/>
    </dgm:pt>
    <dgm:pt modelId="{E94CEF3E-21E5-44D0-A8F1-2BF8A5D2485F}" type="pres">
      <dgm:prSet presAssocID="{C16C5F9E-A2D9-49BD-84FA-5CC09330E0AB}" presName="parentText" presStyleLbl="node1" presStyleIdx="1" presStyleCnt="6">
        <dgm:presLayoutVars>
          <dgm:chMax val="0"/>
          <dgm:bulletEnabled val="1"/>
        </dgm:presLayoutVars>
      </dgm:prSet>
      <dgm:spPr/>
    </dgm:pt>
    <dgm:pt modelId="{D3DB77C9-A69B-4C8B-8B80-1987324B219B}" type="pres">
      <dgm:prSet presAssocID="{71425801-88B1-4881-8AE2-A26E92B80488}" presName="spacer" presStyleCnt="0"/>
      <dgm:spPr/>
    </dgm:pt>
    <dgm:pt modelId="{AC5E1DB7-10DE-4CD3-ACDA-7A6D8F2467C8}" type="pres">
      <dgm:prSet presAssocID="{35024256-38A3-4A9B-863B-9CB63D47CC36}" presName="parentText" presStyleLbl="node1" presStyleIdx="2" presStyleCnt="6">
        <dgm:presLayoutVars>
          <dgm:chMax val="0"/>
          <dgm:bulletEnabled val="1"/>
        </dgm:presLayoutVars>
      </dgm:prSet>
      <dgm:spPr/>
    </dgm:pt>
    <dgm:pt modelId="{6D135776-7383-4488-83B1-0FF9A3121108}" type="pres">
      <dgm:prSet presAssocID="{70409B84-686B-4662-97E5-056756FDE511}" presName="spacer" presStyleCnt="0"/>
      <dgm:spPr/>
    </dgm:pt>
    <dgm:pt modelId="{E55C2763-7C45-4C88-B358-45BEC3B20DCF}" type="pres">
      <dgm:prSet presAssocID="{32CDF826-BA9F-4CDA-B65C-EBC19356254D}" presName="parentText" presStyleLbl="node1" presStyleIdx="3" presStyleCnt="6">
        <dgm:presLayoutVars>
          <dgm:chMax val="0"/>
          <dgm:bulletEnabled val="1"/>
        </dgm:presLayoutVars>
      </dgm:prSet>
      <dgm:spPr/>
    </dgm:pt>
    <dgm:pt modelId="{EB3B1380-3290-4527-8CD0-548CC3ABE95A}" type="pres">
      <dgm:prSet presAssocID="{A54D5BEC-7241-48C4-960B-D0C92C4B5869}" presName="spacer" presStyleCnt="0"/>
      <dgm:spPr/>
    </dgm:pt>
    <dgm:pt modelId="{030B8779-00D3-4567-8AD6-D08120636B0F}" type="pres">
      <dgm:prSet presAssocID="{8668C949-5BF0-4BA2-AA63-27BF9F32635A}" presName="parentText" presStyleLbl="node1" presStyleIdx="4" presStyleCnt="6">
        <dgm:presLayoutVars>
          <dgm:chMax val="0"/>
          <dgm:bulletEnabled val="1"/>
        </dgm:presLayoutVars>
      </dgm:prSet>
      <dgm:spPr/>
    </dgm:pt>
    <dgm:pt modelId="{CF8348E4-F4B2-4421-BAEE-0394362B7751}" type="pres">
      <dgm:prSet presAssocID="{D3D3FAC7-C28D-4694-B80D-8233AB7F727D}" presName="spacer" presStyleCnt="0"/>
      <dgm:spPr/>
    </dgm:pt>
    <dgm:pt modelId="{4ABF0D87-54C0-4A64-82D6-A4C3F6793782}" type="pres">
      <dgm:prSet presAssocID="{C1D9863C-6E7A-4D36-9D50-85E94CA7995D}" presName="parentText" presStyleLbl="node1" presStyleIdx="5" presStyleCnt="6">
        <dgm:presLayoutVars>
          <dgm:chMax val="0"/>
          <dgm:bulletEnabled val="1"/>
        </dgm:presLayoutVars>
      </dgm:prSet>
      <dgm:spPr/>
    </dgm:pt>
  </dgm:ptLst>
  <dgm:cxnLst>
    <dgm:cxn modelId="{4D83C310-23F5-44B6-A4F8-8D8415F601E4}" srcId="{BA618CBF-3B68-4E23-A72B-6865FEAD2332}" destId="{32CDF826-BA9F-4CDA-B65C-EBC19356254D}" srcOrd="3" destOrd="0" parTransId="{F448747D-A989-41F4-8280-AE10FD212225}" sibTransId="{A54D5BEC-7241-48C4-960B-D0C92C4B5869}"/>
    <dgm:cxn modelId="{A600F630-6351-4A0E-9282-5413B45A61E6}" type="presOf" srcId="{BA618CBF-3B68-4E23-A72B-6865FEAD2332}" destId="{6A55B6FB-83E8-4B98-9E75-89C37121E250}" srcOrd="0" destOrd="0" presId="urn:microsoft.com/office/officeart/2005/8/layout/vList2"/>
    <dgm:cxn modelId="{A0984A34-65B4-478A-A348-96F3F1810836}" type="presOf" srcId="{1A002A52-BF8B-445C-AAB8-C9A80AC1FD80}" destId="{8EAD2F55-B1F3-404C-9923-D8E5060A46CE}" srcOrd="0" destOrd="0" presId="urn:microsoft.com/office/officeart/2005/8/layout/vList2"/>
    <dgm:cxn modelId="{C4978C3A-1E69-4232-8373-3FBDC3AAD32E}" type="presOf" srcId="{8668C949-5BF0-4BA2-AA63-27BF9F32635A}" destId="{030B8779-00D3-4567-8AD6-D08120636B0F}" srcOrd="0" destOrd="0" presId="urn:microsoft.com/office/officeart/2005/8/layout/vList2"/>
    <dgm:cxn modelId="{97328067-40F2-45E4-AA27-DC36A7055258}" srcId="{BA618CBF-3B68-4E23-A72B-6865FEAD2332}" destId="{1A002A52-BF8B-445C-AAB8-C9A80AC1FD80}" srcOrd="0" destOrd="0" parTransId="{964E33CC-5EBB-478D-A14D-C0517F41582D}" sibTransId="{C383DFE0-9AC2-4E0C-9D57-BCCDD7A1CC89}"/>
    <dgm:cxn modelId="{3DB7D24F-70E8-4F31-9C0D-1274AF8AD53F}" srcId="{BA618CBF-3B68-4E23-A72B-6865FEAD2332}" destId="{C1D9863C-6E7A-4D36-9D50-85E94CA7995D}" srcOrd="5" destOrd="0" parTransId="{C503E906-9767-4267-8360-A7CE67C0622A}" sibTransId="{A8A5ECEF-8072-472E-B81E-4F2DAEE2C831}"/>
    <dgm:cxn modelId="{ABE67672-F9DC-4E6A-B798-D135BE051DEF}" type="presOf" srcId="{32CDF826-BA9F-4CDA-B65C-EBC19356254D}" destId="{E55C2763-7C45-4C88-B358-45BEC3B20DCF}" srcOrd="0" destOrd="0" presId="urn:microsoft.com/office/officeart/2005/8/layout/vList2"/>
    <dgm:cxn modelId="{3E2AD277-AD6C-4117-A264-AA29F0DE65BC}" type="presOf" srcId="{35024256-38A3-4A9B-863B-9CB63D47CC36}" destId="{AC5E1DB7-10DE-4CD3-ACDA-7A6D8F2467C8}" srcOrd="0" destOrd="0" presId="urn:microsoft.com/office/officeart/2005/8/layout/vList2"/>
    <dgm:cxn modelId="{B3DDE690-4B71-4598-A344-60D313E8827E}" type="presOf" srcId="{C16C5F9E-A2D9-49BD-84FA-5CC09330E0AB}" destId="{E94CEF3E-21E5-44D0-A8F1-2BF8A5D2485F}" srcOrd="0" destOrd="0" presId="urn:microsoft.com/office/officeart/2005/8/layout/vList2"/>
    <dgm:cxn modelId="{BAF0A092-E169-41CA-BE16-CA858294603B}" srcId="{BA618CBF-3B68-4E23-A72B-6865FEAD2332}" destId="{8668C949-5BF0-4BA2-AA63-27BF9F32635A}" srcOrd="4" destOrd="0" parTransId="{E495A66E-C80D-49F6-AC0F-F7AD44DE82F2}" sibTransId="{D3D3FAC7-C28D-4694-B80D-8233AB7F727D}"/>
    <dgm:cxn modelId="{AAA8FE97-AA4F-4D56-8309-E756EE0BDD0D}" srcId="{BA618CBF-3B68-4E23-A72B-6865FEAD2332}" destId="{35024256-38A3-4A9B-863B-9CB63D47CC36}" srcOrd="2" destOrd="0" parTransId="{B7CD4CE4-3A97-44C1-B577-F619EBAC90C0}" sibTransId="{70409B84-686B-4662-97E5-056756FDE511}"/>
    <dgm:cxn modelId="{891530AD-FD4B-41CF-950D-B460B818D5E7}" srcId="{BA618CBF-3B68-4E23-A72B-6865FEAD2332}" destId="{C16C5F9E-A2D9-49BD-84FA-5CC09330E0AB}" srcOrd="1" destOrd="0" parTransId="{859DDF88-6CAB-4CF9-9D19-46C547A8B401}" sibTransId="{71425801-88B1-4881-8AE2-A26E92B80488}"/>
    <dgm:cxn modelId="{533C66AF-A311-45FC-9038-84B08F5EA67B}" type="presOf" srcId="{C1D9863C-6E7A-4D36-9D50-85E94CA7995D}" destId="{4ABF0D87-54C0-4A64-82D6-A4C3F6793782}" srcOrd="0" destOrd="0" presId="urn:microsoft.com/office/officeart/2005/8/layout/vList2"/>
    <dgm:cxn modelId="{1E5DF447-F84A-4DE5-82FB-968AFE7B1E53}" type="presParOf" srcId="{6A55B6FB-83E8-4B98-9E75-89C37121E250}" destId="{8EAD2F55-B1F3-404C-9923-D8E5060A46CE}" srcOrd="0" destOrd="0" presId="urn:microsoft.com/office/officeart/2005/8/layout/vList2"/>
    <dgm:cxn modelId="{FF33A4A4-722D-4E27-BDB7-A05A176F1C01}" type="presParOf" srcId="{6A55B6FB-83E8-4B98-9E75-89C37121E250}" destId="{712F5ABE-274A-4E5D-82D2-FF60B0BE7CFC}" srcOrd="1" destOrd="0" presId="urn:microsoft.com/office/officeart/2005/8/layout/vList2"/>
    <dgm:cxn modelId="{C5173247-BF7D-49D6-9BDC-E6BF055636AA}" type="presParOf" srcId="{6A55B6FB-83E8-4B98-9E75-89C37121E250}" destId="{E94CEF3E-21E5-44D0-A8F1-2BF8A5D2485F}" srcOrd="2" destOrd="0" presId="urn:microsoft.com/office/officeart/2005/8/layout/vList2"/>
    <dgm:cxn modelId="{B8CDA5D1-68E3-498C-8854-B8EC36455D3A}" type="presParOf" srcId="{6A55B6FB-83E8-4B98-9E75-89C37121E250}" destId="{D3DB77C9-A69B-4C8B-8B80-1987324B219B}" srcOrd="3" destOrd="0" presId="urn:microsoft.com/office/officeart/2005/8/layout/vList2"/>
    <dgm:cxn modelId="{3649C08A-C1BF-4A8A-8840-E8850E847D11}" type="presParOf" srcId="{6A55B6FB-83E8-4B98-9E75-89C37121E250}" destId="{AC5E1DB7-10DE-4CD3-ACDA-7A6D8F2467C8}" srcOrd="4" destOrd="0" presId="urn:microsoft.com/office/officeart/2005/8/layout/vList2"/>
    <dgm:cxn modelId="{34382669-ED94-473D-B186-C18470C736BC}" type="presParOf" srcId="{6A55B6FB-83E8-4B98-9E75-89C37121E250}" destId="{6D135776-7383-4488-83B1-0FF9A3121108}" srcOrd="5" destOrd="0" presId="urn:microsoft.com/office/officeart/2005/8/layout/vList2"/>
    <dgm:cxn modelId="{B2EFA07B-FBB0-4F5D-AA83-46BA68E4ED72}" type="presParOf" srcId="{6A55B6FB-83E8-4B98-9E75-89C37121E250}" destId="{E55C2763-7C45-4C88-B358-45BEC3B20DCF}" srcOrd="6" destOrd="0" presId="urn:microsoft.com/office/officeart/2005/8/layout/vList2"/>
    <dgm:cxn modelId="{15984F12-4504-4A31-8C68-AB50BA9BA09B}" type="presParOf" srcId="{6A55B6FB-83E8-4B98-9E75-89C37121E250}" destId="{EB3B1380-3290-4527-8CD0-548CC3ABE95A}" srcOrd="7" destOrd="0" presId="urn:microsoft.com/office/officeart/2005/8/layout/vList2"/>
    <dgm:cxn modelId="{EED2C613-F25F-4EFD-8AC3-A58EEFCA70AD}" type="presParOf" srcId="{6A55B6FB-83E8-4B98-9E75-89C37121E250}" destId="{030B8779-00D3-4567-8AD6-D08120636B0F}" srcOrd="8" destOrd="0" presId="urn:microsoft.com/office/officeart/2005/8/layout/vList2"/>
    <dgm:cxn modelId="{7770BB2E-B17B-4A43-9778-8E10EB631A2B}" type="presParOf" srcId="{6A55B6FB-83E8-4B98-9E75-89C37121E250}" destId="{CF8348E4-F4B2-4421-BAEE-0394362B7751}" srcOrd="9" destOrd="0" presId="urn:microsoft.com/office/officeart/2005/8/layout/vList2"/>
    <dgm:cxn modelId="{26E9490A-673B-4397-B005-3E4D5E8EFD86}" type="presParOf" srcId="{6A55B6FB-83E8-4B98-9E75-89C37121E250}" destId="{4ABF0D87-54C0-4A64-82D6-A4C3F6793782}"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F2DA1B-BD86-41D1-97E6-8B3031F16E52}"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61F5A69E-F8CC-4E10-A9C7-BA611E972E33}">
      <dgm:prSet/>
      <dgm:spPr/>
      <dgm:t>
        <a:bodyPr/>
        <a:lstStyle/>
        <a:p>
          <a:r>
            <a:rPr lang="en-IN"/>
            <a:t>Submitted By: UR Nikhil Bhat</a:t>
          </a:r>
          <a:endParaRPr lang="en-US"/>
        </a:p>
      </dgm:t>
    </dgm:pt>
    <dgm:pt modelId="{4FA6483B-CB17-43A6-A948-202A4DF6B023}" type="parTrans" cxnId="{5DBAEFF9-5D08-4B3D-B3DC-7163F01FDDEF}">
      <dgm:prSet/>
      <dgm:spPr/>
      <dgm:t>
        <a:bodyPr/>
        <a:lstStyle/>
        <a:p>
          <a:endParaRPr lang="en-US"/>
        </a:p>
      </dgm:t>
    </dgm:pt>
    <dgm:pt modelId="{9C82040C-FC55-4CE1-B1F8-69B88E017070}" type="sibTrans" cxnId="{5DBAEFF9-5D08-4B3D-B3DC-7163F01FDDEF}">
      <dgm:prSet/>
      <dgm:spPr/>
      <dgm:t>
        <a:bodyPr/>
        <a:lstStyle/>
        <a:p>
          <a:endParaRPr lang="en-US"/>
        </a:p>
      </dgm:t>
    </dgm:pt>
    <dgm:pt modelId="{EC459E02-F89F-4AAA-A2FF-FB8ED3F10CC8}">
      <dgm:prSet/>
      <dgm:spPr/>
      <dgm:t>
        <a:bodyPr/>
        <a:lstStyle/>
        <a:p>
          <a:r>
            <a:rPr lang="en-IN">
              <a:hlinkClick xmlns:r="http://schemas.openxmlformats.org/officeDocument/2006/relationships" r:id="rId1"/>
            </a:rPr>
            <a:t>https://www.linkedin.com/in/nikhil-bhat-7121a8144/</a:t>
          </a:r>
          <a:endParaRPr lang="en-US"/>
        </a:p>
      </dgm:t>
    </dgm:pt>
    <dgm:pt modelId="{A62F4475-1C22-4ABF-97C8-EB325B16BE9D}" type="parTrans" cxnId="{38C54298-008D-453F-AB49-968881BD13B8}">
      <dgm:prSet/>
      <dgm:spPr/>
      <dgm:t>
        <a:bodyPr/>
        <a:lstStyle/>
        <a:p>
          <a:endParaRPr lang="en-US"/>
        </a:p>
      </dgm:t>
    </dgm:pt>
    <dgm:pt modelId="{8990BFC3-B6FC-481A-9C3C-1D3EE8008808}" type="sibTrans" cxnId="{38C54298-008D-453F-AB49-968881BD13B8}">
      <dgm:prSet/>
      <dgm:spPr/>
      <dgm:t>
        <a:bodyPr/>
        <a:lstStyle/>
        <a:p>
          <a:endParaRPr lang="en-US"/>
        </a:p>
      </dgm:t>
    </dgm:pt>
    <dgm:pt modelId="{71742794-BC83-48E1-A449-ED98F6DF5290}">
      <dgm:prSet/>
      <dgm:spPr/>
      <dgm:t>
        <a:bodyPr/>
        <a:lstStyle/>
        <a:p>
          <a:r>
            <a:rPr lang="en-IN"/>
            <a:t>+91 81618237278</a:t>
          </a:r>
          <a:endParaRPr lang="en-US"/>
        </a:p>
      </dgm:t>
    </dgm:pt>
    <dgm:pt modelId="{F78569A4-B0AA-4ED4-82CE-E069C6E640A7}" type="parTrans" cxnId="{5EA4F9D0-3FB4-40B3-B1F3-F729C15C0BAE}">
      <dgm:prSet/>
      <dgm:spPr/>
      <dgm:t>
        <a:bodyPr/>
        <a:lstStyle/>
        <a:p>
          <a:endParaRPr lang="en-US"/>
        </a:p>
      </dgm:t>
    </dgm:pt>
    <dgm:pt modelId="{186DFFEC-6644-4891-BD76-2BC1B43D26B4}" type="sibTrans" cxnId="{5EA4F9D0-3FB4-40B3-B1F3-F729C15C0BAE}">
      <dgm:prSet/>
      <dgm:spPr/>
      <dgm:t>
        <a:bodyPr/>
        <a:lstStyle/>
        <a:p>
          <a:endParaRPr lang="en-US"/>
        </a:p>
      </dgm:t>
    </dgm:pt>
    <dgm:pt modelId="{ECDB2D54-E2DC-447D-9B44-1609C73E8F3B}">
      <dgm:prSet/>
      <dgm:spPr/>
      <dgm:t>
        <a:bodyPr/>
        <a:lstStyle/>
        <a:p>
          <a:r>
            <a:rPr lang="en-IN"/>
            <a:t>nikhilbhat920@gmail.com</a:t>
          </a:r>
          <a:endParaRPr lang="en-US"/>
        </a:p>
      </dgm:t>
    </dgm:pt>
    <dgm:pt modelId="{B154C301-9D3F-409F-911B-F431C292206B}" type="parTrans" cxnId="{A216E6F4-4CFC-4991-98AE-4209EC29BADD}">
      <dgm:prSet/>
      <dgm:spPr/>
      <dgm:t>
        <a:bodyPr/>
        <a:lstStyle/>
        <a:p>
          <a:endParaRPr lang="en-US"/>
        </a:p>
      </dgm:t>
    </dgm:pt>
    <dgm:pt modelId="{8B124D41-BBF1-42FB-9116-48EAC8F96D03}" type="sibTrans" cxnId="{A216E6F4-4CFC-4991-98AE-4209EC29BADD}">
      <dgm:prSet/>
      <dgm:spPr/>
      <dgm:t>
        <a:bodyPr/>
        <a:lstStyle/>
        <a:p>
          <a:endParaRPr lang="en-US"/>
        </a:p>
      </dgm:t>
    </dgm:pt>
    <dgm:pt modelId="{AF91A4EB-E668-4832-BFEC-339E0A0A8EF1}" type="pres">
      <dgm:prSet presAssocID="{0CF2DA1B-BD86-41D1-97E6-8B3031F16E52}" presName="root" presStyleCnt="0">
        <dgm:presLayoutVars>
          <dgm:dir/>
          <dgm:resizeHandles val="exact"/>
        </dgm:presLayoutVars>
      </dgm:prSet>
      <dgm:spPr/>
    </dgm:pt>
    <dgm:pt modelId="{6927AD87-86D7-45D2-8A6D-8BC202FDB3D9}" type="pres">
      <dgm:prSet presAssocID="{61F5A69E-F8CC-4E10-A9C7-BA611E972E33}" presName="compNode" presStyleCnt="0"/>
      <dgm:spPr/>
    </dgm:pt>
    <dgm:pt modelId="{66C74C0D-EAC8-49F5-AA25-146E56CCF3BC}" type="pres">
      <dgm:prSet presAssocID="{61F5A69E-F8CC-4E10-A9C7-BA611E972E33}"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Closed Quotation Mark"/>
        </a:ext>
      </dgm:extLst>
    </dgm:pt>
    <dgm:pt modelId="{B531FA7C-B0B7-45C3-AE2A-CB120038F7FD}" type="pres">
      <dgm:prSet presAssocID="{61F5A69E-F8CC-4E10-A9C7-BA611E972E33}" presName="spaceRect" presStyleCnt="0"/>
      <dgm:spPr/>
    </dgm:pt>
    <dgm:pt modelId="{13D2CB35-B030-4FD4-B194-C37069A04194}" type="pres">
      <dgm:prSet presAssocID="{61F5A69E-F8CC-4E10-A9C7-BA611E972E33}" presName="textRect" presStyleLbl="revTx" presStyleIdx="0" presStyleCnt="4">
        <dgm:presLayoutVars>
          <dgm:chMax val="1"/>
          <dgm:chPref val="1"/>
        </dgm:presLayoutVars>
      </dgm:prSet>
      <dgm:spPr/>
    </dgm:pt>
    <dgm:pt modelId="{13631E57-BCA1-4DAD-9149-63F7B16CCD93}" type="pres">
      <dgm:prSet presAssocID="{9C82040C-FC55-4CE1-B1F8-69B88E017070}" presName="sibTrans" presStyleCnt="0"/>
      <dgm:spPr/>
    </dgm:pt>
    <dgm:pt modelId="{A8F90DE2-D5A7-4401-841A-6821F4741B7F}" type="pres">
      <dgm:prSet presAssocID="{EC459E02-F89F-4AAA-A2FF-FB8ED3F10CC8}" presName="compNode" presStyleCnt="0"/>
      <dgm:spPr/>
    </dgm:pt>
    <dgm:pt modelId="{3A2CCC42-C5AA-4A82-BD10-DD0FF9C257FF}" type="pres">
      <dgm:prSet presAssocID="{EC459E02-F89F-4AAA-A2FF-FB8ED3F10CC8}"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Earth Globe Americas"/>
        </a:ext>
      </dgm:extLst>
    </dgm:pt>
    <dgm:pt modelId="{E4EFDDC8-59D3-4924-8C41-EC19AB515536}" type="pres">
      <dgm:prSet presAssocID="{EC459E02-F89F-4AAA-A2FF-FB8ED3F10CC8}" presName="spaceRect" presStyleCnt="0"/>
      <dgm:spPr/>
    </dgm:pt>
    <dgm:pt modelId="{4E4CF466-DD8A-4B3C-A158-CC648F236C5D}" type="pres">
      <dgm:prSet presAssocID="{EC459E02-F89F-4AAA-A2FF-FB8ED3F10CC8}" presName="textRect" presStyleLbl="revTx" presStyleIdx="1" presStyleCnt="4">
        <dgm:presLayoutVars>
          <dgm:chMax val="1"/>
          <dgm:chPref val="1"/>
        </dgm:presLayoutVars>
      </dgm:prSet>
      <dgm:spPr/>
    </dgm:pt>
    <dgm:pt modelId="{B9681C04-98D7-4456-8F73-18AEB24CC5E5}" type="pres">
      <dgm:prSet presAssocID="{8990BFC3-B6FC-481A-9C3C-1D3EE8008808}" presName="sibTrans" presStyleCnt="0"/>
      <dgm:spPr/>
    </dgm:pt>
    <dgm:pt modelId="{A6288239-7B84-458B-A276-2C1570CA7BC3}" type="pres">
      <dgm:prSet presAssocID="{71742794-BC83-48E1-A449-ED98F6DF5290}" presName="compNode" presStyleCnt="0"/>
      <dgm:spPr/>
    </dgm:pt>
    <dgm:pt modelId="{D762E597-AC01-43F3-9324-119C3FDF79D5}" type="pres">
      <dgm:prSet presAssocID="{71742794-BC83-48E1-A449-ED98F6DF5290}"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Checkmark"/>
        </a:ext>
      </dgm:extLst>
    </dgm:pt>
    <dgm:pt modelId="{EB8A3DC4-270E-46A3-9345-1F4BE10E0D87}" type="pres">
      <dgm:prSet presAssocID="{71742794-BC83-48E1-A449-ED98F6DF5290}" presName="spaceRect" presStyleCnt="0"/>
      <dgm:spPr/>
    </dgm:pt>
    <dgm:pt modelId="{78D4DF02-F4E3-454C-8417-DDF24ACFD2BB}" type="pres">
      <dgm:prSet presAssocID="{71742794-BC83-48E1-A449-ED98F6DF5290}" presName="textRect" presStyleLbl="revTx" presStyleIdx="2" presStyleCnt="4">
        <dgm:presLayoutVars>
          <dgm:chMax val="1"/>
          <dgm:chPref val="1"/>
        </dgm:presLayoutVars>
      </dgm:prSet>
      <dgm:spPr/>
    </dgm:pt>
    <dgm:pt modelId="{6B2DD898-6D28-415B-B81D-0CBC1C155EAC}" type="pres">
      <dgm:prSet presAssocID="{186DFFEC-6644-4891-BD76-2BC1B43D26B4}" presName="sibTrans" presStyleCnt="0"/>
      <dgm:spPr/>
    </dgm:pt>
    <dgm:pt modelId="{903030AA-6063-4CF3-8D5E-8925798C5EC3}" type="pres">
      <dgm:prSet presAssocID="{ECDB2D54-E2DC-447D-9B44-1609C73E8F3B}" presName="compNode" presStyleCnt="0"/>
      <dgm:spPr/>
    </dgm:pt>
    <dgm:pt modelId="{4CDE6FD4-CAC9-47EC-B681-FE8CC3461257}" type="pres">
      <dgm:prSet presAssocID="{ECDB2D54-E2DC-447D-9B44-1609C73E8F3B}"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Email"/>
        </a:ext>
      </dgm:extLst>
    </dgm:pt>
    <dgm:pt modelId="{9A9428FA-B44E-42DC-BFF1-80322D6130F6}" type="pres">
      <dgm:prSet presAssocID="{ECDB2D54-E2DC-447D-9B44-1609C73E8F3B}" presName="spaceRect" presStyleCnt="0"/>
      <dgm:spPr/>
    </dgm:pt>
    <dgm:pt modelId="{CCFA5E28-D2DD-4662-8E8C-7F5A9DDC44CF}" type="pres">
      <dgm:prSet presAssocID="{ECDB2D54-E2DC-447D-9B44-1609C73E8F3B}" presName="textRect" presStyleLbl="revTx" presStyleIdx="3" presStyleCnt="4">
        <dgm:presLayoutVars>
          <dgm:chMax val="1"/>
          <dgm:chPref val="1"/>
        </dgm:presLayoutVars>
      </dgm:prSet>
      <dgm:spPr/>
    </dgm:pt>
  </dgm:ptLst>
  <dgm:cxnLst>
    <dgm:cxn modelId="{A1491E1B-57C3-4B04-942A-5BE071897780}" type="presOf" srcId="{0CF2DA1B-BD86-41D1-97E6-8B3031F16E52}" destId="{AF91A4EB-E668-4832-BFEC-339E0A0A8EF1}" srcOrd="0" destOrd="0" presId="urn:microsoft.com/office/officeart/2018/2/layout/IconLabelList"/>
    <dgm:cxn modelId="{164ECA2E-2FDC-4A2C-8E14-C7347DD2BD46}" type="presOf" srcId="{ECDB2D54-E2DC-447D-9B44-1609C73E8F3B}" destId="{CCFA5E28-D2DD-4662-8E8C-7F5A9DDC44CF}" srcOrd="0" destOrd="0" presId="urn:microsoft.com/office/officeart/2018/2/layout/IconLabelList"/>
    <dgm:cxn modelId="{A35C6C58-FC3D-4C07-A772-A4ABA8EA909E}" type="presOf" srcId="{EC459E02-F89F-4AAA-A2FF-FB8ED3F10CC8}" destId="{4E4CF466-DD8A-4B3C-A158-CC648F236C5D}" srcOrd="0" destOrd="0" presId="urn:microsoft.com/office/officeart/2018/2/layout/IconLabelList"/>
    <dgm:cxn modelId="{38C54298-008D-453F-AB49-968881BD13B8}" srcId="{0CF2DA1B-BD86-41D1-97E6-8B3031F16E52}" destId="{EC459E02-F89F-4AAA-A2FF-FB8ED3F10CC8}" srcOrd="1" destOrd="0" parTransId="{A62F4475-1C22-4ABF-97C8-EB325B16BE9D}" sibTransId="{8990BFC3-B6FC-481A-9C3C-1D3EE8008808}"/>
    <dgm:cxn modelId="{0C6B00BE-A3F6-45F0-8FAA-46250F906FC0}" type="presOf" srcId="{61F5A69E-F8CC-4E10-A9C7-BA611E972E33}" destId="{13D2CB35-B030-4FD4-B194-C37069A04194}" srcOrd="0" destOrd="0" presId="urn:microsoft.com/office/officeart/2018/2/layout/IconLabelList"/>
    <dgm:cxn modelId="{5EA4F9D0-3FB4-40B3-B1F3-F729C15C0BAE}" srcId="{0CF2DA1B-BD86-41D1-97E6-8B3031F16E52}" destId="{71742794-BC83-48E1-A449-ED98F6DF5290}" srcOrd="2" destOrd="0" parTransId="{F78569A4-B0AA-4ED4-82CE-E069C6E640A7}" sibTransId="{186DFFEC-6644-4891-BD76-2BC1B43D26B4}"/>
    <dgm:cxn modelId="{A216E6F4-4CFC-4991-98AE-4209EC29BADD}" srcId="{0CF2DA1B-BD86-41D1-97E6-8B3031F16E52}" destId="{ECDB2D54-E2DC-447D-9B44-1609C73E8F3B}" srcOrd="3" destOrd="0" parTransId="{B154C301-9D3F-409F-911B-F431C292206B}" sibTransId="{8B124D41-BBF1-42FB-9116-48EAC8F96D03}"/>
    <dgm:cxn modelId="{C6D88DF8-F442-4048-A69A-E0A895590152}" type="presOf" srcId="{71742794-BC83-48E1-A449-ED98F6DF5290}" destId="{78D4DF02-F4E3-454C-8417-DDF24ACFD2BB}" srcOrd="0" destOrd="0" presId="urn:microsoft.com/office/officeart/2018/2/layout/IconLabelList"/>
    <dgm:cxn modelId="{5DBAEFF9-5D08-4B3D-B3DC-7163F01FDDEF}" srcId="{0CF2DA1B-BD86-41D1-97E6-8B3031F16E52}" destId="{61F5A69E-F8CC-4E10-A9C7-BA611E972E33}" srcOrd="0" destOrd="0" parTransId="{4FA6483B-CB17-43A6-A948-202A4DF6B023}" sibTransId="{9C82040C-FC55-4CE1-B1F8-69B88E017070}"/>
    <dgm:cxn modelId="{31345F29-6C27-45E0-938D-D4BD3774FBE9}" type="presParOf" srcId="{AF91A4EB-E668-4832-BFEC-339E0A0A8EF1}" destId="{6927AD87-86D7-45D2-8A6D-8BC202FDB3D9}" srcOrd="0" destOrd="0" presId="urn:microsoft.com/office/officeart/2018/2/layout/IconLabelList"/>
    <dgm:cxn modelId="{06CEB34C-9848-4F3F-B023-1D20CEBAEC25}" type="presParOf" srcId="{6927AD87-86D7-45D2-8A6D-8BC202FDB3D9}" destId="{66C74C0D-EAC8-49F5-AA25-146E56CCF3BC}" srcOrd="0" destOrd="0" presId="urn:microsoft.com/office/officeart/2018/2/layout/IconLabelList"/>
    <dgm:cxn modelId="{234D468E-F7F3-4286-A8F1-33A9905ED2FD}" type="presParOf" srcId="{6927AD87-86D7-45D2-8A6D-8BC202FDB3D9}" destId="{B531FA7C-B0B7-45C3-AE2A-CB120038F7FD}" srcOrd="1" destOrd="0" presId="urn:microsoft.com/office/officeart/2018/2/layout/IconLabelList"/>
    <dgm:cxn modelId="{7366BCF3-FFD1-4307-861C-9D7C81ED1D2E}" type="presParOf" srcId="{6927AD87-86D7-45D2-8A6D-8BC202FDB3D9}" destId="{13D2CB35-B030-4FD4-B194-C37069A04194}" srcOrd="2" destOrd="0" presId="urn:microsoft.com/office/officeart/2018/2/layout/IconLabelList"/>
    <dgm:cxn modelId="{9F38410B-F315-4DFD-AAF2-5899E314D2A5}" type="presParOf" srcId="{AF91A4EB-E668-4832-BFEC-339E0A0A8EF1}" destId="{13631E57-BCA1-4DAD-9149-63F7B16CCD93}" srcOrd="1" destOrd="0" presId="urn:microsoft.com/office/officeart/2018/2/layout/IconLabelList"/>
    <dgm:cxn modelId="{32788F24-E9EB-46C8-9292-DFE3D7575F83}" type="presParOf" srcId="{AF91A4EB-E668-4832-BFEC-339E0A0A8EF1}" destId="{A8F90DE2-D5A7-4401-841A-6821F4741B7F}" srcOrd="2" destOrd="0" presId="urn:microsoft.com/office/officeart/2018/2/layout/IconLabelList"/>
    <dgm:cxn modelId="{F7E63D67-8D35-493F-BF34-5B9409D56E8A}" type="presParOf" srcId="{A8F90DE2-D5A7-4401-841A-6821F4741B7F}" destId="{3A2CCC42-C5AA-4A82-BD10-DD0FF9C257FF}" srcOrd="0" destOrd="0" presId="urn:microsoft.com/office/officeart/2018/2/layout/IconLabelList"/>
    <dgm:cxn modelId="{1A8BEE1A-1689-46F6-ABFF-DD00601D6650}" type="presParOf" srcId="{A8F90DE2-D5A7-4401-841A-6821F4741B7F}" destId="{E4EFDDC8-59D3-4924-8C41-EC19AB515536}" srcOrd="1" destOrd="0" presId="urn:microsoft.com/office/officeart/2018/2/layout/IconLabelList"/>
    <dgm:cxn modelId="{317DCDFC-5A98-4258-8266-FFE93A9A6D5E}" type="presParOf" srcId="{A8F90DE2-D5A7-4401-841A-6821F4741B7F}" destId="{4E4CF466-DD8A-4B3C-A158-CC648F236C5D}" srcOrd="2" destOrd="0" presId="urn:microsoft.com/office/officeart/2018/2/layout/IconLabelList"/>
    <dgm:cxn modelId="{66AFD7F6-CFA5-418E-9B8A-780AD6A0E8C9}" type="presParOf" srcId="{AF91A4EB-E668-4832-BFEC-339E0A0A8EF1}" destId="{B9681C04-98D7-4456-8F73-18AEB24CC5E5}" srcOrd="3" destOrd="0" presId="urn:microsoft.com/office/officeart/2018/2/layout/IconLabelList"/>
    <dgm:cxn modelId="{B49C12DE-7C7F-46E2-BCC6-6CC37337EDEE}" type="presParOf" srcId="{AF91A4EB-E668-4832-BFEC-339E0A0A8EF1}" destId="{A6288239-7B84-458B-A276-2C1570CA7BC3}" srcOrd="4" destOrd="0" presId="urn:microsoft.com/office/officeart/2018/2/layout/IconLabelList"/>
    <dgm:cxn modelId="{383912AC-20A6-43FE-9FDB-18FAADD37C19}" type="presParOf" srcId="{A6288239-7B84-458B-A276-2C1570CA7BC3}" destId="{D762E597-AC01-43F3-9324-119C3FDF79D5}" srcOrd="0" destOrd="0" presId="urn:microsoft.com/office/officeart/2018/2/layout/IconLabelList"/>
    <dgm:cxn modelId="{F49E5B41-5A8C-4499-80C7-F331F3DDB809}" type="presParOf" srcId="{A6288239-7B84-458B-A276-2C1570CA7BC3}" destId="{EB8A3DC4-270E-46A3-9345-1F4BE10E0D87}" srcOrd="1" destOrd="0" presId="urn:microsoft.com/office/officeart/2018/2/layout/IconLabelList"/>
    <dgm:cxn modelId="{BBC9B098-A0D1-4EBB-A95D-9F7CEA56BACF}" type="presParOf" srcId="{A6288239-7B84-458B-A276-2C1570CA7BC3}" destId="{78D4DF02-F4E3-454C-8417-DDF24ACFD2BB}" srcOrd="2" destOrd="0" presId="urn:microsoft.com/office/officeart/2018/2/layout/IconLabelList"/>
    <dgm:cxn modelId="{2A60692C-196B-430E-A413-3F9ABBF9BB9B}" type="presParOf" srcId="{AF91A4EB-E668-4832-BFEC-339E0A0A8EF1}" destId="{6B2DD898-6D28-415B-B81D-0CBC1C155EAC}" srcOrd="5" destOrd="0" presId="urn:microsoft.com/office/officeart/2018/2/layout/IconLabelList"/>
    <dgm:cxn modelId="{3EEFB159-78F3-4352-BE8E-23DC5AF4214A}" type="presParOf" srcId="{AF91A4EB-E668-4832-BFEC-339E0A0A8EF1}" destId="{903030AA-6063-4CF3-8D5E-8925798C5EC3}" srcOrd="6" destOrd="0" presId="urn:microsoft.com/office/officeart/2018/2/layout/IconLabelList"/>
    <dgm:cxn modelId="{24CAA798-64C3-4260-8E2F-AD2271F3CC0C}" type="presParOf" srcId="{903030AA-6063-4CF3-8D5E-8925798C5EC3}" destId="{4CDE6FD4-CAC9-47EC-B681-FE8CC3461257}" srcOrd="0" destOrd="0" presId="urn:microsoft.com/office/officeart/2018/2/layout/IconLabelList"/>
    <dgm:cxn modelId="{DAAEC0AD-6AFC-41AC-BCD4-74B1E8F73806}" type="presParOf" srcId="{903030AA-6063-4CF3-8D5E-8925798C5EC3}" destId="{9A9428FA-B44E-42DC-BFF1-80322D6130F6}" srcOrd="1" destOrd="0" presId="urn:microsoft.com/office/officeart/2018/2/layout/IconLabelList"/>
    <dgm:cxn modelId="{5C778FC5-CF4B-4EA0-A615-CDB93170B77A}" type="presParOf" srcId="{903030AA-6063-4CF3-8D5E-8925798C5EC3}" destId="{CCFA5E28-D2DD-4662-8E8C-7F5A9DDC44C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AD2F55-B1F3-404C-9923-D8E5060A46CE}">
      <dsp:nvSpPr>
        <dsp:cNvPr id="0" name=""/>
        <dsp:cNvSpPr/>
      </dsp:nvSpPr>
      <dsp:spPr>
        <a:xfrm>
          <a:off x="0" y="352309"/>
          <a:ext cx="6666833" cy="71954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b="1" u="sng" kern="1200" dirty="0">
              <a:solidFill>
                <a:schemeClr val="tx1"/>
              </a:solidFill>
              <a:highlight>
                <a:srgbClr val="FFFF00"/>
              </a:highlight>
            </a:rPr>
            <a:t>P/N: MSP430FR5969</a:t>
          </a:r>
          <a:endParaRPr lang="en-US" sz="3000" kern="1200" dirty="0">
            <a:solidFill>
              <a:schemeClr val="tx1"/>
            </a:solidFill>
            <a:highlight>
              <a:srgbClr val="FFFF00"/>
            </a:highlight>
          </a:endParaRPr>
        </a:p>
      </dsp:txBody>
      <dsp:txXfrm>
        <a:off x="35125" y="387434"/>
        <a:ext cx="6596583" cy="649299"/>
      </dsp:txXfrm>
    </dsp:sp>
    <dsp:sp modelId="{E94CEF3E-21E5-44D0-A8F1-2BF8A5D2485F}">
      <dsp:nvSpPr>
        <dsp:cNvPr id="0" name=""/>
        <dsp:cNvSpPr/>
      </dsp:nvSpPr>
      <dsp:spPr>
        <a:xfrm>
          <a:off x="0" y="1158259"/>
          <a:ext cx="6666833" cy="719549"/>
        </a:xfrm>
        <a:prstGeom prst="roundRect">
          <a:avLst/>
        </a:prstGeom>
        <a:gradFill rotWithShape="0">
          <a:gsLst>
            <a:gs pos="0">
              <a:schemeClr val="accent5">
                <a:hueOff val="-1351709"/>
                <a:satOff val="-3484"/>
                <a:lumOff val="-2353"/>
                <a:alphaOff val="0"/>
                <a:satMod val="103000"/>
                <a:lumMod val="102000"/>
                <a:tint val="94000"/>
              </a:schemeClr>
            </a:gs>
            <a:gs pos="50000">
              <a:schemeClr val="accent5">
                <a:hueOff val="-1351709"/>
                <a:satOff val="-3484"/>
                <a:lumOff val="-2353"/>
                <a:alphaOff val="0"/>
                <a:satMod val="110000"/>
                <a:lumMod val="100000"/>
                <a:shade val="100000"/>
              </a:schemeClr>
            </a:gs>
            <a:gs pos="100000">
              <a:schemeClr val="accent5">
                <a:hueOff val="-1351709"/>
                <a:satOff val="-3484"/>
                <a:lumOff val="-235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kern="1200"/>
            <a:t>features</a:t>
          </a:r>
          <a:endParaRPr lang="en-US" sz="3000" kern="1200"/>
        </a:p>
      </dsp:txBody>
      <dsp:txXfrm>
        <a:off x="35125" y="1193384"/>
        <a:ext cx="6596583" cy="649299"/>
      </dsp:txXfrm>
    </dsp:sp>
    <dsp:sp modelId="{AC5E1DB7-10DE-4CD3-ACDA-7A6D8F2467C8}">
      <dsp:nvSpPr>
        <dsp:cNvPr id="0" name=""/>
        <dsp:cNvSpPr/>
      </dsp:nvSpPr>
      <dsp:spPr>
        <a:xfrm>
          <a:off x="0" y="1964209"/>
          <a:ext cx="6666833" cy="719549"/>
        </a:xfrm>
        <a:prstGeom prst="roundRect">
          <a:avLst/>
        </a:prstGeom>
        <a:gradFill rotWithShape="0">
          <a:gsLst>
            <a:gs pos="0">
              <a:schemeClr val="accent5">
                <a:hueOff val="-2703417"/>
                <a:satOff val="-6968"/>
                <a:lumOff val="-4706"/>
                <a:alphaOff val="0"/>
                <a:satMod val="103000"/>
                <a:lumMod val="102000"/>
                <a:tint val="94000"/>
              </a:schemeClr>
            </a:gs>
            <a:gs pos="50000">
              <a:schemeClr val="accent5">
                <a:hueOff val="-2703417"/>
                <a:satOff val="-6968"/>
                <a:lumOff val="-4706"/>
                <a:alphaOff val="0"/>
                <a:satMod val="110000"/>
                <a:lumMod val="100000"/>
                <a:shade val="100000"/>
              </a:schemeClr>
            </a:gs>
            <a:gs pos="100000">
              <a:schemeClr val="accent5">
                <a:hueOff val="-2703417"/>
                <a:satOff val="-6968"/>
                <a:lumOff val="-470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kern="1200"/>
            <a:t>1) Core : 16 bit, </a:t>
          </a:r>
          <a:r>
            <a:rPr lang="en-IN" sz="3000" b="0" i="0" kern="1200"/>
            <a:t>16MHz</a:t>
          </a:r>
          <a:endParaRPr lang="en-US" sz="3000" kern="1200"/>
        </a:p>
      </dsp:txBody>
      <dsp:txXfrm>
        <a:off x="35125" y="1999334"/>
        <a:ext cx="6596583" cy="649299"/>
      </dsp:txXfrm>
    </dsp:sp>
    <dsp:sp modelId="{E55C2763-7C45-4C88-B358-45BEC3B20DCF}">
      <dsp:nvSpPr>
        <dsp:cNvPr id="0" name=""/>
        <dsp:cNvSpPr/>
      </dsp:nvSpPr>
      <dsp:spPr>
        <a:xfrm>
          <a:off x="0" y="2770159"/>
          <a:ext cx="6666833" cy="719549"/>
        </a:xfrm>
        <a:prstGeom prst="roundRect">
          <a:avLst/>
        </a:prstGeom>
        <a:gradFill rotWithShape="0">
          <a:gsLst>
            <a:gs pos="0">
              <a:schemeClr val="accent5">
                <a:hueOff val="-4055126"/>
                <a:satOff val="-10451"/>
                <a:lumOff val="-7059"/>
                <a:alphaOff val="0"/>
                <a:satMod val="103000"/>
                <a:lumMod val="102000"/>
                <a:tint val="94000"/>
              </a:schemeClr>
            </a:gs>
            <a:gs pos="50000">
              <a:schemeClr val="accent5">
                <a:hueOff val="-4055126"/>
                <a:satOff val="-10451"/>
                <a:lumOff val="-7059"/>
                <a:alphaOff val="0"/>
                <a:satMod val="110000"/>
                <a:lumMod val="100000"/>
                <a:shade val="100000"/>
              </a:schemeClr>
            </a:gs>
            <a:gs pos="100000">
              <a:schemeClr val="accent5">
                <a:hueOff val="-4055126"/>
                <a:satOff val="-10451"/>
                <a:lumOff val="-705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kern="1200"/>
            <a:t>2) Connectivity: </a:t>
          </a:r>
          <a:r>
            <a:rPr lang="nn-NO" sz="3000" kern="1200"/>
            <a:t>I²C, SPI, UART, 40 GPIO</a:t>
          </a:r>
          <a:endParaRPr lang="en-US" sz="3000" kern="1200"/>
        </a:p>
      </dsp:txBody>
      <dsp:txXfrm>
        <a:off x="35125" y="2805284"/>
        <a:ext cx="6596583" cy="649299"/>
      </dsp:txXfrm>
    </dsp:sp>
    <dsp:sp modelId="{030B8779-00D3-4567-8AD6-D08120636B0F}">
      <dsp:nvSpPr>
        <dsp:cNvPr id="0" name=""/>
        <dsp:cNvSpPr/>
      </dsp:nvSpPr>
      <dsp:spPr>
        <a:xfrm>
          <a:off x="0" y="3576109"/>
          <a:ext cx="6666833" cy="719549"/>
        </a:xfrm>
        <a:prstGeom prst="roundRect">
          <a:avLst/>
        </a:prstGeom>
        <a:gradFill rotWithShape="0">
          <a:gsLst>
            <a:gs pos="0">
              <a:schemeClr val="accent5">
                <a:hueOff val="-5406834"/>
                <a:satOff val="-13935"/>
                <a:lumOff val="-9412"/>
                <a:alphaOff val="0"/>
                <a:satMod val="103000"/>
                <a:lumMod val="102000"/>
                <a:tint val="94000"/>
              </a:schemeClr>
            </a:gs>
            <a:gs pos="50000">
              <a:schemeClr val="accent5">
                <a:hueOff val="-5406834"/>
                <a:satOff val="-13935"/>
                <a:lumOff val="-9412"/>
                <a:alphaOff val="0"/>
                <a:satMod val="110000"/>
                <a:lumMod val="100000"/>
                <a:shade val="100000"/>
              </a:schemeClr>
            </a:gs>
            <a:gs pos="100000">
              <a:schemeClr val="accent5">
                <a:hueOff val="-5406834"/>
                <a:satOff val="-13935"/>
                <a:lumOff val="-941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kern="1200"/>
            <a:t>3)Memory: </a:t>
          </a:r>
          <a:r>
            <a:rPr lang="nn-NO" sz="3000" kern="1200"/>
            <a:t>256 KB FRAM, 8 KB SRAM</a:t>
          </a:r>
          <a:endParaRPr lang="en-US" sz="3000" kern="1200"/>
        </a:p>
      </dsp:txBody>
      <dsp:txXfrm>
        <a:off x="35125" y="3611234"/>
        <a:ext cx="6596583" cy="649299"/>
      </dsp:txXfrm>
    </dsp:sp>
    <dsp:sp modelId="{4ABF0D87-54C0-4A64-82D6-A4C3F6793782}">
      <dsp:nvSpPr>
        <dsp:cNvPr id="0" name=""/>
        <dsp:cNvSpPr/>
      </dsp:nvSpPr>
      <dsp:spPr>
        <a:xfrm>
          <a:off x="0" y="4382060"/>
          <a:ext cx="6666833" cy="719549"/>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nn-NO" sz="3000" kern="1200"/>
            <a:t>4)Voltage - Supply (Vcc/Vdd): </a:t>
          </a:r>
          <a:r>
            <a:rPr lang="en-IN" sz="3000" kern="1200"/>
            <a:t>1.8V ~ 3.6V</a:t>
          </a:r>
          <a:endParaRPr lang="en-US" sz="3000" kern="1200"/>
        </a:p>
      </dsp:txBody>
      <dsp:txXfrm>
        <a:off x="35125" y="4417185"/>
        <a:ext cx="6596583" cy="6492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74C0D-EAC8-49F5-AA25-146E56CCF3BC}">
      <dsp:nvSpPr>
        <dsp:cNvPr id="0" name=""/>
        <dsp:cNvSpPr/>
      </dsp:nvSpPr>
      <dsp:spPr>
        <a:xfrm>
          <a:off x="1484663" y="406686"/>
          <a:ext cx="1013772" cy="10137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D2CB35-B030-4FD4-B194-C37069A04194}">
      <dsp:nvSpPr>
        <dsp:cNvPr id="0" name=""/>
        <dsp:cNvSpPr/>
      </dsp:nvSpPr>
      <dsp:spPr>
        <a:xfrm>
          <a:off x="865135" y="1750740"/>
          <a:ext cx="225282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IN" sz="1200" kern="1200"/>
            <a:t>Submitted By: UR Nikhil Bhat</a:t>
          </a:r>
          <a:endParaRPr lang="en-US" sz="1200" kern="1200"/>
        </a:p>
      </dsp:txBody>
      <dsp:txXfrm>
        <a:off x="865135" y="1750740"/>
        <a:ext cx="2252828" cy="720000"/>
      </dsp:txXfrm>
    </dsp:sp>
    <dsp:sp modelId="{3A2CCC42-C5AA-4A82-BD10-DD0FF9C257FF}">
      <dsp:nvSpPr>
        <dsp:cNvPr id="0" name=""/>
        <dsp:cNvSpPr/>
      </dsp:nvSpPr>
      <dsp:spPr>
        <a:xfrm>
          <a:off x="4131737" y="406686"/>
          <a:ext cx="1013772" cy="10137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4CF466-DD8A-4B3C-A158-CC648F236C5D}">
      <dsp:nvSpPr>
        <dsp:cNvPr id="0" name=""/>
        <dsp:cNvSpPr/>
      </dsp:nvSpPr>
      <dsp:spPr>
        <a:xfrm>
          <a:off x="3512209" y="1750740"/>
          <a:ext cx="225282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IN" sz="1200" kern="1200">
              <a:hlinkClick xmlns:r="http://schemas.openxmlformats.org/officeDocument/2006/relationships" r:id="rId5"/>
            </a:rPr>
            <a:t>https://www.linkedin.com/in/nikhil-bhat-7121a8144/</a:t>
          </a:r>
          <a:endParaRPr lang="en-US" sz="1200" kern="1200"/>
        </a:p>
      </dsp:txBody>
      <dsp:txXfrm>
        <a:off x="3512209" y="1750740"/>
        <a:ext cx="2252828" cy="720000"/>
      </dsp:txXfrm>
    </dsp:sp>
    <dsp:sp modelId="{D762E597-AC01-43F3-9324-119C3FDF79D5}">
      <dsp:nvSpPr>
        <dsp:cNvPr id="0" name=""/>
        <dsp:cNvSpPr/>
      </dsp:nvSpPr>
      <dsp:spPr>
        <a:xfrm>
          <a:off x="1484663" y="3033947"/>
          <a:ext cx="1013772" cy="1013772"/>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D4DF02-F4E3-454C-8417-DDF24ACFD2BB}">
      <dsp:nvSpPr>
        <dsp:cNvPr id="0" name=""/>
        <dsp:cNvSpPr/>
      </dsp:nvSpPr>
      <dsp:spPr>
        <a:xfrm>
          <a:off x="865135" y="4378001"/>
          <a:ext cx="225282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IN" sz="1200" kern="1200"/>
            <a:t>+91 81618237278</a:t>
          </a:r>
          <a:endParaRPr lang="en-US" sz="1200" kern="1200"/>
        </a:p>
      </dsp:txBody>
      <dsp:txXfrm>
        <a:off x="865135" y="4378001"/>
        <a:ext cx="2252828" cy="720000"/>
      </dsp:txXfrm>
    </dsp:sp>
    <dsp:sp modelId="{4CDE6FD4-CAC9-47EC-B681-FE8CC3461257}">
      <dsp:nvSpPr>
        <dsp:cNvPr id="0" name=""/>
        <dsp:cNvSpPr/>
      </dsp:nvSpPr>
      <dsp:spPr>
        <a:xfrm>
          <a:off x="4131737" y="3033947"/>
          <a:ext cx="1013772" cy="1013772"/>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FA5E28-D2DD-4662-8E8C-7F5A9DDC44CF}">
      <dsp:nvSpPr>
        <dsp:cNvPr id="0" name=""/>
        <dsp:cNvSpPr/>
      </dsp:nvSpPr>
      <dsp:spPr>
        <a:xfrm>
          <a:off x="3512209" y="4378001"/>
          <a:ext cx="225282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IN" sz="1200" kern="1200"/>
            <a:t>nikhilbhat920@gmail.com</a:t>
          </a:r>
          <a:endParaRPr lang="en-US" sz="1200" kern="1200"/>
        </a:p>
      </dsp:txBody>
      <dsp:txXfrm>
        <a:off x="3512209" y="4378001"/>
        <a:ext cx="2252828"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5E1C-C513-61FB-22B0-98A665BA61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5028F57-78D6-16B5-1F63-23CDB4AD6A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FC16E1-335C-DAB4-ABEB-249F30954597}"/>
              </a:ext>
            </a:extLst>
          </p:cNvPr>
          <p:cNvSpPr>
            <a:spLocks noGrp="1"/>
          </p:cNvSpPr>
          <p:nvPr>
            <p:ph type="dt" sz="half" idx="10"/>
          </p:nvPr>
        </p:nvSpPr>
        <p:spPr/>
        <p:txBody>
          <a:bodyPr/>
          <a:lstStyle/>
          <a:p>
            <a:fld id="{7498F6B6-5CD9-481B-863B-7333CA2B0B3F}" type="datetimeFigureOut">
              <a:rPr lang="en-IN" smtClean="0"/>
              <a:t>14-12-2023</a:t>
            </a:fld>
            <a:endParaRPr lang="en-IN"/>
          </a:p>
        </p:txBody>
      </p:sp>
      <p:sp>
        <p:nvSpPr>
          <p:cNvPr id="5" name="Footer Placeholder 4">
            <a:extLst>
              <a:ext uri="{FF2B5EF4-FFF2-40B4-BE49-F238E27FC236}">
                <a16:creationId xmlns:a16="http://schemas.microsoft.com/office/drawing/2014/main" id="{5488CBA1-832D-CB86-ACF5-592D5B6B2B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33AFD7-C694-6151-199D-FA76C7B9BD80}"/>
              </a:ext>
            </a:extLst>
          </p:cNvPr>
          <p:cNvSpPr>
            <a:spLocks noGrp="1"/>
          </p:cNvSpPr>
          <p:nvPr>
            <p:ph type="sldNum" sz="quarter" idx="12"/>
          </p:nvPr>
        </p:nvSpPr>
        <p:spPr/>
        <p:txBody>
          <a:bodyPr/>
          <a:lstStyle/>
          <a:p>
            <a:fld id="{22BDE65D-EED4-4E8E-B3EC-F86E6A5837DB}" type="slidenum">
              <a:rPr lang="en-IN" smtClean="0"/>
              <a:t>‹#›</a:t>
            </a:fld>
            <a:endParaRPr lang="en-IN"/>
          </a:p>
        </p:txBody>
      </p:sp>
    </p:spTree>
    <p:extLst>
      <p:ext uri="{BB962C8B-B14F-4D97-AF65-F5344CB8AC3E}">
        <p14:creationId xmlns:p14="http://schemas.microsoft.com/office/powerpoint/2010/main" val="295834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8C63B-64CE-9A58-19F4-807715E432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6FA734-46E5-E8AD-B1C3-A06D0B6F48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55286B-E768-D38D-A92D-1F6D690C483E}"/>
              </a:ext>
            </a:extLst>
          </p:cNvPr>
          <p:cNvSpPr>
            <a:spLocks noGrp="1"/>
          </p:cNvSpPr>
          <p:nvPr>
            <p:ph type="dt" sz="half" idx="10"/>
          </p:nvPr>
        </p:nvSpPr>
        <p:spPr/>
        <p:txBody>
          <a:bodyPr/>
          <a:lstStyle/>
          <a:p>
            <a:fld id="{7498F6B6-5CD9-481B-863B-7333CA2B0B3F}" type="datetimeFigureOut">
              <a:rPr lang="en-IN" smtClean="0"/>
              <a:t>14-12-2023</a:t>
            </a:fld>
            <a:endParaRPr lang="en-IN"/>
          </a:p>
        </p:txBody>
      </p:sp>
      <p:sp>
        <p:nvSpPr>
          <p:cNvPr id="5" name="Footer Placeholder 4">
            <a:extLst>
              <a:ext uri="{FF2B5EF4-FFF2-40B4-BE49-F238E27FC236}">
                <a16:creationId xmlns:a16="http://schemas.microsoft.com/office/drawing/2014/main" id="{FC513269-C430-B653-D479-8A9117F855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F889B5-0AEE-B1CD-FBF6-D907A75FF4AB}"/>
              </a:ext>
            </a:extLst>
          </p:cNvPr>
          <p:cNvSpPr>
            <a:spLocks noGrp="1"/>
          </p:cNvSpPr>
          <p:nvPr>
            <p:ph type="sldNum" sz="quarter" idx="12"/>
          </p:nvPr>
        </p:nvSpPr>
        <p:spPr/>
        <p:txBody>
          <a:bodyPr/>
          <a:lstStyle/>
          <a:p>
            <a:fld id="{22BDE65D-EED4-4E8E-B3EC-F86E6A5837DB}" type="slidenum">
              <a:rPr lang="en-IN" smtClean="0"/>
              <a:t>‹#›</a:t>
            </a:fld>
            <a:endParaRPr lang="en-IN"/>
          </a:p>
        </p:txBody>
      </p:sp>
    </p:spTree>
    <p:extLst>
      <p:ext uri="{BB962C8B-B14F-4D97-AF65-F5344CB8AC3E}">
        <p14:creationId xmlns:p14="http://schemas.microsoft.com/office/powerpoint/2010/main" val="2451229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7C6E52-31CF-0277-9450-14F11B9B2F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2ED44C-30C7-61AA-5DCD-8F7ADA7828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0AEEBA-0A71-D62D-EA12-995403D80EE8}"/>
              </a:ext>
            </a:extLst>
          </p:cNvPr>
          <p:cNvSpPr>
            <a:spLocks noGrp="1"/>
          </p:cNvSpPr>
          <p:nvPr>
            <p:ph type="dt" sz="half" idx="10"/>
          </p:nvPr>
        </p:nvSpPr>
        <p:spPr/>
        <p:txBody>
          <a:bodyPr/>
          <a:lstStyle/>
          <a:p>
            <a:fld id="{7498F6B6-5CD9-481B-863B-7333CA2B0B3F}" type="datetimeFigureOut">
              <a:rPr lang="en-IN" smtClean="0"/>
              <a:t>14-12-2023</a:t>
            </a:fld>
            <a:endParaRPr lang="en-IN"/>
          </a:p>
        </p:txBody>
      </p:sp>
      <p:sp>
        <p:nvSpPr>
          <p:cNvPr id="5" name="Footer Placeholder 4">
            <a:extLst>
              <a:ext uri="{FF2B5EF4-FFF2-40B4-BE49-F238E27FC236}">
                <a16:creationId xmlns:a16="http://schemas.microsoft.com/office/drawing/2014/main" id="{33A0387A-CF5C-8A5C-FCF4-E920DB37FE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774E63-F1AE-4D08-9A1D-429E68E379C7}"/>
              </a:ext>
            </a:extLst>
          </p:cNvPr>
          <p:cNvSpPr>
            <a:spLocks noGrp="1"/>
          </p:cNvSpPr>
          <p:nvPr>
            <p:ph type="sldNum" sz="quarter" idx="12"/>
          </p:nvPr>
        </p:nvSpPr>
        <p:spPr/>
        <p:txBody>
          <a:bodyPr/>
          <a:lstStyle/>
          <a:p>
            <a:fld id="{22BDE65D-EED4-4E8E-B3EC-F86E6A5837DB}" type="slidenum">
              <a:rPr lang="en-IN" smtClean="0"/>
              <a:t>‹#›</a:t>
            </a:fld>
            <a:endParaRPr lang="en-IN"/>
          </a:p>
        </p:txBody>
      </p:sp>
    </p:spTree>
    <p:extLst>
      <p:ext uri="{BB962C8B-B14F-4D97-AF65-F5344CB8AC3E}">
        <p14:creationId xmlns:p14="http://schemas.microsoft.com/office/powerpoint/2010/main" val="3674670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7C05F-0CA1-CEA5-A45E-5661C4737F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DC8FEF-92FB-FA41-85D6-5361077ADE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4FC5FD-24E2-87C3-92A6-59AB56FD99E1}"/>
              </a:ext>
            </a:extLst>
          </p:cNvPr>
          <p:cNvSpPr>
            <a:spLocks noGrp="1"/>
          </p:cNvSpPr>
          <p:nvPr>
            <p:ph type="dt" sz="half" idx="10"/>
          </p:nvPr>
        </p:nvSpPr>
        <p:spPr/>
        <p:txBody>
          <a:bodyPr/>
          <a:lstStyle/>
          <a:p>
            <a:fld id="{7498F6B6-5CD9-481B-863B-7333CA2B0B3F}" type="datetimeFigureOut">
              <a:rPr lang="en-IN" smtClean="0"/>
              <a:t>14-12-2023</a:t>
            </a:fld>
            <a:endParaRPr lang="en-IN"/>
          </a:p>
        </p:txBody>
      </p:sp>
      <p:sp>
        <p:nvSpPr>
          <p:cNvPr id="5" name="Footer Placeholder 4">
            <a:extLst>
              <a:ext uri="{FF2B5EF4-FFF2-40B4-BE49-F238E27FC236}">
                <a16:creationId xmlns:a16="http://schemas.microsoft.com/office/drawing/2014/main" id="{FB60021A-A591-92D3-DAF5-B22FC18FF0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8738C6-97BC-55B6-2DBA-1EB838E1F80A}"/>
              </a:ext>
            </a:extLst>
          </p:cNvPr>
          <p:cNvSpPr>
            <a:spLocks noGrp="1"/>
          </p:cNvSpPr>
          <p:nvPr>
            <p:ph type="sldNum" sz="quarter" idx="12"/>
          </p:nvPr>
        </p:nvSpPr>
        <p:spPr/>
        <p:txBody>
          <a:bodyPr/>
          <a:lstStyle/>
          <a:p>
            <a:fld id="{22BDE65D-EED4-4E8E-B3EC-F86E6A5837DB}" type="slidenum">
              <a:rPr lang="en-IN" smtClean="0"/>
              <a:t>‹#›</a:t>
            </a:fld>
            <a:endParaRPr lang="en-IN"/>
          </a:p>
        </p:txBody>
      </p:sp>
    </p:spTree>
    <p:extLst>
      <p:ext uri="{BB962C8B-B14F-4D97-AF65-F5344CB8AC3E}">
        <p14:creationId xmlns:p14="http://schemas.microsoft.com/office/powerpoint/2010/main" val="2821604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E07A9-A4AE-2C99-62DF-C49D246F87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A9748F-4C34-58EA-5E67-4D52204753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01D305-8E5B-3C0D-79CA-6C7664850339}"/>
              </a:ext>
            </a:extLst>
          </p:cNvPr>
          <p:cNvSpPr>
            <a:spLocks noGrp="1"/>
          </p:cNvSpPr>
          <p:nvPr>
            <p:ph type="dt" sz="half" idx="10"/>
          </p:nvPr>
        </p:nvSpPr>
        <p:spPr/>
        <p:txBody>
          <a:bodyPr/>
          <a:lstStyle/>
          <a:p>
            <a:fld id="{7498F6B6-5CD9-481B-863B-7333CA2B0B3F}" type="datetimeFigureOut">
              <a:rPr lang="en-IN" smtClean="0"/>
              <a:t>14-12-2023</a:t>
            </a:fld>
            <a:endParaRPr lang="en-IN"/>
          </a:p>
        </p:txBody>
      </p:sp>
      <p:sp>
        <p:nvSpPr>
          <p:cNvPr id="5" name="Footer Placeholder 4">
            <a:extLst>
              <a:ext uri="{FF2B5EF4-FFF2-40B4-BE49-F238E27FC236}">
                <a16:creationId xmlns:a16="http://schemas.microsoft.com/office/drawing/2014/main" id="{2B1A8B4B-7351-8CF9-CB05-94672F7138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AB4EBF-2D73-BCBF-3C3A-35F4F7C76EF4}"/>
              </a:ext>
            </a:extLst>
          </p:cNvPr>
          <p:cNvSpPr>
            <a:spLocks noGrp="1"/>
          </p:cNvSpPr>
          <p:nvPr>
            <p:ph type="sldNum" sz="quarter" idx="12"/>
          </p:nvPr>
        </p:nvSpPr>
        <p:spPr/>
        <p:txBody>
          <a:bodyPr/>
          <a:lstStyle/>
          <a:p>
            <a:fld id="{22BDE65D-EED4-4E8E-B3EC-F86E6A5837DB}" type="slidenum">
              <a:rPr lang="en-IN" smtClean="0"/>
              <a:t>‹#›</a:t>
            </a:fld>
            <a:endParaRPr lang="en-IN"/>
          </a:p>
        </p:txBody>
      </p:sp>
    </p:spTree>
    <p:extLst>
      <p:ext uri="{BB962C8B-B14F-4D97-AF65-F5344CB8AC3E}">
        <p14:creationId xmlns:p14="http://schemas.microsoft.com/office/powerpoint/2010/main" val="4068742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405CB-3697-3781-DB98-A4FAC4347D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282A68-8887-E170-E4CC-76B363F3FA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72FCB74-15DF-E8FE-0FC9-994BC3E13C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0A06AE4-741E-FF9D-0776-CB5617EE374D}"/>
              </a:ext>
            </a:extLst>
          </p:cNvPr>
          <p:cNvSpPr>
            <a:spLocks noGrp="1"/>
          </p:cNvSpPr>
          <p:nvPr>
            <p:ph type="dt" sz="half" idx="10"/>
          </p:nvPr>
        </p:nvSpPr>
        <p:spPr/>
        <p:txBody>
          <a:bodyPr/>
          <a:lstStyle/>
          <a:p>
            <a:fld id="{7498F6B6-5CD9-481B-863B-7333CA2B0B3F}" type="datetimeFigureOut">
              <a:rPr lang="en-IN" smtClean="0"/>
              <a:t>14-12-2023</a:t>
            </a:fld>
            <a:endParaRPr lang="en-IN"/>
          </a:p>
        </p:txBody>
      </p:sp>
      <p:sp>
        <p:nvSpPr>
          <p:cNvPr id="6" name="Footer Placeholder 5">
            <a:extLst>
              <a:ext uri="{FF2B5EF4-FFF2-40B4-BE49-F238E27FC236}">
                <a16:creationId xmlns:a16="http://schemas.microsoft.com/office/drawing/2014/main" id="{88862ADB-63C9-699B-185C-63C5866F7D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916583-1C01-9860-D6CD-5F28E63D0575}"/>
              </a:ext>
            </a:extLst>
          </p:cNvPr>
          <p:cNvSpPr>
            <a:spLocks noGrp="1"/>
          </p:cNvSpPr>
          <p:nvPr>
            <p:ph type="sldNum" sz="quarter" idx="12"/>
          </p:nvPr>
        </p:nvSpPr>
        <p:spPr/>
        <p:txBody>
          <a:bodyPr/>
          <a:lstStyle/>
          <a:p>
            <a:fld id="{22BDE65D-EED4-4E8E-B3EC-F86E6A5837DB}" type="slidenum">
              <a:rPr lang="en-IN" smtClean="0"/>
              <a:t>‹#›</a:t>
            </a:fld>
            <a:endParaRPr lang="en-IN"/>
          </a:p>
        </p:txBody>
      </p:sp>
    </p:spTree>
    <p:extLst>
      <p:ext uri="{BB962C8B-B14F-4D97-AF65-F5344CB8AC3E}">
        <p14:creationId xmlns:p14="http://schemas.microsoft.com/office/powerpoint/2010/main" val="1639509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4AC34-97A1-25F0-3764-DE7E4A9729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9C89FB-B161-0A94-29BD-E66C56EABE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7E41F7-D2C7-2F3B-2175-6611B122EB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B62B36-B26B-3204-9CEE-4C7314F198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E25833-C0E7-6D75-E25C-863FBE2F44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5697DFE-28E5-B427-BDF2-7639A1B043F1}"/>
              </a:ext>
            </a:extLst>
          </p:cNvPr>
          <p:cNvSpPr>
            <a:spLocks noGrp="1"/>
          </p:cNvSpPr>
          <p:nvPr>
            <p:ph type="dt" sz="half" idx="10"/>
          </p:nvPr>
        </p:nvSpPr>
        <p:spPr/>
        <p:txBody>
          <a:bodyPr/>
          <a:lstStyle/>
          <a:p>
            <a:fld id="{7498F6B6-5CD9-481B-863B-7333CA2B0B3F}" type="datetimeFigureOut">
              <a:rPr lang="en-IN" smtClean="0"/>
              <a:t>14-12-2023</a:t>
            </a:fld>
            <a:endParaRPr lang="en-IN"/>
          </a:p>
        </p:txBody>
      </p:sp>
      <p:sp>
        <p:nvSpPr>
          <p:cNvPr id="8" name="Footer Placeholder 7">
            <a:extLst>
              <a:ext uri="{FF2B5EF4-FFF2-40B4-BE49-F238E27FC236}">
                <a16:creationId xmlns:a16="http://schemas.microsoft.com/office/drawing/2014/main" id="{9F1FBD1A-22DA-0D78-0D1E-F926A8FCBEE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E9429B5-3F69-B9D7-9366-F4CFA1201CFE}"/>
              </a:ext>
            </a:extLst>
          </p:cNvPr>
          <p:cNvSpPr>
            <a:spLocks noGrp="1"/>
          </p:cNvSpPr>
          <p:nvPr>
            <p:ph type="sldNum" sz="quarter" idx="12"/>
          </p:nvPr>
        </p:nvSpPr>
        <p:spPr/>
        <p:txBody>
          <a:bodyPr/>
          <a:lstStyle/>
          <a:p>
            <a:fld id="{22BDE65D-EED4-4E8E-B3EC-F86E6A5837DB}" type="slidenum">
              <a:rPr lang="en-IN" smtClean="0"/>
              <a:t>‹#›</a:t>
            </a:fld>
            <a:endParaRPr lang="en-IN"/>
          </a:p>
        </p:txBody>
      </p:sp>
    </p:spTree>
    <p:extLst>
      <p:ext uri="{BB962C8B-B14F-4D97-AF65-F5344CB8AC3E}">
        <p14:creationId xmlns:p14="http://schemas.microsoft.com/office/powerpoint/2010/main" val="4214200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A7D08-4239-B6F6-EDF8-E3A1EF648B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4FC9C3-71D0-30BD-28AD-D6EC43D3BA49}"/>
              </a:ext>
            </a:extLst>
          </p:cNvPr>
          <p:cNvSpPr>
            <a:spLocks noGrp="1"/>
          </p:cNvSpPr>
          <p:nvPr>
            <p:ph type="dt" sz="half" idx="10"/>
          </p:nvPr>
        </p:nvSpPr>
        <p:spPr/>
        <p:txBody>
          <a:bodyPr/>
          <a:lstStyle/>
          <a:p>
            <a:fld id="{7498F6B6-5CD9-481B-863B-7333CA2B0B3F}" type="datetimeFigureOut">
              <a:rPr lang="en-IN" smtClean="0"/>
              <a:t>14-12-2023</a:t>
            </a:fld>
            <a:endParaRPr lang="en-IN"/>
          </a:p>
        </p:txBody>
      </p:sp>
      <p:sp>
        <p:nvSpPr>
          <p:cNvPr id="4" name="Footer Placeholder 3">
            <a:extLst>
              <a:ext uri="{FF2B5EF4-FFF2-40B4-BE49-F238E27FC236}">
                <a16:creationId xmlns:a16="http://schemas.microsoft.com/office/drawing/2014/main" id="{8BE546AD-29D7-796E-D337-C6B95CD4D6A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625199D-A135-638F-4FEE-F80F3D7C75D0}"/>
              </a:ext>
            </a:extLst>
          </p:cNvPr>
          <p:cNvSpPr>
            <a:spLocks noGrp="1"/>
          </p:cNvSpPr>
          <p:nvPr>
            <p:ph type="sldNum" sz="quarter" idx="12"/>
          </p:nvPr>
        </p:nvSpPr>
        <p:spPr/>
        <p:txBody>
          <a:bodyPr/>
          <a:lstStyle/>
          <a:p>
            <a:fld id="{22BDE65D-EED4-4E8E-B3EC-F86E6A5837DB}" type="slidenum">
              <a:rPr lang="en-IN" smtClean="0"/>
              <a:t>‹#›</a:t>
            </a:fld>
            <a:endParaRPr lang="en-IN"/>
          </a:p>
        </p:txBody>
      </p:sp>
    </p:spTree>
    <p:extLst>
      <p:ext uri="{BB962C8B-B14F-4D97-AF65-F5344CB8AC3E}">
        <p14:creationId xmlns:p14="http://schemas.microsoft.com/office/powerpoint/2010/main" val="2614476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F9800F-5DD2-35F3-3391-27651C994E8E}"/>
              </a:ext>
            </a:extLst>
          </p:cNvPr>
          <p:cNvSpPr>
            <a:spLocks noGrp="1"/>
          </p:cNvSpPr>
          <p:nvPr>
            <p:ph type="dt" sz="half" idx="10"/>
          </p:nvPr>
        </p:nvSpPr>
        <p:spPr/>
        <p:txBody>
          <a:bodyPr/>
          <a:lstStyle/>
          <a:p>
            <a:fld id="{7498F6B6-5CD9-481B-863B-7333CA2B0B3F}" type="datetimeFigureOut">
              <a:rPr lang="en-IN" smtClean="0"/>
              <a:t>14-12-2023</a:t>
            </a:fld>
            <a:endParaRPr lang="en-IN"/>
          </a:p>
        </p:txBody>
      </p:sp>
      <p:sp>
        <p:nvSpPr>
          <p:cNvPr id="3" name="Footer Placeholder 2">
            <a:extLst>
              <a:ext uri="{FF2B5EF4-FFF2-40B4-BE49-F238E27FC236}">
                <a16:creationId xmlns:a16="http://schemas.microsoft.com/office/drawing/2014/main" id="{5019602E-AC91-9593-C8DF-B2ADACB6260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57802C4-78CE-887E-96AA-1A5EF1157CC0}"/>
              </a:ext>
            </a:extLst>
          </p:cNvPr>
          <p:cNvSpPr>
            <a:spLocks noGrp="1"/>
          </p:cNvSpPr>
          <p:nvPr>
            <p:ph type="sldNum" sz="quarter" idx="12"/>
          </p:nvPr>
        </p:nvSpPr>
        <p:spPr/>
        <p:txBody>
          <a:bodyPr/>
          <a:lstStyle/>
          <a:p>
            <a:fld id="{22BDE65D-EED4-4E8E-B3EC-F86E6A5837DB}" type="slidenum">
              <a:rPr lang="en-IN" smtClean="0"/>
              <a:t>‹#›</a:t>
            </a:fld>
            <a:endParaRPr lang="en-IN"/>
          </a:p>
        </p:txBody>
      </p:sp>
    </p:spTree>
    <p:extLst>
      <p:ext uri="{BB962C8B-B14F-4D97-AF65-F5344CB8AC3E}">
        <p14:creationId xmlns:p14="http://schemas.microsoft.com/office/powerpoint/2010/main" val="4116992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7E19B-07F7-E0AA-8A74-065DA14183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181DE6E-7ECE-2592-995B-8C8A02E4C2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4CB994-0679-1954-14AA-40363A372E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3AE8D1-30A2-1629-9CB6-86D4138DD081}"/>
              </a:ext>
            </a:extLst>
          </p:cNvPr>
          <p:cNvSpPr>
            <a:spLocks noGrp="1"/>
          </p:cNvSpPr>
          <p:nvPr>
            <p:ph type="dt" sz="half" idx="10"/>
          </p:nvPr>
        </p:nvSpPr>
        <p:spPr/>
        <p:txBody>
          <a:bodyPr/>
          <a:lstStyle/>
          <a:p>
            <a:fld id="{7498F6B6-5CD9-481B-863B-7333CA2B0B3F}" type="datetimeFigureOut">
              <a:rPr lang="en-IN" smtClean="0"/>
              <a:t>14-12-2023</a:t>
            </a:fld>
            <a:endParaRPr lang="en-IN"/>
          </a:p>
        </p:txBody>
      </p:sp>
      <p:sp>
        <p:nvSpPr>
          <p:cNvPr id="6" name="Footer Placeholder 5">
            <a:extLst>
              <a:ext uri="{FF2B5EF4-FFF2-40B4-BE49-F238E27FC236}">
                <a16:creationId xmlns:a16="http://schemas.microsoft.com/office/drawing/2014/main" id="{EC502B3B-A194-B2D5-8DFD-E29130D178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34CE1B-7F0A-8048-F78A-D0BAA5D10C7C}"/>
              </a:ext>
            </a:extLst>
          </p:cNvPr>
          <p:cNvSpPr>
            <a:spLocks noGrp="1"/>
          </p:cNvSpPr>
          <p:nvPr>
            <p:ph type="sldNum" sz="quarter" idx="12"/>
          </p:nvPr>
        </p:nvSpPr>
        <p:spPr/>
        <p:txBody>
          <a:bodyPr/>
          <a:lstStyle/>
          <a:p>
            <a:fld id="{22BDE65D-EED4-4E8E-B3EC-F86E6A5837DB}" type="slidenum">
              <a:rPr lang="en-IN" smtClean="0"/>
              <a:t>‹#›</a:t>
            </a:fld>
            <a:endParaRPr lang="en-IN"/>
          </a:p>
        </p:txBody>
      </p:sp>
    </p:spTree>
    <p:extLst>
      <p:ext uri="{BB962C8B-B14F-4D97-AF65-F5344CB8AC3E}">
        <p14:creationId xmlns:p14="http://schemas.microsoft.com/office/powerpoint/2010/main" val="103735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B82AB-E3ED-FB1A-B8DD-C616441DF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64A4A6-FB1C-C287-E019-08AE7C587E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BA8610F-9B63-84EF-D368-022EF087A3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919396-AEDF-F4F9-34D8-5C6ABE20BC21}"/>
              </a:ext>
            </a:extLst>
          </p:cNvPr>
          <p:cNvSpPr>
            <a:spLocks noGrp="1"/>
          </p:cNvSpPr>
          <p:nvPr>
            <p:ph type="dt" sz="half" idx="10"/>
          </p:nvPr>
        </p:nvSpPr>
        <p:spPr/>
        <p:txBody>
          <a:bodyPr/>
          <a:lstStyle/>
          <a:p>
            <a:fld id="{7498F6B6-5CD9-481B-863B-7333CA2B0B3F}" type="datetimeFigureOut">
              <a:rPr lang="en-IN" smtClean="0"/>
              <a:t>14-12-2023</a:t>
            </a:fld>
            <a:endParaRPr lang="en-IN"/>
          </a:p>
        </p:txBody>
      </p:sp>
      <p:sp>
        <p:nvSpPr>
          <p:cNvPr id="6" name="Footer Placeholder 5">
            <a:extLst>
              <a:ext uri="{FF2B5EF4-FFF2-40B4-BE49-F238E27FC236}">
                <a16:creationId xmlns:a16="http://schemas.microsoft.com/office/drawing/2014/main" id="{16136789-A550-EE2F-BFF2-A9E175584D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8201B9-CB31-F30F-D210-CF0812D10902}"/>
              </a:ext>
            </a:extLst>
          </p:cNvPr>
          <p:cNvSpPr>
            <a:spLocks noGrp="1"/>
          </p:cNvSpPr>
          <p:nvPr>
            <p:ph type="sldNum" sz="quarter" idx="12"/>
          </p:nvPr>
        </p:nvSpPr>
        <p:spPr/>
        <p:txBody>
          <a:bodyPr/>
          <a:lstStyle/>
          <a:p>
            <a:fld id="{22BDE65D-EED4-4E8E-B3EC-F86E6A5837DB}" type="slidenum">
              <a:rPr lang="en-IN" smtClean="0"/>
              <a:t>‹#›</a:t>
            </a:fld>
            <a:endParaRPr lang="en-IN"/>
          </a:p>
        </p:txBody>
      </p:sp>
    </p:spTree>
    <p:extLst>
      <p:ext uri="{BB962C8B-B14F-4D97-AF65-F5344CB8AC3E}">
        <p14:creationId xmlns:p14="http://schemas.microsoft.com/office/powerpoint/2010/main" val="276244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7A97D9-9DBE-DE49-DEF9-38CFA12F70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51CC89-245A-6BDE-6BE8-078367E6A9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DC69A8-796A-8FC3-A389-CACDC4B1CF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98F6B6-5CD9-481B-863B-7333CA2B0B3F}" type="datetimeFigureOut">
              <a:rPr lang="en-IN" smtClean="0"/>
              <a:t>14-12-2023</a:t>
            </a:fld>
            <a:endParaRPr lang="en-IN"/>
          </a:p>
        </p:txBody>
      </p:sp>
      <p:sp>
        <p:nvSpPr>
          <p:cNvPr id="5" name="Footer Placeholder 4">
            <a:extLst>
              <a:ext uri="{FF2B5EF4-FFF2-40B4-BE49-F238E27FC236}">
                <a16:creationId xmlns:a16="http://schemas.microsoft.com/office/drawing/2014/main" id="{BBE1195B-0718-1CED-D0E9-C769E62ECE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B014701-72E1-30D6-7595-B1E9A6A1F8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BDE65D-EED4-4E8E-B3EC-F86E6A5837DB}" type="slidenum">
              <a:rPr lang="en-IN" smtClean="0"/>
              <a:t>‹#›</a:t>
            </a:fld>
            <a:endParaRPr lang="en-IN"/>
          </a:p>
        </p:txBody>
      </p:sp>
    </p:spTree>
    <p:extLst>
      <p:ext uri="{BB962C8B-B14F-4D97-AF65-F5344CB8AC3E}">
        <p14:creationId xmlns:p14="http://schemas.microsoft.com/office/powerpoint/2010/main" val="964746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ti.com/support-quality/quality-policies-procedures/product-life-cycle.html" TargetMode="External"/><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txBody>
            <a:bodyPr/>
            <a:lstStyle/>
            <a:p>
              <a:endParaRPr lang="en-US"/>
            </a:p>
          </p:txBody>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txBody>
            <a:bodyPr/>
            <a:lstStyle/>
            <a:p>
              <a:endParaRPr lang="en-US"/>
            </a:p>
          </p:txBody>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txBody>
            <a:bodyPr/>
            <a:lstStyle/>
            <a:p>
              <a:endParaRPr lang="en-US"/>
            </a:p>
          </p:txBody>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F1B3581-E1D1-35DC-5872-EB3FA2C092DC}"/>
              </a:ext>
            </a:extLst>
          </p:cNvPr>
          <p:cNvSpPr>
            <a:spLocks noGrp="1"/>
          </p:cNvSpPr>
          <p:nvPr>
            <p:ph type="ctrTitle"/>
          </p:nvPr>
        </p:nvSpPr>
        <p:spPr>
          <a:xfrm>
            <a:off x="1524000" y="2776538"/>
            <a:ext cx="9144000" cy="1381188"/>
          </a:xfrm>
        </p:spPr>
        <p:style>
          <a:lnRef idx="2">
            <a:schemeClr val="accent4">
              <a:shade val="15000"/>
            </a:schemeClr>
          </a:lnRef>
          <a:fillRef idx="1">
            <a:schemeClr val="accent4"/>
          </a:fillRef>
          <a:effectRef idx="0">
            <a:schemeClr val="accent4"/>
          </a:effectRef>
          <a:fontRef idx="minor">
            <a:schemeClr val="lt1"/>
          </a:fontRef>
        </p:style>
        <p:txBody>
          <a:bodyPr anchor="ctr">
            <a:normAutofit/>
          </a:bodyPr>
          <a:lstStyle/>
          <a:p>
            <a:r>
              <a:rPr lang="en-IN" sz="3100" b="1" i="0">
                <a:solidFill>
                  <a:schemeClr val="bg2"/>
                </a:solidFill>
                <a:effectLst/>
              </a:rPr>
              <a:t>Problem Statement: </a:t>
            </a:r>
            <a:r>
              <a:rPr lang="en-US" sz="3100" b="1" i="0">
                <a:solidFill>
                  <a:schemeClr val="bg2"/>
                </a:solidFill>
                <a:effectLst/>
              </a:rPr>
              <a:t>Hardware Design Engineer for Payload Electronics Development</a:t>
            </a:r>
            <a:r>
              <a:rPr lang="en-US" sz="3100" b="1">
                <a:solidFill>
                  <a:schemeClr val="bg2"/>
                </a:solidFill>
              </a:rPr>
              <a:t> </a:t>
            </a:r>
            <a:br>
              <a:rPr lang="en-US" sz="3100" b="1">
                <a:solidFill>
                  <a:schemeClr val="bg2"/>
                </a:solidFill>
              </a:rPr>
            </a:br>
            <a:endParaRPr lang="en-IN" sz="3100" b="1">
              <a:solidFill>
                <a:schemeClr val="bg2"/>
              </a:solidFill>
            </a:endParaRPr>
          </a:p>
        </p:txBody>
      </p:sp>
      <p:sp>
        <p:nvSpPr>
          <p:cNvPr id="3" name="Subtitle 2">
            <a:extLst>
              <a:ext uri="{FF2B5EF4-FFF2-40B4-BE49-F238E27FC236}">
                <a16:creationId xmlns:a16="http://schemas.microsoft.com/office/drawing/2014/main" id="{F240D6C6-C307-7694-6BFC-920667313905}"/>
              </a:ext>
            </a:extLst>
          </p:cNvPr>
          <p:cNvSpPr>
            <a:spLocks noGrp="1"/>
          </p:cNvSpPr>
          <p:nvPr>
            <p:ph type="subTitle" idx="1"/>
          </p:nvPr>
        </p:nvSpPr>
        <p:spPr>
          <a:xfrm>
            <a:off x="1524000" y="4495800"/>
            <a:ext cx="9144000" cy="762000"/>
          </a:xfrm>
        </p:spPr>
        <p:txBody>
          <a:bodyPr>
            <a:normAutofit/>
          </a:bodyPr>
          <a:lstStyle/>
          <a:p>
            <a:r>
              <a:rPr lang="en-IN" sz="1800" b="1" kern="0">
                <a:effectLst/>
                <a:latin typeface="Segoe UI" panose="020B0502040204020203" pitchFamily="34" charset="0"/>
                <a:ea typeface="Times New Roman" panose="02020603050405020304" pitchFamily="18" charset="0"/>
                <a:cs typeface="Times New Roman" panose="02020603050405020304" pitchFamily="18" charset="0"/>
              </a:rPr>
              <a:t>Design of a high-accuracy Peizo</a:t>
            </a:r>
            <a:r>
              <a:rPr lang="en-IN" sz="1800" b="1" kern="0">
                <a:latin typeface="Segoe UI" panose="020B0502040204020203" pitchFamily="34" charset="0"/>
                <a:ea typeface="Times New Roman" panose="02020603050405020304" pitchFamily="18" charset="0"/>
                <a:cs typeface="Times New Roman" panose="02020603050405020304" pitchFamily="18" charset="0"/>
              </a:rPr>
              <a:t>-</a:t>
            </a:r>
            <a:r>
              <a:rPr lang="en-IN" sz="1800" b="1" kern="0">
                <a:effectLst/>
                <a:latin typeface="Segoe UI" panose="020B0502040204020203" pitchFamily="34" charset="0"/>
                <a:ea typeface="Times New Roman" panose="02020603050405020304" pitchFamily="18" charset="0"/>
                <a:cs typeface="Times New Roman" panose="02020603050405020304" pitchFamily="18" charset="0"/>
              </a:rPr>
              <a:t>actuator control electronics for an Earth Observation (EO) payload.</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a:p>
        </p:txBody>
      </p:sp>
    </p:spTree>
    <p:extLst>
      <p:ext uri="{BB962C8B-B14F-4D97-AF65-F5344CB8AC3E}">
        <p14:creationId xmlns:p14="http://schemas.microsoft.com/office/powerpoint/2010/main" val="104043493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FDC535F-AC0A-417D-96AB-6706BECACD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000"/>
          </a:xfrm>
          <a:prstGeom prst="rect">
            <a:avLst/>
          </a:prstGeom>
          <a:solidFill>
            <a:srgbClr val="2D3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7AAAF8E-31DB-4148-8FCA-4D8233D691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953" y="484068"/>
            <a:ext cx="6898027" cy="58893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274328-4774-4DF9-BA53-45256512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1393" y="484069"/>
            <a:ext cx="4145975" cy="349989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1C7B46D-2FEF-4FAA-915B-8B21A66BB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1393" y="4144834"/>
            <a:ext cx="4145975" cy="221151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023FCE4-C9DE-BDBE-5D94-2E5214CEB016}"/>
              </a:ext>
            </a:extLst>
          </p:cNvPr>
          <p:cNvPicPr>
            <a:picLocks noChangeAspect="1"/>
          </p:cNvPicPr>
          <p:nvPr/>
        </p:nvPicPr>
        <p:blipFill>
          <a:blip r:embed="rId2"/>
          <a:stretch>
            <a:fillRect/>
          </a:stretch>
        </p:blipFill>
        <p:spPr>
          <a:xfrm>
            <a:off x="521838" y="990600"/>
            <a:ext cx="6767962" cy="5104438"/>
          </a:xfrm>
          <a:prstGeom prst="rect">
            <a:avLst/>
          </a:prstGeom>
        </p:spPr>
      </p:pic>
      <p:pic>
        <p:nvPicPr>
          <p:cNvPr id="15" name="Picture 14">
            <a:extLst>
              <a:ext uri="{FF2B5EF4-FFF2-40B4-BE49-F238E27FC236}">
                <a16:creationId xmlns:a16="http://schemas.microsoft.com/office/drawing/2014/main" id="{3EE598F5-CFE9-E2D7-84C9-E3EC615AB08F}"/>
              </a:ext>
            </a:extLst>
          </p:cNvPr>
          <p:cNvPicPr>
            <a:picLocks noChangeAspect="1"/>
          </p:cNvPicPr>
          <p:nvPr/>
        </p:nvPicPr>
        <p:blipFill>
          <a:blip r:embed="rId3"/>
          <a:stretch>
            <a:fillRect/>
          </a:stretch>
        </p:blipFill>
        <p:spPr>
          <a:xfrm>
            <a:off x="7764434" y="990600"/>
            <a:ext cx="4053839" cy="2666038"/>
          </a:xfrm>
          <a:prstGeom prst="rect">
            <a:avLst/>
          </a:prstGeom>
        </p:spPr>
      </p:pic>
      <p:pic>
        <p:nvPicPr>
          <p:cNvPr id="17" name="Picture 16">
            <a:extLst>
              <a:ext uri="{FF2B5EF4-FFF2-40B4-BE49-F238E27FC236}">
                <a16:creationId xmlns:a16="http://schemas.microsoft.com/office/drawing/2014/main" id="{7BEC6115-6F9B-06F5-9D2A-5A4F4A841C23}"/>
              </a:ext>
            </a:extLst>
          </p:cNvPr>
          <p:cNvPicPr>
            <a:picLocks noChangeAspect="1"/>
          </p:cNvPicPr>
          <p:nvPr/>
        </p:nvPicPr>
        <p:blipFill>
          <a:blip r:embed="rId4"/>
          <a:stretch>
            <a:fillRect/>
          </a:stretch>
        </p:blipFill>
        <p:spPr>
          <a:xfrm>
            <a:off x="7865817" y="4262860"/>
            <a:ext cx="3537126" cy="2015392"/>
          </a:xfrm>
          <a:prstGeom prst="rect">
            <a:avLst/>
          </a:prstGeom>
        </p:spPr>
      </p:pic>
      <p:sp>
        <p:nvSpPr>
          <p:cNvPr id="19" name="TextBox 18">
            <a:extLst>
              <a:ext uri="{FF2B5EF4-FFF2-40B4-BE49-F238E27FC236}">
                <a16:creationId xmlns:a16="http://schemas.microsoft.com/office/drawing/2014/main" id="{E67F5636-FB80-8685-DE54-679F5AFBC15C}"/>
              </a:ext>
            </a:extLst>
          </p:cNvPr>
          <p:cNvSpPr txBox="1"/>
          <p:nvPr/>
        </p:nvSpPr>
        <p:spPr>
          <a:xfrm>
            <a:off x="647354" y="527604"/>
            <a:ext cx="6096000" cy="369332"/>
          </a:xfrm>
          <a:prstGeom prst="rect">
            <a:avLst/>
          </a:prstGeom>
          <a:noFill/>
        </p:spPr>
        <p:txBody>
          <a:bodyPr wrap="square">
            <a:spAutoFit/>
          </a:bodyPr>
          <a:lstStyle/>
          <a:p>
            <a:pPr marL="0" indent="0">
              <a:buNone/>
            </a:pPr>
            <a:r>
              <a:rPr lang="en-IN" b="1" u="sng" dirty="0">
                <a:highlight>
                  <a:srgbClr val="FFFF00"/>
                </a:highlight>
              </a:rPr>
              <a:t>P/N: D-510.100</a:t>
            </a:r>
          </a:p>
        </p:txBody>
      </p:sp>
    </p:spTree>
    <p:extLst>
      <p:ext uri="{BB962C8B-B14F-4D97-AF65-F5344CB8AC3E}">
        <p14:creationId xmlns:p14="http://schemas.microsoft.com/office/powerpoint/2010/main" val="1184566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153C4839-D6D7-E390-06EE-FA68D036D147}"/>
              </a:ext>
            </a:extLst>
          </p:cNvPr>
          <p:cNvSpPr txBox="1"/>
          <p:nvPr/>
        </p:nvSpPr>
        <p:spPr>
          <a:xfrm>
            <a:off x="660041" y="2767106"/>
            <a:ext cx="2880828" cy="307190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dirty="0">
                <a:solidFill>
                  <a:srgbClr val="FFFFFF"/>
                </a:solidFill>
                <a:latin typeface="+mj-lt"/>
                <a:ea typeface="+mj-ea"/>
                <a:cs typeface="+mj-cs"/>
              </a:rPr>
              <a:t>6</a:t>
            </a:r>
            <a:r>
              <a:rPr lang="en-US" sz="4000" b="1" kern="1200" dirty="0">
                <a:solidFill>
                  <a:srgbClr val="FFFFFF"/>
                </a:solidFill>
                <a:effectLst/>
                <a:latin typeface="+mj-lt"/>
                <a:ea typeface="+mj-ea"/>
                <a:cs typeface="+mj-cs"/>
              </a:rPr>
              <a:t>. Signal Conditioner</a:t>
            </a:r>
            <a:endParaRPr lang="en-US" sz="4000" kern="1200" dirty="0">
              <a:solidFill>
                <a:srgbClr val="FFFFFF"/>
              </a:solidFill>
              <a:latin typeface="+mj-lt"/>
              <a:ea typeface="+mj-ea"/>
              <a:cs typeface="+mj-cs"/>
            </a:endParaRPr>
          </a:p>
        </p:txBody>
      </p:sp>
      <p:pic>
        <p:nvPicPr>
          <p:cNvPr id="11" name="Picture 10">
            <a:extLst>
              <a:ext uri="{FF2B5EF4-FFF2-40B4-BE49-F238E27FC236}">
                <a16:creationId xmlns:a16="http://schemas.microsoft.com/office/drawing/2014/main" id="{2656D751-1106-78E2-4653-051366D0ECE4}"/>
              </a:ext>
            </a:extLst>
          </p:cNvPr>
          <p:cNvPicPr>
            <a:picLocks noChangeAspect="1"/>
          </p:cNvPicPr>
          <p:nvPr/>
        </p:nvPicPr>
        <p:blipFill>
          <a:blip r:embed="rId2"/>
          <a:stretch>
            <a:fillRect/>
          </a:stretch>
        </p:blipFill>
        <p:spPr>
          <a:xfrm>
            <a:off x="4787445" y="467208"/>
            <a:ext cx="6655713" cy="5923584"/>
          </a:xfrm>
          <a:prstGeom prst="rect">
            <a:avLst/>
          </a:prstGeom>
        </p:spPr>
      </p:pic>
    </p:spTree>
    <p:extLst>
      <p:ext uri="{BB962C8B-B14F-4D97-AF65-F5344CB8AC3E}">
        <p14:creationId xmlns:p14="http://schemas.microsoft.com/office/powerpoint/2010/main" val="3527258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0D4CC29-F5D8-BD02-85F8-12FE3429A82B}"/>
              </a:ext>
            </a:extLst>
          </p:cNvPr>
          <p:cNvPicPr>
            <a:picLocks noChangeAspect="1"/>
          </p:cNvPicPr>
          <p:nvPr/>
        </p:nvPicPr>
        <p:blipFill>
          <a:blip r:embed="rId2"/>
          <a:stretch>
            <a:fillRect/>
          </a:stretch>
        </p:blipFill>
        <p:spPr>
          <a:xfrm>
            <a:off x="1408571" y="1123527"/>
            <a:ext cx="1669240" cy="4604800"/>
          </a:xfrm>
          <a:prstGeom prst="rect">
            <a:avLst/>
          </a:prstGeom>
        </p:spPr>
      </p:pic>
      <p:cxnSp>
        <p:nvCxnSpPr>
          <p:cNvPr id="19" name="Straight Connector 18">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0A48BC89-BD0F-6182-5A48-662798790D52}"/>
              </a:ext>
            </a:extLst>
          </p:cNvPr>
          <p:cNvPicPr>
            <a:picLocks noGrp="1" noChangeAspect="1"/>
          </p:cNvPicPr>
          <p:nvPr>
            <p:ph idx="1"/>
          </p:nvPr>
        </p:nvPicPr>
        <p:blipFill rotWithShape="1">
          <a:blip r:embed="rId3"/>
          <a:srcRect l="2718" t="1145" r="4130" b="20504"/>
          <a:stretch/>
        </p:blipFill>
        <p:spPr>
          <a:xfrm>
            <a:off x="5253390" y="588200"/>
            <a:ext cx="5300310" cy="5681600"/>
          </a:xfrm>
          <a:prstGeom prst="rect">
            <a:avLst/>
          </a:prstGeom>
        </p:spPr>
      </p:pic>
      <p:sp>
        <p:nvSpPr>
          <p:cNvPr id="16" name="TextBox 15">
            <a:extLst>
              <a:ext uri="{FF2B5EF4-FFF2-40B4-BE49-F238E27FC236}">
                <a16:creationId xmlns:a16="http://schemas.microsoft.com/office/drawing/2014/main" id="{649EB09C-5E87-AB65-458B-AB32EF841064}"/>
              </a:ext>
            </a:extLst>
          </p:cNvPr>
          <p:cNvSpPr txBox="1"/>
          <p:nvPr/>
        </p:nvSpPr>
        <p:spPr>
          <a:xfrm>
            <a:off x="1117600" y="501134"/>
            <a:ext cx="1877270" cy="369332"/>
          </a:xfrm>
          <a:prstGeom prst="rect">
            <a:avLst/>
          </a:prstGeom>
          <a:noFill/>
        </p:spPr>
        <p:txBody>
          <a:bodyPr wrap="square">
            <a:spAutoFit/>
          </a:bodyPr>
          <a:lstStyle/>
          <a:p>
            <a:pPr marL="0" indent="0">
              <a:buNone/>
            </a:pPr>
            <a:r>
              <a:rPr lang="en-IN" b="1" u="sng" dirty="0">
                <a:highlight>
                  <a:srgbClr val="FFFF00"/>
                </a:highlight>
              </a:rPr>
              <a:t>P/N: E-509.E03</a:t>
            </a:r>
          </a:p>
        </p:txBody>
      </p:sp>
    </p:spTree>
    <p:extLst>
      <p:ext uri="{BB962C8B-B14F-4D97-AF65-F5344CB8AC3E}">
        <p14:creationId xmlns:p14="http://schemas.microsoft.com/office/powerpoint/2010/main" val="3027277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F077EA-B7D2-C723-B97F-4B38B514C285}"/>
              </a:ext>
            </a:extLst>
          </p:cNvPr>
          <p:cNvSpPr>
            <a:spLocks noGrp="1"/>
          </p:cNvSpPr>
          <p:nvPr>
            <p:ph type="title"/>
          </p:nvPr>
        </p:nvSpPr>
        <p:spPr>
          <a:xfrm>
            <a:off x="1136397" y="502021"/>
            <a:ext cx="4959603" cy="1642969"/>
          </a:xfrm>
        </p:spPr>
        <p:txBody>
          <a:bodyPr anchor="b">
            <a:normAutofit/>
          </a:bodyPr>
          <a:lstStyle/>
          <a:p>
            <a:r>
              <a:rPr lang="en-IN" sz="4000"/>
              <a:t>Need For Signal Conditioner:</a:t>
            </a:r>
          </a:p>
        </p:txBody>
      </p:sp>
      <p:sp>
        <p:nvSpPr>
          <p:cNvPr id="3" name="Content Placeholder 2">
            <a:extLst>
              <a:ext uri="{FF2B5EF4-FFF2-40B4-BE49-F238E27FC236}">
                <a16:creationId xmlns:a16="http://schemas.microsoft.com/office/drawing/2014/main" id="{E1336777-5560-3DB1-A0D8-ED37D6F53A93}"/>
              </a:ext>
            </a:extLst>
          </p:cNvPr>
          <p:cNvSpPr>
            <a:spLocks noGrp="1"/>
          </p:cNvSpPr>
          <p:nvPr>
            <p:ph idx="1"/>
          </p:nvPr>
        </p:nvSpPr>
        <p:spPr>
          <a:xfrm>
            <a:off x="1136397" y="2418408"/>
            <a:ext cx="4959603" cy="3522569"/>
          </a:xfrm>
        </p:spPr>
        <p:txBody>
          <a:bodyPr anchor="t">
            <a:normAutofit/>
          </a:bodyPr>
          <a:lstStyle/>
          <a:p>
            <a:r>
              <a:rPr lang="en-IN" sz="1900" dirty="0"/>
              <a:t>Removes Noise and amplifies sensor signal, Improves Range.</a:t>
            </a:r>
            <a:endParaRPr lang="en-US" sz="1900" dirty="0"/>
          </a:p>
          <a:p>
            <a:r>
              <a:rPr lang="en-US" sz="1900" dirty="0"/>
              <a:t>Improves Linearity </a:t>
            </a:r>
          </a:p>
          <a:p>
            <a:r>
              <a:rPr lang="en-US" sz="1900" dirty="0"/>
              <a:t>Eliminates Drift and Hysteresis when used in Closed loop operations</a:t>
            </a:r>
          </a:p>
          <a:p>
            <a:r>
              <a:rPr lang="en-IN" sz="1900" dirty="0"/>
              <a:t>ILS Circuitry Maximizes Capacitive Sensor Linearity</a:t>
            </a:r>
          </a:p>
          <a:p>
            <a:endParaRPr lang="en-IN" sz="1900" dirty="0"/>
          </a:p>
        </p:txBody>
      </p:sp>
      <p:pic>
        <p:nvPicPr>
          <p:cNvPr id="27" name="Picture 26">
            <a:extLst>
              <a:ext uri="{FF2B5EF4-FFF2-40B4-BE49-F238E27FC236}">
                <a16:creationId xmlns:a16="http://schemas.microsoft.com/office/drawing/2014/main" id="{80C16905-461D-938F-6B85-ADB095FFFC10}"/>
              </a:ext>
            </a:extLst>
          </p:cNvPr>
          <p:cNvPicPr>
            <a:picLocks noChangeAspect="1"/>
          </p:cNvPicPr>
          <p:nvPr/>
        </p:nvPicPr>
        <p:blipFill>
          <a:blip r:embed="rId2"/>
          <a:stretch>
            <a:fillRect/>
          </a:stretch>
        </p:blipFill>
        <p:spPr>
          <a:xfrm>
            <a:off x="6426717" y="1478618"/>
            <a:ext cx="5201023" cy="1950382"/>
          </a:xfrm>
          <a:prstGeom prst="rect">
            <a:avLst/>
          </a:prstGeom>
        </p:spPr>
      </p:pic>
      <p:sp>
        <p:nvSpPr>
          <p:cNvPr id="39" name="Rectangle 38">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A diagram of a signal&#10;&#10;Description automatically generated">
            <a:extLst>
              <a:ext uri="{FF2B5EF4-FFF2-40B4-BE49-F238E27FC236}">
                <a16:creationId xmlns:a16="http://schemas.microsoft.com/office/drawing/2014/main" id="{880687DC-6B2F-B0CC-25DE-8D346D6196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400" y="3854715"/>
            <a:ext cx="3308738" cy="2086262"/>
          </a:xfrm>
          <a:prstGeom prst="rect">
            <a:avLst/>
          </a:prstGeom>
        </p:spPr>
      </p:pic>
    </p:spTree>
    <p:extLst>
      <p:ext uri="{BB962C8B-B14F-4D97-AF65-F5344CB8AC3E}">
        <p14:creationId xmlns:p14="http://schemas.microsoft.com/office/powerpoint/2010/main" val="197750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B0D0F0-2DA3-04C0-BEAD-BBAB6B8A37AB}"/>
              </a:ext>
            </a:extLst>
          </p:cNvPr>
          <p:cNvSpPr>
            <a:spLocks noGrp="1"/>
          </p:cNvSpPr>
          <p:nvPr>
            <p:ph type="title"/>
          </p:nvPr>
        </p:nvSpPr>
        <p:spPr>
          <a:xfrm>
            <a:off x="1133515" y="715379"/>
            <a:ext cx="10176151" cy="1097519"/>
          </a:xfrm>
        </p:spPr>
        <p:txBody>
          <a:bodyPr anchor="ctr">
            <a:normAutofit/>
          </a:bodyPr>
          <a:lstStyle/>
          <a:p>
            <a:r>
              <a:rPr lang="en-IN" sz="4000"/>
              <a:t>Alternate Signal Conditioner</a:t>
            </a:r>
          </a:p>
        </p:txBody>
      </p:sp>
      <p:sp>
        <p:nvSpPr>
          <p:cNvPr id="17" name="Rectangle 16">
            <a:extLst>
              <a:ext uri="{FF2B5EF4-FFF2-40B4-BE49-F238E27FC236}">
                <a16:creationId xmlns:a16="http://schemas.microsoft.com/office/drawing/2014/main" id="{B444D337-4D9F-40A8-BA84-C0BFA7A8A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0478D1D-B50E-41C8-8A55-36A53D449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414AD13-3CB8-AB7D-76EE-98FF1B2AFAC7}"/>
              </a:ext>
            </a:extLst>
          </p:cNvPr>
          <p:cNvPicPr>
            <a:picLocks noChangeAspect="1"/>
          </p:cNvPicPr>
          <p:nvPr/>
        </p:nvPicPr>
        <p:blipFill>
          <a:blip r:embed="rId2"/>
          <a:stretch>
            <a:fillRect/>
          </a:stretch>
        </p:blipFill>
        <p:spPr>
          <a:xfrm>
            <a:off x="6867470" y="2600783"/>
            <a:ext cx="4609512" cy="3389692"/>
          </a:xfrm>
          <a:prstGeom prst="rect">
            <a:avLst/>
          </a:prstGeom>
        </p:spPr>
      </p:pic>
      <p:sp>
        <p:nvSpPr>
          <p:cNvPr id="6" name="TextBox 5">
            <a:extLst>
              <a:ext uri="{FF2B5EF4-FFF2-40B4-BE49-F238E27FC236}">
                <a16:creationId xmlns:a16="http://schemas.microsoft.com/office/drawing/2014/main" id="{89FAA1FB-579F-53EB-C11A-60BB88F5CF26}"/>
              </a:ext>
            </a:extLst>
          </p:cNvPr>
          <p:cNvSpPr txBox="1"/>
          <p:nvPr/>
        </p:nvSpPr>
        <p:spPr>
          <a:xfrm>
            <a:off x="7245749" y="1941426"/>
            <a:ext cx="3440968" cy="403176"/>
          </a:xfrm>
          <a:prstGeom prst="rect">
            <a:avLst/>
          </a:prstGeom>
          <a:noFill/>
        </p:spPr>
        <p:txBody>
          <a:bodyPr wrap="square">
            <a:spAutoFit/>
          </a:bodyPr>
          <a:lstStyle/>
          <a:p>
            <a:pPr defTabSz="996696"/>
            <a:r>
              <a:rPr lang="en-IN" sz="1962" b="1" kern="1200" dirty="0">
                <a:solidFill>
                  <a:schemeClr val="tx1"/>
                </a:solidFill>
                <a:highlight>
                  <a:srgbClr val="FFFF00"/>
                </a:highlight>
                <a:latin typeface="+mn-lt"/>
                <a:ea typeface="+mn-ea"/>
                <a:cs typeface="+mn-cs"/>
              </a:rPr>
              <a:t>P/N: </a:t>
            </a:r>
            <a:r>
              <a:rPr lang="en-IN" sz="1962" b="1" kern="1200" dirty="0">
                <a:solidFill>
                  <a:schemeClr val="tx1"/>
                </a:solidFill>
                <a:highlight>
                  <a:srgbClr val="FFFF00"/>
                </a:highlight>
                <a:latin typeface="inherit"/>
                <a:ea typeface="+mn-ea"/>
                <a:cs typeface="+mn-cs"/>
              </a:rPr>
              <a:t>AMP04ESZ</a:t>
            </a:r>
            <a:endParaRPr lang="en-IN" b="1" i="0" dirty="0">
              <a:effectLst/>
              <a:highlight>
                <a:srgbClr val="FFFF00"/>
              </a:highlight>
              <a:latin typeface="inherit"/>
            </a:endParaRPr>
          </a:p>
        </p:txBody>
      </p:sp>
      <p:sp>
        <p:nvSpPr>
          <p:cNvPr id="10" name="TextBox 9">
            <a:extLst>
              <a:ext uri="{FF2B5EF4-FFF2-40B4-BE49-F238E27FC236}">
                <a16:creationId xmlns:a16="http://schemas.microsoft.com/office/drawing/2014/main" id="{D7027807-80B4-1F2E-2E2D-0D94D151D464}"/>
              </a:ext>
            </a:extLst>
          </p:cNvPr>
          <p:cNvSpPr txBox="1"/>
          <p:nvPr/>
        </p:nvSpPr>
        <p:spPr>
          <a:xfrm>
            <a:off x="722352" y="2293842"/>
            <a:ext cx="5129087" cy="2519849"/>
          </a:xfrm>
          <a:prstGeom prst="rect">
            <a:avLst/>
          </a:prstGeom>
          <a:noFill/>
        </p:spPr>
        <p:txBody>
          <a:bodyPr wrap="square">
            <a:spAutoFit/>
          </a:bodyPr>
          <a:lstStyle/>
          <a:p>
            <a:pPr defTabSz="996696"/>
            <a:r>
              <a:rPr lang="en-IN" sz="1962" b="1" kern="1200" dirty="0">
                <a:solidFill>
                  <a:schemeClr val="tx1"/>
                </a:solidFill>
                <a:latin typeface="inherit"/>
                <a:ea typeface="+mn-ea"/>
                <a:cs typeface="+mn-cs"/>
              </a:rPr>
              <a:t>AMP04ESZ: </a:t>
            </a:r>
            <a:r>
              <a:rPr lang="en-IN" sz="1962" kern="1200" dirty="0">
                <a:solidFill>
                  <a:srgbClr val="333333"/>
                </a:solidFill>
                <a:latin typeface="helvetica" panose="020B0604020202020204" pitchFamily="34" charset="0"/>
                <a:ea typeface="+mn-ea"/>
                <a:cs typeface="+mn-cs"/>
              </a:rPr>
              <a:t>Precision Instrumentation Amplifier</a:t>
            </a:r>
            <a:endParaRPr lang="en-US" sz="1962" kern="1200" dirty="0">
              <a:solidFill>
                <a:srgbClr val="001D35"/>
              </a:solidFill>
              <a:latin typeface="Google Sans"/>
              <a:ea typeface="+mn-ea"/>
              <a:cs typeface="+mn-cs"/>
            </a:endParaRPr>
          </a:p>
          <a:p>
            <a:pPr defTabSz="996696">
              <a:buFont typeface="Arial" panose="020B0604020202020204" pitchFamily="34" charset="0"/>
              <a:buChar char="•"/>
            </a:pPr>
            <a:endParaRPr lang="en-US" sz="1962" kern="1200" dirty="0">
              <a:solidFill>
                <a:srgbClr val="001D35"/>
              </a:solidFill>
              <a:latin typeface="Google Sans"/>
              <a:ea typeface="+mn-ea"/>
              <a:cs typeface="+mn-cs"/>
            </a:endParaRPr>
          </a:p>
          <a:p>
            <a:pPr defTabSz="996696">
              <a:buFont typeface="Arial" panose="020B0604020202020204" pitchFamily="34" charset="0"/>
              <a:buChar char="•"/>
            </a:pPr>
            <a:r>
              <a:rPr lang="en-US" sz="1962" kern="1200" dirty="0">
                <a:solidFill>
                  <a:srgbClr val="001D35"/>
                </a:solidFill>
                <a:latin typeface="Google Sans"/>
                <a:ea typeface="+mn-ea"/>
                <a:cs typeface="+mn-cs"/>
              </a:rPr>
              <a:t>Wide gain range: 1 to 1000</a:t>
            </a:r>
          </a:p>
          <a:p>
            <a:pPr defTabSz="996696">
              <a:buFont typeface="Arial" panose="020B0604020202020204" pitchFamily="34" charset="0"/>
              <a:buChar char="•"/>
            </a:pPr>
            <a:r>
              <a:rPr lang="en-IN" sz="1962" kern="1200" dirty="0">
                <a:solidFill>
                  <a:srgbClr val="001D35"/>
                </a:solidFill>
                <a:latin typeface="Google Sans"/>
                <a:ea typeface="+mn-ea"/>
                <a:cs typeface="+mn-cs"/>
              </a:rPr>
              <a:t>Single-resistor gain set</a:t>
            </a:r>
          </a:p>
          <a:p>
            <a:pPr defTabSz="996696">
              <a:buFont typeface="Arial" panose="020B0604020202020204" pitchFamily="34" charset="0"/>
              <a:buChar char="•"/>
            </a:pPr>
            <a:r>
              <a:rPr lang="en-IN" sz="1962" kern="1200" dirty="0">
                <a:solidFill>
                  <a:srgbClr val="001D35"/>
                </a:solidFill>
                <a:latin typeface="Google Sans"/>
                <a:ea typeface="+mn-ea"/>
                <a:cs typeface="+mn-cs"/>
              </a:rPr>
              <a:t>Single pole Low pass Filter setting</a:t>
            </a:r>
          </a:p>
          <a:p>
            <a:pPr defTabSz="996696"/>
            <a:br>
              <a:rPr lang="en-US" sz="1962" kern="1200" dirty="0">
                <a:solidFill>
                  <a:schemeClr val="tx1"/>
                </a:solidFill>
                <a:latin typeface="+mn-lt"/>
                <a:ea typeface="+mn-ea"/>
                <a:cs typeface="+mn-cs"/>
              </a:rPr>
            </a:br>
            <a:endParaRPr lang="en-IN" b="0" i="0" dirty="0">
              <a:solidFill>
                <a:srgbClr val="001D35"/>
              </a:solidFill>
              <a:effectLst/>
              <a:latin typeface="Google Sans"/>
            </a:endParaRPr>
          </a:p>
        </p:txBody>
      </p:sp>
    </p:spTree>
    <p:extLst>
      <p:ext uri="{BB962C8B-B14F-4D97-AF65-F5344CB8AC3E}">
        <p14:creationId xmlns:p14="http://schemas.microsoft.com/office/powerpoint/2010/main" val="2861327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3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53C4839-D6D7-E390-06EE-FA68D036D147}"/>
              </a:ext>
            </a:extLst>
          </p:cNvPr>
          <p:cNvSpPr txBox="1"/>
          <p:nvPr/>
        </p:nvSpPr>
        <p:spPr>
          <a:xfrm>
            <a:off x="466722" y="586855"/>
            <a:ext cx="3038478" cy="1622945"/>
          </a:xfrm>
          <a:prstGeom prst="rect">
            <a:avLst/>
          </a:prstGeom>
        </p:spPr>
        <p:txBody>
          <a:bodyPr vert="horz" lIns="91440" tIns="45720" rIns="91440" bIns="45720" rtlCol="0" anchor="b">
            <a:normAutofit lnSpcReduction="10000"/>
          </a:bodyPr>
          <a:lstStyle/>
          <a:p>
            <a:pPr algn="r">
              <a:lnSpc>
                <a:spcPct val="90000"/>
              </a:lnSpc>
              <a:spcBef>
                <a:spcPct val="0"/>
              </a:spcBef>
              <a:spcAft>
                <a:spcPts val="600"/>
              </a:spcAft>
            </a:pPr>
            <a:r>
              <a:rPr lang="en-US" sz="4000" b="1" kern="1200" dirty="0">
                <a:solidFill>
                  <a:srgbClr val="FFFFFF"/>
                </a:solidFill>
                <a:latin typeface="+mj-lt"/>
                <a:ea typeface="+mj-ea"/>
                <a:cs typeface="+mj-cs"/>
              </a:rPr>
              <a:t>7</a:t>
            </a:r>
            <a:r>
              <a:rPr lang="en-US" sz="4000" b="1" kern="1200" dirty="0">
                <a:solidFill>
                  <a:srgbClr val="FFFFFF"/>
                </a:solidFill>
                <a:effectLst/>
                <a:latin typeface="+mj-lt"/>
                <a:ea typeface="+mj-ea"/>
                <a:cs typeface="+mj-cs"/>
              </a:rPr>
              <a:t>. </a:t>
            </a:r>
            <a:r>
              <a:rPr lang="en-US" sz="4000" b="1" kern="1200" dirty="0">
                <a:solidFill>
                  <a:srgbClr val="FFFFFF"/>
                </a:solidFill>
                <a:latin typeface="+mj-lt"/>
                <a:ea typeface="+mj-ea"/>
                <a:cs typeface="+mj-cs"/>
              </a:rPr>
              <a:t>Data Acquisition (ADC)</a:t>
            </a:r>
          </a:p>
        </p:txBody>
      </p:sp>
      <p:pic>
        <p:nvPicPr>
          <p:cNvPr id="5" name="Picture 4" descr="Simplified Block Diagram">
            <a:extLst>
              <a:ext uri="{FF2B5EF4-FFF2-40B4-BE49-F238E27FC236}">
                <a16:creationId xmlns:a16="http://schemas.microsoft.com/office/drawing/2014/main" id="{E6D1E5AC-8159-FFB4-9AA4-13D8330E464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9349" y="2717725"/>
            <a:ext cx="4775697" cy="3737080"/>
          </a:xfrm>
          <a:prstGeom prst="rect">
            <a:avLst/>
          </a:prstGeom>
          <a:ln>
            <a:solidFill>
              <a:schemeClr val="tx1">
                <a:lumMod val="95000"/>
                <a:lumOff val="5000"/>
              </a:schemeClr>
            </a:solidFill>
          </a:ln>
        </p:spPr>
        <p:style>
          <a:lnRef idx="3">
            <a:schemeClr val="lt1"/>
          </a:lnRef>
          <a:fillRef idx="1">
            <a:schemeClr val="dk1"/>
          </a:fillRef>
          <a:effectRef idx="1">
            <a:schemeClr val="dk1"/>
          </a:effectRef>
          <a:fontRef idx="minor">
            <a:schemeClr val="lt1"/>
          </a:fontRef>
        </p:style>
      </p:pic>
      <p:sp>
        <p:nvSpPr>
          <p:cNvPr id="8" name="TextBox 7">
            <a:extLst>
              <a:ext uri="{FF2B5EF4-FFF2-40B4-BE49-F238E27FC236}">
                <a16:creationId xmlns:a16="http://schemas.microsoft.com/office/drawing/2014/main" id="{ABF37B10-FC73-E0A1-9E23-2D090AD77962}"/>
              </a:ext>
            </a:extLst>
          </p:cNvPr>
          <p:cNvSpPr txBox="1"/>
          <p:nvPr/>
        </p:nvSpPr>
        <p:spPr>
          <a:xfrm>
            <a:off x="5962329" y="2071922"/>
            <a:ext cx="5315189" cy="3535083"/>
          </a:xfrm>
          <a:prstGeom prst="rect">
            <a:avLst/>
          </a:prstGeom>
        </p:spPr>
        <p:txBody>
          <a:bodyPr vert="horz" lIns="91440" tIns="45720" rIns="91440" bIns="45720" rtlCol="0" anchor="t">
            <a:normAutofit fontScale="92500" lnSpcReduction="10000"/>
          </a:bodyPr>
          <a:lstStyle/>
          <a:p>
            <a:pPr indent="-228600">
              <a:lnSpc>
                <a:spcPct val="90000"/>
              </a:lnSpc>
              <a:spcAft>
                <a:spcPts val="600"/>
              </a:spcAft>
              <a:buFont typeface="Arial" panose="020B0604020202020204" pitchFamily="34" charset="0"/>
              <a:buChar char="•"/>
            </a:pPr>
            <a:r>
              <a:rPr lang="en-US" sz="2000" dirty="0">
                <a:effectLst/>
              </a:rPr>
              <a:t>Resolution (Bits):24</a:t>
            </a:r>
          </a:p>
          <a:p>
            <a:pPr indent="-228600">
              <a:lnSpc>
                <a:spcPct val="90000"/>
              </a:lnSpc>
              <a:spcAft>
                <a:spcPts val="600"/>
              </a:spcAft>
              <a:buFont typeface="Arial" panose="020B0604020202020204" pitchFamily="34" charset="0"/>
              <a:buChar char="•"/>
            </a:pPr>
            <a:r>
              <a:rPr lang="en-US" sz="2000" dirty="0">
                <a:effectLst/>
              </a:rPr>
              <a:t>Sample rate (max) (</a:t>
            </a:r>
            <a:r>
              <a:rPr lang="en-US" sz="2000" dirty="0" err="1">
                <a:effectLst/>
              </a:rPr>
              <a:t>ksps</a:t>
            </a:r>
            <a:r>
              <a:rPr lang="en-US" sz="2000" dirty="0">
                <a:effectLst/>
              </a:rPr>
              <a:t>):128</a:t>
            </a:r>
          </a:p>
          <a:p>
            <a:pPr indent="-228600">
              <a:lnSpc>
                <a:spcPct val="90000"/>
              </a:lnSpc>
              <a:spcAft>
                <a:spcPts val="600"/>
              </a:spcAft>
              <a:buFont typeface="Arial" panose="020B0604020202020204" pitchFamily="34" charset="0"/>
              <a:buChar char="•"/>
            </a:pPr>
            <a:r>
              <a:rPr lang="en-US" sz="2000" dirty="0">
                <a:effectLst/>
              </a:rPr>
              <a:t>Number of input channels: 4</a:t>
            </a:r>
          </a:p>
          <a:p>
            <a:pPr indent="-228600">
              <a:lnSpc>
                <a:spcPct val="90000"/>
              </a:lnSpc>
              <a:spcAft>
                <a:spcPts val="600"/>
              </a:spcAft>
              <a:buFont typeface="Arial" panose="020B0604020202020204" pitchFamily="34" charset="0"/>
              <a:buChar char="•"/>
            </a:pPr>
            <a:r>
              <a:rPr lang="en-US" sz="2000" dirty="0">
                <a:effectLst/>
              </a:rPr>
              <a:t>Interface Type: Single-ended</a:t>
            </a:r>
          </a:p>
          <a:p>
            <a:pPr>
              <a:lnSpc>
                <a:spcPct val="90000"/>
              </a:lnSpc>
              <a:spcAft>
                <a:spcPts val="600"/>
              </a:spcAft>
            </a:pPr>
            <a:r>
              <a:rPr lang="en-US" sz="2000" dirty="0">
                <a:effectLst/>
              </a:rPr>
              <a:t>	               Simultaneous Sampling</a:t>
            </a:r>
          </a:p>
          <a:p>
            <a:pPr indent="-228600">
              <a:lnSpc>
                <a:spcPct val="90000"/>
              </a:lnSpc>
              <a:spcAft>
                <a:spcPts val="600"/>
              </a:spcAft>
              <a:buFont typeface="Arial" panose="020B0604020202020204" pitchFamily="34" charset="0"/>
              <a:buChar char="•"/>
            </a:pPr>
            <a:r>
              <a:rPr lang="en-US" sz="2000" dirty="0">
                <a:effectLst/>
              </a:rPr>
              <a:t>Multichannel configuration: </a:t>
            </a:r>
          </a:p>
          <a:p>
            <a:pPr>
              <a:lnSpc>
                <a:spcPct val="90000"/>
              </a:lnSpc>
              <a:spcAft>
                <a:spcPts val="600"/>
              </a:spcAft>
            </a:pPr>
            <a:r>
              <a:rPr lang="en-US" sz="2000" dirty="0">
                <a:effectLst/>
              </a:rPr>
              <a:t>     Input voltage range : (max) (V) : </a:t>
            </a:r>
            <a:r>
              <a:rPr lang="en-US" sz="2000" b="0" i="0" dirty="0">
                <a:effectLst/>
              </a:rPr>
              <a:t>4.5</a:t>
            </a:r>
            <a:endParaRPr lang="en-US" sz="2000" dirty="0"/>
          </a:p>
          <a:p>
            <a:pPr>
              <a:lnSpc>
                <a:spcPct val="90000"/>
              </a:lnSpc>
              <a:spcAft>
                <a:spcPts val="600"/>
              </a:spcAft>
            </a:pPr>
            <a:r>
              <a:rPr lang="en-US" sz="2000" dirty="0">
                <a:effectLst/>
              </a:rPr>
              <a:t>     Input voltage range (min) (V) : </a:t>
            </a:r>
            <a:r>
              <a:rPr lang="en-US" sz="2000" b="0" i="0" dirty="0">
                <a:effectLst/>
              </a:rPr>
              <a:t>-1.5</a:t>
            </a:r>
            <a:endParaRPr lang="en-US" sz="2000" dirty="0"/>
          </a:p>
          <a:p>
            <a:pPr indent="-228600">
              <a:lnSpc>
                <a:spcPct val="90000"/>
              </a:lnSpc>
              <a:spcAft>
                <a:spcPts val="600"/>
              </a:spcAft>
              <a:buFont typeface="Arial" panose="020B0604020202020204" pitchFamily="34" charset="0"/>
              <a:buChar char="•"/>
            </a:pPr>
            <a:r>
              <a:rPr lang="en-US" sz="2000" dirty="0"/>
              <a:t>SNR=</a:t>
            </a:r>
            <a:r>
              <a:rPr lang="en-IN" sz="2000" dirty="0"/>
              <a:t>115.2, </a:t>
            </a:r>
            <a:r>
              <a:rPr lang="en-IN" sz="2000" i="0" dirty="0">
                <a:effectLst/>
                <a:latin typeface="KaTeX_Main"/>
              </a:rPr>
              <a:t>ENOB=(SNR(dB)−1.76)/6.02​ = 18.81</a:t>
            </a:r>
            <a:endParaRPr lang="en-US" sz="2000" i="0" dirty="0">
              <a:effectLst/>
            </a:endParaRPr>
          </a:p>
          <a:p>
            <a:pPr algn="l"/>
            <a:br>
              <a:rPr lang="en-US" sz="2000" dirty="0"/>
            </a:br>
            <a:endParaRPr lang="en-US" sz="2000" dirty="0"/>
          </a:p>
        </p:txBody>
      </p:sp>
      <p:sp>
        <p:nvSpPr>
          <p:cNvPr id="9" name="TextBox 8">
            <a:extLst>
              <a:ext uri="{FF2B5EF4-FFF2-40B4-BE49-F238E27FC236}">
                <a16:creationId xmlns:a16="http://schemas.microsoft.com/office/drawing/2014/main" id="{9D7C7F09-BE48-49EA-4EFA-2F6BD4CAF773}"/>
              </a:ext>
            </a:extLst>
          </p:cNvPr>
          <p:cNvSpPr txBox="1"/>
          <p:nvPr/>
        </p:nvSpPr>
        <p:spPr>
          <a:xfrm>
            <a:off x="6575350" y="1040613"/>
            <a:ext cx="4359268" cy="1138773"/>
          </a:xfrm>
          <a:prstGeom prst="rect">
            <a:avLst/>
          </a:prstGeom>
          <a:noFill/>
        </p:spPr>
        <p:txBody>
          <a:bodyPr wrap="square">
            <a:spAutoFit/>
          </a:bodyPr>
          <a:lstStyle/>
          <a:p>
            <a:r>
              <a:rPr lang="en-IN" sz="3200" b="1" kern="1200" dirty="0">
                <a:highlight>
                  <a:srgbClr val="FFFF00"/>
                </a:highlight>
                <a:latin typeface="+mn-lt"/>
                <a:ea typeface="+mn-ea"/>
                <a:cs typeface="+mn-cs"/>
              </a:rPr>
              <a:t>P/N: </a:t>
            </a:r>
            <a:r>
              <a:rPr lang="en-IN" sz="3200" b="1" dirty="0">
                <a:effectLst/>
                <a:highlight>
                  <a:srgbClr val="FFFF00"/>
                </a:highlight>
              </a:rPr>
              <a:t>ADS131A04</a:t>
            </a:r>
          </a:p>
          <a:p>
            <a:br>
              <a:rPr lang="en-IN" u="none" strike="noStrike" dirty="0">
                <a:solidFill>
                  <a:srgbClr val="555555"/>
                </a:solidFill>
                <a:effectLst/>
                <a:hlinkClick r:id="rId3"/>
              </a:rPr>
            </a:br>
            <a:endParaRPr lang="en-IN" b="1" i="0" dirty="0">
              <a:effectLst/>
              <a:highlight>
                <a:srgbClr val="FFFF00"/>
              </a:highlight>
              <a:latin typeface="inherit"/>
            </a:endParaRPr>
          </a:p>
        </p:txBody>
      </p:sp>
    </p:spTree>
    <p:extLst>
      <p:ext uri="{BB962C8B-B14F-4D97-AF65-F5344CB8AC3E}">
        <p14:creationId xmlns:p14="http://schemas.microsoft.com/office/powerpoint/2010/main" val="3248552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1A334C-335C-24FB-7AF4-8406C802DC43}"/>
              </a:ext>
            </a:extLst>
          </p:cNvPr>
          <p:cNvSpPr>
            <a:spLocks noGrp="1"/>
          </p:cNvSpPr>
          <p:nvPr>
            <p:ph idx="1"/>
          </p:nvPr>
        </p:nvSpPr>
        <p:spPr>
          <a:xfrm>
            <a:off x="838200" y="1171575"/>
            <a:ext cx="6162675" cy="5005388"/>
          </a:xfrm>
        </p:spPr>
        <p:txBody>
          <a:bodyPr>
            <a:normAutofit fontScale="85000" lnSpcReduction="20000"/>
          </a:bodyPr>
          <a:lstStyle/>
          <a:p>
            <a:r>
              <a:rPr lang="en-IN" b="0" i="1" dirty="0" err="1">
                <a:solidFill>
                  <a:schemeClr val="tx1">
                    <a:lumMod val="65000"/>
                    <a:lumOff val="35000"/>
                  </a:schemeClr>
                </a:solidFill>
                <a:effectLst/>
                <a:latin typeface="KaTeX_Math"/>
              </a:rPr>
              <a:t>V</a:t>
            </a:r>
            <a:r>
              <a:rPr lang="en-IN" b="0" i="0" dirty="0" err="1">
                <a:solidFill>
                  <a:schemeClr val="tx1">
                    <a:lumMod val="65000"/>
                    <a:lumOff val="35000"/>
                  </a:schemeClr>
                </a:solidFill>
                <a:effectLst/>
                <a:latin typeface="KaTeX_Main"/>
              </a:rPr>
              <a:t>resolution</a:t>
            </a:r>
            <a:r>
              <a:rPr lang="en-IN" b="0" i="0" dirty="0">
                <a:solidFill>
                  <a:schemeClr val="tx1">
                    <a:lumMod val="65000"/>
                    <a:lumOff val="35000"/>
                  </a:schemeClr>
                </a:solidFill>
                <a:effectLst/>
                <a:latin typeface="KaTeX_Main"/>
              </a:rPr>
              <a:t> ​= Input Voltage Range​/ 		                (2^ENOB)</a:t>
            </a:r>
          </a:p>
          <a:p>
            <a:r>
              <a:rPr lang="en-IN" b="0" i="1" dirty="0" err="1">
                <a:solidFill>
                  <a:schemeClr val="tx1">
                    <a:lumMod val="65000"/>
                    <a:lumOff val="35000"/>
                  </a:schemeClr>
                </a:solidFill>
                <a:effectLst/>
                <a:latin typeface="KaTeX_Math"/>
              </a:rPr>
              <a:t>V</a:t>
            </a:r>
            <a:r>
              <a:rPr lang="en-IN" b="0" i="0" dirty="0" err="1">
                <a:solidFill>
                  <a:schemeClr val="tx1">
                    <a:lumMod val="65000"/>
                    <a:lumOff val="35000"/>
                  </a:schemeClr>
                </a:solidFill>
                <a:effectLst/>
                <a:latin typeface="KaTeX_Main"/>
              </a:rPr>
              <a:t>resolution</a:t>
            </a:r>
            <a:r>
              <a:rPr lang="en-IN" b="0" i="0" dirty="0">
                <a:solidFill>
                  <a:schemeClr val="tx1">
                    <a:lumMod val="65000"/>
                    <a:lumOff val="35000"/>
                  </a:schemeClr>
                </a:solidFill>
                <a:effectLst/>
                <a:latin typeface="KaTeX_Main"/>
              </a:rPr>
              <a:t> ​= 6​/(2^18.81)</a:t>
            </a:r>
          </a:p>
          <a:p>
            <a:r>
              <a:rPr lang="en-IN" b="0" i="1" dirty="0" err="1">
                <a:solidFill>
                  <a:schemeClr val="tx1">
                    <a:lumMod val="65000"/>
                    <a:lumOff val="35000"/>
                  </a:schemeClr>
                </a:solidFill>
                <a:effectLst/>
                <a:latin typeface="KaTeX_Math"/>
              </a:rPr>
              <a:t>V</a:t>
            </a:r>
            <a:r>
              <a:rPr lang="en-IN" b="0" i="0" dirty="0" err="1">
                <a:solidFill>
                  <a:schemeClr val="tx1">
                    <a:lumMod val="65000"/>
                    <a:lumOff val="35000"/>
                  </a:schemeClr>
                </a:solidFill>
                <a:effectLst/>
                <a:latin typeface="KaTeX_Main"/>
              </a:rPr>
              <a:t>resolution</a:t>
            </a:r>
            <a:r>
              <a:rPr lang="en-IN" b="0" i="0" dirty="0">
                <a:solidFill>
                  <a:schemeClr val="tx1">
                    <a:lumMod val="65000"/>
                    <a:lumOff val="35000"/>
                  </a:schemeClr>
                </a:solidFill>
                <a:effectLst/>
                <a:latin typeface="KaTeX_Main"/>
              </a:rPr>
              <a:t>​ ≈ 18.25</a:t>
            </a:r>
            <a:r>
              <a:rPr lang="el-GR" b="0" i="1" dirty="0">
                <a:solidFill>
                  <a:schemeClr val="tx1">
                    <a:lumMod val="65000"/>
                    <a:lumOff val="35000"/>
                  </a:schemeClr>
                </a:solidFill>
                <a:effectLst/>
                <a:latin typeface="KaTeX_Math"/>
              </a:rPr>
              <a:t>μ</a:t>
            </a:r>
            <a:r>
              <a:rPr lang="en-IN" b="0" i="1" dirty="0">
                <a:solidFill>
                  <a:schemeClr val="tx1">
                    <a:lumMod val="65000"/>
                    <a:lumOff val="35000"/>
                  </a:schemeClr>
                </a:solidFill>
                <a:effectLst/>
                <a:latin typeface="KaTeX_Math"/>
              </a:rPr>
              <a:t>V</a:t>
            </a:r>
          </a:p>
          <a:p>
            <a:r>
              <a:rPr lang="en-IN" i="1" dirty="0">
                <a:solidFill>
                  <a:schemeClr val="tx1">
                    <a:lumMod val="65000"/>
                    <a:lumOff val="35000"/>
                  </a:schemeClr>
                </a:solidFill>
                <a:latin typeface="KaTeX_Math"/>
              </a:rPr>
              <a:t>5v corresponds to </a:t>
            </a:r>
            <a:r>
              <a:rPr lang="en-IN" i="1" dirty="0">
                <a:solidFill>
                  <a:schemeClr val="tx1">
                    <a:lumMod val="65000"/>
                    <a:lumOff val="35000"/>
                  </a:schemeClr>
                </a:solidFill>
                <a:latin typeface="KaTeX_Math"/>
                <a:sym typeface="Wingdings" panose="05000000000000000000" pitchFamily="2" charset="2"/>
              </a:rPr>
              <a:t> </a:t>
            </a:r>
            <a:r>
              <a:rPr lang="en-IN" i="1" dirty="0">
                <a:solidFill>
                  <a:schemeClr val="tx1">
                    <a:lumMod val="65000"/>
                    <a:lumOff val="35000"/>
                  </a:schemeClr>
                </a:solidFill>
                <a:latin typeface="KaTeX_Math"/>
              </a:rPr>
              <a:t>150um</a:t>
            </a:r>
          </a:p>
          <a:p>
            <a:r>
              <a:rPr lang="en-IN" b="0" i="0" dirty="0">
                <a:solidFill>
                  <a:schemeClr val="tx1">
                    <a:lumMod val="65000"/>
                    <a:lumOff val="35000"/>
                  </a:schemeClr>
                </a:solidFill>
                <a:effectLst/>
                <a:latin typeface="KaTeX_Main"/>
              </a:rPr>
              <a:t>18.25</a:t>
            </a:r>
            <a:r>
              <a:rPr lang="el-GR" b="0" i="1" dirty="0">
                <a:solidFill>
                  <a:schemeClr val="tx1">
                    <a:lumMod val="65000"/>
                    <a:lumOff val="35000"/>
                  </a:schemeClr>
                </a:solidFill>
                <a:effectLst/>
                <a:latin typeface="KaTeX_Math"/>
              </a:rPr>
              <a:t>μ</a:t>
            </a:r>
            <a:r>
              <a:rPr lang="en-IN" b="0" i="1" dirty="0">
                <a:solidFill>
                  <a:schemeClr val="tx1">
                    <a:lumMod val="65000"/>
                    <a:lumOff val="35000"/>
                  </a:schemeClr>
                </a:solidFill>
                <a:effectLst/>
                <a:latin typeface="KaTeX_Math"/>
              </a:rPr>
              <a:t>V </a:t>
            </a:r>
            <a:r>
              <a:rPr lang="en-IN" i="1" dirty="0">
                <a:solidFill>
                  <a:schemeClr val="tx1">
                    <a:lumMod val="65000"/>
                    <a:lumOff val="35000"/>
                  </a:schemeClr>
                </a:solidFill>
                <a:latin typeface="KaTeX_Math"/>
              </a:rPr>
              <a:t>corresponds to </a:t>
            </a:r>
            <a:r>
              <a:rPr lang="en-IN" i="1" dirty="0">
                <a:solidFill>
                  <a:schemeClr val="tx1">
                    <a:lumMod val="65000"/>
                    <a:lumOff val="35000"/>
                  </a:schemeClr>
                </a:solidFill>
                <a:latin typeface="KaTeX_Math"/>
                <a:sym typeface="Wingdings" panose="05000000000000000000" pitchFamily="2" charset="2"/>
              </a:rPr>
              <a:t> 0.547nm</a:t>
            </a:r>
          </a:p>
          <a:p>
            <a:pPr marL="0" indent="0">
              <a:buNone/>
            </a:pPr>
            <a:endParaRPr lang="en-IN" i="1" dirty="0">
              <a:solidFill>
                <a:schemeClr val="tx1">
                  <a:lumMod val="65000"/>
                  <a:lumOff val="35000"/>
                </a:schemeClr>
              </a:solidFill>
              <a:latin typeface="KaTeX_Math"/>
              <a:sym typeface="Wingdings" panose="05000000000000000000" pitchFamily="2" charset="2"/>
            </a:endParaRPr>
          </a:p>
          <a:p>
            <a:pPr marL="0" indent="0">
              <a:buNone/>
            </a:pPr>
            <a:r>
              <a:rPr lang="en-IN" i="1" dirty="0">
                <a:solidFill>
                  <a:schemeClr val="tx1">
                    <a:lumMod val="65000"/>
                    <a:lumOff val="35000"/>
                  </a:schemeClr>
                </a:solidFill>
                <a:latin typeface="KaTeX_Math"/>
                <a:sym typeface="Wingdings" panose="05000000000000000000" pitchFamily="2" charset="2"/>
              </a:rPr>
              <a:t>The Data Acquisition System is capable of sub nm resolution  measurement </a:t>
            </a:r>
          </a:p>
          <a:p>
            <a:endParaRPr lang="en-IN" b="0" i="1" dirty="0">
              <a:solidFill>
                <a:srgbClr val="D1D5DB"/>
              </a:solidFill>
              <a:effectLst/>
              <a:latin typeface="KaTeX_Math"/>
              <a:sym typeface="Wingdings" panose="05000000000000000000" pitchFamily="2" charset="2"/>
            </a:endParaRPr>
          </a:p>
          <a:p>
            <a:endParaRPr lang="en-IN" b="0" i="0" dirty="0">
              <a:solidFill>
                <a:srgbClr val="D1D5DB"/>
              </a:solidFill>
              <a:effectLst/>
              <a:latin typeface="Söhne"/>
            </a:endParaRPr>
          </a:p>
          <a:p>
            <a:pPr marL="0" indent="0">
              <a:buNone/>
            </a:pPr>
            <a:br>
              <a:rPr lang="en-IN" dirty="0"/>
            </a:br>
            <a:br>
              <a:rPr lang="en-IN" dirty="0"/>
            </a:br>
            <a:endParaRPr lang="en-IN" dirty="0"/>
          </a:p>
        </p:txBody>
      </p:sp>
      <p:pic>
        <p:nvPicPr>
          <p:cNvPr id="5" name="Picture 4">
            <a:extLst>
              <a:ext uri="{FF2B5EF4-FFF2-40B4-BE49-F238E27FC236}">
                <a16:creationId xmlns:a16="http://schemas.microsoft.com/office/drawing/2014/main" id="{9731709E-F231-BC60-5305-44805EC2430F}"/>
              </a:ext>
            </a:extLst>
          </p:cNvPr>
          <p:cNvPicPr>
            <a:picLocks noChangeAspect="1"/>
          </p:cNvPicPr>
          <p:nvPr/>
        </p:nvPicPr>
        <p:blipFill>
          <a:blip r:embed="rId2"/>
          <a:stretch>
            <a:fillRect/>
          </a:stretch>
        </p:blipFill>
        <p:spPr>
          <a:xfrm>
            <a:off x="6860811" y="1774397"/>
            <a:ext cx="4826364" cy="2749977"/>
          </a:xfrm>
          <a:prstGeom prst="rect">
            <a:avLst/>
          </a:prstGeom>
        </p:spPr>
      </p:pic>
    </p:spTree>
    <p:extLst>
      <p:ext uri="{BB962C8B-B14F-4D97-AF65-F5344CB8AC3E}">
        <p14:creationId xmlns:p14="http://schemas.microsoft.com/office/powerpoint/2010/main" val="69915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153C4839-D6D7-E390-06EE-FA68D036D147}"/>
              </a:ext>
            </a:extLst>
          </p:cNvPr>
          <p:cNvSpPr txBox="1"/>
          <p:nvPr/>
        </p:nvSpPr>
        <p:spPr>
          <a:xfrm>
            <a:off x="660041" y="2767106"/>
            <a:ext cx="2880828" cy="307190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kern="1200" dirty="0">
                <a:solidFill>
                  <a:srgbClr val="FFFFFF"/>
                </a:solidFill>
                <a:effectLst/>
                <a:latin typeface="+mj-lt"/>
                <a:ea typeface="+mj-ea"/>
                <a:cs typeface="+mj-cs"/>
              </a:rPr>
              <a:t>8. Control Algorithm</a:t>
            </a:r>
            <a:endParaRPr lang="en-US" sz="4000" kern="1200" dirty="0">
              <a:solidFill>
                <a:srgbClr val="FFFFFF"/>
              </a:solidFill>
              <a:latin typeface="+mj-lt"/>
              <a:ea typeface="+mj-ea"/>
              <a:cs typeface="+mj-cs"/>
            </a:endParaRPr>
          </a:p>
        </p:txBody>
      </p:sp>
      <p:pic>
        <p:nvPicPr>
          <p:cNvPr id="2" name="Content Placeholder 11" descr="A diagram of a plant&#10;&#10;Description automatically generated">
            <a:extLst>
              <a:ext uri="{FF2B5EF4-FFF2-40B4-BE49-F238E27FC236}">
                <a16:creationId xmlns:a16="http://schemas.microsoft.com/office/drawing/2014/main" id="{1D7FE102-FC3D-75BB-3E0B-9B98B38E2A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4110" y="26054"/>
            <a:ext cx="7627620" cy="3383280"/>
          </a:xfrm>
        </p:spPr>
      </p:pic>
      <p:sp>
        <p:nvSpPr>
          <p:cNvPr id="3" name="TextBox 2">
            <a:extLst>
              <a:ext uri="{FF2B5EF4-FFF2-40B4-BE49-F238E27FC236}">
                <a16:creationId xmlns:a16="http://schemas.microsoft.com/office/drawing/2014/main" id="{6ED3EA97-509A-51BC-DCAF-C128136BF2F3}"/>
              </a:ext>
            </a:extLst>
          </p:cNvPr>
          <p:cNvSpPr txBox="1"/>
          <p:nvPr/>
        </p:nvSpPr>
        <p:spPr>
          <a:xfrm>
            <a:off x="4870988" y="3941110"/>
            <a:ext cx="6848475" cy="1477328"/>
          </a:xfrm>
          <a:prstGeom prst="rect">
            <a:avLst/>
          </a:prstGeom>
          <a:noFill/>
        </p:spPr>
        <p:txBody>
          <a:bodyPr wrap="square">
            <a:spAutoFit/>
          </a:bodyPr>
          <a:lstStyle/>
          <a:p>
            <a:r>
              <a:rPr lang="en-US" dirty="0">
                <a:latin typeface="Söhne"/>
              </a:rPr>
              <a:t>P</a:t>
            </a:r>
            <a:r>
              <a:rPr lang="en-US" b="0" i="0" dirty="0">
                <a:effectLst/>
                <a:latin typeface="Söhne"/>
              </a:rPr>
              <a:t>roportional term addresses immediate deviations, but in cases where there are continuous disturbances(drift and Hysteresis) preventing the system from reaching the setpoint, the integral term is necessary to gradually eliminate the steady-state error by accumulating and responding to the persistent deviation over time.</a:t>
            </a:r>
            <a:endParaRPr lang="en-IN" dirty="0"/>
          </a:p>
        </p:txBody>
      </p:sp>
      <p:sp>
        <p:nvSpPr>
          <p:cNvPr id="6" name="TextBox 5">
            <a:extLst>
              <a:ext uri="{FF2B5EF4-FFF2-40B4-BE49-F238E27FC236}">
                <a16:creationId xmlns:a16="http://schemas.microsoft.com/office/drawing/2014/main" id="{69A24544-B803-1D6F-C4DC-E3A2AB54329E}"/>
              </a:ext>
            </a:extLst>
          </p:cNvPr>
          <p:cNvSpPr txBox="1"/>
          <p:nvPr/>
        </p:nvSpPr>
        <p:spPr>
          <a:xfrm>
            <a:off x="6096000" y="3040002"/>
            <a:ext cx="6096000" cy="369332"/>
          </a:xfrm>
          <a:prstGeom prst="rect">
            <a:avLst/>
          </a:prstGeom>
          <a:noFill/>
        </p:spPr>
        <p:txBody>
          <a:bodyPr wrap="square">
            <a:spAutoFit/>
          </a:bodyPr>
          <a:lstStyle/>
          <a:p>
            <a:r>
              <a:rPr lang="en-IN" i="1" dirty="0">
                <a:effectLst/>
                <a:latin typeface="KaTeX_Math"/>
              </a:rPr>
              <a:t>u</a:t>
            </a:r>
            <a:r>
              <a:rPr lang="en-IN" dirty="0">
                <a:effectLst/>
              </a:rPr>
              <a:t>[</a:t>
            </a:r>
            <a:r>
              <a:rPr lang="en-IN" i="1" dirty="0">
                <a:effectLst/>
                <a:latin typeface="KaTeX_Math"/>
              </a:rPr>
              <a:t>k</a:t>
            </a:r>
            <a:r>
              <a:rPr lang="en-IN" dirty="0">
                <a:effectLst/>
              </a:rPr>
              <a:t>]= </a:t>
            </a:r>
            <a:r>
              <a:rPr lang="en-IN" i="1" dirty="0" err="1">
                <a:effectLst/>
                <a:latin typeface="KaTeX_Math"/>
              </a:rPr>
              <a:t>Kp</a:t>
            </a:r>
            <a:r>
              <a:rPr lang="en-IN" dirty="0">
                <a:effectLst/>
              </a:rPr>
              <a:t>​⋅</a:t>
            </a:r>
            <a:r>
              <a:rPr lang="en-IN" i="1" dirty="0">
                <a:effectLst/>
                <a:latin typeface="KaTeX_Math"/>
              </a:rPr>
              <a:t>e</a:t>
            </a:r>
            <a:r>
              <a:rPr lang="en-IN" dirty="0">
                <a:effectLst/>
              </a:rPr>
              <a:t>[</a:t>
            </a:r>
            <a:r>
              <a:rPr lang="en-IN" i="1" dirty="0">
                <a:effectLst/>
                <a:latin typeface="KaTeX_Math"/>
              </a:rPr>
              <a:t>k</a:t>
            </a:r>
            <a:r>
              <a:rPr lang="en-IN" dirty="0">
                <a:effectLst/>
              </a:rPr>
              <a:t>] + </a:t>
            </a:r>
            <a:r>
              <a:rPr lang="en-IN" i="1" dirty="0">
                <a:effectLst/>
                <a:latin typeface="KaTeX_Math"/>
              </a:rPr>
              <a:t>Ki</a:t>
            </a:r>
            <a:r>
              <a:rPr lang="en-IN" dirty="0">
                <a:effectLst/>
              </a:rPr>
              <a:t>​ *( </a:t>
            </a:r>
            <a:r>
              <a:rPr lang="en-IN" dirty="0" err="1">
                <a:effectLst/>
              </a:rPr>
              <a:t>i</a:t>
            </a:r>
            <a:r>
              <a:rPr lang="en-IN" dirty="0">
                <a:effectLst/>
              </a:rPr>
              <a:t>=0 to K </a:t>
            </a:r>
            <a:r>
              <a:rPr lang="en-IN" dirty="0">
                <a:effectLst/>
                <a:latin typeface="KaTeX_Size1"/>
              </a:rPr>
              <a:t>∑ </a:t>
            </a:r>
            <a:r>
              <a:rPr lang="en-IN" dirty="0">
                <a:effectLst/>
              </a:rPr>
              <a:t>​</a:t>
            </a:r>
            <a:r>
              <a:rPr lang="en-IN" i="1" dirty="0">
                <a:effectLst/>
                <a:latin typeface="KaTeX_Math"/>
              </a:rPr>
              <a:t>e</a:t>
            </a:r>
            <a:r>
              <a:rPr lang="en-IN" dirty="0">
                <a:effectLst/>
              </a:rPr>
              <a:t>[</a:t>
            </a:r>
            <a:r>
              <a:rPr lang="en-IN" i="1" dirty="0" err="1">
                <a:effectLst/>
                <a:latin typeface="KaTeX_Math"/>
              </a:rPr>
              <a:t>i</a:t>
            </a:r>
            <a:r>
              <a:rPr lang="en-IN" dirty="0">
                <a:effectLst/>
              </a:rPr>
              <a:t>]⋅</a:t>
            </a:r>
            <a:r>
              <a:rPr lang="en-IN" i="1" dirty="0">
                <a:effectLst/>
                <a:latin typeface="KaTeX_Math"/>
              </a:rPr>
              <a:t>T</a:t>
            </a:r>
            <a:r>
              <a:rPr lang="en-IN" b="0" i="1" dirty="0">
                <a:effectLst/>
                <a:latin typeface="KaTeX_Math"/>
              </a:rPr>
              <a:t>s</a:t>
            </a:r>
            <a:r>
              <a:rPr lang="en-IN" b="0" i="0" dirty="0">
                <a:effectLst/>
                <a:latin typeface="KaTeX_Main"/>
              </a:rPr>
              <a:t>​ )</a:t>
            </a:r>
            <a:endParaRPr lang="en-IN" dirty="0"/>
          </a:p>
        </p:txBody>
      </p:sp>
    </p:spTree>
    <p:extLst>
      <p:ext uri="{BB962C8B-B14F-4D97-AF65-F5344CB8AC3E}">
        <p14:creationId xmlns:p14="http://schemas.microsoft.com/office/powerpoint/2010/main" val="1578538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3C2D9A-2CDE-6BFB-21E4-40394A850A76}"/>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dirty="0">
                <a:solidFill>
                  <a:srgbClr val="FFFFFF"/>
                </a:solidFill>
                <a:effectLst/>
                <a:latin typeface="+mj-lt"/>
                <a:ea typeface="+mj-ea"/>
                <a:cs typeface="+mj-cs"/>
              </a:rPr>
              <a:t>P I </a:t>
            </a:r>
            <a:r>
              <a:rPr lang="en-US" sz="4000" b="1" kern="1200" dirty="0">
                <a:solidFill>
                  <a:srgbClr val="FFFFFF"/>
                </a:solidFill>
                <a:latin typeface="+mj-lt"/>
                <a:ea typeface="+mj-ea"/>
                <a:cs typeface="+mj-cs"/>
              </a:rPr>
              <a:t>Tuning and Evaluation</a:t>
            </a:r>
            <a:br>
              <a:rPr lang="en-US" sz="3700" b="1" kern="1200" dirty="0">
                <a:solidFill>
                  <a:srgbClr val="FFFFFF"/>
                </a:solidFill>
                <a:effectLst/>
                <a:latin typeface="+mj-lt"/>
                <a:ea typeface="+mj-ea"/>
                <a:cs typeface="+mj-cs"/>
              </a:rPr>
            </a:br>
            <a:endParaRPr lang="en-US" sz="3700" kern="120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8EF52F7D-3807-BC1A-AA59-3AE31612FA8E}"/>
              </a:ext>
            </a:extLst>
          </p:cNvPr>
          <p:cNvSpPr txBox="1"/>
          <p:nvPr/>
        </p:nvSpPr>
        <p:spPr>
          <a:xfrm>
            <a:off x="800100" y="4132477"/>
            <a:ext cx="11017678" cy="2247512"/>
          </a:xfrm>
          <a:prstGeom prst="rect">
            <a:avLst/>
          </a:prstGeom>
          <a:noFill/>
        </p:spPr>
        <p:txBody>
          <a:bodyPr wrap="square" anchor="t">
            <a:normAutofit lnSpcReduction="10000"/>
          </a:bodyPr>
          <a:lstStyle/>
          <a:p>
            <a:pPr>
              <a:lnSpc>
                <a:spcPct val="90000"/>
              </a:lnSpc>
              <a:spcAft>
                <a:spcPts val="600"/>
              </a:spcAft>
            </a:pPr>
            <a:r>
              <a:rPr lang="en-IN" sz="2000" b="1" i="0" dirty="0">
                <a:effectLst/>
                <a:latin typeface="Söhne"/>
              </a:rPr>
              <a:t>Performance Evaluation</a:t>
            </a:r>
          </a:p>
          <a:p>
            <a:pPr algn="l">
              <a:lnSpc>
                <a:spcPct val="90000"/>
              </a:lnSpc>
              <a:spcAft>
                <a:spcPts val="600"/>
              </a:spcAft>
            </a:pPr>
            <a:r>
              <a:rPr lang="en-US" sz="1500" b="1" i="0" dirty="0">
                <a:effectLst/>
                <a:latin typeface="Söhne"/>
              </a:rPr>
              <a:t>Stability Analysis:</a:t>
            </a:r>
            <a:endParaRPr lang="en-US" sz="1500" b="0" i="0" dirty="0">
              <a:effectLst/>
              <a:latin typeface="Söhne"/>
            </a:endParaRPr>
          </a:p>
          <a:p>
            <a:pPr lvl="1" algn="l">
              <a:lnSpc>
                <a:spcPct val="90000"/>
              </a:lnSpc>
              <a:spcAft>
                <a:spcPts val="600"/>
              </a:spcAft>
            </a:pPr>
            <a:r>
              <a:rPr lang="en-US" sz="1500" b="0" i="0" dirty="0">
                <a:effectLst/>
                <a:latin typeface="Söhne"/>
              </a:rPr>
              <a:t>Evaluate the stability of the system by checking for overshooting, oscillations, and settling time. Adjust P and I gains accordingly.</a:t>
            </a:r>
          </a:p>
          <a:p>
            <a:pPr algn="l">
              <a:lnSpc>
                <a:spcPct val="90000"/>
              </a:lnSpc>
              <a:spcAft>
                <a:spcPts val="600"/>
              </a:spcAft>
            </a:pPr>
            <a:r>
              <a:rPr lang="en-US" sz="1500" b="1" i="0" dirty="0">
                <a:effectLst/>
                <a:latin typeface="Söhne"/>
              </a:rPr>
              <a:t>Transient Response:</a:t>
            </a:r>
            <a:endParaRPr lang="en-US" sz="1500" b="0" i="0" dirty="0">
              <a:effectLst/>
              <a:latin typeface="Söhne"/>
            </a:endParaRPr>
          </a:p>
          <a:p>
            <a:pPr lvl="1" algn="l">
              <a:lnSpc>
                <a:spcPct val="90000"/>
              </a:lnSpc>
              <a:spcAft>
                <a:spcPts val="600"/>
              </a:spcAft>
            </a:pPr>
            <a:r>
              <a:rPr lang="en-US" sz="1500" b="0" i="0" dirty="0">
                <a:effectLst/>
                <a:latin typeface="Söhne"/>
              </a:rPr>
              <a:t>Analyze the transient response of the system to step inputs. Ensure that the response is fast without introducing instability.</a:t>
            </a:r>
          </a:p>
          <a:p>
            <a:pPr algn="l">
              <a:lnSpc>
                <a:spcPct val="90000"/>
              </a:lnSpc>
              <a:spcAft>
                <a:spcPts val="600"/>
              </a:spcAft>
            </a:pPr>
            <a:r>
              <a:rPr lang="en-US" sz="1500" b="1" i="0" dirty="0">
                <a:effectLst/>
                <a:latin typeface="Söhne"/>
              </a:rPr>
              <a:t>Steady-State Error:</a:t>
            </a:r>
            <a:endParaRPr lang="en-US" sz="1500" b="0" i="0" dirty="0">
              <a:effectLst/>
              <a:latin typeface="Söhne"/>
            </a:endParaRPr>
          </a:p>
          <a:p>
            <a:pPr lvl="1" algn="l">
              <a:lnSpc>
                <a:spcPct val="90000"/>
              </a:lnSpc>
              <a:spcAft>
                <a:spcPts val="600"/>
              </a:spcAft>
            </a:pPr>
            <a:r>
              <a:rPr lang="en-US" sz="1500" b="0" i="0" dirty="0">
                <a:effectLst/>
                <a:latin typeface="Söhne"/>
              </a:rPr>
              <a:t>Fine-tune the integral gain to minimize steady-state error. This is particularly important in applications where accurate positioning is critical</a:t>
            </a:r>
            <a:r>
              <a:rPr lang="en-US" sz="1300" b="0" i="0" dirty="0">
                <a:effectLst/>
                <a:latin typeface="Söhne"/>
              </a:rPr>
              <a:t>.</a:t>
            </a:r>
          </a:p>
        </p:txBody>
      </p:sp>
      <p:sp>
        <p:nvSpPr>
          <p:cNvPr id="4" name="TextBox 3">
            <a:extLst>
              <a:ext uri="{FF2B5EF4-FFF2-40B4-BE49-F238E27FC236}">
                <a16:creationId xmlns:a16="http://schemas.microsoft.com/office/drawing/2014/main" id="{88D9447B-7A78-E161-C6C9-5D5AC5CB9FCC}"/>
              </a:ext>
            </a:extLst>
          </p:cNvPr>
          <p:cNvSpPr txBox="1"/>
          <p:nvPr/>
        </p:nvSpPr>
        <p:spPr>
          <a:xfrm>
            <a:off x="800100" y="2008923"/>
            <a:ext cx="11077575" cy="2121908"/>
          </a:xfrm>
          <a:prstGeom prst="rect">
            <a:avLst/>
          </a:prstGeom>
          <a:noFill/>
        </p:spPr>
        <p:txBody>
          <a:bodyPr wrap="square" anchor="t">
            <a:normAutofit/>
          </a:bodyPr>
          <a:lstStyle/>
          <a:p>
            <a:pPr algn="l">
              <a:lnSpc>
                <a:spcPct val="90000"/>
              </a:lnSpc>
              <a:spcAft>
                <a:spcPts val="600"/>
              </a:spcAft>
            </a:pPr>
            <a:r>
              <a:rPr lang="en-US" sz="2000" b="1" dirty="0">
                <a:latin typeface="Söhne"/>
              </a:rPr>
              <a:t>P I</a:t>
            </a:r>
            <a:r>
              <a:rPr lang="en-US" sz="2000" b="1" i="0" dirty="0">
                <a:effectLst/>
                <a:latin typeface="Söhne"/>
              </a:rPr>
              <a:t> Controller Setup</a:t>
            </a:r>
          </a:p>
          <a:p>
            <a:pPr algn="l">
              <a:lnSpc>
                <a:spcPct val="90000"/>
              </a:lnSpc>
              <a:spcAft>
                <a:spcPts val="600"/>
              </a:spcAft>
            </a:pPr>
            <a:r>
              <a:rPr lang="en-US" sz="1500" b="1" i="0" dirty="0">
                <a:effectLst/>
                <a:latin typeface="Söhne"/>
              </a:rPr>
              <a:t>Proportional (P) Control:</a:t>
            </a:r>
            <a:endParaRPr lang="en-US" sz="1500" b="0" i="0" dirty="0">
              <a:effectLst/>
              <a:latin typeface="Söhne"/>
            </a:endParaRPr>
          </a:p>
          <a:p>
            <a:pPr lvl="1" algn="l">
              <a:lnSpc>
                <a:spcPct val="90000"/>
              </a:lnSpc>
              <a:spcAft>
                <a:spcPts val="600"/>
              </a:spcAft>
            </a:pPr>
            <a:r>
              <a:rPr lang="en-US" sz="1500" b="0" i="0" dirty="0">
                <a:effectLst/>
                <a:latin typeface="Söhne"/>
              </a:rPr>
              <a:t>Start with a proportional-only controller (PI with I term set to zero). Tune the proportional gain (</a:t>
            </a:r>
            <a:r>
              <a:rPr lang="en-US" sz="1500" b="0" i="0" dirty="0" err="1">
                <a:effectLst/>
                <a:latin typeface="Söhne"/>
              </a:rPr>
              <a:t>Kp</a:t>
            </a:r>
            <a:r>
              <a:rPr lang="en-US" sz="1500" b="0" i="0" dirty="0">
                <a:effectLst/>
                <a:latin typeface="Söhne"/>
              </a:rPr>
              <a:t>) to achieve a response that is fast but doesn't introduce excessive oscillations.</a:t>
            </a:r>
          </a:p>
          <a:p>
            <a:pPr algn="l">
              <a:lnSpc>
                <a:spcPct val="90000"/>
              </a:lnSpc>
              <a:spcAft>
                <a:spcPts val="600"/>
              </a:spcAft>
            </a:pPr>
            <a:r>
              <a:rPr lang="en-US" sz="1500" b="1" i="0" dirty="0">
                <a:effectLst/>
                <a:latin typeface="Söhne"/>
              </a:rPr>
              <a:t>Integral (I) Control:</a:t>
            </a:r>
            <a:endParaRPr lang="en-US" sz="1500" b="0" i="0" dirty="0">
              <a:effectLst/>
              <a:latin typeface="Söhne"/>
            </a:endParaRPr>
          </a:p>
          <a:p>
            <a:pPr lvl="1" algn="l">
              <a:lnSpc>
                <a:spcPct val="90000"/>
              </a:lnSpc>
              <a:spcAft>
                <a:spcPts val="600"/>
              </a:spcAft>
            </a:pPr>
            <a:r>
              <a:rPr lang="en-US" sz="1500" b="0" i="0" dirty="0">
                <a:effectLst/>
                <a:latin typeface="Söhne"/>
              </a:rPr>
              <a:t>Introduce the integral term gradually (increase Ki) to eliminate steady-state error. Be cautious not to introduce too much integral action, as it can lead to instability or overshooting.</a:t>
            </a:r>
          </a:p>
        </p:txBody>
      </p:sp>
    </p:spTree>
    <p:extLst>
      <p:ext uri="{BB962C8B-B14F-4D97-AF65-F5344CB8AC3E}">
        <p14:creationId xmlns:p14="http://schemas.microsoft.com/office/powerpoint/2010/main" val="241174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F7EDC1-DF4A-01AE-5718-BC5BDE91FC52}"/>
              </a:ext>
            </a:extLst>
          </p:cNvPr>
          <p:cNvSpPr>
            <a:spLocks noGrp="1"/>
          </p:cNvSpPr>
          <p:nvPr>
            <p:ph type="title"/>
          </p:nvPr>
        </p:nvSpPr>
        <p:spPr>
          <a:xfrm>
            <a:off x="1383564" y="348865"/>
            <a:ext cx="9718111" cy="1576446"/>
          </a:xfrm>
        </p:spPr>
        <p:txBody>
          <a:bodyPr anchor="ctr">
            <a:normAutofit/>
          </a:bodyPr>
          <a:lstStyle/>
          <a:p>
            <a:r>
              <a:rPr lang="en-IN" sz="4000" dirty="0">
                <a:solidFill>
                  <a:srgbClr val="FFFFFF"/>
                </a:solidFill>
              </a:rPr>
              <a:t>9.Block Diagram</a:t>
            </a:r>
          </a:p>
        </p:txBody>
      </p:sp>
      <p:sp>
        <p:nvSpPr>
          <p:cNvPr id="3" name="Content Placeholder 2">
            <a:extLst>
              <a:ext uri="{FF2B5EF4-FFF2-40B4-BE49-F238E27FC236}">
                <a16:creationId xmlns:a16="http://schemas.microsoft.com/office/drawing/2014/main" id="{184E820B-3357-D81E-9A1C-E499AEB11B57}"/>
              </a:ext>
            </a:extLst>
          </p:cNvPr>
          <p:cNvSpPr>
            <a:spLocks/>
          </p:cNvSpPr>
          <p:nvPr/>
        </p:nvSpPr>
        <p:spPr>
          <a:xfrm>
            <a:off x="644056" y="3319768"/>
            <a:ext cx="10927829" cy="2281827"/>
          </a:xfrm>
          <a:prstGeom prst="rect">
            <a:avLst/>
          </a:prstGeom>
        </p:spPr>
        <p:txBody>
          <a:bodyPr/>
          <a:lstStyle/>
          <a:p>
            <a:pPr lvl="8"/>
            <a:r>
              <a:rPr lang="en-IN" sz="1800" i="1" kern="1200">
                <a:solidFill>
                  <a:schemeClr val="tx1">
                    <a:lumMod val="65000"/>
                    <a:lumOff val="35000"/>
                  </a:schemeClr>
                </a:solidFill>
                <a:latin typeface="KaTeX_Math"/>
                <a:ea typeface="+mn-ea"/>
                <a:cs typeface="+mn-cs"/>
                <a:sym typeface="Wingdings" panose="05000000000000000000" pitchFamily="2" charset="2"/>
              </a:rPr>
              <a:t>	</a:t>
            </a:r>
            <a:endParaRPr lang="en-IN" dirty="0"/>
          </a:p>
        </p:txBody>
      </p:sp>
      <p:sp>
        <p:nvSpPr>
          <p:cNvPr id="5" name="Rectangle 4">
            <a:extLst>
              <a:ext uri="{FF2B5EF4-FFF2-40B4-BE49-F238E27FC236}">
                <a16:creationId xmlns:a16="http://schemas.microsoft.com/office/drawing/2014/main" id="{E13C171A-877C-10B2-6A22-738AE529E574}"/>
              </a:ext>
            </a:extLst>
          </p:cNvPr>
          <p:cNvSpPr/>
          <p:nvPr/>
        </p:nvSpPr>
        <p:spPr>
          <a:xfrm>
            <a:off x="3469558" y="3353348"/>
            <a:ext cx="1765338" cy="748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kern="1200">
                <a:solidFill>
                  <a:schemeClr val="lt1"/>
                </a:solidFill>
                <a:latin typeface="+mn-lt"/>
                <a:ea typeface="+mn-ea"/>
                <a:cs typeface="+mn-cs"/>
              </a:rPr>
              <a:t>DAC</a:t>
            </a:r>
            <a:endParaRPr lang="en-IN" dirty="0"/>
          </a:p>
        </p:txBody>
      </p:sp>
      <p:sp>
        <p:nvSpPr>
          <p:cNvPr id="6" name="Rectangle 5">
            <a:extLst>
              <a:ext uri="{FF2B5EF4-FFF2-40B4-BE49-F238E27FC236}">
                <a16:creationId xmlns:a16="http://schemas.microsoft.com/office/drawing/2014/main" id="{9D3FDA54-12BC-86FB-C213-C49AAE5C12AC}"/>
              </a:ext>
            </a:extLst>
          </p:cNvPr>
          <p:cNvSpPr/>
          <p:nvPr/>
        </p:nvSpPr>
        <p:spPr>
          <a:xfrm>
            <a:off x="8007628" y="3372536"/>
            <a:ext cx="2264238" cy="7963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kern="1200">
                <a:solidFill>
                  <a:schemeClr val="lt1"/>
                </a:solidFill>
                <a:latin typeface="+mn-lt"/>
                <a:ea typeface="+mn-ea"/>
                <a:cs typeface="+mn-cs"/>
              </a:rPr>
              <a:t>Piezo Actuator/s Fine steering Mirror</a:t>
            </a:r>
            <a:endParaRPr lang="en-IN" dirty="0"/>
          </a:p>
        </p:txBody>
      </p:sp>
      <p:sp>
        <p:nvSpPr>
          <p:cNvPr id="8" name="Rectangle 7">
            <a:extLst>
              <a:ext uri="{FF2B5EF4-FFF2-40B4-BE49-F238E27FC236}">
                <a16:creationId xmlns:a16="http://schemas.microsoft.com/office/drawing/2014/main" id="{22D93441-F80E-F386-1601-9C1EDB9FFEA3}"/>
              </a:ext>
            </a:extLst>
          </p:cNvPr>
          <p:cNvSpPr/>
          <p:nvPr/>
        </p:nvSpPr>
        <p:spPr>
          <a:xfrm>
            <a:off x="5733796" y="3319768"/>
            <a:ext cx="1765338" cy="8155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kern="1200">
                <a:solidFill>
                  <a:schemeClr val="lt1"/>
                </a:solidFill>
                <a:latin typeface="+mn-lt"/>
                <a:ea typeface="+mn-ea"/>
                <a:cs typeface="+mn-cs"/>
              </a:rPr>
              <a:t>Piezo Driver</a:t>
            </a:r>
            <a:endParaRPr lang="en-IN" dirty="0"/>
          </a:p>
        </p:txBody>
      </p:sp>
      <p:sp>
        <p:nvSpPr>
          <p:cNvPr id="11" name="Oval 10">
            <a:extLst>
              <a:ext uri="{FF2B5EF4-FFF2-40B4-BE49-F238E27FC236}">
                <a16:creationId xmlns:a16="http://schemas.microsoft.com/office/drawing/2014/main" id="{13F394F2-21BF-AC7C-9C74-C64B83464E1C}"/>
              </a:ext>
            </a:extLst>
          </p:cNvPr>
          <p:cNvSpPr/>
          <p:nvPr/>
        </p:nvSpPr>
        <p:spPr>
          <a:xfrm>
            <a:off x="1018230" y="3799478"/>
            <a:ext cx="1765338" cy="13815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kern="1200">
                <a:solidFill>
                  <a:schemeClr val="lt1"/>
                </a:solidFill>
                <a:latin typeface="+mn-lt"/>
                <a:ea typeface="+mn-ea"/>
                <a:cs typeface="+mn-cs"/>
              </a:rPr>
              <a:t>P.I, Micro Controller</a:t>
            </a:r>
          </a:p>
          <a:p>
            <a:pPr algn="ctr"/>
            <a:endParaRPr lang="en-IN" dirty="0"/>
          </a:p>
        </p:txBody>
      </p:sp>
      <p:sp>
        <p:nvSpPr>
          <p:cNvPr id="14" name="Rectangle 13">
            <a:extLst>
              <a:ext uri="{FF2B5EF4-FFF2-40B4-BE49-F238E27FC236}">
                <a16:creationId xmlns:a16="http://schemas.microsoft.com/office/drawing/2014/main" id="{39188659-3B21-7FDF-6F6B-BAA3FB9B316C}"/>
              </a:ext>
            </a:extLst>
          </p:cNvPr>
          <p:cNvSpPr/>
          <p:nvPr/>
        </p:nvSpPr>
        <p:spPr>
          <a:xfrm>
            <a:off x="5743389" y="4696539"/>
            <a:ext cx="1765338" cy="8155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kern="1200">
                <a:solidFill>
                  <a:schemeClr val="lt1"/>
                </a:solidFill>
                <a:latin typeface="+mn-lt"/>
                <a:ea typeface="+mn-ea"/>
                <a:cs typeface="+mn-cs"/>
              </a:rPr>
              <a:t>Signal Conditioner</a:t>
            </a:r>
            <a:endParaRPr lang="en-IN" dirty="0"/>
          </a:p>
        </p:txBody>
      </p:sp>
      <p:sp>
        <p:nvSpPr>
          <p:cNvPr id="15" name="Rectangle 14">
            <a:extLst>
              <a:ext uri="{FF2B5EF4-FFF2-40B4-BE49-F238E27FC236}">
                <a16:creationId xmlns:a16="http://schemas.microsoft.com/office/drawing/2014/main" id="{CCF1E52A-F154-36BE-4B4E-54C37EC2252E}"/>
              </a:ext>
            </a:extLst>
          </p:cNvPr>
          <p:cNvSpPr/>
          <p:nvPr/>
        </p:nvSpPr>
        <p:spPr>
          <a:xfrm>
            <a:off x="3603876" y="4696538"/>
            <a:ext cx="1765338" cy="8155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kern="1200">
                <a:solidFill>
                  <a:schemeClr val="lt1"/>
                </a:solidFill>
                <a:latin typeface="+mn-lt"/>
                <a:ea typeface="+mn-ea"/>
                <a:cs typeface="+mn-cs"/>
              </a:rPr>
              <a:t>ADC </a:t>
            </a:r>
            <a:endParaRPr lang="en-IN" dirty="0"/>
          </a:p>
        </p:txBody>
      </p:sp>
      <p:cxnSp>
        <p:nvCxnSpPr>
          <p:cNvPr id="17" name="Straight Arrow Connector 16">
            <a:extLst>
              <a:ext uri="{FF2B5EF4-FFF2-40B4-BE49-F238E27FC236}">
                <a16:creationId xmlns:a16="http://schemas.microsoft.com/office/drawing/2014/main" id="{D34AF7DC-0629-8763-79F4-83CE6645D9C1}"/>
              </a:ext>
            </a:extLst>
          </p:cNvPr>
          <p:cNvCxnSpPr>
            <a:endCxn id="5" idx="1"/>
          </p:cNvCxnSpPr>
          <p:nvPr/>
        </p:nvCxnSpPr>
        <p:spPr>
          <a:xfrm flipV="1">
            <a:off x="2644453" y="3727523"/>
            <a:ext cx="825105" cy="374175"/>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a:extLst>
              <a:ext uri="{FF2B5EF4-FFF2-40B4-BE49-F238E27FC236}">
                <a16:creationId xmlns:a16="http://schemas.microsoft.com/office/drawing/2014/main" id="{D7B38219-A7C0-F11C-FD0A-74C6DF3B8300}"/>
              </a:ext>
            </a:extLst>
          </p:cNvPr>
          <p:cNvCxnSpPr>
            <a:cxnSpLocks/>
            <a:stCxn id="5" idx="3"/>
            <a:endCxn id="8" idx="1"/>
          </p:cNvCxnSpPr>
          <p:nvPr/>
        </p:nvCxnSpPr>
        <p:spPr>
          <a:xfrm>
            <a:off x="5234896" y="3727523"/>
            <a:ext cx="498900" cy="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29E986C8-E673-0597-81B4-6EE833FC6BE5}"/>
              </a:ext>
            </a:extLst>
          </p:cNvPr>
          <p:cNvCxnSpPr>
            <a:cxnSpLocks/>
          </p:cNvCxnSpPr>
          <p:nvPr/>
        </p:nvCxnSpPr>
        <p:spPr>
          <a:xfrm>
            <a:off x="7508728" y="3727523"/>
            <a:ext cx="498900" cy="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A1858F75-B4AE-8745-3984-014C43291988}"/>
              </a:ext>
            </a:extLst>
          </p:cNvPr>
          <p:cNvCxnSpPr>
            <a:cxnSpLocks/>
            <a:stCxn id="14" idx="1"/>
            <a:endCxn id="15" idx="3"/>
          </p:cNvCxnSpPr>
          <p:nvPr/>
        </p:nvCxnSpPr>
        <p:spPr>
          <a:xfrm flipH="1" flipV="1">
            <a:off x="5369214" y="5104294"/>
            <a:ext cx="3741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129CFFD-BD0D-4854-9796-51E2A5C067AC}"/>
              </a:ext>
            </a:extLst>
          </p:cNvPr>
          <p:cNvCxnSpPr>
            <a:cxnSpLocks/>
            <a:endCxn id="14" idx="3"/>
          </p:cNvCxnSpPr>
          <p:nvPr/>
        </p:nvCxnSpPr>
        <p:spPr>
          <a:xfrm flipH="1">
            <a:off x="7508728" y="5104294"/>
            <a:ext cx="494102" cy="1"/>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4">
            <a:extLst>
              <a:ext uri="{FF2B5EF4-FFF2-40B4-BE49-F238E27FC236}">
                <a16:creationId xmlns:a16="http://schemas.microsoft.com/office/drawing/2014/main" id="{6893945E-5908-7D71-F5C3-4FD35B4D08E3}"/>
              </a:ext>
            </a:extLst>
          </p:cNvPr>
          <p:cNvCxnSpPr>
            <a:cxnSpLocks/>
            <a:stCxn id="14" idx="1"/>
            <a:endCxn id="15" idx="3"/>
          </p:cNvCxnSpPr>
          <p:nvPr/>
        </p:nvCxnSpPr>
        <p:spPr>
          <a:xfrm flipH="1" flipV="1">
            <a:off x="5369214" y="5104294"/>
            <a:ext cx="374175" cy="1"/>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38" name="Straight Arrow Connector 37">
            <a:extLst>
              <a:ext uri="{FF2B5EF4-FFF2-40B4-BE49-F238E27FC236}">
                <a16:creationId xmlns:a16="http://schemas.microsoft.com/office/drawing/2014/main" id="{538AA0E1-072B-E994-6D43-3595F7FDA92E}"/>
              </a:ext>
            </a:extLst>
          </p:cNvPr>
          <p:cNvCxnSpPr>
            <a:cxnSpLocks/>
            <a:stCxn id="15" idx="1"/>
          </p:cNvCxnSpPr>
          <p:nvPr/>
        </p:nvCxnSpPr>
        <p:spPr>
          <a:xfrm flipH="1" flipV="1">
            <a:off x="2632459" y="4860440"/>
            <a:ext cx="971417" cy="243854"/>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2" name="Connector: Elbow 41">
            <a:extLst>
              <a:ext uri="{FF2B5EF4-FFF2-40B4-BE49-F238E27FC236}">
                <a16:creationId xmlns:a16="http://schemas.microsoft.com/office/drawing/2014/main" id="{9A2FD4C9-AC1A-91CC-EC8C-44AAC1399BF1}"/>
              </a:ext>
            </a:extLst>
          </p:cNvPr>
          <p:cNvCxnSpPr/>
          <p:nvPr/>
        </p:nvCxnSpPr>
        <p:spPr>
          <a:xfrm rot="5400000" flipH="1" flipV="1">
            <a:off x="8559297" y="4329080"/>
            <a:ext cx="412551" cy="3223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BF6A2892-FC0C-EC3E-F147-E3E0CC36984F}"/>
              </a:ext>
            </a:extLst>
          </p:cNvPr>
          <p:cNvCxnSpPr/>
          <p:nvPr/>
        </p:nvCxnSpPr>
        <p:spPr>
          <a:xfrm rot="5400000" flipH="1" flipV="1">
            <a:off x="8920040" y="4359781"/>
            <a:ext cx="412551" cy="2609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34B307B8-81A9-9BC3-C33B-76FB303ED7D0}"/>
              </a:ext>
            </a:extLst>
          </p:cNvPr>
          <p:cNvSpPr/>
          <p:nvPr/>
        </p:nvSpPr>
        <p:spPr>
          <a:xfrm>
            <a:off x="8007629" y="4722126"/>
            <a:ext cx="2264237" cy="8155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kern="1200" dirty="0">
                <a:solidFill>
                  <a:schemeClr val="lt1"/>
                </a:solidFill>
                <a:latin typeface="+mn-lt"/>
                <a:ea typeface="+mn-ea"/>
                <a:cs typeface="+mn-cs"/>
              </a:rPr>
              <a:t>Non Contact Capacitive Sensors</a:t>
            </a:r>
            <a:endParaRPr lang="en-IN" dirty="0"/>
          </a:p>
        </p:txBody>
      </p:sp>
      <p:cxnSp>
        <p:nvCxnSpPr>
          <p:cNvPr id="49" name="Straight Arrow Connector 48">
            <a:extLst>
              <a:ext uri="{FF2B5EF4-FFF2-40B4-BE49-F238E27FC236}">
                <a16:creationId xmlns:a16="http://schemas.microsoft.com/office/drawing/2014/main" id="{2E6889A9-74AE-E9A1-2D59-729EBEB0A970}"/>
              </a:ext>
            </a:extLst>
          </p:cNvPr>
          <p:cNvCxnSpPr>
            <a:cxnSpLocks/>
            <a:stCxn id="11" idx="4"/>
            <a:endCxn id="51" idx="0"/>
          </p:cNvCxnSpPr>
          <p:nvPr/>
        </p:nvCxnSpPr>
        <p:spPr>
          <a:xfrm>
            <a:off x="1900899" y="5181047"/>
            <a:ext cx="0" cy="392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8FEF64C5-DBE7-D54B-AF0D-AFCC735D5F5F}"/>
              </a:ext>
            </a:extLst>
          </p:cNvPr>
          <p:cNvSpPr/>
          <p:nvPr/>
        </p:nvSpPr>
        <p:spPr>
          <a:xfrm>
            <a:off x="1018230" y="5573212"/>
            <a:ext cx="1765338" cy="8155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kern="1200" dirty="0">
                <a:solidFill>
                  <a:schemeClr val="lt1"/>
                </a:solidFill>
                <a:latin typeface="+mn-lt"/>
                <a:ea typeface="+mn-ea"/>
                <a:cs typeface="+mn-cs"/>
              </a:rPr>
              <a:t>EO Payload Electronics</a:t>
            </a:r>
            <a:endParaRPr lang="en-IN" dirty="0"/>
          </a:p>
        </p:txBody>
      </p:sp>
    </p:spTree>
    <p:extLst>
      <p:ext uri="{BB962C8B-B14F-4D97-AF65-F5344CB8AC3E}">
        <p14:creationId xmlns:p14="http://schemas.microsoft.com/office/powerpoint/2010/main" val="2101053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46ABC95-4334-5CFC-C882-7E311AD6DEA1}"/>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b="1" kern="1200" dirty="0">
                <a:solidFill>
                  <a:srgbClr val="FFFFFF"/>
                </a:solidFill>
                <a:effectLst/>
                <a:latin typeface="+mj-lt"/>
                <a:ea typeface="+mj-ea"/>
                <a:cs typeface="+mj-cs"/>
              </a:rPr>
              <a:t>1. Piezo Actuator</a:t>
            </a:r>
            <a:endParaRPr lang="en-US" sz="40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ADDEAF2E-4EA5-D507-8B33-43C804514F63}"/>
              </a:ext>
            </a:extLst>
          </p:cNvPr>
          <p:cNvSpPr>
            <a:spLocks/>
          </p:cNvSpPr>
          <p:nvPr/>
        </p:nvSpPr>
        <p:spPr>
          <a:xfrm>
            <a:off x="627613" y="2763524"/>
            <a:ext cx="4854773" cy="1724419"/>
          </a:xfrm>
          <a:prstGeom prst="rect">
            <a:avLst/>
          </a:prstGeom>
        </p:spPr>
        <p:txBody>
          <a:bodyPr>
            <a:normAutofit/>
          </a:bodyPr>
          <a:lstStyle/>
          <a:p>
            <a:pPr marL="443484" defTabSz="886968"/>
            <a:r>
              <a:rPr lang="en-IN" kern="1200" dirty="0">
                <a:solidFill>
                  <a:schemeClr val="tx1"/>
                </a:solidFill>
                <a:latin typeface="+mn-lt"/>
                <a:ea typeface="+mn-ea"/>
                <a:cs typeface="+mn-cs"/>
              </a:rPr>
              <a:t>Actuator Specs</a:t>
            </a:r>
          </a:p>
          <a:p>
            <a:pPr marL="720662" lvl="1" indent="-277178" defTabSz="886968">
              <a:lnSpc>
                <a:spcPct val="107000"/>
              </a:lnSpc>
              <a:spcAft>
                <a:spcPts val="776"/>
              </a:spcAft>
              <a:buSzPts val="1000"/>
              <a:buFont typeface="Symbol" panose="05050102010706020507" pitchFamily="18" charset="2"/>
              <a:buChar char=""/>
              <a:tabLst>
                <a:tab pos="886968" algn="l"/>
              </a:tabLst>
            </a:pPr>
            <a:r>
              <a:rPr lang="en-IN" kern="0" dirty="0">
                <a:solidFill>
                  <a:schemeClr val="tx1"/>
                </a:solidFill>
                <a:latin typeface="Segoe UI" panose="020B0502040204020203" pitchFamily="34" charset="0"/>
                <a:ea typeface="+mn-ea"/>
                <a:cs typeface="Times New Roman" panose="02020603050405020304" pitchFamily="18" charset="0"/>
              </a:rPr>
              <a:t>Full stroke length: 400 </a:t>
            </a:r>
            <a:r>
              <a:rPr lang="en-IN" kern="0" dirty="0" err="1">
                <a:solidFill>
                  <a:schemeClr val="tx1"/>
                </a:solidFill>
                <a:latin typeface="Segoe UI" panose="020B0502040204020203" pitchFamily="34" charset="0"/>
                <a:ea typeface="+mn-ea"/>
                <a:cs typeface="Times New Roman" panose="02020603050405020304" pitchFamily="18" charset="0"/>
              </a:rPr>
              <a:t>micrometers</a:t>
            </a:r>
            <a:endParaRPr lang="en-IN" kern="100" dirty="0">
              <a:solidFill>
                <a:schemeClr val="tx1"/>
              </a:solidFill>
              <a:latin typeface="Calibri" panose="020F0502020204030204" pitchFamily="34" charset="0"/>
              <a:ea typeface="+mn-ea"/>
              <a:cs typeface="Times New Roman" panose="02020603050405020304" pitchFamily="18" charset="0"/>
            </a:endParaRPr>
          </a:p>
          <a:p>
            <a:pPr marL="720662" lvl="1" indent="-277178" defTabSz="886968">
              <a:lnSpc>
                <a:spcPct val="107000"/>
              </a:lnSpc>
              <a:spcAft>
                <a:spcPts val="776"/>
              </a:spcAft>
              <a:buSzPts val="1000"/>
              <a:buFont typeface="Symbol" panose="05050102010706020507" pitchFamily="18" charset="2"/>
              <a:buChar char=""/>
              <a:tabLst>
                <a:tab pos="886968" algn="l"/>
              </a:tabLst>
            </a:pPr>
            <a:r>
              <a:rPr lang="en-IN" kern="0" dirty="0">
                <a:solidFill>
                  <a:schemeClr val="tx1"/>
                </a:solidFill>
                <a:latin typeface="Segoe UI" panose="020B0502040204020203" pitchFamily="34" charset="0"/>
                <a:ea typeface="+mn-ea"/>
                <a:cs typeface="Times New Roman" panose="02020603050405020304" pitchFamily="18" charset="0"/>
              </a:rPr>
              <a:t>Tip/tilt angle: 1 degree</a:t>
            </a:r>
            <a:endParaRPr lang="en-IN" kern="100" dirty="0">
              <a:solidFill>
                <a:schemeClr val="tx1"/>
              </a:solidFill>
              <a:latin typeface="Calibri" panose="020F0502020204030204" pitchFamily="34" charset="0"/>
              <a:ea typeface="+mn-ea"/>
              <a:cs typeface="Times New Roman" panose="02020603050405020304" pitchFamily="18" charset="0"/>
            </a:endParaRPr>
          </a:p>
          <a:p>
            <a:pPr marL="720662" lvl="1" indent="-277178" defTabSz="886968">
              <a:lnSpc>
                <a:spcPct val="107000"/>
              </a:lnSpc>
              <a:spcAft>
                <a:spcPts val="776"/>
              </a:spcAft>
              <a:buSzPts val="1000"/>
              <a:buFont typeface="Symbol" panose="05050102010706020507" pitchFamily="18" charset="2"/>
              <a:buChar char=""/>
              <a:tabLst>
                <a:tab pos="886968" algn="l"/>
              </a:tabLst>
            </a:pPr>
            <a:r>
              <a:rPr lang="en-IN" kern="0" dirty="0">
                <a:solidFill>
                  <a:schemeClr val="tx1"/>
                </a:solidFill>
                <a:latin typeface="Segoe UI" panose="020B0502040204020203" pitchFamily="34" charset="0"/>
                <a:ea typeface="+mn-ea"/>
                <a:cs typeface="Times New Roman" panose="02020603050405020304" pitchFamily="18" charset="0"/>
              </a:rPr>
              <a:t>Precision of actuation: 100 </a:t>
            </a:r>
            <a:r>
              <a:rPr lang="en-IN" kern="0" dirty="0" err="1">
                <a:solidFill>
                  <a:schemeClr val="tx1"/>
                </a:solidFill>
                <a:latin typeface="Segoe UI" panose="020B0502040204020203" pitchFamily="34" charset="0"/>
                <a:ea typeface="+mn-ea"/>
                <a:cs typeface="Times New Roman" panose="02020603050405020304" pitchFamily="18" charset="0"/>
              </a:rPr>
              <a:t>nanometers</a:t>
            </a:r>
            <a:endParaRPr lang="en-IN" kern="0" dirty="0">
              <a:solidFill>
                <a:schemeClr val="tx1"/>
              </a:solidFill>
              <a:latin typeface="Segoe UI" panose="020B0502040204020203" pitchFamily="34" charset="0"/>
              <a:ea typeface="+mn-ea"/>
              <a:cs typeface="Times New Roman" panose="02020603050405020304" pitchFamily="18" charset="0"/>
            </a:endParaRPr>
          </a:p>
          <a:p>
            <a:pPr marL="720662" lvl="1" indent="-277178" defTabSz="886968">
              <a:lnSpc>
                <a:spcPct val="107000"/>
              </a:lnSpc>
              <a:spcAft>
                <a:spcPts val="776"/>
              </a:spcAft>
              <a:buSzPts val="1000"/>
              <a:buFont typeface="Symbol" panose="05050102010706020507" pitchFamily="18" charset="2"/>
              <a:buChar char=""/>
              <a:tabLst>
                <a:tab pos="886968" algn="l"/>
              </a:tabLst>
            </a:pPr>
            <a:endParaRPr lang="en-IN" kern="0" dirty="0">
              <a:solidFill>
                <a:schemeClr val="tx1"/>
              </a:solidFill>
              <a:latin typeface="Segoe UI" panose="020B0502040204020203" pitchFamily="34" charset="0"/>
              <a:ea typeface="+mn-ea"/>
              <a:cs typeface="Times New Roman" panose="02020603050405020304" pitchFamily="18" charset="0"/>
            </a:endParaRPr>
          </a:p>
          <a:p>
            <a:endParaRPr lang="en-IN" dirty="0"/>
          </a:p>
        </p:txBody>
      </p:sp>
      <p:sp>
        <p:nvSpPr>
          <p:cNvPr id="4" name="Content Placeholder 2">
            <a:extLst>
              <a:ext uri="{FF2B5EF4-FFF2-40B4-BE49-F238E27FC236}">
                <a16:creationId xmlns:a16="http://schemas.microsoft.com/office/drawing/2014/main" id="{240B023D-2E70-17C5-324C-3A7BF73157AB}"/>
              </a:ext>
            </a:extLst>
          </p:cNvPr>
          <p:cNvSpPr txBox="1">
            <a:spLocks/>
          </p:cNvSpPr>
          <p:nvPr/>
        </p:nvSpPr>
        <p:spPr>
          <a:xfrm>
            <a:off x="5738057" y="2112579"/>
            <a:ext cx="3990850" cy="39656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65226" indent="-221742" defTabSz="886968">
              <a:spcBef>
                <a:spcPts val="970"/>
              </a:spcBef>
            </a:pPr>
            <a:endParaRPr lang="en-IN" sz="2716" kern="1200">
              <a:solidFill>
                <a:schemeClr val="tx1"/>
              </a:solidFill>
              <a:latin typeface="+mn-lt"/>
              <a:ea typeface="+mn-ea"/>
              <a:cs typeface="+mn-cs"/>
            </a:endParaRPr>
          </a:p>
          <a:p>
            <a:endParaRPr lang="en-IN" dirty="0"/>
          </a:p>
        </p:txBody>
      </p:sp>
      <p:pic>
        <p:nvPicPr>
          <p:cNvPr id="6" name="Picture 5">
            <a:extLst>
              <a:ext uri="{FF2B5EF4-FFF2-40B4-BE49-F238E27FC236}">
                <a16:creationId xmlns:a16="http://schemas.microsoft.com/office/drawing/2014/main" id="{76693C6F-6377-196E-164F-3DC26B4590DB}"/>
              </a:ext>
            </a:extLst>
          </p:cNvPr>
          <p:cNvPicPr>
            <a:picLocks noChangeAspect="1"/>
          </p:cNvPicPr>
          <p:nvPr/>
        </p:nvPicPr>
        <p:blipFill>
          <a:blip r:embed="rId2"/>
          <a:stretch>
            <a:fillRect/>
          </a:stretch>
        </p:blipFill>
        <p:spPr>
          <a:xfrm>
            <a:off x="6249399" y="2458724"/>
            <a:ext cx="5083259" cy="1477742"/>
          </a:xfrm>
          <a:prstGeom prst="rect">
            <a:avLst/>
          </a:prstGeom>
        </p:spPr>
      </p:pic>
      <p:pic>
        <p:nvPicPr>
          <p:cNvPr id="8" name="Picture 7">
            <a:extLst>
              <a:ext uri="{FF2B5EF4-FFF2-40B4-BE49-F238E27FC236}">
                <a16:creationId xmlns:a16="http://schemas.microsoft.com/office/drawing/2014/main" id="{3B06976D-2E1D-A2D0-70DA-20BF019CB414}"/>
              </a:ext>
            </a:extLst>
          </p:cNvPr>
          <p:cNvPicPr>
            <a:picLocks noChangeAspect="1"/>
          </p:cNvPicPr>
          <p:nvPr/>
        </p:nvPicPr>
        <p:blipFill>
          <a:blip r:embed="rId3"/>
          <a:stretch>
            <a:fillRect/>
          </a:stretch>
        </p:blipFill>
        <p:spPr>
          <a:xfrm>
            <a:off x="6184545" y="4017097"/>
            <a:ext cx="4846073" cy="2288287"/>
          </a:xfrm>
          <a:prstGeom prst="rect">
            <a:avLst/>
          </a:prstGeom>
        </p:spPr>
      </p:pic>
      <p:sp>
        <p:nvSpPr>
          <p:cNvPr id="9" name="Content Placeholder 2">
            <a:extLst>
              <a:ext uri="{FF2B5EF4-FFF2-40B4-BE49-F238E27FC236}">
                <a16:creationId xmlns:a16="http://schemas.microsoft.com/office/drawing/2014/main" id="{9B03F48D-0643-7074-293C-DA93FF79E4A9}"/>
              </a:ext>
            </a:extLst>
          </p:cNvPr>
          <p:cNvSpPr txBox="1">
            <a:spLocks/>
          </p:cNvSpPr>
          <p:nvPr/>
        </p:nvSpPr>
        <p:spPr>
          <a:xfrm>
            <a:off x="812426" y="4910542"/>
            <a:ext cx="4559694" cy="5013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3484" indent="0" defTabSz="886968">
              <a:spcBef>
                <a:spcPts val="970"/>
              </a:spcBef>
              <a:buNone/>
            </a:pPr>
            <a:r>
              <a:rPr lang="en-IN" sz="1940" b="1" u="sng" kern="1200" dirty="0">
                <a:solidFill>
                  <a:srgbClr val="795100"/>
                </a:solidFill>
                <a:highlight>
                  <a:srgbClr val="FFFF00"/>
                </a:highlight>
                <a:latin typeface="+mn-lt"/>
                <a:ea typeface="+mn-ea"/>
                <a:cs typeface="+mn-cs"/>
              </a:rPr>
              <a:t>P/N : P-FSM400MML</a:t>
            </a:r>
            <a:r>
              <a:rPr lang="en-IN" sz="1940" b="1" u="sng" kern="1200" dirty="0">
                <a:solidFill>
                  <a:srgbClr val="795100"/>
                </a:solidFill>
                <a:latin typeface="+mn-lt"/>
                <a:ea typeface="+mn-ea"/>
                <a:cs typeface="+mn-cs"/>
              </a:rPr>
              <a:t> </a:t>
            </a:r>
            <a:r>
              <a:rPr lang="en-IN" sz="1358" kern="1200" dirty="0">
                <a:solidFill>
                  <a:srgbClr val="4F555C"/>
                </a:solidFill>
                <a:latin typeface="Roboto" panose="02000000000000000000" pitchFamily="2" charset="0"/>
                <a:ea typeface="+mn-ea"/>
                <a:cs typeface="+mn-cs"/>
              </a:rPr>
              <a:t>Fine Steering Mirror</a:t>
            </a:r>
            <a:endParaRPr lang="en-IN" sz="1940" b="1" u="sng" kern="1200" dirty="0">
              <a:solidFill>
                <a:srgbClr val="795100"/>
              </a:solidFill>
              <a:latin typeface="+mn-lt"/>
              <a:ea typeface="+mn-ea"/>
              <a:cs typeface="+mn-cs"/>
            </a:endParaRPr>
          </a:p>
          <a:p>
            <a:pPr marL="720662" lvl="1" indent="-277178" defTabSz="886968">
              <a:lnSpc>
                <a:spcPct val="107000"/>
              </a:lnSpc>
              <a:spcBef>
                <a:spcPts val="485"/>
              </a:spcBef>
              <a:spcAft>
                <a:spcPts val="776"/>
              </a:spcAft>
              <a:buSzPts val="1000"/>
              <a:buFont typeface="Symbol" panose="05050102010706020507" pitchFamily="18" charset="2"/>
              <a:buChar char=""/>
              <a:tabLst>
                <a:tab pos="886968" algn="l"/>
              </a:tabLst>
            </a:pPr>
            <a:endParaRPr lang="en-IN" sz="1940" b="1" kern="0" dirty="0">
              <a:solidFill>
                <a:schemeClr val="tx1"/>
              </a:solidFill>
              <a:latin typeface="Segoe UI" panose="020B0502040204020203" pitchFamily="34" charset="0"/>
              <a:ea typeface="+mn-ea"/>
              <a:cs typeface="Times New Roman" panose="02020603050405020304" pitchFamily="18" charset="0"/>
            </a:endParaRPr>
          </a:p>
          <a:p>
            <a:endParaRPr lang="en-IN" sz="2000" b="1" dirty="0"/>
          </a:p>
        </p:txBody>
      </p:sp>
    </p:spTree>
    <p:extLst>
      <p:ext uri="{BB962C8B-B14F-4D97-AF65-F5344CB8AC3E}">
        <p14:creationId xmlns:p14="http://schemas.microsoft.com/office/powerpoint/2010/main" val="2505890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07D03F-6EF3-74AA-1A53-D1B91121608C}"/>
              </a:ext>
            </a:extLst>
          </p:cNvPr>
          <p:cNvSpPr>
            <a:spLocks noGrp="1"/>
          </p:cNvSpPr>
          <p:nvPr>
            <p:ph type="title"/>
          </p:nvPr>
        </p:nvSpPr>
        <p:spPr>
          <a:xfrm>
            <a:off x="1383564" y="348865"/>
            <a:ext cx="9718111" cy="1576446"/>
          </a:xfrm>
        </p:spPr>
        <p:txBody>
          <a:bodyPr anchor="ctr">
            <a:normAutofit/>
          </a:bodyPr>
          <a:lstStyle/>
          <a:p>
            <a:r>
              <a:rPr lang="en-IN" sz="4000" dirty="0">
                <a:solidFill>
                  <a:srgbClr val="FFFFFF"/>
                </a:solidFill>
              </a:rPr>
              <a:t>10.Major BOM</a:t>
            </a:r>
          </a:p>
        </p:txBody>
      </p:sp>
      <p:graphicFrame>
        <p:nvGraphicFramePr>
          <p:cNvPr id="5" name="Content Placeholder 4">
            <a:extLst>
              <a:ext uri="{FF2B5EF4-FFF2-40B4-BE49-F238E27FC236}">
                <a16:creationId xmlns:a16="http://schemas.microsoft.com/office/drawing/2014/main" id="{65A6A6C1-758E-17B5-2F19-FBA74B480C3E}"/>
              </a:ext>
            </a:extLst>
          </p:cNvPr>
          <p:cNvGraphicFramePr>
            <a:graphicFrameLocks noGrp="1"/>
          </p:cNvGraphicFramePr>
          <p:nvPr>
            <p:ph idx="1"/>
            <p:extLst>
              <p:ext uri="{D42A27DB-BD31-4B8C-83A1-F6EECF244321}">
                <p14:modId xmlns:p14="http://schemas.microsoft.com/office/powerpoint/2010/main" val="2861927814"/>
              </p:ext>
            </p:extLst>
          </p:nvPr>
        </p:nvGraphicFramePr>
        <p:xfrm>
          <a:off x="972449" y="2615979"/>
          <a:ext cx="10271043" cy="3689406"/>
        </p:xfrm>
        <a:graphic>
          <a:graphicData uri="http://schemas.openxmlformats.org/drawingml/2006/table">
            <a:tbl>
              <a:tblPr firstRow="1" bandRow="1">
                <a:tableStyleId>{5C22544A-7EE6-4342-B048-85BDC9FD1C3A}</a:tableStyleId>
              </a:tblPr>
              <a:tblGrid>
                <a:gridCol w="1464088">
                  <a:extLst>
                    <a:ext uri="{9D8B030D-6E8A-4147-A177-3AD203B41FA5}">
                      <a16:colId xmlns:a16="http://schemas.microsoft.com/office/drawing/2014/main" val="2224923400"/>
                    </a:ext>
                  </a:extLst>
                </a:gridCol>
                <a:gridCol w="5663011">
                  <a:extLst>
                    <a:ext uri="{9D8B030D-6E8A-4147-A177-3AD203B41FA5}">
                      <a16:colId xmlns:a16="http://schemas.microsoft.com/office/drawing/2014/main" val="1259247234"/>
                    </a:ext>
                  </a:extLst>
                </a:gridCol>
                <a:gridCol w="3143944">
                  <a:extLst>
                    <a:ext uri="{9D8B030D-6E8A-4147-A177-3AD203B41FA5}">
                      <a16:colId xmlns:a16="http://schemas.microsoft.com/office/drawing/2014/main" val="2714878280"/>
                    </a:ext>
                  </a:extLst>
                </a:gridCol>
              </a:tblGrid>
              <a:tr h="409934">
                <a:tc>
                  <a:txBody>
                    <a:bodyPr/>
                    <a:lstStyle/>
                    <a:p>
                      <a:pPr algn="ctr" fontAlgn="ctr"/>
                      <a:r>
                        <a:rPr lang="en-IN" sz="2100" u="none" strike="noStrike">
                          <a:effectLst/>
                        </a:rPr>
                        <a:t>SL No.</a:t>
                      </a:r>
                      <a:endParaRPr lang="en-IN" sz="2100" b="1" i="0" u="none" strike="noStrike">
                        <a:solidFill>
                          <a:srgbClr val="000000"/>
                        </a:solidFill>
                        <a:effectLst/>
                        <a:latin typeface="Calibri" panose="020F0502020204030204" pitchFamily="34" charset="0"/>
                      </a:endParaRPr>
                    </a:p>
                  </a:txBody>
                  <a:tcPr marL="18268" marR="18268" marT="18268" marB="0" anchor="ctr"/>
                </a:tc>
                <a:tc>
                  <a:txBody>
                    <a:bodyPr/>
                    <a:lstStyle/>
                    <a:p>
                      <a:pPr algn="ctr" fontAlgn="ctr"/>
                      <a:r>
                        <a:rPr lang="en-IN" sz="2100" u="none" strike="noStrike">
                          <a:effectLst/>
                        </a:rPr>
                        <a:t>Description </a:t>
                      </a:r>
                      <a:endParaRPr lang="en-IN" sz="2100" b="1" i="0" u="none" strike="noStrike">
                        <a:solidFill>
                          <a:srgbClr val="000000"/>
                        </a:solidFill>
                        <a:effectLst/>
                        <a:latin typeface="Calibri" panose="020F0502020204030204" pitchFamily="34" charset="0"/>
                      </a:endParaRPr>
                    </a:p>
                  </a:txBody>
                  <a:tcPr marL="18268" marR="18268" marT="18268" marB="0" anchor="ctr"/>
                </a:tc>
                <a:tc>
                  <a:txBody>
                    <a:bodyPr/>
                    <a:lstStyle/>
                    <a:p>
                      <a:pPr algn="ctr" fontAlgn="ctr"/>
                      <a:r>
                        <a:rPr lang="en-IN" sz="2100" u="none" strike="noStrike">
                          <a:effectLst/>
                        </a:rPr>
                        <a:t>Part No</a:t>
                      </a:r>
                      <a:endParaRPr lang="en-IN" sz="2100" b="1" i="0" u="none" strike="noStrike">
                        <a:solidFill>
                          <a:srgbClr val="000000"/>
                        </a:solidFill>
                        <a:effectLst/>
                        <a:latin typeface="Calibri" panose="020F0502020204030204" pitchFamily="34" charset="0"/>
                      </a:endParaRPr>
                    </a:p>
                  </a:txBody>
                  <a:tcPr marL="18268" marR="18268" marT="18268" marB="0" anchor="ctr"/>
                </a:tc>
                <a:extLst>
                  <a:ext uri="{0D108BD9-81ED-4DB2-BD59-A6C34878D82A}">
                    <a16:rowId xmlns:a16="http://schemas.microsoft.com/office/drawing/2014/main" val="201925197"/>
                  </a:ext>
                </a:extLst>
              </a:tr>
              <a:tr h="409934">
                <a:tc>
                  <a:txBody>
                    <a:bodyPr/>
                    <a:lstStyle/>
                    <a:p>
                      <a:pPr algn="ctr" fontAlgn="ctr"/>
                      <a:r>
                        <a:rPr lang="en-IN" sz="2100" u="none" strike="noStrike">
                          <a:effectLst/>
                        </a:rPr>
                        <a:t>1</a:t>
                      </a:r>
                      <a:endParaRPr lang="en-IN" sz="2100" b="0" i="0" u="none" strike="noStrike">
                        <a:solidFill>
                          <a:srgbClr val="000000"/>
                        </a:solidFill>
                        <a:effectLst/>
                        <a:latin typeface="Calibri" panose="020F0502020204030204" pitchFamily="34" charset="0"/>
                      </a:endParaRPr>
                    </a:p>
                  </a:txBody>
                  <a:tcPr marL="18268" marR="18268" marT="18268" marB="0" anchor="ctr"/>
                </a:tc>
                <a:tc>
                  <a:txBody>
                    <a:bodyPr/>
                    <a:lstStyle/>
                    <a:p>
                      <a:pPr algn="ctr" fontAlgn="ctr"/>
                      <a:r>
                        <a:rPr lang="en-IN" sz="2100" u="none" strike="noStrike">
                          <a:effectLst/>
                        </a:rPr>
                        <a:t>Fine Steering Mirror</a:t>
                      </a:r>
                      <a:endParaRPr lang="en-IN" sz="2100" b="0" i="0" u="none" strike="noStrike">
                        <a:solidFill>
                          <a:srgbClr val="000000"/>
                        </a:solidFill>
                        <a:effectLst/>
                        <a:latin typeface="Calibri" panose="020F0502020204030204" pitchFamily="34" charset="0"/>
                      </a:endParaRPr>
                    </a:p>
                  </a:txBody>
                  <a:tcPr marL="18268" marR="18268" marT="18268" marB="0" anchor="ctr"/>
                </a:tc>
                <a:tc>
                  <a:txBody>
                    <a:bodyPr/>
                    <a:lstStyle/>
                    <a:p>
                      <a:pPr algn="ctr" fontAlgn="ctr"/>
                      <a:r>
                        <a:rPr lang="en-IN" sz="2100" u="none" strike="noStrike" dirty="0">
                          <a:effectLst/>
                        </a:rPr>
                        <a:t>P-FSM400MML</a:t>
                      </a:r>
                      <a:endParaRPr lang="en-IN" sz="2100" b="0" i="0" u="none" strike="noStrike" dirty="0">
                        <a:solidFill>
                          <a:srgbClr val="000000"/>
                        </a:solidFill>
                        <a:effectLst/>
                        <a:latin typeface="Calibri" panose="020F0502020204030204" pitchFamily="34" charset="0"/>
                      </a:endParaRPr>
                    </a:p>
                  </a:txBody>
                  <a:tcPr marL="18268" marR="18268" marT="18268" marB="0" anchor="ctr"/>
                </a:tc>
                <a:extLst>
                  <a:ext uri="{0D108BD9-81ED-4DB2-BD59-A6C34878D82A}">
                    <a16:rowId xmlns:a16="http://schemas.microsoft.com/office/drawing/2014/main" val="3724976906"/>
                  </a:ext>
                </a:extLst>
              </a:tr>
              <a:tr h="409934">
                <a:tc>
                  <a:txBody>
                    <a:bodyPr/>
                    <a:lstStyle/>
                    <a:p>
                      <a:pPr algn="ctr" fontAlgn="ctr"/>
                      <a:r>
                        <a:rPr lang="en-IN" sz="2100" u="none" strike="noStrike" dirty="0">
                          <a:effectLst/>
                        </a:rPr>
                        <a:t>2</a:t>
                      </a:r>
                      <a:endParaRPr lang="en-IN" sz="2100" b="0" i="0" u="none" strike="noStrike" dirty="0">
                        <a:solidFill>
                          <a:srgbClr val="000000"/>
                        </a:solidFill>
                        <a:effectLst/>
                        <a:latin typeface="Calibri" panose="020F0502020204030204" pitchFamily="34" charset="0"/>
                      </a:endParaRPr>
                    </a:p>
                  </a:txBody>
                  <a:tcPr marL="18268" marR="18268" marT="18268" marB="0" anchor="ctr"/>
                </a:tc>
                <a:tc>
                  <a:txBody>
                    <a:bodyPr/>
                    <a:lstStyle/>
                    <a:p>
                      <a:pPr algn="ctr" fontAlgn="ctr"/>
                      <a:r>
                        <a:rPr lang="en-IN" sz="2100" u="none" strike="noStrike">
                          <a:effectLst/>
                        </a:rPr>
                        <a:t>Piezo Actuator Driver </a:t>
                      </a:r>
                      <a:endParaRPr lang="en-IN" sz="2100" b="0" i="0" u="none" strike="noStrike">
                        <a:solidFill>
                          <a:srgbClr val="000000"/>
                        </a:solidFill>
                        <a:effectLst/>
                        <a:latin typeface="Calibri" panose="020F0502020204030204" pitchFamily="34" charset="0"/>
                      </a:endParaRPr>
                    </a:p>
                  </a:txBody>
                  <a:tcPr marL="18268" marR="18268" marT="18268" marB="0" anchor="ctr"/>
                </a:tc>
                <a:tc>
                  <a:txBody>
                    <a:bodyPr/>
                    <a:lstStyle/>
                    <a:p>
                      <a:pPr algn="ctr" fontAlgn="ctr"/>
                      <a:r>
                        <a:rPr lang="en-IN" sz="2100" u="none" strike="noStrike">
                          <a:effectLst/>
                        </a:rPr>
                        <a:t>DRV2700</a:t>
                      </a:r>
                      <a:endParaRPr lang="en-IN" sz="2100" b="0" i="0" u="none" strike="noStrike">
                        <a:solidFill>
                          <a:srgbClr val="000000"/>
                        </a:solidFill>
                        <a:effectLst/>
                        <a:latin typeface="Calibri" panose="020F0502020204030204" pitchFamily="34" charset="0"/>
                      </a:endParaRPr>
                    </a:p>
                  </a:txBody>
                  <a:tcPr marL="18268" marR="18268" marT="18268" marB="0" anchor="ctr"/>
                </a:tc>
                <a:extLst>
                  <a:ext uri="{0D108BD9-81ED-4DB2-BD59-A6C34878D82A}">
                    <a16:rowId xmlns:a16="http://schemas.microsoft.com/office/drawing/2014/main" val="1238433048"/>
                  </a:ext>
                </a:extLst>
              </a:tr>
              <a:tr h="409934">
                <a:tc>
                  <a:txBody>
                    <a:bodyPr/>
                    <a:lstStyle/>
                    <a:p>
                      <a:pPr algn="ctr" fontAlgn="ctr"/>
                      <a:r>
                        <a:rPr lang="en-IN" sz="2100" u="none" strike="noStrike">
                          <a:effectLst/>
                        </a:rPr>
                        <a:t>3</a:t>
                      </a:r>
                      <a:endParaRPr lang="en-IN" sz="2100" b="0" i="0" u="none" strike="noStrike">
                        <a:solidFill>
                          <a:srgbClr val="000000"/>
                        </a:solidFill>
                        <a:effectLst/>
                        <a:latin typeface="Calibri" panose="020F0502020204030204" pitchFamily="34" charset="0"/>
                      </a:endParaRPr>
                    </a:p>
                  </a:txBody>
                  <a:tcPr marL="18268" marR="18268" marT="18268" marB="0" anchor="ctr"/>
                </a:tc>
                <a:tc>
                  <a:txBody>
                    <a:bodyPr/>
                    <a:lstStyle/>
                    <a:p>
                      <a:pPr algn="ctr" fontAlgn="ctr"/>
                      <a:r>
                        <a:rPr lang="en-IN" sz="2100" u="none" strike="noStrike" dirty="0">
                          <a:effectLst/>
                        </a:rPr>
                        <a:t>Voltage O/P DAC</a:t>
                      </a:r>
                      <a:endParaRPr lang="en-IN" sz="2100" b="0" i="0" u="none" strike="noStrike" dirty="0">
                        <a:solidFill>
                          <a:srgbClr val="000000"/>
                        </a:solidFill>
                        <a:effectLst/>
                        <a:latin typeface="Calibri" panose="020F0502020204030204" pitchFamily="34" charset="0"/>
                      </a:endParaRPr>
                    </a:p>
                  </a:txBody>
                  <a:tcPr marL="18268" marR="18268" marT="18268" marB="0" anchor="ctr"/>
                </a:tc>
                <a:tc>
                  <a:txBody>
                    <a:bodyPr/>
                    <a:lstStyle/>
                    <a:p>
                      <a:pPr algn="ctr" fontAlgn="ctr"/>
                      <a:r>
                        <a:rPr lang="en-IN" sz="2100" u="none" strike="noStrike">
                          <a:effectLst/>
                        </a:rPr>
                        <a:t>DAC9881</a:t>
                      </a:r>
                      <a:endParaRPr lang="en-IN" sz="2100" b="0" i="0" u="none" strike="noStrike">
                        <a:solidFill>
                          <a:srgbClr val="000000"/>
                        </a:solidFill>
                        <a:effectLst/>
                        <a:latin typeface="Calibri" panose="020F0502020204030204" pitchFamily="34" charset="0"/>
                      </a:endParaRPr>
                    </a:p>
                  </a:txBody>
                  <a:tcPr marL="18268" marR="18268" marT="18268" marB="0" anchor="ctr"/>
                </a:tc>
                <a:extLst>
                  <a:ext uri="{0D108BD9-81ED-4DB2-BD59-A6C34878D82A}">
                    <a16:rowId xmlns:a16="http://schemas.microsoft.com/office/drawing/2014/main" val="2395305317"/>
                  </a:ext>
                </a:extLst>
              </a:tr>
              <a:tr h="409934">
                <a:tc>
                  <a:txBody>
                    <a:bodyPr/>
                    <a:lstStyle/>
                    <a:p>
                      <a:pPr algn="ctr" fontAlgn="ctr"/>
                      <a:r>
                        <a:rPr lang="en-IN" sz="2100" u="none" strike="noStrike">
                          <a:effectLst/>
                        </a:rPr>
                        <a:t>4</a:t>
                      </a:r>
                      <a:endParaRPr lang="en-IN" sz="2100" b="0" i="0" u="none" strike="noStrike">
                        <a:solidFill>
                          <a:srgbClr val="000000"/>
                        </a:solidFill>
                        <a:effectLst/>
                        <a:latin typeface="Calibri" panose="020F0502020204030204" pitchFamily="34" charset="0"/>
                      </a:endParaRPr>
                    </a:p>
                  </a:txBody>
                  <a:tcPr marL="18268" marR="18268" marT="18268" marB="0" anchor="ctr"/>
                </a:tc>
                <a:tc>
                  <a:txBody>
                    <a:bodyPr/>
                    <a:lstStyle/>
                    <a:p>
                      <a:pPr algn="ctr" fontAlgn="ctr"/>
                      <a:r>
                        <a:rPr lang="en-IN" sz="2100" u="none" strike="noStrike">
                          <a:effectLst/>
                        </a:rPr>
                        <a:t>Space Grade Microcontroller</a:t>
                      </a:r>
                      <a:endParaRPr lang="en-IN" sz="2100" b="0" i="0" u="none" strike="noStrike">
                        <a:solidFill>
                          <a:srgbClr val="000000"/>
                        </a:solidFill>
                        <a:effectLst/>
                        <a:latin typeface="Calibri" panose="020F0502020204030204" pitchFamily="34" charset="0"/>
                      </a:endParaRPr>
                    </a:p>
                  </a:txBody>
                  <a:tcPr marL="18268" marR="18268" marT="18268" marB="0" anchor="ctr"/>
                </a:tc>
                <a:tc>
                  <a:txBody>
                    <a:bodyPr/>
                    <a:lstStyle/>
                    <a:p>
                      <a:pPr algn="ctr" fontAlgn="ctr"/>
                      <a:r>
                        <a:rPr lang="en-IN" sz="2100" u="none" strike="noStrike">
                          <a:effectLst/>
                        </a:rPr>
                        <a:t>MSP430FR5969</a:t>
                      </a:r>
                      <a:endParaRPr lang="en-IN" sz="2100" b="0" i="0" u="none" strike="noStrike">
                        <a:solidFill>
                          <a:srgbClr val="000000"/>
                        </a:solidFill>
                        <a:effectLst/>
                        <a:latin typeface="Calibri" panose="020F0502020204030204" pitchFamily="34" charset="0"/>
                      </a:endParaRPr>
                    </a:p>
                  </a:txBody>
                  <a:tcPr marL="18268" marR="18268" marT="18268" marB="0" anchor="ctr"/>
                </a:tc>
                <a:extLst>
                  <a:ext uri="{0D108BD9-81ED-4DB2-BD59-A6C34878D82A}">
                    <a16:rowId xmlns:a16="http://schemas.microsoft.com/office/drawing/2014/main" val="2562187119"/>
                  </a:ext>
                </a:extLst>
              </a:tr>
              <a:tr h="409934">
                <a:tc>
                  <a:txBody>
                    <a:bodyPr/>
                    <a:lstStyle/>
                    <a:p>
                      <a:pPr algn="ctr" fontAlgn="ctr"/>
                      <a:r>
                        <a:rPr lang="en-IN" sz="2100" u="none" strike="noStrike">
                          <a:effectLst/>
                        </a:rPr>
                        <a:t>5</a:t>
                      </a:r>
                      <a:endParaRPr lang="en-IN" sz="2100" b="0" i="0" u="none" strike="noStrike">
                        <a:solidFill>
                          <a:srgbClr val="000000"/>
                        </a:solidFill>
                        <a:effectLst/>
                        <a:latin typeface="Calibri" panose="020F0502020204030204" pitchFamily="34" charset="0"/>
                      </a:endParaRPr>
                    </a:p>
                  </a:txBody>
                  <a:tcPr marL="18268" marR="18268" marT="18268" marB="0" anchor="ctr"/>
                </a:tc>
                <a:tc>
                  <a:txBody>
                    <a:bodyPr/>
                    <a:lstStyle/>
                    <a:p>
                      <a:pPr algn="ctr" fontAlgn="ctr"/>
                      <a:r>
                        <a:rPr lang="en-IN" sz="2100" u="none" strike="noStrike" dirty="0">
                          <a:effectLst/>
                        </a:rPr>
                        <a:t>Single Electrode Capacitive Sensor</a:t>
                      </a:r>
                      <a:endParaRPr lang="en-IN" sz="2100" b="0" i="0" u="none" strike="noStrike" dirty="0">
                        <a:solidFill>
                          <a:srgbClr val="000000"/>
                        </a:solidFill>
                        <a:effectLst/>
                        <a:latin typeface="Calibri" panose="020F0502020204030204" pitchFamily="34" charset="0"/>
                      </a:endParaRPr>
                    </a:p>
                  </a:txBody>
                  <a:tcPr marL="18268" marR="18268" marT="18268" marB="0" anchor="ctr"/>
                </a:tc>
                <a:tc>
                  <a:txBody>
                    <a:bodyPr/>
                    <a:lstStyle/>
                    <a:p>
                      <a:pPr algn="ctr" fontAlgn="ctr"/>
                      <a:r>
                        <a:rPr lang="en-IN" sz="2100" u="none" strike="noStrike" dirty="0">
                          <a:effectLst/>
                        </a:rPr>
                        <a:t> D-510.100</a:t>
                      </a:r>
                      <a:endParaRPr lang="en-IN" sz="2100" b="0" i="0" u="none" strike="noStrike" dirty="0">
                        <a:solidFill>
                          <a:srgbClr val="000000"/>
                        </a:solidFill>
                        <a:effectLst/>
                        <a:latin typeface="Calibri" panose="020F0502020204030204" pitchFamily="34" charset="0"/>
                      </a:endParaRPr>
                    </a:p>
                  </a:txBody>
                  <a:tcPr marL="18268" marR="18268" marT="18268" marB="0" anchor="ctr"/>
                </a:tc>
                <a:extLst>
                  <a:ext uri="{0D108BD9-81ED-4DB2-BD59-A6C34878D82A}">
                    <a16:rowId xmlns:a16="http://schemas.microsoft.com/office/drawing/2014/main" val="2977419262"/>
                  </a:ext>
                </a:extLst>
              </a:tr>
              <a:tr h="409934">
                <a:tc>
                  <a:txBody>
                    <a:bodyPr/>
                    <a:lstStyle/>
                    <a:p>
                      <a:pPr algn="ctr" fontAlgn="ctr"/>
                      <a:r>
                        <a:rPr lang="en-IN" sz="2100" u="none" strike="noStrike">
                          <a:effectLst/>
                        </a:rPr>
                        <a:t>6</a:t>
                      </a:r>
                      <a:endParaRPr lang="en-IN" sz="2100" b="0" i="0" u="none" strike="noStrike">
                        <a:solidFill>
                          <a:srgbClr val="000000"/>
                        </a:solidFill>
                        <a:effectLst/>
                        <a:latin typeface="Calibri" panose="020F0502020204030204" pitchFamily="34" charset="0"/>
                      </a:endParaRPr>
                    </a:p>
                  </a:txBody>
                  <a:tcPr marL="18268" marR="18268" marT="18268" marB="0" anchor="ctr"/>
                </a:tc>
                <a:tc>
                  <a:txBody>
                    <a:bodyPr/>
                    <a:lstStyle/>
                    <a:p>
                      <a:pPr algn="ctr" fontAlgn="ctr"/>
                      <a:r>
                        <a:rPr lang="en-IN" sz="2100" u="none" strike="noStrike" dirty="0">
                          <a:effectLst/>
                        </a:rPr>
                        <a:t>3 channel Signal Conditioner</a:t>
                      </a:r>
                      <a:endParaRPr lang="en-IN" sz="2100" b="0" i="0" u="none" strike="noStrike" dirty="0">
                        <a:solidFill>
                          <a:srgbClr val="000000"/>
                        </a:solidFill>
                        <a:effectLst/>
                        <a:latin typeface="Calibri" panose="020F0502020204030204" pitchFamily="34" charset="0"/>
                      </a:endParaRPr>
                    </a:p>
                  </a:txBody>
                  <a:tcPr marL="18268" marR="18268" marT="18268" marB="0" anchor="ctr"/>
                </a:tc>
                <a:tc>
                  <a:txBody>
                    <a:bodyPr/>
                    <a:lstStyle/>
                    <a:p>
                      <a:pPr algn="ctr" fontAlgn="ctr"/>
                      <a:r>
                        <a:rPr lang="en-IN" sz="2100" u="none" strike="noStrike">
                          <a:effectLst/>
                        </a:rPr>
                        <a:t>E-509.E03</a:t>
                      </a:r>
                      <a:endParaRPr lang="en-IN" sz="2100" b="0" i="0" u="none" strike="noStrike">
                        <a:solidFill>
                          <a:srgbClr val="000000"/>
                        </a:solidFill>
                        <a:effectLst/>
                        <a:latin typeface="Calibri" panose="020F0502020204030204" pitchFamily="34" charset="0"/>
                      </a:endParaRPr>
                    </a:p>
                  </a:txBody>
                  <a:tcPr marL="18268" marR="18268" marT="18268" marB="0" anchor="ctr"/>
                </a:tc>
                <a:extLst>
                  <a:ext uri="{0D108BD9-81ED-4DB2-BD59-A6C34878D82A}">
                    <a16:rowId xmlns:a16="http://schemas.microsoft.com/office/drawing/2014/main" val="441319526"/>
                  </a:ext>
                </a:extLst>
              </a:tr>
              <a:tr h="409934">
                <a:tc>
                  <a:txBody>
                    <a:bodyPr/>
                    <a:lstStyle/>
                    <a:p>
                      <a:pPr algn="ctr" fontAlgn="ctr"/>
                      <a:r>
                        <a:rPr lang="en-IN" sz="2100" u="none" strike="noStrike">
                          <a:effectLst/>
                        </a:rPr>
                        <a:t>7</a:t>
                      </a:r>
                      <a:endParaRPr lang="en-IN" sz="2100" b="0" i="0" u="none" strike="noStrike">
                        <a:solidFill>
                          <a:srgbClr val="000000"/>
                        </a:solidFill>
                        <a:effectLst/>
                        <a:latin typeface="Calibri" panose="020F0502020204030204" pitchFamily="34" charset="0"/>
                      </a:endParaRPr>
                    </a:p>
                  </a:txBody>
                  <a:tcPr marL="18268" marR="18268" marT="18268" marB="0" anchor="ctr"/>
                </a:tc>
                <a:tc>
                  <a:txBody>
                    <a:bodyPr/>
                    <a:lstStyle/>
                    <a:p>
                      <a:pPr algn="ctr" fontAlgn="ctr"/>
                      <a:r>
                        <a:rPr lang="en-IN" sz="2100" u="none" strike="noStrike" dirty="0">
                          <a:effectLst/>
                        </a:rPr>
                        <a:t>Instrumentation Amplifier</a:t>
                      </a:r>
                      <a:endParaRPr lang="en-IN" sz="2100" b="0" i="0" u="none" strike="noStrike" dirty="0">
                        <a:solidFill>
                          <a:srgbClr val="000000"/>
                        </a:solidFill>
                        <a:effectLst/>
                        <a:latin typeface="Calibri" panose="020F0502020204030204" pitchFamily="34" charset="0"/>
                      </a:endParaRPr>
                    </a:p>
                  </a:txBody>
                  <a:tcPr marL="18268" marR="18268" marT="18268" marB="0" anchor="ctr"/>
                </a:tc>
                <a:tc>
                  <a:txBody>
                    <a:bodyPr/>
                    <a:lstStyle/>
                    <a:p>
                      <a:pPr algn="ctr" fontAlgn="ctr"/>
                      <a:r>
                        <a:rPr lang="en-IN" sz="2100" u="none" strike="noStrike">
                          <a:effectLst/>
                        </a:rPr>
                        <a:t>AMP04ESZ</a:t>
                      </a:r>
                      <a:endParaRPr lang="en-IN" sz="2100" b="0" i="0" u="none" strike="noStrike">
                        <a:solidFill>
                          <a:srgbClr val="000000"/>
                        </a:solidFill>
                        <a:effectLst/>
                        <a:latin typeface="Calibri" panose="020F0502020204030204" pitchFamily="34" charset="0"/>
                      </a:endParaRPr>
                    </a:p>
                  </a:txBody>
                  <a:tcPr marL="18268" marR="18268" marT="18268" marB="0" anchor="ctr"/>
                </a:tc>
                <a:extLst>
                  <a:ext uri="{0D108BD9-81ED-4DB2-BD59-A6C34878D82A}">
                    <a16:rowId xmlns:a16="http://schemas.microsoft.com/office/drawing/2014/main" val="3921157300"/>
                  </a:ext>
                </a:extLst>
              </a:tr>
              <a:tr h="409934">
                <a:tc>
                  <a:txBody>
                    <a:bodyPr/>
                    <a:lstStyle/>
                    <a:p>
                      <a:pPr algn="ctr" fontAlgn="ctr"/>
                      <a:r>
                        <a:rPr lang="en-IN" sz="2100" u="none" strike="noStrike">
                          <a:effectLst/>
                        </a:rPr>
                        <a:t>8</a:t>
                      </a:r>
                      <a:endParaRPr lang="en-IN" sz="2100" b="0" i="0" u="none" strike="noStrike">
                        <a:solidFill>
                          <a:srgbClr val="000000"/>
                        </a:solidFill>
                        <a:effectLst/>
                        <a:latin typeface="Calibri" panose="020F0502020204030204" pitchFamily="34" charset="0"/>
                      </a:endParaRPr>
                    </a:p>
                  </a:txBody>
                  <a:tcPr marL="18268" marR="18268" marT="18268" marB="0" anchor="ctr"/>
                </a:tc>
                <a:tc>
                  <a:txBody>
                    <a:bodyPr/>
                    <a:lstStyle/>
                    <a:p>
                      <a:pPr algn="ctr" fontAlgn="ctr"/>
                      <a:r>
                        <a:rPr lang="en-IN" sz="2100" u="none" strike="noStrike" dirty="0">
                          <a:effectLst/>
                        </a:rPr>
                        <a:t>Data Acquisition (ADC)</a:t>
                      </a:r>
                      <a:endParaRPr lang="en-IN" sz="2100" b="0" i="0" u="none" strike="noStrike" dirty="0">
                        <a:solidFill>
                          <a:srgbClr val="000000"/>
                        </a:solidFill>
                        <a:effectLst/>
                        <a:latin typeface="Calibri" panose="020F0502020204030204" pitchFamily="34" charset="0"/>
                      </a:endParaRPr>
                    </a:p>
                  </a:txBody>
                  <a:tcPr marL="18268" marR="18268" marT="18268" marB="0" anchor="ctr"/>
                </a:tc>
                <a:tc>
                  <a:txBody>
                    <a:bodyPr/>
                    <a:lstStyle/>
                    <a:p>
                      <a:pPr algn="ctr" fontAlgn="ctr"/>
                      <a:r>
                        <a:rPr lang="en-IN" sz="2100" u="none" strike="noStrike" dirty="0">
                          <a:effectLst/>
                        </a:rPr>
                        <a:t> ADS131A04</a:t>
                      </a:r>
                      <a:endParaRPr lang="en-IN" sz="2100" b="0" i="0" u="none" strike="noStrike" dirty="0">
                        <a:solidFill>
                          <a:srgbClr val="000000"/>
                        </a:solidFill>
                        <a:effectLst/>
                        <a:latin typeface="Calibri" panose="020F0502020204030204" pitchFamily="34" charset="0"/>
                      </a:endParaRPr>
                    </a:p>
                  </a:txBody>
                  <a:tcPr marL="18268" marR="18268" marT="18268" marB="0" anchor="ctr"/>
                </a:tc>
                <a:extLst>
                  <a:ext uri="{0D108BD9-81ED-4DB2-BD59-A6C34878D82A}">
                    <a16:rowId xmlns:a16="http://schemas.microsoft.com/office/drawing/2014/main" val="3751243266"/>
                  </a:ext>
                </a:extLst>
              </a:tr>
            </a:tbl>
          </a:graphicData>
        </a:graphic>
      </p:graphicFrame>
    </p:spTree>
    <p:extLst>
      <p:ext uri="{BB962C8B-B14F-4D97-AF65-F5344CB8AC3E}">
        <p14:creationId xmlns:p14="http://schemas.microsoft.com/office/powerpoint/2010/main" val="1092888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7D144591-E9E9-4209-8701-3BB48A917D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07D03F-6EF3-74AA-1A53-D1B91121608C}"/>
              </a:ext>
            </a:extLst>
          </p:cNvPr>
          <p:cNvSpPr>
            <a:spLocks noGrp="1"/>
          </p:cNvSpPr>
          <p:nvPr>
            <p:ph type="title"/>
          </p:nvPr>
        </p:nvSpPr>
        <p:spPr>
          <a:xfrm>
            <a:off x="8016084" y="547712"/>
            <a:ext cx="3337715" cy="5577367"/>
          </a:xfrm>
        </p:spPr>
        <p:style>
          <a:lnRef idx="2">
            <a:schemeClr val="accent1">
              <a:shade val="15000"/>
            </a:schemeClr>
          </a:lnRef>
          <a:fillRef idx="1">
            <a:schemeClr val="accent1"/>
          </a:fillRef>
          <a:effectRef idx="0">
            <a:schemeClr val="accent1"/>
          </a:effectRef>
          <a:fontRef idx="minor">
            <a:schemeClr val="lt1"/>
          </a:fontRef>
        </p:style>
        <p:txBody>
          <a:bodyPr>
            <a:normAutofit/>
          </a:bodyPr>
          <a:lstStyle/>
          <a:p>
            <a:pPr algn="ctr"/>
            <a:r>
              <a:rPr lang="en-IN" sz="5200" dirty="0"/>
              <a:t>THE END</a:t>
            </a:r>
          </a:p>
        </p:txBody>
      </p:sp>
      <p:graphicFrame>
        <p:nvGraphicFramePr>
          <p:cNvPr id="34" name="Content Placeholder 3">
            <a:extLst>
              <a:ext uri="{FF2B5EF4-FFF2-40B4-BE49-F238E27FC236}">
                <a16:creationId xmlns:a16="http://schemas.microsoft.com/office/drawing/2014/main" id="{D12E5CA2-5F08-06BB-7280-17ED888EAE94}"/>
              </a:ext>
            </a:extLst>
          </p:cNvPr>
          <p:cNvGraphicFramePr>
            <a:graphicFrameLocks noGrp="1"/>
          </p:cNvGraphicFramePr>
          <p:nvPr>
            <p:ph idx="1"/>
            <p:extLst>
              <p:ext uri="{D42A27DB-BD31-4B8C-83A1-F6EECF244321}">
                <p14:modId xmlns:p14="http://schemas.microsoft.com/office/powerpoint/2010/main" val="3867617445"/>
              </p:ext>
            </p:extLst>
          </p:nvPr>
        </p:nvGraphicFramePr>
        <p:xfrm>
          <a:off x="838200" y="620392"/>
          <a:ext cx="6630174"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0959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3" name="Rectangle 7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11CC1A-0336-43AF-3BAC-6B85C15C6801}"/>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dirty="0">
                <a:solidFill>
                  <a:srgbClr val="FFFFFF"/>
                </a:solidFill>
              </a:rPr>
              <a:t>Additional Info</a:t>
            </a:r>
          </a:p>
        </p:txBody>
      </p:sp>
      <p:pic>
        <p:nvPicPr>
          <p:cNvPr id="5" name="Picture 4">
            <a:extLst>
              <a:ext uri="{FF2B5EF4-FFF2-40B4-BE49-F238E27FC236}">
                <a16:creationId xmlns:a16="http://schemas.microsoft.com/office/drawing/2014/main" id="{B51C2E1D-C78A-3E74-2905-6D59EEEE5938}"/>
              </a:ext>
            </a:extLst>
          </p:cNvPr>
          <p:cNvPicPr>
            <a:picLocks noChangeAspect="1"/>
          </p:cNvPicPr>
          <p:nvPr/>
        </p:nvPicPr>
        <p:blipFill rotWithShape="1">
          <a:blip r:embed="rId2"/>
          <a:srcRect t="12911" r="-1" b="6742"/>
          <a:stretch/>
        </p:blipFill>
        <p:spPr>
          <a:xfrm>
            <a:off x="191872" y="2673628"/>
            <a:ext cx="5831559" cy="2904970"/>
          </a:xfrm>
          <a:prstGeom prst="rect">
            <a:avLst/>
          </a:prstGeom>
        </p:spPr>
      </p:pic>
      <p:pic>
        <p:nvPicPr>
          <p:cNvPr id="6" name="Picture 5">
            <a:extLst>
              <a:ext uri="{FF2B5EF4-FFF2-40B4-BE49-F238E27FC236}">
                <a16:creationId xmlns:a16="http://schemas.microsoft.com/office/drawing/2014/main" id="{6889CD6B-FB9F-2464-DFA7-9BABD0E5DCE5}"/>
              </a:ext>
            </a:extLst>
          </p:cNvPr>
          <p:cNvPicPr>
            <a:picLocks noChangeAspect="1"/>
          </p:cNvPicPr>
          <p:nvPr/>
        </p:nvPicPr>
        <p:blipFill rotWithShape="1">
          <a:blip r:embed="rId3"/>
          <a:srcRect t="9428" r="-1" b="14832"/>
          <a:stretch/>
        </p:blipFill>
        <p:spPr>
          <a:xfrm>
            <a:off x="6168571" y="2341303"/>
            <a:ext cx="5773928" cy="3268915"/>
          </a:xfrm>
          <a:prstGeom prst="rect">
            <a:avLst/>
          </a:prstGeom>
        </p:spPr>
      </p:pic>
      <p:sp>
        <p:nvSpPr>
          <p:cNvPr id="8" name="TextBox 7">
            <a:extLst>
              <a:ext uri="{FF2B5EF4-FFF2-40B4-BE49-F238E27FC236}">
                <a16:creationId xmlns:a16="http://schemas.microsoft.com/office/drawing/2014/main" id="{FDA42A51-5A68-160A-E253-079A0CA73389}"/>
              </a:ext>
            </a:extLst>
          </p:cNvPr>
          <p:cNvSpPr txBox="1"/>
          <p:nvPr/>
        </p:nvSpPr>
        <p:spPr>
          <a:xfrm>
            <a:off x="777434" y="2156637"/>
            <a:ext cx="6096000" cy="369332"/>
          </a:xfrm>
          <a:prstGeom prst="rect">
            <a:avLst/>
          </a:prstGeom>
          <a:noFill/>
        </p:spPr>
        <p:txBody>
          <a:bodyPr wrap="square">
            <a:spAutoFit/>
          </a:bodyPr>
          <a:lstStyle/>
          <a:p>
            <a:pPr marL="0" indent="0">
              <a:buNone/>
            </a:pPr>
            <a:r>
              <a:rPr lang="en-US" sz="1800" b="0" i="0" dirty="0" err="1">
                <a:effectLst/>
              </a:rPr>
              <a:t>Nanopositioner</a:t>
            </a:r>
            <a:r>
              <a:rPr lang="en-US" sz="1800" b="0" i="0" dirty="0">
                <a:effectLst/>
              </a:rPr>
              <a:t> Z and tip/tilt stage with large aperture</a:t>
            </a:r>
          </a:p>
        </p:txBody>
      </p:sp>
    </p:spTree>
    <p:extLst>
      <p:ext uri="{BB962C8B-B14F-4D97-AF65-F5344CB8AC3E}">
        <p14:creationId xmlns:p14="http://schemas.microsoft.com/office/powerpoint/2010/main" val="1408882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8F936F3-3934-F25F-BC02-7756D65C515A}"/>
              </a:ext>
            </a:extLst>
          </p:cNvPr>
          <p:cNvPicPr>
            <a:picLocks noChangeAspect="1"/>
          </p:cNvPicPr>
          <p:nvPr/>
        </p:nvPicPr>
        <p:blipFill>
          <a:blip r:embed="rId2"/>
          <a:stretch>
            <a:fillRect/>
          </a:stretch>
        </p:blipFill>
        <p:spPr>
          <a:xfrm>
            <a:off x="3136012" y="566737"/>
            <a:ext cx="5156650" cy="6044452"/>
          </a:xfrm>
          <a:prstGeom prst="rect">
            <a:avLst/>
          </a:prstGeom>
        </p:spPr>
      </p:pic>
    </p:spTree>
    <p:extLst>
      <p:ext uri="{BB962C8B-B14F-4D97-AF65-F5344CB8AC3E}">
        <p14:creationId xmlns:p14="http://schemas.microsoft.com/office/powerpoint/2010/main" val="2956234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E960-2B3C-01E0-C8B3-5DE6E788B9E0}"/>
              </a:ext>
            </a:extLst>
          </p:cNvPr>
          <p:cNvSpPr>
            <a:spLocks noGrp="1"/>
          </p:cNvSpPr>
          <p:nvPr>
            <p:ph type="title"/>
          </p:nvPr>
        </p:nvSpPr>
        <p:spPr>
          <a:xfrm>
            <a:off x="838200" y="365125"/>
            <a:ext cx="6197602" cy="559785"/>
          </a:xfrm>
        </p:spPr>
        <p:txBody>
          <a:bodyPr>
            <a:normAutofit fontScale="90000"/>
          </a:bodyPr>
          <a:lstStyle/>
          <a:p>
            <a:r>
              <a:rPr lang="en-IN" b="0" i="0" dirty="0">
                <a:solidFill>
                  <a:srgbClr val="0051A0"/>
                </a:solidFill>
                <a:effectLst/>
                <a:latin typeface="Roboto Slab" pitchFamily="2" charset="0"/>
              </a:rPr>
              <a:t>Digital Piezo Controller</a:t>
            </a:r>
            <a:endParaRPr lang="en-IN" dirty="0"/>
          </a:p>
        </p:txBody>
      </p:sp>
      <p:pic>
        <p:nvPicPr>
          <p:cNvPr id="18" name="Picture 17">
            <a:extLst>
              <a:ext uri="{FF2B5EF4-FFF2-40B4-BE49-F238E27FC236}">
                <a16:creationId xmlns:a16="http://schemas.microsoft.com/office/drawing/2014/main" id="{B3D70C32-26AF-1351-76A0-DEA03F9DCA92}"/>
              </a:ext>
            </a:extLst>
          </p:cNvPr>
          <p:cNvPicPr>
            <a:picLocks noChangeAspect="1"/>
          </p:cNvPicPr>
          <p:nvPr/>
        </p:nvPicPr>
        <p:blipFill>
          <a:blip r:embed="rId2"/>
          <a:stretch>
            <a:fillRect/>
          </a:stretch>
        </p:blipFill>
        <p:spPr>
          <a:xfrm>
            <a:off x="8034285" y="365125"/>
            <a:ext cx="3159232" cy="6320224"/>
          </a:xfrm>
          <a:prstGeom prst="rect">
            <a:avLst/>
          </a:prstGeom>
        </p:spPr>
      </p:pic>
      <p:pic>
        <p:nvPicPr>
          <p:cNvPr id="21" name="Content Placeholder 6">
            <a:extLst>
              <a:ext uri="{FF2B5EF4-FFF2-40B4-BE49-F238E27FC236}">
                <a16:creationId xmlns:a16="http://schemas.microsoft.com/office/drawing/2014/main" id="{82AAA494-334D-F1FD-3E48-0A90A1BE06B2}"/>
              </a:ext>
            </a:extLst>
          </p:cNvPr>
          <p:cNvPicPr>
            <a:picLocks noChangeAspect="1"/>
          </p:cNvPicPr>
          <p:nvPr/>
        </p:nvPicPr>
        <p:blipFill rotWithShape="1">
          <a:blip r:embed="rId3"/>
          <a:srcRect l="3454"/>
          <a:stretch/>
        </p:blipFill>
        <p:spPr>
          <a:xfrm>
            <a:off x="1300216" y="1162022"/>
            <a:ext cx="5927069" cy="5330853"/>
          </a:xfrm>
          <a:prstGeom prst="rect">
            <a:avLst/>
          </a:prstGeom>
        </p:spPr>
      </p:pic>
    </p:spTree>
    <p:extLst>
      <p:ext uri="{BB962C8B-B14F-4D97-AF65-F5344CB8AC3E}">
        <p14:creationId xmlns:p14="http://schemas.microsoft.com/office/powerpoint/2010/main" val="4263639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ED140-B594-B09E-FFB5-8B056BE33F87}"/>
              </a:ext>
            </a:extLst>
          </p:cNvPr>
          <p:cNvSpPr>
            <a:spLocks noGrp="1"/>
          </p:cNvSpPr>
          <p:nvPr>
            <p:ph type="title"/>
          </p:nvPr>
        </p:nvSpPr>
        <p:spPr>
          <a:xfrm>
            <a:off x="857907" y="606863"/>
            <a:ext cx="6436272" cy="1095813"/>
          </a:xfrm>
        </p:spPr>
        <p:txBody>
          <a:bodyPr>
            <a:normAutofit fontScale="90000"/>
          </a:bodyPr>
          <a:lstStyle/>
          <a:p>
            <a:r>
              <a:rPr lang="it-IT" dirty="0">
                <a:solidFill>
                  <a:srgbClr val="0051A0"/>
                </a:solidFill>
                <a:latin typeface="Roboto Slab" pitchFamily="2" charset="0"/>
              </a:rPr>
              <a:t>E-727 Digital Multi-Channel Piezo Controller </a:t>
            </a:r>
            <a:br>
              <a:rPr lang="it-IT" dirty="0"/>
            </a:br>
            <a:endParaRPr lang="en-IN" dirty="0"/>
          </a:p>
        </p:txBody>
      </p:sp>
      <p:pic>
        <p:nvPicPr>
          <p:cNvPr id="8" name="Content Placeholder 7">
            <a:extLst>
              <a:ext uri="{FF2B5EF4-FFF2-40B4-BE49-F238E27FC236}">
                <a16:creationId xmlns:a16="http://schemas.microsoft.com/office/drawing/2014/main" id="{035D9798-DF1B-01FE-E312-BA9949B7F43D}"/>
              </a:ext>
            </a:extLst>
          </p:cNvPr>
          <p:cNvPicPr>
            <a:picLocks noGrp="1" noChangeAspect="1"/>
          </p:cNvPicPr>
          <p:nvPr>
            <p:ph idx="1"/>
          </p:nvPr>
        </p:nvPicPr>
        <p:blipFill>
          <a:blip r:embed="rId2"/>
          <a:stretch>
            <a:fillRect/>
          </a:stretch>
        </p:blipFill>
        <p:spPr>
          <a:xfrm>
            <a:off x="7842033" y="-24595"/>
            <a:ext cx="2910050" cy="6515623"/>
          </a:xfrm>
        </p:spPr>
      </p:pic>
      <p:pic>
        <p:nvPicPr>
          <p:cNvPr id="6" name="Picture 5">
            <a:extLst>
              <a:ext uri="{FF2B5EF4-FFF2-40B4-BE49-F238E27FC236}">
                <a16:creationId xmlns:a16="http://schemas.microsoft.com/office/drawing/2014/main" id="{08E70BBD-7416-CCAB-3F6F-D6325D7921BE}"/>
              </a:ext>
            </a:extLst>
          </p:cNvPr>
          <p:cNvPicPr>
            <a:picLocks noChangeAspect="1"/>
          </p:cNvPicPr>
          <p:nvPr/>
        </p:nvPicPr>
        <p:blipFill>
          <a:blip r:embed="rId3"/>
          <a:stretch>
            <a:fillRect/>
          </a:stretch>
        </p:blipFill>
        <p:spPr>
          <a:xfrm>
            <a:off x="1042496" y="1354356"/>
            <a:ext cx="5718100" cy="4310719"/>
          </a:xfrm>
          <a:prstGeom prst="rect">
            <a:avLst/>
          </a:prstGeom>
        </p:spPr>
      </p:pic>
    </p:spTree>
    <p:extLst>
      <p:ext uri="{BB962C8B-B14F-4D97-AF65-F5344CB8AC3E}">
        <p14:creationId xmlns:p14="http://schemas.microsoft.com/office/powerpoint/2010/main" val="124637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86A3B-C963-A315-B119-712F27671598}"/>
              </a:ext>
            </a:extLst>
          </p:cNvPr>
          <p:cNvSpPr>
            <a:spLocks noGrp="1"/>
          </p:cNvSpPr>
          <p:nvPr>
            <p:ph type="title"/>
          </p:nvPr>
        </p:nvSpPr>
        <p:spPr/>
        <p:txBody>
          <a:bodyPr/>
          <a:lstStyle/>
          <a:p>
            <a:r>
              <a:rPr lang="en-IN" sz="4000" dirty="0">
                <a:solidFill>
                  <a:srgbClr val="0051A0"/>
                </a:solidFill>
                <a:latin typeface="Roboto Slab" pitchFamily="2" charset="0"/>
              </a:rPr>
              <a:t>Features:</a:t>
            </a:r>
          </a:p>
        </p:txBody>
      </p:sp>
      <p:sp>
        <p:nvSpPr>
          <p:cNvPr id="3" name="Content Placeholder 2">
            <a:extLst>
              <a:ext uri="{FF2B5EF4-FFF2-40B4-BE49-F238E27FC236}">
                <a16:creationId xmlns:a16="http://schemas.microsoft.com/office/drawing/2014/main" id="{15B33BF5-9448-BCF0-7543-2B819F2B077E}"/>
              </a:ext>
            </a:extLst>
          </p:cNvPr>
          <p:cNvSpPr>
            <a:spLocks noGrp="1"/>
          </p:cNvSpPr>
          <p:nvPr>
            <p:ph idx="1"/>
          </p:nvPr>
        </p:nvSpPr>
        <p:spPr/>
        <p:txBody>
          <a:bodyPr>
            <a:normAutofit lnSpcReduction="10000"/>
          </a:bodyPr>
          <a:lstStyle/>
          <a:p>
            <a:pPr marL="0" indent="0">
              <a:buNone/>
            </a:pPr>
            <a:r>
              <a:rPr lang="en-IN" dirty="0"/>
              <a:t>=&gt; 3 channel Cap sensing, signal conditioning and sensing via ADC </a:t>
            </a:r>
          </a:p>
          <a:p>
            <a:pPr marL="0" indent="0">
              <a:buNone/>
            </a:pPr>
            <a:r>
              <a:rPr lang="en-IN" dirty="0"/>
              <a:t>=&gt; PZT Amplifier for 3 Axis Piezo </a:t>
            </a:r>
            <a:r>
              <a:rPr lang="en-IN" dirty="0" err="1"/>
              <a:t>nanopositioning</a:t>
            </a:r>
            <a:r>
              <a:rPr lang="en-IN" dirty="0"/>
              <a:t>, </a:t>
            </a:r>
          </a:p>
          <a:p>
            <a:pPr marL="0" indent="0">
              <a:buNone/>
            </a:pPr>
            <a:r>
              <a:rPr lang="en-IN" dirty="0"/>
              <a:t>=&gt; DSP Controller with </a:t>
            </a:r>
            <a:r>
              <a:rPr lang="en-US" dirty="0"/>
              <a:t>4th order polynomial linearization for 	mechanics and electronics </a:t>
            </a:r>
          </a:p>
          <a:p>
            <a:pPr marL="0" indent="0">
              <a:buNone/>
            </a:pPr>
            <a:r>
              <a:rPr lang="en-IN" dirty="0"/>
              <a:t>=&gt; </a:t>
            </a:r>
            <a:r>
              <a:rPr lang="en-US" dirty="0"/>
              <a:t>Ethernet, USB, RS-232, serial SPI high-speed interface LabVIEW     	driver, shared libraries for Windows, and Linux</a:t>
            </a:r>
          </a:p>
          <a:p>
            <a:pPr marL="0" indent="0">
              <a:buNone/>
            </a:pPr>
            <a:br>
              <a:rPr lang="en-US" dirty="0"/>
            </a:br>
            <a:r>
              <a:rPr lang="en-US" dirty="0"/>
              <a:t> </a:t>
            </a:r>
            <a:br>
              <a:rPr lang="en-US" dirty="0"/>
            </a:br>
            <a:br>
              <a:rPr lang="en-US" dirty="0"/>
            </a:br>
            <a:endParaRPr lang="en-IN" dirty="0"/>
          </a:p>
          <a:p>
            <a:pPr marL="0" indent="0">
              <a:buNone/>
            </a:pPr>
            <a:endParaRPr lang="en-IN" dirty="0"/>
          </a:p>
        </p:txBody>
      </p:sp>
    </p:spTree>
    <p:extLst>
      <p:ext uri="{BB962C8B-B14F-4D97-AF65-F5344CB8AC3E}">
        <p14:creationId xmlns:p14="http://schemas.microsoft.com/office/powerpoint/2010/main" val="3399338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Rectangle 25">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42714520-6A3F-949C-81A9-F2FBB3D531C5}"/>
              </a:ext>
            </a:extLst>
          </p:cNvPr>
          <p:cNvSpPr>
            <a:spLocks noGrp="1"/>
          </p:cNvSpPr>
          <p:nvPr>
            <p:ph type="title"/>
          </p:nvPr>
        </p:nvSpPr>
        <p:spPr>
          <a:xfrm>
            <a:off x="586478" y="1683756"/>
            <a:ext cx="3115265" cy="2396359"/>
          </a:xfrm>
        </p:spPr>
        <p:txBody>
          <a:bodyPr anchor="b">
            <a:normAutofit/>
          </a:bodyPr>
          <a:lstStyle/>
          <a:p>
            <a:pPr algn="ctr"/>
            <a:r>
              <a:rPr lang="en-IN" sz="4000" b="1" dirty="0">
                <a:solidFill>
                  <a:srgbClr val="FFFFFF"/>
                </a:solidFill>
              </a:rPr>
              <a:t>2. Piezo Actuator Driver </a:t>
            </a:r>
          </a:p>
        </p:txBody>
      </p:sp>
      <p:sp>
        <p:nvSpPr>
          <p:cNvPr id="10" name="Rectangle 9">
            <a:extLst>
              <a:ext uri="{FF2B5EF4-FFF2-40B4-BE49-F238E27FC236}">
                <a16:creationId xmlns:a16="http://schemas.microsoft.com/office/drawing/2014/main" id="{90D6A0B6-60EB-7371-6B0A-CEBBF05B8B71}"/>
              </a:ext>
            </a:extLst>
          </p:cNvPr>
          <p:cNvSpPr/>
          <p:nvPr/>
        </p:nvSpPr>
        <p:spPr>
          <a:xfrm>
            <a:off x="4463432" y="847288"/>
            <a:ext cx="3027576" cy="27851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CC7E2A7A-54C6-16BC-C7B0-45F8815783F0}"/>
              </a:ext>
            </a:extLst>
          </p:cNvPr>
          <p:cNvSpPr txBox="1"/>
          <p:nvPr/>
        </p:nvSpPr>
        <p:spPr>
          <a:xfrm>
            <a:off x="4374171" y="1304667"/>
            <a:ext cx="3479800" cy="1837491"/>
          </a:xfrm>
          <a:prstGeom prst="rect">
            <a:avLst/>
          </a:prstGeom>
          <a:noFill/>
        </p:spPr>
        <p:txBody>
          <a:bodyPr wrap="square">
            <a:spAutoFit/>
          </a:bodyPr>
          <a:lstStyle/>
          <a:p>
            <a:pPr marL="278892" lvl="1" defTabSz="557784">
              <a:spcBef>
                <a:spcPts val="610"/>
              </a:spcBef>
              <a:spcAft>
                <a:spcPts val="488"/>
              </a:spcAft>
              <a:buSzPts val="1000"/>
              <a:tabLst>
                <a:tab pos="557784" algn="l"/>
              </a:tabLst>
            </a:pPr>
            <a:r>
              <a:rPr lang="en-IN" sz="1200" kern="1200" dirty="0">
                <a:solidFill>
                  <a:schemeClr val="bg1"/>
                </a:solidFill>
                <a:latin typeface="+mn-lt"/>
                <a:ea typeface="+mn-ea"/>
                <a:cs typeface="+mn-cs"/>
              </a:rPr>
              <a:t>Actuator Drive specs</a:t>
            </a:r>
            <a:endParaRPr lang="en-IN" sz="1200" kern="100" dirty="0">
              <a:solidFill>
                <a:schemeClr val="bg1"/>
              </a:solidFill>
              <a:latin typeface="Calibri" panose="020F0502020204030204" pitchFamily="34" charset="0"/>
              <a:ea typeface="+mn-ea"/>
              <a:cs typeface="Times New Roman" panose="02020603050405020304" pitchFamily="18" charset="0"/>
            </a:endParaRPr>
          </a:p>
          <a:p>
            <a:pPr marL="453200" lvl="1" indent="-174308" defTabSz="557784">
              <a:lnSpc>
                <a:spcPct val="107000"/>
              </a:lnSpc>
              <a:spcAft>
                <a:spcPts val="488"/>
              </a:spcAft>
              <a:buSzPts val="1000"/>
              <a:buFont typeface="Symbol" panose="05050102010706020507" pitchFamily="18" charset="2"/>
              <a:buChar char=""/>
              <a:tabLst>
                <a:tab pos="557784" algn="l"/>
              </a:tabLst>
            </a:pPr>
            <a:r>
              <a:rPr lang="en-IN" sz="1200" kern="0" dirty="0">
                <a:solidFill>
                  <a:schemeClr val="bg1"/>
                </a:solidFill>
                <a:latin typeface="Segoe UI" panose="020B0502040204020203" pitchFamily="34" charset="0"/>
                <a:ea typeface="+mn-ea"/>
                <a:cs typeface="Times New Roman" panose="02020603050405020304" pitchFamily="18" charset="0"/>
              </a:rPr>
              <a:t>Drive Voltage Range: -20 V to +150 V</a:t>
            </a:r>
            <a:endParaRPr lang="en-IN" sz="1200" kern="100" dirty="0">
              <a:solidFill>
                <a:schemeClr val="bg1"/>
              </a:solidFill>
              <a:latin typeface="Calibri" panose="020F0502020204030204" pitchFamily="34" charset="0"/>
              <a:ea typeface="+mn-ea"/>
              <a:cs typeface="Times New Roman" panose="02020603050405020304" pitchFamily="18" charset="0"/>
            </a:endParaRPr>
          </a:p>
          <a:p>
            <a:pPr marL="453200" lvl="1" indent="-174308" defTabSz="557784">
              <a:lnSpc>
                <a:spcPct val="107000"/>
              </a:lnSpc>
              <a:spcAft>
                <a:spcPts val="488"/>
              </a:spcAft>
              <a:buSzPts val="1000"/>
              <a:buFont typeface="Symbol" panose="05050102010706020507" pitchFamily="18" charset="2"/>
              <a:buChar char=""/>
              <a:tabLst>
                <a:tab pos="557784" algn="l"/>
              </a:tabLst>
            </a:pPr>
            <a:r>
              <a:rPr lang="en-IN" sz="1200" kern="0" dirty="0">
                <a:solidFill>
                  <a:schemeClr val="bg1"/>
                </a:solidFill>
                <a:latin typeface="Segoe UI" panose="020B0502040204020203" pitchFamily="34" charset="0"/>
                <a:ea typeface="+mn-ea"/>
                <a:cs typeface="Times New Roman" panose="02020603050405020304" pitchFamily="18" charset="0"/>
              </a:rPr>
              <a:t>Load Impedance: 15 pF</a:t>
            </a:r>
            <a:endParaRPr lang="en-IN" sz="1200" kern="100" dirty="0">
              <a:solidFill>
                <a:schemeClr val="bg1"/>
              </a:solidFill>
              <a:latin typeface="Calibri" panose="020F0502020204030204" pitchFamily="34" charset="0"/>
              <a:ea typeface="+mn-ea"/>
              <a:cs typeface="Times New Roman" panose="02020603050405020304" pitchFamily="18" charset="0"/>
            </a:endParaRPr>
          </a:p>
          <a:p>
            <a:pPr marL="453200" lvl="1" indent="-174308" defTabSz="557784">
              <a:lnSpc>
                <a:spcPct val="107000"/>
              </a:lnSpc>
              <a:spcAft>
                <a:spcPts val="488"/>
              </a:spcAft>
              <a:buSzPts val="1000"/>
              <a:buFont typeface="Symbol" panose="05050102010706020507" pitchFamily="18" charset="2"/>
              <a:buChar char=""/>
              <a:tabLst>
                <a:tab pos="557784" algn="l"/>
              </a:tabLst>
            </a:pPr>
            <a:r>
              <a:rPr lang="en-IN" sz="1200" kern="0" dirty="0">
                <a:solidFill>
                  <a:schemeClr val="bg1"/>
                </a:solidFill>
                <a:latin typeface="Segoe UI" panose="020B0502040204020203" pitchFamily="34" charset="0"/>
                <a:ea typeface="+mn-ea"/>
                <a:cs typeface="Times New Roman" panose="02020603050405020304" pitchFamily="18" charset="0"/>
              </a:rPr>
              <a:t>Peak power: &lt;5 W</a:t>
            </a:r>
            <a:endParaRPr lang="en-IN" sz="1200" kern="100" dirty="0">
              <a:solidFill>
                <a:schemeClr val="bg1"/>
              </a:solidFill>
              <a:latin typeface="Calibri" panose="020F0502020204030204" pitchFamily="34" charset="0"/>
              <a:ea typeface="+mn-ea"/>
              <a:cs typeface="Times New Roman" panose="02020603050405020304" pitchFamily="18" charset="0"/>
            </a:endParaRPr>
          </a:p>
          <a:p>
            <a:pPr marL="453200" lvl="1" indent="-174308" defTabSz="557784">
              <a:lnSpc>
                <a:spcPct val="107000"/>
              </a:lnSpc>
              <a:spcAft>
                <a:spcPts val="488"/>
              </a:spcAft>
              <a:buSzPts val="1000"/>
              <a:buFont typeface="Symbol" panose="05050102010706020507" pitchFamily="18" charset="2"/>
              <a:buChar char=""/>
              <a:tabLst>
                <a:tab pos="557784" algn="l"/>
              </a:tabLst>
            </a:pPr>
            <a:r>
              <a:rPr lang="en-IN" sz="1200" kern="0" dirty="0">
                <a:solidFill>
                  <a:schemeClr val="bg1"/>
                </a:solidFill>
                <a:latin typeface="Segoe UI" panose="020B0502040204020203" pitchFamily="34" charset="0"/>
                <a:ea typeface="+mn-ea"/>
                <a:cs typeface="Times New Roman" panose="02020603050405020304" pitchFamily="18" charset="0"/>
              </a:rPr>
              <a:t>Supply voltage: 5 V DC</a:t>
            </a:r>
            <a:endParaRPr lang="en-IN" sz="1200" kern="100" dirty="0">
              <a:solidFill>
                <a:schemeClr val="bg1"/>
              </a:solidFill>
              <a:latin typeface="Calibri" panose="020F0502020204030204" pitchFamily="34" charset="0"/>
              <a:ea typeface="+mn-ea"/>
              <a:cs typeface="Times New Roman" panose="02020603050405020304" pitchFamily="18" charset="0"/>
            </a:endParaRPr>
          </a:p>
          <a:p>
            <a:pPr marL="453200" lvl="1" indent="-174308" defTabSz="557784">
              <a:lnSpc>
                <a:spcPct val="107000"/>
              </a:lnSpc>
              <a:spcAft>
                <a:spcPts val="488"/>
              </a:spcAft>
              <a:buSzPts val="1000"/>
              <a:buFont typeface="Symbol" panose="05050102010706020507" pitchFamily="18" charset="2"/>
              <a:buChar char=""/>
              <a:tabLst>
                <a:tab pos="557784" algn="l"/>
              </a:tabLst>
            </a:pPr>
            <a:r>
              <a:rPr lang="en-IN" sz="1200" kern="0" dirty="0">
                <a:solidFill>
                  <a:schemeClr val="bg1"/>
                </a:solidFill>
                <a:latin typeface="Segoe UI" panose="020B0502040204020203" pitchFamily="34" charset="0"/>
                <a:ea typeface="+mn-ea"/>
                <a:cs typeface="Times New Roman" panose="02020603050405020304" pitchFamily="18" charset="0"/>
              </a:rPr>
              <a:t>DAC resolution: 12 bits</a:t>
            </a:r>
            <a:endParaRPr lang="en-IN" sz="1200" kern="100" dirty="0">
              <a:solidFill>
                <a:schemeClr val="bg1"/>
              </a:solidFill>
              <a:latin typeface="Calibri" panose="020F0502020204030204" pitchFamily="34" charset="0"/>
              <a:ea typeface="+mn-ea"/>
              <a:cs typeface="Times New Roman" panose="02020603050405020304" pitchFamily="18" charset="0"/>
            </a:endParaRPr>
          </a:p>
          <a:p>
            <a:pPr marL="453200" lvl="1" indent="-174308" defTabSz="557784">
              <a:lnSpc>
                <a:spcPct val="107000"/>
              </a:lnSpc>
              <a:spcAft>
                <a:spcPts val="488"/>
              </a:spcAft>
              <a:buSzPts val="1000"/>
              <a:buFont typeface="Symbol" panose="05050102010706020507" pitchFamily="18" charset="2"/>
              <a:buChar char=""/>
              <a:tabLst>
                <a:tab pos="557784" algn="l"/>
              </a:tabLst>
            </a:pPr>
            <a:r>
              <a:rPr lang="en-IN" sz="1200" kern="0" dirty="0">
                <a:solidFill>
                  <a:schemeClr val="bg1"/>
                </a:solidFill>
                <a:latin typeface="Segoe UI" panose="020B0502040204020203" pitchFamily="34" charset="0"/>
                <a:ea typeface="+mn-ea"/>
                <a:cs typeface="Times New Roman" panose="02020603050405020304" pitchFamily="18" charset="0"/>
              </a:rPr>
              <a:t>Linearity error  :&lt;0.01%</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19FDCD53-5F3F-D5AA-BA65-87CFEE7018E7}"/>
              </a:ext>
            </a:extLst>
          </p:cNvPr>
          <p:cNvPicPr>
            <a:picLocks noChangeAspect="1"/>
          </p:cNvPicPr>
          <p:nvPr/>
        </p:nvPicPr>
        <p:blipFill>
          <a:blip r:embed="rId2"/>
          <a:stretch>
            <a:fillRect/>
          </a:stretch>
        </p:blipFill>
        <p:spPr>
          <a:xfrm>
            <a:off x="8042237" y="1683756"/>
            <a:ext cx="3961497" cy="3193800"/>
          </a:xfrm>
          <a:prstGeom prst="rect">
            <a:avLst/>
          </a:prstGeom>
        </p:spPr>
      </p:pic>
      <p:sp>
        <p:nvSpPr>
          <p:cNvPr id="8" name="TextBox 7">
            <a:extLst>
              <a:ext uri="{FF2B5EF4-FFF2-40B4-BE49-F238E27FC236}">
                <a16:creationId xmlns:a16="http://schemas.microsoft.com/office/drawing/2014/main" id="{B03B9321-A8D2-EECB-5B6D-3F7958FD716E}"/>
              </a:ext>
            </a:extLst>
          </p:cNvPr>
          <p:cNvSpPr txBox="1"/>
          <p:nvPr/>
        </p:nvSpPr>
        <p:spPr>
          <a:xfrm>
            <a:off x="8270552" y="5445680"/>
            <a:ext cx="3239221" cy="430246"/>
          </a:xfrm>
          <a:prstGeom prst="rect">
            <a:avLst/>
          </a:prstGeom>
          <a:noFill/>
        </p:spPr>
        <p:txBody>
          <a:bodyPr wrap="square">
            <a:spAutoFit/>
          </a:bodyPr>
          <a:lstStyle/>
          <a:p>
            <a:pPr defTabSz="557784"/>
            <a:r>
              <a:rPr lang="en-IN" sz="1098" b="1" u="sng" kern="1200" dirty="0">
                <a:solidFill>
                  <a:srgbClr val="795100"/>
                </a:solidFill>
                <a:highlight>
                  <a:srgbClr val="FFFF00"/>
                </a:highlight>
                <a:latin typeface="+mn-lt"/>
                <a:ea typeface="+mn-ea"/>
                <a:cs typeface="+mn-cs"/>
              </a:rPr>
              <a:t>P/N : </a:t>
            </a:r>
            <a:r>
              <a:rPr lang="en-US" sz="1098" b="1" u="sng" kern="1200" dirty="0">
                <a:solidFill>
                  <a:srgbClr val="795100"/>
                </a:solidFill>
                <a:highlight>
                  <a:srgbClr val="FFFF00"/>
                </a:highlight>
                <a:latin typeface="+mn-lt"/>
                <a:ea typeface="+mn-ea"/>
                <a:cs typeface="+mn-cs"/>
              </a:rPr>
              <a:t>DRV2700: </a:t>
            </a:r>
            <a:r>
              <a:rPr lang="en-US" sz="1098" kern="1200" dirty="0">
                <a:solidFill>
                  <a:schemeClr val="tx1"/>
                </a:solidFill>
                <a:latin typeface="Roboto" panose="02000000000000000000" pitchFamily="2" charset="0"/>
                <a:ea typeface="+mn-ea"/>
                <a:cs typeface="+mn-cs"/>
              </a:rPr>
              <a:t>Industrial piezo driver with integrated 105-V boost converter </a:t>
            </a:r>
            <a:endParaRPr lang="en-US" b="0" i="0" dirty="0">
              <a:effectLst/>
              <a:latin typeface="Roboto" panose="02000000000000000000" pitchFamily="2" charset="0"/>
            </a:endParaRPr>
          </a:p>
        </p:txBody>
      </p:sp>
      <p:pic>
        <p:nvPicPr>
          <p:cNvPr id="9" name="Content Placeholder 15">
            <a:extLst>
              <a:ext uri="{FF2B5EF4-FFF2-40B4-BE49-F238E27FC236}">
                <a16:creationId xmlns:a16="http://schemas.microsoft.com/office/drawing/2014/main" id="{53B6A6DF-ADE1-7D4A-2789-E864EB4B5AB5}"/>
              </a:ext>
            </a:extLst>
          </p:cNvPr>
          <p:cNvPicPr>
            <a:picLocks noChangeAspect="1"/>
          </p:cNvPicPr>
          <p:nvPr/>
        </p:nvPicPr>
        <p:blipFill>
          <a:blip r:embed="rId3"/>
          <a:stretch>
            <a:fillRect/>
          </a:stretch>
        </p:blipFill>
        <p:spPr>
          <a:xfrm>
            <a:off x="4487451" y="3823313"/>
            <a:ext cx="3239221" cy="1837490"/>
          </a:xfrm>
          <a:prstGeom prst="rect">
            <a:avLst/>
          </a:prstGeom>
        </p:spPr>
      </p:pic>
    </p:spTree>
    <p:extLst>
      <p:ext uri="{BB962C8B-B14F-4D97-AF65-F5344CB8AC3E}">
        <p14:creationId xmlns:p14="http://schemas.microsoft.com/office/powerpoint/2010/main" val="278891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8C7B1D28-F24E-D043-9D51-0A98E53A6F04}"/>
              </a:ext>
            </a:extLst>
          </p:cNvPr>
          <p:cNvSpPr>
            <a:spLocks noGrp="1"/>
          </p:cNvSpPr>
          <p:nvPr>
            <p:ph type="title"/>
          </p:nvPr>
        </p:nvSpPr>
        <p:spPr>
          <a:xfrm>
            <a:off x="1136397" y="502020"/>
            <a:ext cx="5323715" cy="1642970"/>
          </a:xfrm>
        </p:spPr>
        <p:txBody>
          <a:bodyPr vert="horz" lIns="91440" tIns="45720" rIns="91440" bIns="45720" rtlCol="0" anchor="b">
            <a:normAutofit/>
          </a:bodyPr>
          <a:lstStyle/>
          <a:p>
            <a:r>
              <a:rPr lang="en-US" sz="4000" b="1" kern="1200">
                <a:solidFill>
                  <a:schemeClr val="tx1"/>
                </a:solidFill>
                <a:effectLst/>
                <a:latin typeface="+mj-lt"/>
                <a:ea typeface="+mj-ea"/>
                <a:cs typeface="+mj-cs"/>
              </a:rPr>
              <a:t>Piezo Actuator Driver Circuit</a:t>
            </a:r>
            <a:endParaRPr lang="en-US" sz="4000" kern="1200">
              <a:solidFill>
                <a:schemeClr val="tx1"/>
              </a:solidFill>
              <a:latin typeface="+mj-lt"/>
              <a:ea typeface="+mj-ea"/>
              <a:cs typeface="+mj-cs"/>
            </a:endParaRPr>
          </a:p>
        </p:txBody>
      </p:sp>
      <p:sp>
        <p:nvSpPr>
          <p:cNvPr id="31" name="Rectangle 30">
            <a:extLst>
              <a:ext uri="{FF2B5EF4-FFF2-40B4-BE49-F238E27FC236}">
                <a16:creationId xmlns:a16="http://schemas.microsoft.com/office/drawing/2014/main" id="{8017B5F9-F100-16E8-2485-C544F26786FA}"/>
              </a:ext>
            </a:extLst>
          </p:cNvPr>
          <p:cNvSpPr/>
          <p:nvPr/>
        </p:nvSpPr>
        <p:spPr>
          <a:xfrm>
            <a:off x="1144923" y="2405894"/>
            <a:ext cx="5315189" cy="23071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t">
            <a:normAutofit/>
          </a:bodyPr>
          <a:lstStyle/>
          <a:p>
            <a:pPr>
              <a:lnSpc>
                <a:spcPct val="90000"/>
              </a:lnSpc>
              <a:spcAft>
                <a:spcPts val="600"/>
              </a:spcAft>
            </a:pPr>
            <a:r>
              <a:rPr lang="en-US" sz="2000" dirty="0">
                <a:solidFill>
                  <a:schemeClr val="tx1"/>
                </a:solidFill>
              </a:rPr>
              <a:t>Note: Use a 1:1 isolation transformer at out+ and out- pins to protect piezo actuator from </a:t>
            </a:r>
            <a:r>
              <a:rPr lang="en-US" sz="2000" b="0" i="0" dirty="0">
                <a:solidFill>
                  <a:schemeClr val="tx1"/>
                </a:solidFill>
                <a:effectLst/>
              </a:rPr>
              <a:t>external disturbances</a:t>
            </a:r>
            <a:r>
              <a:rPr lang="en-US" sz="2000" dirty="0">
                <a:solidFill>
                  <a:schemeClr val="tx1"/>
                </a:solidFill>
              </a:rPr>
              <a:t> </a:t>
            </a:r>
          </a:p>
          <a:p>
            <a:pPr>
              <a:lnSpc>
                <a:spcPct val="90000"/>
              </a:lnSpc>
              <a:spcAft>
                <a:spcPts val="600"/>
              </a:spcAft>
            </a:pPr>
            <a:br>
              <a:rPr lang="en-US" sz="2000" dirty="0">
                <a:solidFill>
                  <a:schemeClr val="tx1"/>
                </a:solidFill>
              </a:rPr>
            </a:br>
            <a:r>
              <a:rPr lang="en-US" sz="2000" dirty="0">
                <a:solidFill>
                  <a:schemeClr val="tx1"/>
                </a:solidFill>
              </a:rPr>
              <a:t>Note: Use a Balun to Convert single ended o/p of DAC o/p to Differential signal</a:t>
            </a:r>
          </a:p>
        </p:txBody>
      </p:sp>
      <p:sp>
        <p:nvSpPr>
          <p:cNvPr id="38" name="Rectangle 37">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375E72EF-0ED9-095B-FD55-1905CAF56B97}"/>
              </a:ext>
            </a:extLst>
          </p:cNvPr>
          <p:cNvPicPr>
            <a:picLocks noChangeAspect="1"/>
          </p:cNvPicPr>
          <p:nvPr/>
        </p:nvPicPr>
        <p:blipFill>
          <a:blip r:embed="rId2"/>
          <a:stretch>
            <a:fillRect/>
          </a:stretch>
        </p:blipFill>
        <p:spPr>
          <a:xfrm>
            <a:off x="7075967" y="1974835"/>
            <a:ext cx="4612066" cy="3251506"/>
          </a:xfrm>
          <a:prstGeom prst="rect">
            <a:avLst/>
          </a:prstGeom>
        </p:spPr>
      </p:pic>
      <p:sp>
        <p:nvSpPr>
          <p:cNvPr id="10" name="Title 1">
            <a:extLst>
              <a:ext uri="{FF2B5EF4-FFF2-40B4-BE49-F238E27FC236}">
                <a16:creationId xmlns:a16="http://schemas.microsoft.com/office/drawing/2014/main" id="{00F8DD3A-4EAC-BCB7-67A6-5362F4B19DAB}"/>
              </a:ext>
            </a:extLst>
          </p:cNvPr>
          <p:cNvSpPr txBox="1">
            <a:spLocks/>
          </p:cNvSpPr>
          <p:nvPr/>
        </p:nvSpPr>
        <p:spPr>
          <a:xfrm>
            <a:off x="443345" y="1560945"/>
            <a:ext cx="4987638" cy="5153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Tree>
    <p:extLst>
      <p:ext uri="{BB962C8B-B14F-4D97-AF65-F5344CB8AC3E}">
        <p14:creationId xmlns:p14="http://schemas.microsoft.com/office/powerpoint/2010/main" val="2002101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Rectangle 2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F96E7885-7541-37CD-DEF0-1CEB2BDBE38E}"/>
              </a:ext>
            </a:extLst>
          </p:cNvPr>
          <p:cNvSpPr>
            <a:spLocks noGrp="1"/>
          </p:cNvSpPr>
          <p:nvPr>
            <p:ph type="title"/>
          </p:nvPr>
        </p:nvSpPr>
        <p:spPr>
          <a:xfrm>
            <a:off x="586478" y="1683756"/>
            <a:ext cx="3115265" cy="2396359"/>
          </a:xfrm>
        </p:spPr>
        <p:txBody>
          <a:bodyPr anchor="b">
            <a:normAutofit/>
          </a:bodyPr>
          <a:lstStyle/>
          <a:p>
            <a:pPr algn="ctr"/>
            <a:r>
              <a:rPr lang="en-IN" sz="4000" b="1" dirty="0">
                <a:solidFill>
                  <a:srgbClr val="FFFFFF"/>
                </a:solidFill>
              </a:rPr>
              <a:t>3. Voltage O/P DAC</a:t>
            </a:r>
          </a:p>
        </p:txBody>
      </p:sp>
      <p:pic>
        <p:nvPicPr>
          <p:cNvPr id="6" name="Picture 5">
            <a:extLst>
              <a:ext uri="{FF2B5EF4-FFF2-40B4-BE49-F238E27FC236}">
                <a16:creationId xmlns:a16="http://schemas.microsoft.com/office/drawing/2014/main" id="{E3C1C912-A61F-F756-EC53-D0948184AAA8}"/>
              </a:ext>
            </a:extLst>
          </p:cNvPr>
          <p:cNvPicPr>
            <a:picLocks noChangeAspect="1"/>
          </p:cNvPicPr>
          <p:nvPr/>
        </p:nvPicPr>
        <p:blipFill>
          <a:blip r:embed="rId2"/>
          <a:stretch>
            <a:fillRect/>
          </a:stretch>
        </p:blipFill>
        <p:spPr>
          <a:xfrm>
            <a:off x="6433109" y="3246927"/>
            <a:ext cx="4573910" cy="3328513"/>
          </a:xfrm>
          <a:prstGeom prst="rect">
            <a:avLst/>
          </a:prstGeom>
        </p:spPr>
      </p:pic>
      <p:pic>
        <p:nvPicPr>
          <p:cNvPr id="10" name="Picture 9">
            <a:extLst>
              <a:ext uri="{FF2B5EF4-FFF2-40B4-BE49-F238E27FC236}">
                <a16:creationId xmlns:a16="http://schemas.microsoft.com/office/drawing/2014/main" id="{937B9D01-DA72-DE86-3D70-A191D7189151}"/>
              </a:ext>
            </a:extLst>
          </p:cNvPr>
          <p:cNvPicPr>
            <a:picLocks noChangeAspect="1"/>
          </p:cNvPicPr>
          <p:nvPr/>
        </p:nvPicPr>
        <p:blipFill>
          <a:blip r:embed="rId3"/>
          <a:stretch>
            <a:fillRect/>
          </a:stretch>
        </p:blipFill>
        <p:spPr>
          <a:xfrm>
            <a:off x="6181818" y="282560"/>
            <a:ext cx="5683573" cy="2749541"/>
          </a:xfrm>
          <a:prstGeom prst="rect">
            <a:avLst/>
          </a:prstGeom>
        </p:spPr>
      </p:pic>
      <p:sp>
        <p:nvSpPr>
          <p:cNvPr id="15" name="TextBox 14">
            <a:extLst>
              <a:ext uri="{FF2B5EF4-FFF2-40B4-BE49-F238E27FC236}">
                <a16:creationId xmlns:a16="http://schemas.microsoft.com/office/drawing/2014/main" id="{C13D5C56-FE84-23BE-FFD2-B1C7FE556BB1}"/>
              </a:ext>
            </a:extLst>
          </p:cNvPr>
          <p:cNvSpPr txBox="1"/>
          <p:nvPr/>
        </p:nvSpPr>
        <p:spPr>
          <a:xfrm>
            <a:off x="4487451" y="3428996"/>
            <a:ext cx="1676930" cy="283476"/>
          </a:xfrm>
          <a:prstGeom prst="rect">
            <a:avLst/>
          </a:prstGeom>
          <a:noFill/>
        </p:spPr>
        <p:txBody>
          <a:bodyPr wrap="square">
            <a:spAutoFit/>
          </a:bodyPr>
          <a:lstStyle/>
          <a:p>
            <a:pPr defTabSz="630936"/>
            <a:r>
              <a:rPr lang="en-IN" sz="1242" b="1" u="sng" kern="1200" dirty="0">
                <a:solidFill>
                  <a:srgbClr val="795100"/>
                </a:solidFill>
                <a:highlight>
                  <a:srgbClr val="FFFF00"/>
                </a:highlight>
                <a:latin typeface="+mn-lt"/>
                <a:ea typeface="+mn-ea"/>
                <a:cs typeface="+mn-cs"/>
              </a:rPr>
              <a:t>P/N : </a:t>
            </a:r>
            <a:r>
              <a:rPr lang="en-US" sz="1242" b="1" u="sng" dirty="0">
                <a:solidFill>
                  <a:srgbClr val="795100"/>
                </a:solidFill>
                <a:highlight>
                  <a:srgbClr val="FFFF00"/>
                </a:highlight>
              </a:rPr>
              <a:t>DAC9881</a:t>
            </a:r>
            <a:endParaRPr lang="en-IN" dirty="0">
              <a:highlight>
                <a:srgbClr val="FFFF00"/>
              </a:highlight>
            </a:endParaRPr>
          </a:p>
        </p:txBody>
      </p:sp>
    </p:spTree>
    <p:extLst>
      <p:ext uri="{BB962C8B-B14F-4D97-AF65-F5344CB8AC3E}">
        <p14:creationId xmlns:p14="http://schemas.microsoft.com/office/powerpoint/2010/main" val="2707713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3C2D9A-2CDE-6BFB-21E4-40394A850A76}"/>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dirty="0">
                <a:solidFill>
                  <a:srgbClr val="FFFFFF"/>
                </a:solidFill>
              </a:rPr>
              <a:t>4. Space Grade Microcontrolle</a:t>
            </a:r>
            <a:r>
              <a:rPr lang="en-US" sz="3700" b="1" kern="1200" dirty="0">
                <a:solidFill>
                  <a:srgbClr val="FFFFFF"/>
                </a:solidFill>
                <a:effectLst/>
                <a:latin typeface="+mj-lt"/>
                <a:ea typeface="+mj-ea"/>
                <a:cs typeface="+mj-cs"/>
              </a:rPr>
              <a:t>r</a:t>
            </a:r>
            <a:br>
              <a:rPr lang="en-US" sz="3700" b="1" kern="1200" dirty="0">
                <a:solidFill>
                  <a:srgbClr val="FFFFFF"/>
                </a:solidFill>
                <a:effectLst/>
                <a:latin typeface="+mj-lt"/>
                <a:ea typeface="+mj-ea"/>
                <a:cs typeface="+mj-cs"/>
              </a:rPr>
            </a:br>
            <a:endParaRPr lang="en-US" sz="3700" kern="1200" dirty="0">
              <a:solidFill>
                <a:srgbClr val="FFFFFF"/>
              </a:solidFill>
              <a:latin typeface="+mj-lt"/>
              <a:ea typeface="+mj-ea"/>
              <a:cs typeface="+mj-cs"/>
            </a:endParaRPr>
          </a:p>
        </p:txBody>
      </p:sp>
      <p:pic>
        <p:nvPicPr>
          <p:cNvPr id="7" name="Picture 6">
            <a:extLst>
              <a:ext uri="{FF2B5EF4-FFF2-40B4-BE49-F238E27FC236}">
                <a16:creationId xmlns:a16="http://schemas.microsoft.com/office/drawing/2014/main" id="{DAEBC0D3-ED01-2ECB-587F-0E433EF82893}"/>
              </a:ext>
            </a:extLst>
          </p:cNvPr>
          <p:cNvPicPr>
            <a:picLocks noChangeAspect="1"/>
          </p:cNvPicPr>
          <p:nvPr/>
        </p:nvPicPr>
        <p:blipFill>
          <a:blip r:embed="rId2"/>
          <a:stretch>
            <a:fillRect/>
          </a:stretch>
        </p:blipFill>
        <p:spPr>
          <a:xfrm>
            <a:off x="1935103" y="1966293"/>
            <a:ext cx="8321792" cy="4452160"/>
          </a:xfrm>
          <a:prstGeom prst="rect">
            <a:avLst/>
          </a:prstGeom>
        </p:spPr>
      </p:pic>
    </p:spTree>
    <p:extLst>
      <p:ext uri="{BB962C8B-B14F-4D97-AF65-F5344CB8AC3E}">
        <p14:creationId xmlns:p14="http://schemas.microsoft.com/office/powerpoint/2010/main" val="4236737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AFB53DA6-69F8-06CC-7F5C-D25F33051DDB}"/>
              </a:ext>
            </a:extLst>
          </p:cNvPr>
          <p:cNvSpPr txBox="1">
            <a:spLocks/>
          </p:cNvSpPr>
          <p:nvPr/>
        </p:nvSpPr>
        <p:spPr>
          <a:xfrm>
            <a:off x="586478" y="1683756"/>
            <a:ext cx="3115265" cy="23963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Aft>
                <a:spcPts val="600"/>
              </a:spcAft>
            </a:pPr>
            <a:r>
              <a:rPr lang="en-US" sz="4000" b="1" dirty="0">
                <a:solidFill>
                  <a:srgbClr val="FFFFFF"/>
                </a:solidFill>
              </a:rPr>
              <a:t>Space Grade Microcontroller Specs</a:t>
            </a:r>
            <a:br>
              <a:rPr lang="en-US" sz="4000" b="1" kern="1200" dirty="0">
                <a:solidFill>
                  <a:srgbClr val="FFFFFF"/>
                </a:solidFill>
                <a:latin typeface="+mj-lt"/>
                <a:ea typeface="+mj-ea"/>
                <a:cs typeface="+mj-cs"/>
              </a:rPr>
            </a:br>
            <a:endParaRPr lang="en-US" sz="4000" kern="1200" dirty="0">
              <a:solidFill>
                <a:srgbClr val="FFFFFF"/>
              </a:solidFill>
              <a:latin typeface="+mj-lt"/>
              <a:ea typeface="+mj-ea"/>
              <a:cs typeface="+mj-cs"/>
            </a:endParaRPr>
          </a:p>
        </p:txBody>
      </p:sp>
      <p:graphicFrame>
        <p:nvGraphicFramePr>
          <p:cNvPr id="6" name="Content Placeholder 2">
            <a:extLst>
              <a:ext uri="{FF2B5EF4-FFF2-40B4-BE49-F238E27FC236}">
                <a16:creationId xmlns:a16="http://schemas.microsoft.com/office/drawing/2014/main" id="{4E9CA737-D240-AFAB-B8E8-93D565072EA4}"/>
              </a:ext>
            </a:extLst>
          </p:cNvPr>
          <p:cNvGraphicFramePr>
            <a:graphicFrameLocks noGrp="1"/>
          </p:cNvGraphicFramePr>
          <p:nvPr>
            <p:ph idx="1"/>
            <p:extLst>
              <p:ext uri="{D42A27DB-BD31-4B8C-83A1-F6EECF244321}">
                <p14:modId xmlns:p14="http://schemas.microsoft.com/office/powerpoint/2010/main" val="51951286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2985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4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Rectangle 4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3E500EC-AC69-50B9-DC6F-1ADD9855DD59}"/>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b="1" dirty="0">
                <a:solidFill>
                  <a:srgbClr val="FFFFFF"/>
                </a:solidFill>
              </a:rPr>
              <a:t>5. Nano-positioning Sensor</a:t>
            </a:r>
          </a:p>
        </p:txBody>
      </p:sp>
      <p:sp>
        <p:nvSpPr>
          <p:cNvPr id="13" name="TextBox 12">
            <a:extLst>
              <a:ext uri="{FF2B5EF4-FFF2-40B4-BE49-F238E27FC236}">
                <a16:creationId xmlns:a16="http://schemas.microsoft.com/office/drawing/2014/main" id="{AF20438B-07F6-2A95-71C8-99DE1E2D2132}"/>
              </a:ext>
            </a:extLst>
          </p:cNvPr>
          <p:cNvSpPr txBox="1"/>
          <p:nvPr/>
        </p:nvSpPr>
        <p:spPr>
          <a:xfrm>
            <a:off x="4581727" y="649481"/>
            <a:ext cx="6785928" cy="1801620"/>
          </a:xfrm>
          <a:prstGeom prst="rect">
            <a:avLst/>
          </a:prstGeom>
        </p:spPr>
        <p:txBody>
          <a:bodyPr vert="horz" lIns="91440" tIns="45720" rIns="91440" bIns="45720" rtlCol="0" anchor="ctr">
            <a:normAutofit lnSpcReduction="10000"/>
          </a:bodyPr>
          <a:lstStyle/>
          <a:p>
            <a:pPr>
              <a:lnSpc>
                <a:spcPct val="90000"/>
              </a:lnSpc>
              <a:spcAft>
                <a:spcPts val="600"/>
              </a:spcAft>
            </a:pPr>
            <a:r>
              <a:rPr lang="en-US" sz="2000" b="0" i="0" dirty="0">
                <a:effectLst/>
              </a:rPr>
              <a:t>A high-resolution position feedback system to</a:t>
            </a:r>
            <a:br>
              <a:rPr lang="en-US" sz="2000" b="0" i="0" dirty="0">
                <a:effectLst/>
              </a:rPr>
            </a:br>
            <a:r>
              <a:rPr lang="en-US" sz="2000" b="0" i="0" dirty="0">
                <a:effectLst/>
              </a:rPr>
              <a:t>continuously monitor the position of the optical component in both pitch and yaw axes is needed. This feedback should be accurate down to nanometer-level precision.</a:t>
            </a:r>
          </a:p>
          <a:p>
            <a:pPr>
              <a:lnSpc>
                <a:spcPct val="90000"/>
              </a:lnSpc>
              <a:spcAft>
                <a:spcPts val="600"/>
              </a:spcAft>
            </a:pPr>
            <a:r>
              <a:rPr lang="en-US" sz="2000" dirty="0"/>
              <a:t>The Solution is : Capacitive sensor</a:t>
            </a:r>
            <a:br>
              <a:rPr lang="en-US" sz="2000" dirty="0"/>
            </a:br>
            <a:endParaRPr lang="en-US" sz="2000" dirty="0"/>
          </a:p>
        </p:txBody>
      </p:sp>
      <p:pic>
        <p:nvPicPr>
          <p:cNvPr id="16" name="Picture 15">
            <a:extLst>
              <a:ext uri="{FF2B5EF4-FFF2-40B4-BE49-F238E27FC236}">
                <a16:creationId xmlns:a16="http://schemas.microsoft.com/office/drawing/2014/main" id="{FB11F654-B21A-64E6-FEE1-9BA0C9F45718}"/>
              </a:ext>
            </a:extLst>
          </p:cNvPr>
          <p:cNvPicPr>
            <a:picLocks noChangeAspect="1"/>
          </p:cNvPicPr>
          <p:nvPr/>
        </p:nvPicPr>
        <p:blipFill>
          <a:blip r:embed="rId2"/>
          <a:stretch>
            <a:fillRect/>
          </a:stretch>
        </p:blipFill>
        <p:spPr>
          <a:xfrm>
            <a:off x="4168430" y="2934596"/>
            <a:ext cx="7889910" cy="2842840"/>
          </a:xfrm>
          <a:prstGeom prst="rect">
            <a:avLst/>
          </a:prstGeom>
        </p:spPr>
      </p:pic>
    </p:spTree>
    <p:extLst>
      <p:ext uri="{BB962C8B-B14F-4D97-AF65-F5344CB8AC3E}">
        <p14:creationId xmlns:p14="http://schemas.microsoft.com/office/powerpoint/2010/main" val="2941223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FDC535F-AC0A-417D-96AB-6706BECACD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000"/>
          </a:xfrm>
          <a:prstGeom prst="rect">
            <a:avLst/>
          </a:prstGeom>
          <a:solidFill>
            <a:srgbClr val="2D3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97AAAF8E-31DB-4148-8FCA-4D8233D691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953" y="484068"/>
            <a:ext cx="6898027" cy="58893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2">
            <a:extLst>
              <a:ext uri="{FF2B5EF4-FFF2-40B4-BE49-F238E27FC236}">
                <a16:creationId xmlns:a16="http://schemas.microsoft.com/office/drawing/2014/main" id="{71C2F7DF-93E9-8542-B7C3-8238A2B2438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8437" y="1185434"/>
            <a:ext cx="6253058" cy="4486569"/>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AA274328-4774-4DF9-BA53-45256512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1393" y="484069"/>
            <a:ext cx="4145975" cy="349989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973C482F-169B-901F-FFB9-61571F622A29}"/>
              </a:ext>
            </a:extLst>
          </p:cNvPr>
          <p:cNvPicPr>
            <a:picLocks noChangeAspect="1"/>
          </p:cNvPicPr>
          <p:nvPr/>
        </p:nvPicPr>
        <p:blipFill>
          <a:blip r:embed="rId3"/>
          <a:stretch>
            <a:fillRect/>
          </a:stretch>
        </p:blipFill>
        <p:spPr>
          <a:xfrm>
            <a:off x="7883059" y="1222630"/>
            <a:ext cx="3502643" cy="2022776"/>
          </a:xfrm>
          <a:prstGeom prst="rect">
            <a:avLst/>
          </a:prstGeom>
        </p:spPr>
      </p:pic>
      <p:sp>
        <p:nvSpPr>
          <p:cNvPr id="20" name="Rectangle 19">
            <a:extLst>
              <a:ext uri="{FF2B5EF4-FFF2-40B4-BE49-F238E27FC236}">
                <a16:creationId xmlns:a16="http://schemas.microsoft.com/office/drawing/2014/main" id="{01C7B46D-2FEF-4FAA-915B-8B21A66BB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1393" y="4144834"/>
            <a:ext cx="4145975" cy="221151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3EBFEEE7-B488-C4E2-54B7-AA79855428B1}"/>
              </a:ext>
            </a:extLst>
          </p:cNvPr>
          <p:cNvPicPr>
            <a:picLocks noChangeAspect="1"/>
          </p:cNvPicPr>
          <p:nvPr/>
        </p:nvPicPr>
        <p:blipFill>
          <a:blip r:embed="rId4"/>
          <a:stretch>
            <a:fillRect/>
          </a:stretch>
        </p:blipFill>
        <p:spPr>
          <a:xfrm>
            <a:off x="7716464" y="4194175"/>
            <a:ext cx="3917329" cy="2035175"/>
          </a:xfrm>
          <a:prstGeom prst="rect">
            <a:avLst/>
          </a:prstGeom>
        </p:spPr>
      </p:pic>
    </p:spTree>
    <p:extLst>
      <p:ext uri="{BB962C8B-B14F-4D97-AF65-F5344CB8AC3E}">
        <p14:creationId xmlns:p14="http://schemas.microsoft.com/office/powerpoint/2010/main" val="1401233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3347</TotalTime>
  <Words>954</Words>
  <Application>Microsoft Office PowerPoint</Application>
  <PresentationFormat>Widescreen</PresentationFormat>
  <Paragraphs>141</Paragraphs>
  <Slides>26</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26</vt:i4>
      </vt:variant>
    </vt:vector>
  </HeadingPairs>
  <TitlesOfParts>
    <vt:vector size="41" baseType="lpstr">
      <vt:lpstr>Arial</vt:lpstr>
      <vt:lpstr>Calibri</vt:lpstr>
      <vt:lpstr>Calibri Light</vt:lpstr>
      <vt:lpstr>Google Sans</vt:lpstr>
      <vt:lpstr>helvetica</vt:lpstr>
      <vt:lpstr>inherit</vt:lpstr>
      <vt:lpstr>KaTeX_Main</vt:lpstr>
      <vt:lpstr>KaTeX_Math</vt:lpstr>
      <vt:lpstr>KaTeX_Size1</vt:lpstr>
      <vt:lpstr>Roboto</vt:lpstr>
      <vt:lpstr>Roboto Slab</vt:lpstr>
      <vt:lpstr>Segoe UI</vt:lpstr>
      <vt:lpstr>Söhne</vt:lpstr>
      <vt:lpstr>Symbol</vt:lpstr>
      <vt:lpstr>Office Theme</vt:lpstr>
      <vt:lpstr>Problem Statement: Hardware Design Engineer for Payload Electronics Development  </vt:lpstr>
      <vt:lpstr>1. Piezo Actuator</vt:lpstr>
      <vt:lpstr>2. Piezo Actuator Driver </vt:lpstr>
      <vt:lpstr>Piezo Actuator Driver Circuit</vt:lpstr>
      <vt:lpstr>3. Voltage O/P DAC</vt:lpstr>
      <vt:lpstr>4. Space Grade Microcontroller </vt:lpstr>
      <vt:lpstr>PowerPoint Presentation</vt:lpstr>
      <vt:lpstr>5. Nano-positioning Sensor</vt:lpstr>
      <vt:lpstr>PowerPoint Presentation</vt:lpstr>
      <vt:lpstr>PowerPoint Presentation</vt:lpstr>
      <vt:lpstr>PowerPoint Presentation</vt:lpstr>
      <vt:lpstr>PowerPoint Presentation</vt:lpstr>
      <vt:lpstr>Need For Signal Conditioner:</vt:lpstr>
      <vt:lpstr>Alternate Signal Conditioner</vt:lpstr>
      <vt:lpstr>PowerPoint Presentation</vt:lpstr>
      <vt:lpstr>PowerPoint Presentation</vt:lpstr>
      <vt:lpstr>PowerPoint Presentation</vt:lpstr>
      <vt:lpstr>P I Tuning and Evaluation </vt:lpstr>
      <vt:lpstr>9.Block Diagram</vt:lpstr>
      <vt:lpstr>10.Major BOM</vt:lpstr>
      <vt:lpstr>THE END</vt:lpstr>
      <vt:lpstr>Additional Info</vt:lpstr>
      <vt:lpstr>PowerPoint Presentation</vt:lpstr>
      <vt:lpstr>Digital Piezo Controller</vt:lpstr>
      <vt:lpstr>E-727 Digital Multi-Channel Piezo Controller  </vt:lpstr>
      <vt:lpstr>Features: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Hardware Design Engineer for Payload Electronics Development</dc:title>
  <dc:creator>Nikhil Bhat</dc:creator>
  <cp:lastModifiedBy>Nikhil Bhat</cp:lastModifiedBy>
  <cp:revision>11</cp:revision>
  <dcterms:created xsi:type="dcterms:W3CDTF">2023-12-10T17:05:25Z</dcterms:created>
  <dcterms:modified xsi:type="dcterms:W3CDTF">2023-12-15T18:28:35Z</dcterms:modified>
</cp:coreProperties>
</file>