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69" r:id="rId6"/>
    <p:sldId id="258" r:id="rId7"/>
    <p:sldId id="260" r:id="rId8"/>
    <p:sldId id="262" r:id="rId9"/>
    <p:sldId id="264"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31617-0464-40DD-A4EB-E171D94F7FD2}" v="23" dt="2022-08-15T05:36:14.8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18:18:33.28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18:18:33.288"/>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29 0,'-12'8,"-4"2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4T18:18:41.027"/>
    </inkml:context>
    <inkml:brush xml:id="br0">
      <inkml:brushProperty name="width" value="0.05" units="cm"/>
      <inkml:brushProperty name="height" value="0.05" units="cm"/>
    </inkml:brush>
  </inkml:definitions>
  <inkml:trace contextRef="#ctx0" brushRef="#br0">0 0 24575,'4'0'0,"6"0"0,4 8 0,8 15 0,17 18 0,12 23 0,7 17 0,5 9 0,-1 14 0,1 1 0,-5-6 0,-10-11 0,-8-17 0,-12-20-8191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4T18:18:43.041"/>
    </inkml:context>
    <inkml:brush xml:id="br0">
      <inkml:brushProperty name="width" value="0.05" units="cm"/>
      <inkml:brushProperty name="height" value="0.05" units="cm"/>
    </inkml:brush>
  </inkml:definitions>
  <inkml:trace contextRef="#ctx0" brushRef="#br0">0 0 24575,'168'180'0,"-128"-141"0,-1 1 0,-2 2 0,-2 2 0,29 48 0,-54-73 2,-1 0-1,-1 0 0,0 1 1,4 21-1,3 8-1373,-7-26-5454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4T18:18:51.626"/>
    </inkml:context>
    <inkml:brush xml:id="br0">
      <inkml:brushProperty name="width" value="0.05" units="cm"/>
      <inkml:brushProperty name="height" value="0.05" units="cm"/>
    </inkml:brush>
  </inkml:definitions>
  <inkml:trace contextRef="#ctx0" brushRef="#br0">145 39 24575,'0'-1'0,"-1"0"0,1 0 0,0 0 0,-1 0 0,1 0 0,-1 0 0,1 0 0,-1 1 0,1-1 0,-1 0 0,0 0 0,1 0 0,-1 1 0,0-1 0,0 0 0,0 1 0,1-1 0,-1 1 0,0-1 0,0 1 0,0-1 0,0 1 0,0 0 0,0-1 0,0 1 0,0 0 0,0 0 0,0 0 0,0 0 0,0-1 0,0 1 0,0 1 0,0-1 0,-2 0 0,-35 5 0,34-4 0,-1 1 0,0 0 0,1 0 0,0 1 0,-1-1 0,1 1 0,0 0 0,0 0 0,0 1 0,1-1 0,-1 1 0,1 0 0,0-1 0,0 1 0,-3 6 0,6-9 0,-1 0 0,0 1 0,1-1 0,-1 0 0,1 1 0,-1-1 0,1 1 0,0-1 0,0 0 0,0 1 0,0-1 0,0 1 0,0-1 0,0 1 0,0-1 0,0 1 0,1-1 0,-1 0 0,0 1 0,1-1 0,0 2 0,1-1 0,-1 0 0,1-1 0,0 1 0,0-1 0,-1 1 0,1-1 0,0 1 0,0-1 0,0 0 0,1 0 0,-1 0 0,0 0 0,0-1 0,1 1 0,-1 0 0,0-1 0,4 1 0,13 2 0,0-1 0,0 1 0,0 1 0,-1 1 0,29 12 0,-43-16 0,-1 1 0,1 0 0,0 0 0,-1 0 0,1 1 0,-1-1 0,0 1 0,0 0 0,0 0 0,0 0 0,0 0 0,-1 0 0,0 0 0,1 1 0,-1-1 0,0 1 0,-1 0 0,1 0 0,-1 0 0,1 0 0,-1 0 0,0 0 0,-1 0 0,1 0 0,-1 0 0,1 0 0,-2 6 0,1-7 0,-1-1 0,0 1 0,0 0 0,0 0 0,0-1 0,0 1 0,-1-1 0,1 1 0,-1-1 0,1 1 0,-1-1 0,0 0 0,0 0 0,0 0 0,0 0 0,-1 0 0,1-1 0,0 1 0,-1 0 0,1-1 0,-1 0 0,0 0 0,1 0 0,-1 0 0,0 0 0,0 0 0,1-1 0,-6 1 0,-10 2 0,0 0 0,1-2 0,-23 0 0,37-1 0,-3 0 0,0-1 0,0 1 0,0-1 0,-1 0 0,1 0 0,0-1 0,0 1 0,0-2 0,0 1 0,-8-5 0,13 6 0,-1 0 0,1 0 0,-1-1 0,1 1 0,-1-1 0,1 1 0,0-1 0,0 1 0,0-1 0,0 0 0,0 1 0,0-1 0,0 0 0,0 0 0,1 0 0,-1 0 0,1 0 0,-1 0 0,1 0 0,0 0 0,0 0 0,0 1 0,0-1 0,0 0 0,0 0 0,1 0 0,-1 0 0,1 0 0,-1 0 0,1 0 0,0 0 0,-1 0 0,1 1 0,0-1 0,0 0 0,3-2 0,0-3 0,1 0 0,1 1 0,-1 0 0,1 0 0,0 1 0,0 0 0,1 0 0,0 0 0,10-6 0,-9 7 0,-1 0 0,0-1 0,0 0 0,0-1 0,-1 0 0,0 0 0,10-12 0,-15 16 7,1-1 0,-1 1 0,0-1 0,0 1 0,0-1 1,-1 0-1,1 0 0,-1 1 0,1-1 0,-1 0 0,0 0 0,0 1 0,0-1 0,-1 0 0,1 0 0,-2-5 0,-17-40-1492,8 27-5341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4T18:18:55.473"/>
    </inkml:context>
    <inkml:brush xml:id="br0">
      <inkml:brushProperty name="width" value="0.05" units="cm"/>
      <inkml:brushProperty name="height" value="0.05" units="cm"/>
    </inkml:brush>
  </inkml:definitions>
  <inkml:trace contextRef="#ctx0" brushRef="#br0">205 2 24575,'-33'-1'0,"-47"1"0,77 0 0,0 0 0,-1 1 0,1-1 0,0 1 0,-1 0 0,1 0 0,0 0 0,0 0 0,0 1 0,0-1 0,0 1 0,0 0 0,0 0 0,0 0 0,1 0 0,-1 0 0,1 1 0,-3 2 0,4-3 0,0 0 0,0 0 0,0 0 0,0 0 0,1 1 0,-1-1 0,1 0 0,0 0 0,-1 0 0,1 0 0,0 1 0,0-1 0,1 0 0,-1 0 0,0 0 0,1 0 0,-1 0 0,1 1 0,0-1 0,-1 0 0,1 0 0,0 0 0,0 0 0,1-1 0,-1 1 0,0 0 0,0 0 0,1-1 0,-1 1 0,1-1 0,0 1 0,-1-1 0,1 0 0,0 0 0,2 2 0,10 6 0,0 0 0,0-1 0,24 10 0,-25-12 0,-2-1 0,-1 1 0,1 0 0,-1 0 0,-1 1 0,0 1 0,9 8 0,-16-14 0,-1-1 0,1 1 0,-1-1 0,0 1 0,0 0 0,1 0 0,-1-1 0,-1 1 0,1 0 0,0 0 0,0 0 0,-1 0 0,1 0 0,-1 0 0,0 0 0,1 0 0,-1 3 0,-1-3 0,1 0 0,-1 0 0,0 0 0,0 0 0,0-1 0,0 1 0,0 0 0,0-1 0,0 1 0,-1-1 0,1 1 0,-1-1 0,1 1 0,-1-1 0,1 0 0,-1 0 0,0 0 0,0 0 0,1 0 0,-1 0 0,0-1 0,-2 2 0,-7 1 0,0 1 0,0-2 0,0 1 0,0-1 0,0-1 0,0 0 0,-15-1 0,20 0 0,0 0 0,1 0 0,-1-1 0,1 0 0,-1 0 0,1 0 0,-1 0 0,1-1 0,0 0 0,-1 0 0,1-1 0,0 1 0,1-1 0,-1 0 0,0 0 0,-4-5 0,8 7 0,0 0 0,0 0 0,0 0 0,0 0 0,1-1 0,-1 1 0,0 0 0,1 0 0,-1-1 0,1 1 0,-1 0 0,1 0 0,0-1 0,-1 1 0,1-1 0,0 1 0,0 0 0,0-1 0,0 1 0,0 0 0,0-1 0,1 1 0,-1 0 0,0-1 0,1 1 0,-1 0 0,1-1 0,-1 1 0,1 0 0,-1 0 0,1 0 0,0-1 0,0 1 0,0 0 0,0 0 0,0 0 0,0 0 0,2-1 0,5-4 0,0 0 0,1 1 0,-1 0 0,16-5 0,2-3 0,4-6 0,-15 9 0,1 1 0,30-14 0,-44 22-32,0 1-1,0-1 1,0 0-1,-1 1 1,1-1-1,0 0 1,0 0-1,0 0 1,-1 0-1,1-1 1,0 1-1,-1 0 1,1-1-1,-1 1 1,0-1-1,1 1 1,-1-1-1,0 0 1,0 1-1,0-1 1,0 0-1,0 0 1,-1 0-1,1 0 1,0 0-1,-1 0 1,1 0-1,-1 0 1,0 0-1,0 0 1,0 0-1,0 0 1,0 0-1,0 0 1,-1 0-1,1 0 1,0 0-1,-1 0 1,0 0-1,1 0 0,-3-3 1,-6-9-6794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4T18:19:05.152"/>
    </inkml:context>
    <inkml:brush xml:id="br0">
      <inkml:brushProperty name="width" value="0.05" units="cm"/>
      <inkml:brushProperty name="height" value="0.05" units="cm"/>
    </inkml:brush>
  </inkml:definitions>
  <inkml:trace contextRef="#ctx0" brushRef="#br0">1 1 24575,'0'3'0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AF57-725B-715E-4BB2-0E4E296ED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722D73-5076-A897-9AAA-7259D74D87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63DD30-DEFC-E263-8DDA-BC8BEB1204F8}"/>
              </a:ext>
            </a:extLst>
          </p:cNvPr>
          <p:cNvSpPr>
            <a:spLocks noGrp="1"/>
          </p:cNvSpPr>
          <p:nvPr>
            <p:ph type="dt" sz="half" idx="10"/>
          </p:nvPr>
        </p:nvSpPr>
        <p:spPr/>
        <p:txBody>
          <a:bodyPr/>
          <a:lstStyle/>
          <a:p>
            <a:fld id="{551A038E-8DC2-4A6D-AE4E-01AF8236BCFC}" type="datetimeFigureOut">
              <a:rPr lang="en-IN" smtClean="0"/>
              <a:t>15-08-2022</a:t>
            </a:fld>
            <a:endParaRPr lang="en-IN"/>
          </a:p>
        </p:txBody>
      </p:sp>
      <p:sp>
        <p:nvSpPr>
          <p:cNvPr id="5" name="Footer Placeholder 4">
            <a:extLst>
              <a:ext uri="{FF2B5EF4-FFF2-40B4-BE49-F238E27FC236}">
                <a16:creationId xmlns:a16="http://schemas.microsoft.com/office/drawing/2014/main" id="{87E723F6-AF98-C996-7704-B7A3944BB7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00388-87C1-2735-27A2-44E580777555}"/>
              </a:ext>
            </a:extLst>
          </p:cNvPr>
          <p:cNvSpPr>
            <a:spLocks noGrp="1"/>
          </p:cNvSpPr>
          <p:nvPr>
            <p:ph type="sldNum" sz="quarter" idx="12"/>
          </p:nvPr>
        </p:nvSpPr>
        <p:spPr/>
        <p:txBody>
          <a:bodyPr/>
          <a:lstStyle/>
          <a:p>
            <a:fld id="{1CC2F79D-6C8C-41A2-A0FB-E6E20997A48B}" type="slidenum">
              <a:rPr lang="en-IN" smtClean="0"/>
              <a:t>‹#›</a:t>
            </a:fld>
            <a:endParaRPr lang="en-IN"/>
          </a:p>
        </p:txBody>
      </p:sp>
    </p:spTree>
    <p:extLst>
      <p:ext uri="{BB962C8B-B14F-4D97-AF65-F5344CB8AC3E}">
        <p14:creationId xmlns:p14="http://schemas.microsoft.com/office/powerpoint/2010/main" val="377114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F920-3254-666D-79E6-9D8D987A9F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204FD4-C9CE-F90B-6698-C8F5800DC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7B79E-1DE4-67A9-06B5-5AD53DFED7F1}"/>
              </a:ext>
            </a:extLst>
          </p:cNvPr>
          <p:cNvSpPr>
            <a:spLocks noGrp="1"/>
          </p:cNvSpPr>
          <p:nvPr>
            <p:ph type="dt" sz="half" idx="10"/>
          </p:nvPr>
        </p:nvSpPr>
        <p:spPr/>
        <p:txBody>
          <a:bodyPr/>
          <a:lstStyle/>
          <a:p>
            <a:fld id="{551A038E-8DC2-4A6D-AE4E-01AF8236BCFC}" type="datetimeFigureOut">
              <a:rPr lang="en-IN" smtClean="0"/>
              <a:t>15-08-2022</a:t>
            </a:fld>
            <a:endParaRPr lang="en-IN"/>
          </a:p>
        </p:txBody>
      </p:sp>
      <p:sp>
        <p:nvSpPr>
          <p:cNvPr id="5" name="Footer Placeholder 4">
            <a:extLst>
              <a:ext uri="{FF2B5EF4-FFF2-40B4-BE49-F238E27FC236}">
                <a16:creationId xmlns:a16="http://schemas.microsoft.com/office/drawing/2014/main" id="{2236A92D-7772-69DA-A75B-E24A0C53E3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FDF6E-7ECF-9DAC-BE23-1B31305BC5A8}"/>
              </a:ext>
            </a:extLst>
          </p:cNvPr>
          <p:cNvSpPr>
            <a:spLocks noGrp="1"/>
          </p:cNvSpPr>
          <p:nvPr>
            <p:ph type="sldNum" sz="quarter" idx="12"/>
          </p:nvPr>
        </p:nvSpPr>
        <p:spPr/>
        <p:txBody>
          <a:bodyPr/>
          <a:lstStyle/>
          <a:p>
            <a:fld id="{1CC2F79D-6C8C-41A2-A0FB-E6E20997A48B}" type="slidenum">
              <a:rPr lang="en-IN" smtClean="0"/>
              <a:t>‹#›</a:t>
            </a:fld>
            <a:endParaRPr lang="en-IN"/>
          </a:p>
        </p:txBody>
      </p:sp>
    </p:spTree>
    <p:extLst>
      <p:ext uri="{BB962C8B-B14F-4D97-AF65-F5344CB8AC3E}">
        <p14:creationId xmlns:p14="http://schemas.microsoft.com/office/powerpoint/2010/main" val="76405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64D9A-1287-5C41-5E6F-1C5C9E5C2D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43D4B7-4EAC-0BA6-39B4-CC5CB2CCE2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14A37-99B6-1987-5F22-7E73E29198BD}"/>
              </a:ext>
            </a:extLst>
          </p:cNvPr>
          <p:cNvSpPr>
            <a:spLocks noGrp="1"/>
          </p:cNvSpPr>
          <p:nvPr>
            <p:ph type="dt" sz="half" idx="10"/>
          </p:nvPr>
        </p:nvSpPr>
        <p:spPr/>
        <p:txBody>
          <a:bodyPr/>
          <a:lstStyle/>
          <a:p>
            <a:fld id="{551A038E-8DC2-4A6D-AE4E-01AF8236BCFC}" type="datetimeFigureOut">
              <a:rPr lang="en-IN" smtClean="0"/>
              <a:t>15-08-2022</a:t>
            </a:fld>
            <a:endParaRPr lang="en-IN"/>
          </a:p>
        </p:txBody>
      </p:sp>
      <p:sp>
        <p:nvSpPr>
          <p:cNvPr id="5" name="Footer Placeholder 4">
            <a:extLst>
              <a:ext uri="{FF2B5EF4-FFF2-40B4-BE49-F238E27FC236}">
                <a16:creationId xmlns:a16="http://schemas.microsoft.com/office/drawing/2014/main" id="{A50238E7-8143-DFFF-219D-D1C3B50B22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447F7-CC1A-27D8-79FD-486BABA15327}"/>
              </a:ext>
            </a:extLst>
          </p:cNvPr>
          <p:cNvSpPr>
            <a:spLocks noGrp="1"/>
          </p:cNvSpPr>
          <p:nvPr>
            <p:ph type="sldNum" sz="quarter" idx="12"/>
          </p:nvPr>
        </p:nvSpPr>
        <p:spPr/>
        <p:txBody>
          <a:bodyPr/>
          <a:lstStyle/>
          <a:p>
            <a:fld id="{1CC2F79D-6C8C-41A2-A0FB-E6E20997A48B}" type="slidenum">
              <a:rPr lang="en-IN" smtClean="0"/>
              <a:t>‹#›</a:t>
            </a:fld>
            <a:endParaRPr lang="en-IN"/>
          </a:p>
        </p:txBody>
      </p:sp>
    </p:spTree>
    <p:extLst>
      <p:ext uri="{BB962C8B-B14F-4D97-AF65-F5344CB8AC3E}">
        <p14:creationId xmlns:p14="http://schemas.microsoft.com/office/powerpoint/2010/main" val="31095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2DEF-58A5-A9D6-FC37-25506E5552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DFA726-933A-7873-16A5-FC37AF817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28773B-DC0C-75B3-32D0-E7662AEC62E1}"/>
              </a:ext>
            </a:extLst>
          </p:cNvPr>
          <p:cNvSpPr>
            <a:spLocks noGrp="1"/>
          </p:cNvSpPr>
          <p:nvPr>
            <p:ph type="dt" sz="half" idx="10"/>
          </p:nvPr>
        </p:nvSpPr>
        <p:spPr/>
        <p:txBody>
          <a:bodyPr/>
          <a:lstStyle/>
          <a:p>
            <a:fld id="{551A038E-8DC2-4A6D-AE4E-01AF8236BCFC}" type="datetimeFigureOut">
              <a:rPr lang="en-IN" smtClean="0"/>
              <a:t>15-08-2022</a:t>
            </a:fld>
            <a:endParaRPr lang="en-IN"/>
          </a:p>
        </p:txBody>
      </p:sp>
      <p:sp>
        <p:nvSpPr>
          <p:cNvPr id="5" name="Footer Placeholder 4">
            <a:extLst>
              <a:ext uri="{FF2B5EF4-FFF2-40B4-BE49-F238E27FC236}">
                <a16:creationId xmlns:a16="http://schemas.microsoft.com/office/drawing/2014/main" id="{2B98ABD2-656E-0821-1FBA-3D8A7508D9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B0BDE-621B-C4A9-F45C-9B71152F0F63}"/>
              </a:ext>
            </a:extLst>
          </p:cNvPr>
          <p:cNvSpPr>
            <a:spLocks noGrp="1"/>
          </p:cNvSpPr>
          <p:nvPr>
            <p:ph type="sldNum" sz="quarter" idx="12"/>
          </p:nvPr>
        </p:nvSpPr>
        <p:spPr/>
        <p:txBody>
          <a:bodyPr/>
          <a:lstStyle/>
          <a:p>
            <a:fld id="{1CC2F79D-6C8C-41A2-A0FB-E6E20997A48B}" type="slidenum">
              <a:rPr lang="en-IN" smtClean="0"/>
              <a:t>‹#›</a:t>
            </a:fld>
            <a:endParaRPr lang="en-IN"/>
          </a:p>
        </p:txBody>
      </p:sp>
    </p:spTree>
    <p:extLst>
      <p:ext uri="{BB962C8B-B14F-4D97-AF65-F5344CB8AC3E}">
        <p14:creationId xmlns:p14="http://schemas.microsoft.com/office/powerpoint/2010/main" val="357001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E1DB-5EDF-DA7B-E0C0-0070EE90E1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1E7F19-4ED9-AFDF-1328-4E9050887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C69DF-F886-5BBA-23A7-49A280A3F9F7}"/>
              </a:ext>
            </a:extLst>
          </p:cNvPr>
          <p:cNvSpPr>
            <a:spLocks noGrp="1"/>
          </p:cNvSpPr>
          <p:nvPr>
            <p:ph type="dt" sz="half" idx="10"/>
          </p:nvPr>
        </p:nvSpPr>
        <p:spPr/>
        <p:txBody>
          <a:bodyPr/>
          <a:lstStyle/>
          <a:p>
            <a:fld id="{551A038E-8DC2-4A6D-AE4E-01AF8236BCFC}" type="datetimeFigureOut">
              <a:rPr lang="en-IN" smtClean="0"/>
              <a:t>15-08-2022</a:t>
            </a:fld>
            <a:endParaRPr lang="en-IN"/>
          </a:p>
        </p:txBody>
      </p:sp>
      <p:sp>
        <p:nvSpPr>
          <p:cNvPr id="5" name="Footer Placeholder 4">
            <a:extLst>
              <a:ext uri="{FF2B5EF4-FFF2-40B4-BE49-F238E27FC236}">
                <a16:creationId xmlns:a16="http://schemas.microsoft.com/office/drawing/2014/main" id="{3B2D31A4-FED3-236B-1F54-3171BB7AC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A03B0-0B96-32A7-506C-CE2418DE2F1A}"/>
              </a:ext>
            </a:extLst>
          </p:cNvPr>
          <p:cNvSpPr>
            <a:spLocks noGrp="1"/>
          </p:cNvSpPr>
          <p:nvPr>
            <p:ph type="sldNum" sz="quarter" idx="12"/>
          </p:nvPr>
        </p:nvSpPr>
        <p:spPr/>
        <p:txBody>
          <a:bodyPr/>
          <a:lstStyle/>
          <a:p>
            <a:fld id="{1CC2F79D-6C8C-41A2-A0FB-E6E20997A48B}" type="slidenum">
              <a:rPr lang="en-IN" smtClean="0"/>
              <a:t>‹#›</a:t>
            </a:fld>
            <a:endParaRPr lang="en-IN"/>
          </a:p>
        </p:txBody>
      </p:sp>
    </p:spTree>
    <p:extLst>
      <p:ext uri="{BB962C8B-B14F-4D97-AF65-F5344CB8AC3E}">
        <p14:creationId xmlns:p14="http://schemas.microsoft.com/office/powerpoint/2010/main" val="264733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8E07-7248-46AC-A7B2-4043E495AC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3AD98E-1BAA-F523-1DDD-10F2253587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9E4EE4-BFFB-7A7A-7C77-4107731343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8750C7-3C15-E5EA-0008-55ED4DF7D981}"/>
              </a:ext>
            </a:extLst>
          </p:cNvPr>
          <p:cNvSpPr>
            <a:spLocks noGrp="1"/>
          </p:cNvSpPr>
          <p:nvPr>
            <p:ph type="dt" sz="half" idx="10"/>
          </p:nvPr>
        </p:nvSpPr>
        <p:spPr/>
        <p:txBody>
          <a:bodyPr/>
          <a:lstStyle/>
          <a:p>
            <a:fld id="{551A038E-8DC2-4A6D-AE4E-01AF8236BCFC}" type="datetimeFigureOut">
              <a:rPr lang="en-IN" smtClean="0"/>
              <a:t>15-08-2022</a:t>
            </a:fld>
            <a:endParaRPr lang="en-IN"/>
          </a:p>
        </p:txBody>
      </p:sp>
      <p:sp>
        <p:nvSpPr>
          <p:cNvPr id="6" name="Footer Placeholder 5">
            <a:extLst>
              <a:ext uri="{FF2B5EF4-FFF2-40B4-BE49-F238E27FC236}">
                <a16:creationId xmlns:a16="http://schemas.microsoft.com/office/drawing/2014/main" id="{B2CCD18E-2EC2-0033-C930-D671E7C1B1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C616DB-D0B2-B99F-61A2-F194EE0E828C}"/>
              </a:ext>
            </a:extLst>
          </p:cNvPr>
          <p:cNvSpPr>
            <a:spLocks noGrp="1"/>
          </p:cNvSpPr>
          <p:nvPr>
            <p:ph type="sldNum" sz="quarter" idx="12"/>
          </p:nvPr>
        </p:nvSpPr>
        <p:spPr/>
        <p:txBody>
          <a:bodyPr/>
          <a:lstStyle/>
          <a:p>
            <a:fld id="{1CC2F79D-6C8C-41A2-A0FB-E6E20997A48B}" type="slidenum">
              <a:rPr lang="en-IN" smtClean="0"/>
              <a:t>‹#›</a:t>
            </a:fld>
            <a:endParaRPr lang="en-IN"/>
          </a:p>
        </p:txBody>
      </p:sp>
    </p:spTree>
    <p:extLst>
      <p:ext uri="{BB962C8B-B14F-4D97-AF65-F5344CB8AC3E}">
        <p14:creationId xmlns:p14="http://schemas.microsoft.com/office/powerpoint/2010/main" val="385922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FCFC-E1A0-2B8E-6033-9CE4BD350C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3B3841-73BC-E6D5-2F9A-C7FC86242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FD9B09-55F6-0AFA-21DE-4B8F58866D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C294A5-A160-F7A1-E14E-79E74F9A2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D5B1E0-3577-1399-65A7-1252EA99BC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A4E447-EFFB-0C6F-4334-1C92BEEC5679}"/>
              </a:ext>
            </a:extLst>
          </p:cNvPr>
          <p:cNvSpPr>
            <a:spLocks noGrp="1"/>
          </p:cNvSpPr>
          <p:nvPr>
            <p:ph type="dt" sz="half" idx="10"/>
          </p:nvPr>
        </p:nvSpPr>
        <p:spPr/>
        <p:txBody>
          <a:bodyPr/>
          <a:lstStyle/>
          <a:p>
            <a:fld id="{551A038E-8DC2-4A6D-AE4E-01AF8236BCFC}" type="datetimeFigureOut">
              <a:rPr lang="en-IN" smtClean="0"/>
              <a:t>15-08-2022</a:t>
            </a:fld>
            <a:endParaRPr lang="en-IN"/>
          </a:p>
        </p:txBody>
      </p:sp>
      <p:sp>
        <p:nvSpPr>
          <p:cNvPr id="8" name="Footer Placeholder 7">
            <a:extLst>
              <a:ext uri="{FF2B5EF4-FFF2-40B4-BE49-F238E27FC236}">
                <a16:creationId xmlns:a16="http://schemas.microsoft.com/office/drawing/2014/main" id="{9C24E6B2-5FC7-F2CD-5BB8-50105C5564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3E7DB0-BAFE-69FB-C440-195E2993AC2C}"/>
              </a:ext>
            </a:extLst>
          </p:cNvPr>
          <p:cNvSpPr>
            <a:spLocks noGrp="1"/>
          </p:cNvSpPr>
          <p:nvPr>
            <p:ph type="sldNum" sz="quarter" idx="12"/>
          </p:nvPr>
        </p:nvSpPr>
        <p:spPr/>
        <p:txBody>
          <a:bodyPr/>
          <a:lstStyle/>
          <a:p>
            <a:fld id="{1CC2F79D-6C8C-41A2-A0FB-E6E20997A48B}" type="slidenum">
              <a:rPr lang="en-IN" smtClean="0"/>
              <a:t>‹#›</a:t>
            </a:fld>
            <a:endParaRPr lang="en-IN"/>
          </a:p>
        </p:txBody>
      </p:sp>
    </p:spTree>
    <p:extLst>
      <p:ext uri="{BB962C8B-B14F-4D97-AF65-F5344CB8AC3E}">
        <p14:creationId xmlns:p14="http://schemas.microsoft.com/office/powerpoint/2010/main" val="87197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4A36-B561-A141-825C-E7C088B51B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77CA67-B24B-A720-53F5-8BDE349E9061}"/>
              </a:ext>
            </a:extLst>
          </p:cNvPr>
          <p:cNvSpPr>
            <a:spLocks noGrp="1"/>
          </p:cNvSpPr>
          <p:nvPr>
            <p:ph type="dt" sz="half" idx="10"/>
          </p:nvPr>
        </p:nvSpPr>
        <p:spPr/>
        <p:txBody>
          <a:bodyPr/>
          <a:lstStyle/>
          <a:p>
            <a:fld id="{551A038E-8DC2-4A6D-AE4E-01AF8236BCFC}" type="datetimeFigureOut">
              <a:rPr lang="en-IN" smtClean="0"/>
              <a:t>15-08-2022</a:t>
            </a:fld>
            <a:endParaRPr lang="en-IN"/>
          </a:p>
        </p:txBody>
      </p:sp>
      <p:sp>
        <p:nvSpPr>
          <p:cNvPr id="4" name="Footer Placeholder 3">
            <a:extLst>
              <a:ext uri="{FF2B5EF4-FFF2-40B4-BE49-F238E27FC236}">
                <a16:creationId xmlns:a16="http://schemas.microsoft.com/office/drawing/2014/main" id="{24958843-B785-A9A5-6C51-78C413A889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BA18E7-0B98-C5C5-A552-AE36BEC54C57}"/>
              </a:ext>
            </a:extLst>
          </p:cNvPr>
          <p:cNvSpPr>
            <a:spLocks noGrp="1"/>
          </p:cNvSpPr>
          <p:nvPr>
            <p:ph type="sldNum" sz="quarter" idx="12"/>
          </p:nvPr>
        </p:nvSpPr>
        <p:spPr/>
        <p:txBody>
          <a:bodyPr/>
          <a:lstStyle/>
          <a:p>
            <a:fld id="{1CC2F79D-6C8C-41A2-A0FB-E6E20997A48B}" type="slidenum">
              <a:rPr lang="en-IN" smtClean="0"/>
              <a:t>‹#›</a:t>
            </a:fld>
            <a:endParaRPr lang="en-IN"/>
          </a:p>
        </p:txBody>
      </p:sp>
    </p:spTree>
    <p:extLst>
      <p:ext uri="{BB962C8B-B14F-4D97-AF65-F5344CB8AC3E}">
        <p14:creationId xmlns:p14="http://schemas.microsoft.com/office/powerpoint/2010/main" val="376544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08E7AC-772A-DDD9-902B-53B187AA4A2B}"/>
              </a:ext>
            </a:extLst>
          </p:cNvPr>
          <p:cNvSpPr>
            <a:spLocks noGrp="1"/>
          </p:cNvSpPr>
          <p:nvPr>
            <p:ph type="dt" sz="half" idx="10"/>
          </p:nvPr>
        </p:nvSpPr>
        <p:spPr/>
        <p:txBody>
          <a:bodyPr/>
          <a:lstStyle/>
          <a:p>
            <a:fld id="{551A038E-8DC2-4A6D-AE4E-01AF8236BCFC}" type="datetimeFigureOut">
              <a:rPr lang="en-IN" smtClean="0"/>
              <a:t>15-08-2022</a:t>
            </a:fld>
            <a:endParaRPr lang="en-IN"/>
          </a:p>
        </p:txBody>
      </p:sp>
      <p:sp>
        <p:nvSpPr>
          <p:cNvPr id="3" name="Footer Placeholder 2">
            <a:extLst>
              <a:ext uri="{FF2B5EF4-FFF2-40B4-BE49-F238E27FC236}">
                <a16:creationId xmlns:a16="http://schemas.microsoft.com/office/drawing/2014/main" id="{BFF17FE8-4037-3A9A-A118-08CAC72E9B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AEC8B6-5B4F-EDC0-9FB0-5A9C1AEF621E}"/>
              </a:ext>
            </a:extLst>
          </p:cNvPr>
          <p:cNvSpPr>
            <a:spLocks noGrp="1"/>
          </p:cNvSpPr>
          <p:nvPr>
            <p:ph type="sldNum" sz="quarter" idx="12"/>
          </p:nvPr>
        </p:nvSpPr>
        <p:spPr/>
        <p:txBody>
          <a:bodyPr/>
          <a:lstStyle/>
          <a:p>
            <a:fld id="{1CC2F79D-6C8C-41A2-A0FB-E6E20997A48B}" type="slidenum">
              <a:rPr lang="en-IN" smtClean="0"/>
              <a:t>‹#›</a:t>
            </a:fld>
            <a:endParaRPr lang="en-IN"/>
          </a:p>
        </p:txBody>
      </p:sp>
    </p:spTree>
    <p:extLst>
      <p:ext uri="{BB962C8B-B14F-4D97-AF65-F5344CB8AC3E}">
        <p14:creationId xmlns:p14="http://schemas.microsoft.com/office/powerpoint/2010/main" val="319981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27C0-9790-7EC5-07E6-0D577B788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C8FE6F-DBF8-AA5C-D70F-B46B7D382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2C8713-B5A6-A7FF-A01A-4505A1150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6AAD1-06E1-1540-AB89-66E5FA7C57C0}"/>
              </a:ext>
            </a:extLst>
          </p:cNvPr>
          <p:cNvSpPr>
            <a:spLocks noGrp="1"/>
          </p:cNvSpPr>
          <p:nvPr>
            <p:ph type="dt" sz="half" idx="10"/>
          </p:nvPr>
        </p:nvSpPr>
        <p:spPr/>
        <p:txBody>
          <a:bodyPr/>
          <a:lstStyle/>
          <a:p>
            <a:fld id="{551A038E-8DC2-4A6D-AE4E-01AF8236BCFC}" type="datetimeFigureOut">
              <a:rPr lang="en-IN" smtClean="0"/>
              <a:t>15-08-2022</a:t>
            </a:fld>
            <a:endParaRPr lang="en-IN"/>
          </a:p>
        </p:txBody>
      </p:sp>
      <p:sp>
        <p:nvSpPr>
          <p:cNvPr id="6" name="Footer Placeholder 5">
            <a:extLst>
              <a:ext uri="{FF2B5EF4-FFF2-40B4-BE49-F238E27FC236}">
                <a16:creationId xmlns:a16="http://schemas.microsoft.com/office/drawing/2014/main" id="{F83E3C1F-62B1-030D-7065-18A325E9DF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92624-F012-5F30-9632-6FAD5670C86A}"/>
              </a:ext>
            </a:extLst>
          </p:cNvPr>
          <p:cNvSpPr>
            <a:spLocks noGrp="1"/>
          </p:cNvSpPr>
          <p:nvPr>
            <p:ph type="sldNum" sz="quarter" idx="12"/>
          </p:nvPr>
        </p:nvSpPr>
        <p:spPr/>
        <p:txBody>
          <a:bodyPr/>
          <a:lstStyle/>
          <a:p>
            <a:fld id="{1CC2F79D-6C8C-41A2-A0FB-E6E20997A48B}" type="slidenum">
              <a:rPr lang="en-IN" smtClean="0"/>
              <a:t>‹#›</a:t>
            </a:fld>
            <a:endParaRPr lang="en-IN"/>
          </a:p>
        </p:txBody>
      </p:sp>
    </p:spTree>
    <p:extLst>
      <p:ext uri="{BB962C8B-B14F-4D97-AF65-F5344CB8AC3E}">
        <p14:creationId xmlns:p14="http://schemas.microsoft.com/office/powerpoint/2010/main" val="54064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C5AF-0C86-A553-BBD1-D9CE960C3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5FBC56-EAD4-183C-292F-F2A2F74E58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E5A41D-5E14-5437-EA69-81DCA60CD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2C19E-0B97-0B3D-B24D-96F8713C9B69}"/>
              </a:ext>
            </a:extLst>
          </p:cNvPr>
          <p:cNvSpPr>
            <a:spLocks noGrp="1"/>
          </p:cNvSpPr>
          <p:nvPr>
            <p:ph type="dt" sz="half" idx="10"/>
          </p:nvPr>
        </p:nvSpPr>
        <p:spPr/>
        <p:txBody>
          <a:bodyPr/>
          <a:lstStyle/>
          <a:p>
            <a:fld id="{551A038E-8DC2-4A6D-AE4E-01AF8236BCFC}" type="datetimeFigureOut">
              <a:rPr lang="en-IN" smtClean="0"/>
              <a:t>15-08-2022</a:t>
            </a:fld>
            <a:endParaRPr lang="en-IN"/>
          </a:p>
        </p:txBody>
      </p:sp>
      <p:sp>
        <p:nvSpPr>
          <p:cNvPr id="6" name="Footer Placeholder 5">
            <a:extLst>
              <a:ext uri="{FF2B5EF4-FFF2-40B4-BE49-F238E27FC236}">
                <a16:creationId xmlns:a16="http://schemas.microsoft.com/office/drawing/2014/main" id="{150946EB-473A-3F02-242D-0F58638E7C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17DEDD-46E6-D46B-CE4A-B23257F3BD15}"/>
              </a:ext>
            </a:extLst>
          </p:cNvPr>
          <p:cNvSpPr>
            <a:spLocks noGrp="1"/>
          </p:cNvSpPr>
          <p:nvPr>
            <p:ph type="sldNum" sz="quarter" idx="12"/>
          </p:nvPr>
        </p:nvSpPr>
        <p:spPr/>
        <p:txBody>
          <a:bodyPr/>
          <a:lstStyle/>
          <a:p>
            <a:fld id="{1CC2F79D-6C8C-41A2-A0FB-E6E20997A48B}" type="slidenum">
              <a:rPr lang="en-IN" smtClean="0"/>
              <a:t>‹#›</a:t>
            </a:fld>
            <a:endParaRPr lang="en-IN"/>
          </a:p>
        </p:txBody>
      </p:sp>
    </p:spTree>
    <p:extLst>
      <p:ext uri="{BB962C8B-B14F-4D97-AF65-F5344CB8AC3E}">
        <p14:creationId xmlns:p14="http://schemas.microsoft.com/office/powerpoint/2010/main" val="40175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0668E-A0FE-C7D1-4F01-1FE29389A0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C09833-2D1B-B819-2B57-D1BCA3514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5EAC76-C7C6-EA41-55E5-9D520D7BF2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A038E-8DC2-4A6D-AE4E-01AF8236BCFC}" type="datetimeFigureOut">
              <a:rPr lang="en-IN" smtClean="0"/>
              <a:t>15-08-2022</a:t>
            </a:fld>
            <a:endParaRPr lang="en-IN"/>
          </a:p>
        </p:txBody>
      </p:sp>
      <p:sp>
        <p:nvSpPr>
          <p:cNvPr id="5" name="Footer Placeholder 4">
            <a:extLst>
              <a:ext uri="{FF2B5EF4-FFF2-40B4-BE49-F238E27FC236}">
                <a16:creationId xmlns:a16="http://schemas.microsoft.com/office/drawing/2014/main" id="{E82C62B8-E8FF-2133-F5B6-94F411CE4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57BA2-9195-64C8-CE32-18A2C44CD3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2F79D-6C8C-41A2-A0FB-E6E20997A48B}" type="slidenum">
              <a:rPr lang="en-IN" smtClean="0"/>
              <a:t>‹#›</a:t>
            </a:fld>
            <a:endParaRPr lang="en-IN"/>
          </a:p>
        </p:txBody>
      </p:sp>
    </p:spTree>
    <p:extLst>
      <p:ext uri="{BB962C8B-B14F-4D97-AF65-F5344CB8AC3E}">
        <p14:creationId xmlns:p14="http://schemas.microsoft.com/office/powerpoint/2010/main" val="3324660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199472-663B-0243-7403-43C13B773261}"/>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dirty="0"/>
              <a:t>Problem statement for Hardware Design Engineer</a:t>
            </a:r>
          </a:p>
        </p:txBody>
      </p:sp>
      <p:sp>
        <p:nvSpPr>
          <p:cNvPr id="7" name="Content Placeholder 6">
            <a:extLst>
              <a:ext uri="{FF2B5EF4-FFF2-40B4-BE49-F238E27FC236}">
                <a16:creationId xmlns:a16="http://schemas.microsoft.com/office/drawing/2014/main" id="{DB07758C-8114-C833-13B2-230DA02E75E3}"/>
              </a:ext>
            </a:extLst>
          </p:cNvPr>
          <p:cNvSpPr>
            <a:spLocks noGrp="1"/>
          </p:cNvSpPr>
          <p:nvPr>
            <p:ph idx="1"/>
          </p:nvPr>
        </p:nvSpPr>
        <p:spPr>
          <a:xfrm>
            <a:off x="838200" y="1825625"/>
            <a:ext cx="8481969" cy="2788320"/>
          </a:xfrm>
        </p:spPr>
        <p:txBody>
          <a:bodyPr>
            <a:normAutofit fontScale="85000" lnSpcReduction="20000"/>
          </a:bodyPr>
          <a:lstStyle/>
          <a:p>
            <a:pPr marL="0" indent="0">
              <a:buNone/>
            </a:pPr>
            <a:r>
              <a:rPr lang="en-US" sz="1600" dirty="0"/>
              <a:t>A company uses a Radar Antenna, and they are required to constantly record variations in  distance and velocity of the scene from the antenna’s field of view. For this Purpose they design their requirements of operation of the Radar in the following way</a:t>
            </a:r>
          </a:p>
          <a:p>
            <a:pPr>
              <a:buFont typeface="Arial" panose="020B0604020202020204" pitchFamily="34" charset="0"/>
              <a:buChar char="•"/>
            </a:pPr>
            <a:r>
              <a:rPr lang="en-US" sz="1600" dirty="0"/>
              <a:t>The Radar sends out a pulse of time duration 100μs through the transmitting antenna and receives the reflected pulse signal through receiver antenna and repeats this transmission every 10ms.</a:t>
            </a:r>
          </a:p>
          <a:p>
            <a:pPr>
              <a:buFont typeface="Arial" panose="020B0604020202020204" pitchFamily="34" charset="0"/>
              <a:buChar char="•"/>
            </a:pPr>
            <a:r>
              <a:rPr lang="en-US" sz="1600" dirty="0"/>
              <a:t>The Radar has a high-speed ADC that samples the data at a rate of 1 GSPS/second and sends out an output stream of bits through 8 LVDS output channels.</a:t>
            </a:r>
          </a:p>
          <a:p>
            <a:pPr>
              <a:buFont typeface="Arial" panose="020B0604020202020204" pitchFamily="34" charset="0"/>
              <a:buChar char="•"/>
            </a:pPr>
            <a:r>
              <a:rPr lang="en-US" sz="1600" dirty="0"/>
              <a:t>The Radar also sends a level trigger during the period of time the pulse is being transmitted.</a:t>
            </a:r>
          </a:p>
          <a:p>
            <a:pPr>
              <a:buFont typeface="Arial" panose="020B0604020202020204" pitchFamily="34" charset="0"/>
              <a:buChar char="•"/>
            </a:pPr>
            <a:r>
              <a:rPr lang="en-US" sz="1600" dirty="0"/>
              <a:t>Since ADC only outputs a stream of data bits, the data acquisition system must use the help of this trigger to identify when the signal is starting to be captured.</a:t>
            </a:r>
          </a:p>
          <a:p>
            <a:pPr>
              <a:buFont typeface="Arial" panose="020B0604020202020204" pitchFamily="34" charset="0"/>
              <a:buChar char="•"/>
            </a:pPr>
            <a:r>
              <a:rPr lang="en-US" sz="1600" dirty="0"/>
              <a:t>Each received pulse being captured will be stored as a 1-D array of 16-bit data.</a:t>
            </a:r>
          </a:p>
          <a:p>
            <a:pPr>
              <a:buFont typeface="Arial" panose="020B0604020202020204" pitchFamily="34" charset="0"/>
              <a:buChar char="•"/>
            </a:pPr>
            <a:r>
              <a:rPr lang="en-US" sz="1600" dirty="0"/>
              <a:t>The system once started will be constantly in operation for a period of 30 minutes.</a:t>
            </a:r>
          </a:p>
          <a:p>
            <a:endParaRPr lang="en-IN" dirty="0"/>
          </a:p>
          <a:p>
            <a:endParaRPr lang="en-IN" dirty="0"/>
          </a:p>
        </p:txBody>
      </p:sp>
      <p:pic>
        <p:nvPicPr>
          <p:cNvPr id="9" name="Picture 8" descr="Diagram&#10;&#10;Description automatically generated with medium confidence">
            <a:extLst>
              <a:ext uri="{FF2B5EF4-FFF2-40B4-BE49-F238E27FC236}">
                <a16:creationId xmlns:a16="http://schemas.microsoft.com/office/drawing/2014/main" id="{3233B979-9910-3BFC-1839-CF0DE7CBB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235" y="4846707"/>
            <a:ext cx="5408839" cy="1646168"/>
          </a:xfrm>
          <a:prstGeom prst="rect">
            <a:avLst/>
          </a:prstGeom>
        </p:spPr>
      </p:pic>
    </p:spTree>
    <p:extLst>
      <p:ext uri="{BB962C8B-B14F-4D97-AF65-F5344CB8AC3E}">
        <p14:creationId xmlns:p14="http://schemas.microsoft.com/office/powerpoint/2010/main" val="428785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E708-FC01-E81D-43BE-2C6407877EBE}"/>
              </a:ext>
            </a:extLst>
          </p:cNvPr>
          <p:cNvSpPr>
            <a:spLocks noGrp="1"/>
          </p:cNvSpPr>
          <p:nvPr>
            <p:ph type="title"/>
          </p:nvPr>
        </p:nvSpPr>
        <p:spPr>
          <a:xfrm>
            <a:off x="838200" y="365126"/>
            <a:ext cx="10515600" cy="730250"/>
          </a:xfrm>
        </p:spPr>
        <p:txBody>
          <a:bodyPr>
            <a:normAutofit fontScale="90000"/>
          </a:bodyPr>
          <a:lstStyle/>
          <a:p>
            <a:r>
              <a:rPr lang="en-US" sz="2000" b="1" dirty="0"/>
              <a:t>Q. Briefly describe how the board will be configured/programmed to meet the desired functionality.</a:t>
            </a:r>
            <a:br>
              <a:rPr lang="en-US" dirty="0"/>
            </a:br>
            <a:endParaRPr lang="en-IN" dirty="0"/>
          </a:p>
        </p:txBody>
      </p:sp>
      <p:sp>
        <p:nvSpPr>
          <p:cNvPr id="3" name="Content Placeholder 2">
            <a:extLst>
              <a:ext uri="{FF2B5EF4-FFF2-40B4-BE49-F238E27FC236}">
                <a16:creationId xmlns:a16="http://schemas.microsoft.com/office/drawing/2014/main" id="{8C62A222-722C-176A-420D-2F5A3AB3164C}"/>
              </a:ext>
            </a:extLst>
          </p:cNvPr>
          <p:cNvSpPr>
            <a:spLocks noGrp="1"/>
          </p:cNvSpPr>
          <p:nvPr>
            <p:ph idx="1"/>
          </p:nvPr>
        </p:nvSpPr>
        <p:spPr>
          <a:xfrm>
            <a:off x="838199" y="857250"/>
            <a:ext cx="10848975" cy="5319713"/>
          </a:xfrm>
        </p:spPr>
        <p:txBody>
          <a:bodyPr>
            <a:normAutofit fontScale="92500" lnSpcReduction="10000"/>
          </a:bodyPr>
          <a:lstStyle/>
          <a:p>
            <a:r>
              <a:rPr lang="en-IN" sz="1200" dirty="0"/>
              <a:t>RF transceiver: </a:t>
            </a:r>
            <a:r>
              <a:rPr lang="en-US" sz="1200" dirty="0"/>
              <a:t>AFE7903 is a high performance, wide bandwidth multi-channel transceiver, integrating two RF sampling transmitter chains and two RF sampling Receiver chains. With operation up to 7.4 GHz, this device enables direct RF sampling in the HF, VHF, UHF, L, S and C-band frequency ranges without the need for additional frequency conversions stages</a:t>
            </a:r>
            <a:r>
              <a:rPr lang="en-IN" sz="1200" dirty="0"/>
              <a:t>. Also ADC, DAC Comes in a single chip saving Power, Cost, Design Complexity and Layout Area.</a:t>
            </a:r>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r>
              <a:rPr lang="en-IN" sz="1200" dirty="0"/>
              <a:t>FPGA Chosen, Supports DDR3L memory.</a:t>
            </a:r>
          </a:p>
          <a:p>
            <a:r>
              <a:rPr lang="en-IN" sz="1200" dirty="0"/>
              <a:t>FPGA has 16 GTX High Speed lanes (that can support JESD204B Interface, </a:t>
            </a:r>
            <a:r>
              <a:rPr lang="en-IN" sz="1200" dirty="0" err="1"/>
              <a:t>i.e</a:t>
            </a:r>
            <a:r>
              <a:rPr lang="en-IN" sz="1200" dirty="0"/>
              <a:t> the </a:t>
            </a:r>
            <a:r>
              <a:rPr lang="en-IN" sz="1200" dirty="0" err="1"/>
              <a:t>defacto</a:t>
            </a:r>
            <a:r>
              <a:rPr lang="en-IN" sz="1200" dirty="0"/>
              <a:t> standard                                                                                                                                                                                                                     b/w high speed data converters and FPGA). 8TX (for DAC) AND 8RX (for ADC) Lanes compromise 16 GTX Lanes.                                                                                                                                                          Xilinx provides a Comprehensive JESD204B IP Core.</a:t>
            </a:r>
          </a:p>
          <a:p>
            <a:pPr marL="0" indent="0">
              <a:buNone/>
            </a:pPr>
            <a:r>
              <a:rPr lang="en-IN" sz="1200" dirty="0"/>
              <a:t>   </a:t>
            </a:r>
          </a:p>
          <a:p>
            <a:endParaRPr lang="en-IN" sz="1200" dirty="0"/>
          </a:p>
          <a:p>
            <a:pPr marL="0" indent="0">
              <a:buNone/>
            </a:pPr>
            <a:endParaRPr lang="en-IN" sz="1200" dirty="0"/>
          </a:p>
          <a:p>
            <a:endParaRPr lang="en-IN" sz="1200" dirty="0"/>
          </a:p>
          <a:p>
            <a:endParaRPr lang="en-IN" sz="1200" dirty="0"/>
          </a:p>
        </p:txBody>
      </p:sp>
      <p:sp>
        <p:nvSpPr>
          <p:cNvPr id="19" name="AutoShape 4" descr="Basic Radar System Block Diagram">
            <a:extLst>
              <a:ext uri="{FF2B5EF4-FFF2-40B4-BE49-F238E27FC236}">
                <a16:creationId xmlns:a16="http://schemas.microsoft.com/office/drawing/2014/main" id="{57E47521-CB5D-AE6D-D188-99FA09505D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7" name="Picture 26" descr="Diagram&#10;&#10;Description automatically generated">
            <a:extLst>
              <a:ext uri="{FF2B5EF4-FFF2-40B4-BE49-F238E27FC236}">
                <a16:creationId xmlns:a16="http://schemas.microsoft.com/office/drawing/2014/main" id="{00160C7B-2155-9357-B5D3-35242CE95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110" y="1587500"/>
            <a:ext cx="5167765" cy="3164401"/>
          </a:xfrm>
          <a:prstGeom prst="rect">
            <a:avLst/>
          </a:prstGeom>
        </p:spPr>
      </p:pic>
    </p:spTree>
    <p:extLst>
      <p:ext uri="{BB962C8B-B14F-4D97-AF65-F5344CB8AC3E}">
        <p14:creationId xmlns:p14="http://schemas.microsoft.com/office/powerpoint/2010/main" val="401278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6F4DA8A-6979-3B80-735A-66C7FB1F2C3B}"/>
              </a:ext>
            </a:extLst>
          </p:cNvPr>
          <p:cNvSpPr>
            <a:spLocks noGrp="1"/>
          </p:cNvSpPr>
          <p:nvPr>
            <p:ph idx="1"/>
          </p:nvPr>
        </p:nvSpPr>
        <p:spPr>
          <a:xfrm>
            <a:off x="838200" y="381000"/>
            <a:ext cx="10515600" cy="5795963"/>
          </a:xfrm>
        </p:spPr>
        <p:txBody>
          <a:bodyPr>
            <a:normAutofit/>
          </a:bodyPr>
          <a:lstStyle/>
          <a:p>
            <a:r>
              <a:rPr lang="en-IN" sz="1500" dirty="0"/>
              <a:t>Clock Synthesizer is Chosen to Support Wide RF Clock Rates with Lowest Phase Noise.</a:t>
            </a:r>
          </a:p>
          <a:p>
            <a:r>
              <a:rPr lang="en-IN" sz="1500" dirty="0"/>
              <a:t>Clock Divider is Chosen to Provide  </a:t>
            </a:r>
          </a:p>
          <a:p>
            <a:pPr marL="0" indent="0">
              <a:buNone/>
            </a:pPr>
            <a:r>
              <a:rPr lang="en-IN" sz="1500" dirty="0"/>
              <a:t>       A) SYSTEM Clock /DDR3 Reference Clock. </a:t>
            </a:r>
          </a:p>
          <a:p>
            <a:pPr marL="0" indent="0">
              <a:buNone/>
            </a:pPr>
            <a:r>
              <a:rPr lang="en-IN" sz="1500" dirty="0"/>
              <a:t>       B) GTX BANK1 REFCLK.</a:t>
            </a:r>
          </a:p>
          <a:p>
            <a:pPr marL="0" indent="0">
              <a:buNone/>
            </a:pPr>
            <a:r>
              <a:rPr lang="en-IN" sz="1500" dirty="0"/>
              <a:t>       C) GTX BANK2 REFCLK.</a:t>
            </a:r>
          </a:p>
          <a:p>
            <a:pPr marL="0" indent="0">
              <a:buNone/>
            </a:pPr>
            <a:r>
              <a:rPr lang="en-IN" sz="1500" dirty="0"/>
              <a:t>       D) REFCLK For Clock Synthesizer.</a:t>
            </a:r>
          </a:p>
          <a:p>
            <a:r>
              <a:rPr lang="en-IN" sz="1500" dirty="0"/>
              <a:t>RF Range of Operation: 800Mhz. Hence Data Converter Sampling frequency is chosen as 2400 MSPS so that signal is sufficiently up-sampled to keep Images far away from range of interest (1</a:t>
            </a:r>
            <a:r>
              <a:rPr lang="en-IN" sz="1500" baseline="30000" dirty="0"/>
              <a:t>st</a:t>
            </a:r>
            <a:r>
              <a:rPr lang="en-IN" sz="1500" dirty="0"/>
              <a:t> Nyquist Band</a:t>
            </a:r>
            <a:r>
              <a:rPr lang="en-IN" sz="1500"/>
              <a:t>).                                                                                                         Internal </a:t>
            </a:r>
            <a:r>
              <a:rPr lang="en-IN" sz="1500" dirty="0"/>
              <a:t>PLL isn’t used to Improve Phase Nosie, </a:t>
            </a:r>
            <a:r>
              <a:rPr lang="en-IN" sz="1500"/>
              <a:t>SNR Performance.</a:t>
            </a:r>
            <a:endParaRPr lang="en-IN" sz="1500" dirty="0"/>
          </a:p>
          <a:p>
            <a:r>
              <a:rPr lang="en-IN" sz="1500" dirty="0"/>
              <a:t>TX Output Power ( 20 to 40 dBm), </a:t>
            </a:r>
          </a:p>
          <a:p>
            <a:r>
              <a:rPr lang="en-IN" sz="1500" dirty="0"/>
              <a:t>RX LNA ( 20 to 40 dBm), is need to keep Noise Figure of RX Path Low.</a:t>
            </a:r>
          </a:p>
          <a:p>
            <a:r>
              <a:rPr lang="en-IN" sz="1500" dirty="0"/>
              <a:t>Pulse Width, Receive  time, PRT Time and ADC/DAC On Chip Attenuator Can Be Programmed                                                                                                              to Transceiver via SPI Interface of FPGA.</a:t>
            </a:r>
          </a:p>
          <a:p>
            <a:r>
              <a:rPr lang="en-IN" sz="1500" dirty="0"/>
              <a:t>The System Designed is Highly Adaptable to Wide range of Sampling Frequency,                                                                                                        Wide range of Input and Output RF Frequency.</a:t>
            </a:r>
          </a:p>
          <a:p>
            <a:r>
              <a:rPr lang="en-IN" sz="1500" dirty="0"/>
              <a:t>2 Highly Directional Antenna With Rotating Disk is needed for knowing Angle of Target.</a:t>
            </a:r>
          </a:p>
          <a:p>
            <a:pPr marL="0" indent="0">
              <a:buNone/>
            </a:pPr>
            <a:r>
              <a:rPr lang="en-IN" sz="1500" dirty="0"/>
              <a:t> </a:t>
            </a:r>
          </a:p>
          <a:p>
            <a:endParaRPr lang="en-IN" dirty="0"/>
          </a:p>
        </p:txBody>
      </p:sp>
      <p:pic>
        <p:nvPicPr>
          <p:cNvPr id="7" name="Picture 6" descr="Diagram, schematic&#10;&#10;Description automatically generated">
            <a:extLst>
              <a:ext uri="{FF2B5EF4-FFF2-40B4-BE49-F238E27FC236}">
                <a16:creationId xmlns:a16="http://schemas.microsoft.com/office/drawing/2014/main" id="{D9FC6F53-3DAC-8C59-DC01-41AE87C59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098" y="3357563"/>
            <a:ext cx="2743702" cy="2819400"/>
          </a:xfrm>
          <a:prstGeom prst="rect">
            <a:avLst/>
          </a:prstGeom>
        </p:spPr>
      </p:pic>
    </p:spTree>
    <p:extLst>
      <p:ext uri="{BB962C8B-B14F-4D97-AF65-F5344CB8AC3E}">
        <p14:creationId xmlns:p14="http://schemas.microsoft.com/office/powerpoint/2010/main" val="75683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1833-A6FD-0058-E007-9505B0203BE2}"/>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dirty="0"/>
              <a:t>Tasks:</a:t>
            </a:r>
            <a:br>
              <a:rPr lang="en-US" b="1" dirty="0"/>
            </a:br>
            <a:endParaRPr lang="en-IN" dirty="0"/>
          </a:p>
        </p:txBody>
      </p:sp>
      <p:sp>
        <p:nvSpPr>
          <p:cNvPr id="3" name="Content Placeholder 2">
            <a:extLst>
              <a:ext uri="{FF2B5EF4-FFF2-40B4-BE49-F238E27FC236}">
                <a16:creationId xmlns:a16="http://schemas.microsoft.com/office/drawing/2014/main" id="{C4303FE2-4277-6C2D-74F4-3E2F746E6627}"/>
              </a:ext>
            </a:extLst>
          </p:cNvPr>
          <p:cNvSpPr>
            <a:spLocks noGrp="1"/>
          </p:cNvSpPr>
          <p:nvPr>
            <p:ph idx="1"/>
          </p:nvPr>
        </p:nvSpPr>
        <p:spPr/>
        <p:txBody>
          <a:bodyPr>
            <a:normAutofit fontScale="85000" lnSpcReduction="20000"/>
          </a:bodyPr>
          <a:lstStyle/>
          <a:p>
            <a:pPr>
              <a:buFont typeface="+mj-lt"/>
              <a:buAutoNum type="arabicPeriod"/>
            </a:pPr>
            <a:r>
              <a:rPr lang="en-US" dirty="0"/>
              <a:t>Design a block diagram level architecture for the Data Acquisition Hardware that can satisfy the functional requirements of the system and give out a hardware specification sheet. Hint: Choose required memory, processor/FPGA/SoC, interfaces, etc. give justification if we would require an ASIC.</a:t>
            </a:r>
          </a:p>
          <a:p>
            <a:pPr>
              <a:buFont typeface="+mj-lt"/>
              <a:buAutoNum type="arabicPeriod"/>
            </a:pPr>
            <a:r>
              <a:rPr lang="en-US" dirty="0"/>
              <a:t>Scout for block level or circuit level components after the design architecture is made and create a BOM (bill of materials).</a:t>
            </a:r>
          </a:p>
          <a:p>
            <a:pPr>
              <a:buFont typeface="+mj-lt"/>
              <a:buAutoNum type="arabicPeriod"/>
            </a:pPr>
            <a:r>
              <a:rPr lang="en-US" dirty="0"/>
              <a:t>Justify the adaptability and interoperability of the chosen components/blocks</a:t>
            </a:r>
          </a:p>
          <a:p>
            <a:pPr>
              <a:buFont typeface="+mj-lt"/>
              <a:buAutoNum type="arabicPeriod"/>
            </a:pPr>
            <a:r>
              <a:rPr lang="en-US" dirty="0"/>
              <a:t>Briefly describe how the board will be configured/programmed to meet the desired functionality.</a:t>
            </a:r>
          </a:p>
          <a:p>
            <a:r>
              <a:rPr lang="en-US" dirty="0"/>
              <a:t>Kindly present these tasks in a </a:t>
            </a:r>
            <a:r>
              <a:rPr lang="en-US" b="1" dirty="0"/>
              <a:t>PPT format</a:t>
            </a:r>
            <a:r>
              <a:rPr lang="en-US" dirty="0"/>
              <a:t> with required architecture, block diagram, etc.</a:t>
            </a:r>
          </a:p>
          <a:p>
            <a:r>
              <a:rPr lang="en-US" dirty="0"/>
              <a:t>The Deadline for completing the task is </a:t>
            </a:r>
            <a:r>
              <a:rPr lang="en-US" b="1" dirty="0"/>
              <a:t>3 days</a:t>
            </a:r>
            <a:r>
              <a:rPr lang="en-US" dirty="0"/>
              <a:t> (by the end of 12th August starting from today)</a:t>
            </a:r>
          </a:p>
          <a:p>
            <a:endParaRPr lang="en-IN" dirty="0"/>
          </a:p>
        </p:txBody>
      </p:sp>
    </p:spTree>
    <p:extLst>
      <p:ext uri="{BB962C8B-B14F-4D97-AF65-F5344CB8AC3E}">
        <p14:creationId xmlns:p14="http://schemas.microsoft.com/office/powerpoint/2010/main" val="291864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D674B90-2F59-CCB3-556C-D267D7B42E1D}"/>
              </a:ext>
            </a:extLst>
          </p:cNvPr>
          <p:cNvSpPr/>
          <p:nvPr/>
        </p:nvSpPr>
        <p:spPr>
          <a:xfrm>
            <a:off x="2692249" y="870357"/>
            <a:ext cx="2147582" cy="2969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FPGA:</a:t>
            </a:r>
          </a:p>
        </p:txBody>
      </p:sp>
      <p:sp>
        <p:nvSpPr>
          <p:cNvPr id="24" name="Content Placeholder 6">
            <a:extLst>
              <a:ext uri="{FF2B5EF4-FFF2-40B4-BE49-F238E27FC236}">
                <a16:creationId xmlns:a16="http://schemas.microsoft.com/office/drawing/2014/main" id="{6C29EE6B-1F5B-0892-F2C2-EFF14015F6BB}"/>
              </a:ext>
            </a:extLst>
          </p:cNvPr>
          <p:cNvSpPr txBox="1">
            <a:spLocks/>
          </p:cNvSpPr>
          <p:nvPr/>
        </p:nvSpPr>
        <p:spPr>
          <a:xfrm>
            <a:off x="5829032" y="710965"/>
            <a:ext cx="1846276" cy="1484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a:t>DAC</a:t>
            </a:r>
            <a:endParaRPr lang="en-IN" dirty="0"/>
          </a:p>
        </p:txBody>
      </p:sp>
      <p:sp>
        <p:nvSpPr>
          <p:cNvPr id="25" name="Content Placeholder 6">
            <a:extLst>
              <a:ext uri="{FF2B5EF4-FFF2-40B4-BE49-F238E27FC236}">
                <a16:creationId xmlns:a16="http://schemas.microsoft.com/office/drawing/2014/main" id="{937AF652-C198-A1F1-277A-E97A9AD76EE4}"/>
              </a:ext>
            </a:extLst>
          </p:cNvPr>
          <p:cNvSpPr txBox="1">
            <a:spLocks/>
          </p:cNvSpPr>
          <p:nvPr/>
        </p:nvSpPr>
        <p:spPr>
          <a:xfrm>
            <a:off x="5829032" y="2195817"/>
            <a:ext cx="1846276" cy="1484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dirty="0"/>
              <a:t>ADC</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6" name="Ink 25">
                <a:extLst>
                  <a:ext uri="{FF2B5EF4-FFF2-40B4-BE49-F238E27FC236}">
                    <a16:creationId xmlns:a16="http://schemas.microsoft.com/office/drawing/2014/main" id="{8F9843AB-71C0-4946-D145-99C0EC23D03A}"/>
                  </a:ext>
                </a:extLst>
              </p14:cNvPr>
              <p14:cNvContentPartPr/>
              <p14:nvPr/>
            </p14:nvContentPartPr>
            <p14:xfrm>
              <a:off x="4907374" y="2080268"/>
              <a:ext cx="360" cy="360"/>
            </p14:xfrm>
          </p:contentPart>
        </mc:Choice>
        <mc:Fallback xmlns="">
          <p:pic>
            <p:nvPicPr>
              <p:cNvPr id="26" name="Ink 25">
                <a:extLst>
                  <a:ext uri="{FF2B5EF4-FFF2-40B4-BE49-F238E27FC236}">
                    <a16:creationId xmlns:a16="http://schemas.microsoft.com/office/drawing/2014/main" id="{8F9843AB-71C0-4946-D145-99C0EC23D03A}"/>
                  </a:ext>
                </a:extLst>
              </p:cNvPr>
              <p:cNvPicPr/>
              <p:nvPr/>
            </p:nvPicPr>
            <p:blipFill>
              <a:blip r:embed="rId3"/>
              <a:stretch>
                <a:fillRect/>
              </a:stretch>
            </p:blipFill>
            <p:spPr>
              <a:xfrm>
                <a:off x="4889374" y="1972268"/>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7" name="Ink 26">
                <a:extLst>
                  <a:ext uri="{FF2B5EF4-FFF2-40B4-BE49-F238E27FC236}">
                    <a16:creationId xmlns:a16="http://schemas.microsoft.com/office/drawing/2014/main" id="{3B50DA8E-C1AC-AD34-033C-D1D2D6BFE421}"/>
                  </a:ext>
                </a:extLst>
              </p14:cNvPr>
              <p14:cNvContentPartPr/>
              <p14:nvPr/>
            </p14:nvContentPartPr>
            <p14:xfrm>
              <a:off x="5157214" y="1988108"/>
              <a:ext cx="10440" cy="6840"/>
            </p14:xfrm>
          </p:contentPart>
        </mc:Choice>
        <mc:Fallback xmlns="">
          <p:pic>
            <p:nvPicPr>
              <p:cNvPr id="27" name="Ink 26">
                <a:extLst>
                  <a:ext uri="{FF2B5EF4-FFF2-40B4-BE49-F238E27FC236}">
                    <a16:creationId xmlns:a16="http://schemas.microsoft.com/office/drawing/2014/main" id="{3B50DA8E-C1AC-AD34-033C-D1D2D6BFE421}"/>
                  </a:ext>
                </a:extLst>
              </p:cNvPr>
              <p:cNvPicPr/>
              <p:nvPr/>
            </p:nvPicPr>
            <p:blipFill>
              <a:blip r:embed="rId5"/>
              <a:stretch>
                <a:fillRect/>
              </a:stretch>
            </p:blipFill>
            <p:spPr>
              <a:xfrm>
                <a:off x="5139214" y="1880108"/>
                <a:ext cx="46080" cy="222480"/>
              </a:xfrm>
              <a:prstGeom prst="rect">
                <a:avLst/>
              </a:prstGeom>
            </p:spPr>
          </p:pic>
        </mc:Fallback>
      </mc:AlternateContent>
      <p:cxnSp>
        <p:nvCxnSpPr>
          <p:cNvPr id="28" name="Straight Connector 27">
            <a:extLst>
              <a:ext uri="{FF2B5EF4-FFF2-40B4-BE49-F238E27FC236}">
                <a16:creationId xmlns:a16="http://schemas.microsoft.com/office/drawing/2014/main" id="{7D3CB145-68D3-7433-EC17-FAF618E48E42}"/>
              </a:ext>
            </a:extLst>
          </p:cNvPr>
          <p:cNvCxnSpPr/>
          <p:nvPr/>
        </p:nvCxnSpPr>
        <p:spPr>
          <a:xfrm>
            <a:off x="4857225" y="1803633"/>
            <a:ext cx="9892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DE6F99D-45CC-2472-8936-8D99BDF32C99}"/>
              </a:ext>
            </a:extLst>
          </p:cNvPr>
          <p:cNvCxnSpPr/>
          <p:nvPr/>
        </p:nvCxnSpPr>
        <p:spPr>
          <a:xfrm>
            <a:off x="4857225" y="1863754"/>
            <a:ext cx="9892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75C86A-8323-9023-52E7-8B84F8F58F96}"/>
              </a:ext>
            </a:extLst>
          </p:cNvPr>
          <p:cNvCxnSpPr>
            <a:cxnSpLocks/>
          </p:cNvCxnSpPr>
          <p:nvPr/>
        </p:nvCxnSpPr>
        <p:spPr>
          <a:xfrm>
            <a:off x="4835882" y="2764872"/>
            <a:ext cx="10105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96E6A3E-0E43-EEC4-8D87-2B5B73351672}"/>
              </a:ext>
            </a:extLst>
          </p:cNvPr>
          <p:cNvCxnSpPr/>
          <p:nvPr/>
        </p:nvCxnSpPr>
        <p:spPr>
          <a:xfrm>
            <a:off x="4839831" y="2673607"/>
            <a:ext cx="989201"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4996D022-C3B9-E33F-24F9-E29591A1057E}"/>
                  </a:ext>
                </a:extLst>
              </p14:cNvPr>
              <p14:cNvContentPartPr/>
              <p14:nvPr/>
            </p14:nvContentPartPr>
            <p14:xfrm>
              <a:off x="5150477" y="1686005"/>
              <a:ext cx="201960" cy="297000"/>
            </p14:xfrm>
          </p:contentPart>
        </mc:Choice>
        <mc:Fallback xmlns="">
          <p:pic>
            <p:nvPicPr>
              <p:cNvPr id="32" name="Ink 31">
                <a:extLst>
                  <a:ext uri="{FF2B5EF4-FFF2-40B4-BE49-F238E27FC236}">
                    <a16:creationId xmlns:a16="http://schemas.microsoft.com/office/drawing/2014/main" id="{4996D022-C3B9-E33F-24F9-E29591A1057E}"/>
                  </a:ext>
                </a:extLst>
              </p:cNvPr>
              <p:cNvPicPr/>
              <p:nvPr/>
            </p:nvPicPr>
            <p:blipFill>
              <a:blip r:embed="rId7"/>
              <a:stretch>
                <a:fillRect/>
              </a:stretch>
            </p:blipFill>
            <p:spPr>
              <a:xfrm>
                <a:off x="5141477" y="1677016"/>
                <a:ext cx="219600" cy="31461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 name="Ink 32">
                <a:extLst>
                  <a:ext uri="{FF2B5EF4-FFF2-40B4-BE49-F238E27FC236}">
                    <a16:creationId xmlns:a16="http://schemas.microsoft.com/office/drawing/2014/main" id="{2BF51818-7DA9-CA31-6DBD-450CA390140B}"/>
                  </a:ext>
                </a:extLst>
              </p14:cNvPr>
              <p14:cNvContentPartPr/>
              <p14:nvPr/>
            </p14:nvContentPartPr>
            <p14:xfrm>
              <a:off x="5270717" y="2616981"/>
              <a:ext cx="163440" cy="225720"/>
            </p14:xfrm>
          </p:contentPart>
        </mc:Choice>
        <mc:Fallback xmlns="">
          <p:pic>
            <p:nvPicPr>
              <p:cNvPr id="33" name="Ink 32">
                <a:extLst>
                  <a:ext uri="{FF2B5EF4-FFF2-40B4-BE49-F238E27FC236}">
                    <a16:creationId xmlns:a16="http://schemas.microsoft.com/office/drawing/2014/main" id="{2BF51818-7DA9-CA31-6DBD-450CA390140B}"/>
                  </a:ext>
                </a:extLst>
              </p:cNvPr>
              <p:cNvPicPr/>
              <p:nvPr/>
            </p:nvPicPr>
            <p:blipFill>
              <a:blip r:embed="rId9"/>
              <a:stretch>
                <a:fillRect/>
              </a:stretch>
            </p:blipFill>
            <p:spPr>
              <a:xfrm>
                <a:off x="5261717" y="2607995"/>
                <a:ext cx="181080" cy="24333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4" name="Ink 33">
                <a:extLst>
                  <a:ext uri="{FF2B5EF4-FFF2-40B4-BE49-F238E27FC236}">
                    <a16:creationId xmlns:a16="http://schemas.microsoft.com/office/drawing/2014/main" id="{92FB01F0-5480-D42C-30A3-6A1A82AE95D9}"/>
                  </a:ext>
                </a:extLst>
              </p14:cNvPr>
              <p14:cNvContentPartPr/>
              <p14:nvPr/>
            </p14:nvContentPartPr>
            <p14:xfrm>
              <a:off x="5132117" y="1915325"/>
              <a:ext cx="91440" cy="116640"/>
            </p14:xfrm>
          </p:contentPart>
        </mc:Choice>
        <mc:Fallback xmlns="">
          <p:pic>
            <p:nvPicPr>
              <p:cNvPr id="34" name="Ink 33">
                <a:extLst>
                  <a:ext uri="{FF2B5EF4-FFF2-40B4-BE49-F238E27FC236}">
                    <a16:creationId xmlns:a16="http://schemas.microsoft.com/office/drawing/2014/main" id="{92FB01F0-5480-D42C-30A3-6A1A82AE95D9}"/>
                  </a:ext>
                </a:extLst>
              </p:cNvPr>
              <p:cNvPicPr/>
              <p:nvPr/>
            </p:nvPicPr>
            <p:blipFill>
              <a:blip r:embed="rId11"/>
              <a:stretch>
                <a:fillRect/>
              </a:stretch>
            </p:blipFill>
            <p:spPr>
              <a:xfrm>
                <a:off x="5123117" y="1906325"/>
                <a:ext cx="1090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5" name="Ink 34">
                <a:extLst>
                  <a:ext uri="{FF2B5EF4-FFF2-40B4-BE49-F238E27FC236}">
                    <a16:creationId xmlns:a16="http://schemas.microsoft.com/office/drawing/2014/main" id="{8B9D4E58-1771-4372-6904-AC2E9403F10B}"/>
                  </a:ext>
                </a:extLst>
              </p14:cNvPr>
              <p14:cNvContentPartPr/>
              <p14:nvPr/>
            </p14:nvContentPartPr>
            <p14:xfrm>
              <a:off x="5230757" y="2817501"/>
              <a:ext cx="87480" cy="104040"/>
            </p14:xfrm>
          </p:contentPart>
        </mc:Choice>
        <mc:Fallback xmlns="">
          <p:pic>
            <p:nvPicPr>
              <p:cNvPr id="35" name="Ink 34">
                <a:extLst>
                  <a:ext uri="{FF2B5EF4-FFF2-40B4-BE49-F238E27FC236}">
                    <a16:creationId xmlns:a16="http://schemas.microsoft.com/office/drawing/2014/main" id="{8B9D4E58-1771-4372-6904-AC2E9403F10B}"/>
                  </a:ext>
                </a:extLst>
              </p:cNvPr>
              <p:cNvPicPr/>
              <p:nvPr/>
            </p:nvPicPr>
            <p:blipFill>
              <a:blip r:embed="rId13"/>
              <a:stretch>
                <a:fillRect/>
              </a:stretch>
            </p:blipFill>
            <p:spPr>
              <a:xfrm>
                <a:off x="5221757" y="2808501"/>
                <a:ext cx="1051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6" name="Ink 35">
                <a:extLst>
                  <a:ext uri="{FF2B5EF4-FFF2-40B4-BE49-F238E27FC236}">
                    <a16:creationId xmlns:a16="http://schemas.microsoft.com/office/drawing/2014/main" id="{0E334BC3-2630-F443-7F29-BD61A514131F}"/>
                  </a:ext>
                </a:extLst>
              </p14:cNvPr>
              <p14:cNvContentPartPr/>
              <p14:nvPr/>
            </p14:nvContentPartPr>
            <p14:xfrm>
              <a:off x="9193720" y="2264707"/>
              <a:ext cx="360" cy="1800"/>
            </p14:xfrm>
          </p:contentPart>
        </mc:Choice>
        <mc:Fallback xmlns="">
          <p:pic>
            <p:nvPicPr>
              <p:cNvPr id="36" name="Ink 35">
                <a:extLst>
                  <a:ext uri="{FF2B5EF4-FFF2-40B4-BE49-F238E27FC236}">
                    <a16:creationId xmlns:a16="http://schemas.microsoft.com/office/drawing/2014/main" id="{0E334BC3-2630-F443-7F29-BD61A514131F}"/>
                  </a:ext>
                </a:extLst>
              </p:cNvPr>
              <p:cNvPicPr/>
              <p:nvPr/>
            </p:nvPicPr>
            <p:blipFill>
              <a:blip r:embed="rId15"/>
              <a:stretch>
                <a:fillRect/>
              </a:stretch>
            </p:blipFill>
            <p:spPr>
              <a:xfrm>
                <a:off x="9184720" y="2253457"/>
                <a:ext cx="18000" cy="23850"/>
              </a:xfrm>
              <a:prstGeom prst="rect">
                <a:avLst/>
              </a:prstGeom>
            </p:spPr>
          </p:pic>
        </mc:Fallback>
      </mc:AlternateContent>
      <p:sp>
        <p:nvSpPr>
          <p:cNvPr id="45" name="Rectangle 44">
            <a:extLst>
              <a:ext uri="{FF2B5EF4-FFF2-40B4-BE49-F238E27FC236}">
                <a16:creationId xmlns:a16="http://schemas.microsoft.com/office/drawing/2014/main" id="{C1E2DA9C-2E93-932F-A8A2-CC6291EB8426}"/>
              </a:ext>
            </a:extLst>
          </p:cNvPr>
          <p:cNvSpPr/>
          <p:nvPr/>
        </p:nvSpPr>
        <p:spPr>
          <a:xfrm>
            <a:off x="954385" y="1669227"/>
            <a:ext cx="1132472" cy="6711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 GB</a:t>
            </a:r>
          </a:p>
          <a:p>
            <a:pPr algn="ctr"/>
            <a:r>
              <a:rPr lang="en-IN" dirty="0"/>
              <a:t>RAM</a:t>
            </a:r>
          </a:p>
        </p:txBody>
      </p:sp>
      <p:sp>
        <p:nvSpPr>
          <p:cNvPr id="46" name="Rectangle 45">
            <a:extLst>
              <a:ext uri="{FF2B5EF4-FFF2-40B4-BE49-F238E27FC236}">
                <a16:creationId xmlns:a16="http://schemas.microsoft.com/office/drawing/2014/main" id="{C2DA943D-7B5A-7810-A467-17CFCCC28B17}"/>
              </a:ext>
            </a:extLst>
          </p:cNvPr>
          <p:cNvSpPr/>
          <p:nvPr/>
        </p:nvSpPr>
        <p:spPr>
          <a:xfrm>
            <a:off x="954384" y="2616981"/>
            <a:ext cx="1132473" cy="6711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64MB</a:t>
            </a:r>
          </a:p>
          <a:p>
            <a:pPr algn="ctr"/>
            <a:r>
              <a:rPr lang="en-IN" dirty="0"/>
              <a:t>QSPI NOR</a:t>
            </a:r>
          </a:p>
        </p:txBody>
      </p:sp>
      <p:sp>
        <p:nvSpPr>
          <p:cNvPr id="48" name="Rectangle 47">
            <a:extLst>
              <a:ext uri="{FF2B5EF4-FFF2-40B4-BE49-F238E27FC236}">
                <a16:creationId xmlns:a16="http://schemas.microsoft.com/office/drawing/2014/main" id="{5E47DD60-E8F1-AF0A-084F-52F5315C542E}"/>
              </a:ext>
            </a:extLst>
          </p:cNvPr>
          <p:cNvSpPr/>
          <p:nvPr/>
        </p:nvSpPr>
        <p:spPr>
          <a:xfrm>
            <a:off x="3581482" y="5083728"/>
            <a:ext cx="1655027" cy="6291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LVDS 1:4 CLK BUF</a:t>
            </a:r>
          </a:p>
        </p:txBody>
      </p:sp>
      <p:sp>
        <p:nvSpPr>
          <p:cNvPr id="50" name="Rectangle 49">
            <a:extLst>
              <a:ext uri="{FF2B5EF4-FFF2-40B4-BE49-F238E27FC236}">
                <a16:creationId xmlns:a16="http://schemas.microsoft.com/office/drawing/2014/main" id="{F412E463-8F09-0189-1584-203E1609FF82}"/>
              </a:ext>
            </a:extLst>
          </p:cNvPr>
          <p:cNvSpPr/>
          <p:nvPr/>
        </p:nvSpPr>
        <p:spPr>
          <a:xfrm>
            <a:off x="954384" y="5083728"/>
            <a:ext cx="1246361" cy="6291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200 </a:t>
            </a:r>
            <a:r>
              <a:rPr lang="en-IN" dirty="0" err="1"/>
              <a:t>Mhz</a:t>
            </a:r>
            <a:r>
              <a:rPr lang="en-IN" dirty="0"/>
              <a:t> LVDS OSC</a:t>
            </a:r>
          </a:p>
        </p:txBody>
      </p:sp>
      <p:sp>
        <p:nvSpPr>
          <p:cNvPr id="51" name="Rectangle 50">
            <a:extLst>
              <a:ext uri="{FF2B5EF4-FFF2-40B4-BE49-F238E27FC236}">
                <a16:creationId xmlns:a16="http://schemas.microsoft.com/office/drawing/2014/main" id="{645361B7-7DA2-3D92-D5A6-E66238BEBC04}"/>
              </a:ext>
            </a:extLst>
          </p:cNvPr>
          <p:cNvSpPr/>
          <p:nvPr/>
        </p:nvSpPr>
        <p:spPr>
          <a:xfrm>
            <a:off x="6146334" y="5083728"/>
            <a:ext cx="1528974" cy="6291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LMX2592 CLOCK SYNTH</a:t>
            </a:r>
            <a:endParaRPr lang="en-IN" dirty="0"/>
          </a:p>
        </p:txBody>
      </p:sp>
      <p:cxnSp>
        <p:nvCxnSpPr>
          <p:cNvPr id="57" name="Straight Arrow Connector 56">
            <a:extLst>
              <a:ext uri="{FF2B5EF4-FFF2-40B4-BE49-F238E27FC236}">
                <a16:creationId xmlns:a16="http://schemas.microsoft.com/office/drawing/2014/main" id="{39033E34-5A11-0D1F-EE58-81280A5E17E3}"/>
              </a:ext>
            </a:extLst>
          </p:cNvPr>
          <p:cNvCxnSpPr>
            <a:cxnSpLocks/>
          </p:cNvCxnSpPr>
          <p:nvPr/>
        </p:nvCxnSpPr>
        <p:spPr>
          <a:xfrm flipV="1">
            <a:off x="4339169" y="3840059"/>
            <a:ext cx="0" cy="1243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5C07F51-705D-598A-C88D-DFE33A22B828}"/>
              </a:ext>
            </a:extLst>
          </p:cNvPr>
          <p:cNvCxnSpPr/>
          <p:nvPr/>
        </p:nvCxnSpPr>
        <p:spPr>
          <a:xfrm flipV="1">
            <a:off x="3800994" y="3840059"/>
            <a:ext cx="0" cy="1243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A529DCA-A5C6-CFCD-A2D3-B94C624E4263}"/>
              </a:ext>
            </a:extLst>
          </p:cNvPr>
          <p:cNvCxnSpPr>
            <a:cxnSpLocks/>
          </p:cNvCxnSpPr>
          <p:nvPr/>
        </p:nvCxnSpPr>
        <p:spPr>
          <a:xfrm flipV="1">
            <a:off x="4707005" y="3840059"/>
            <a:ext cx="0" cy="1243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DE749A8-FA85-C3D5-FE1D-98CA358A3EA1}"/>
              </a:ext>
            </a:extLst>
          </p:cNvPr>
          <p:cNvCxnSpPr>
            <a:cxnSpLocks/>
            <a:stCxn id="48" idx="3"/>
            <a:endCxn id="51" idx="1"/>
          </p:cNvCxnSpPr>
          <p:nvPr/>
        </p:nvCxnSpPr>
        <p:spPr>
          <a:xfrm>
            <a:off x="5236509" y="5398315"/>
            <a:ext cx="909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6315D6F-3231-D824-D371-69ADBA0001FA}"/>
              </a:ext>
            </a:extLst>
          </p:cNvPr>
          <p:cNvCxnSpPr>
            <a:cxnSpLocks/>
            <a:stCxn id="51" idx="0"/>
          </p:cNvCxnSpPr>
          <p:nvPr/>
        </p:nvCxnSpPr>
        <p:spPr>
          <a:xfrm flipV="1">
            <a:off x="6910821" y="3680669"/>
            <a:ext cx="0" cy="140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7191A1A-6408-3812-9B73-4CF18B8E2D2F}"/>
              </a:ext>
            </a:extLst>
          </p:cNvPr>
          <p:cNvCxnSpPr>
            <a:cxnSpLocks/>
          </p:cNvCxnSpPr>
          <p:nvPr/>
        </p:nvCxnSpPr>
        <p:spPr>
          <a:xfrm>
            <a:off x="4331397" y="3317150"/>
            <a:ext cx="1497635" cy="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654AD0B1-64CE-BEEF-6C43-F899436002D4}"/>
              </a:ext>
            </a:extLst>
          </p:cNvPr>
          <p:cNvSpPr/>
          <p:nvPr/>
        </p:nvSpPr>
        <p:spPr>
          <a:xfrm>
            <a:off x="4161720" y="1473977"/>
            <a:ext cx="674162" cy="23411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GTX</a:t>
            </a:r>
          </a:p>
        </p:txBody>
      </p:sp>
      <p:cxnSp>
        <p:nvCxnSpPr>
          <p:cNvPr id="80" name="Straight Arrow Connector 79">
            <a:extLst>
              <a:ext uri="{FF2B5EF4-FFF2-40B4-BE49-F238E27FC236}">
                <a16:creationId xmlns:a16="http://schemas.microsoft.com/office/drawing/2014/main" id="{C4B44D3A-C2B5-85A4-F417-4C08107ACDBC}"/>
              </a:ext>
            </a:extLst>
          </p:cNvPr>
          <p:cNvCxnSpPr>
            <a:cxnSpLocks/>
            <a:stCxn id="50" idx="3"/>
            <a:endCxn id="48" idx="1"/>
          </p:cNvCxnSpPr>
          <p:nvPr/>
        </p:nvCxnSpPr>
        <p:spPr>
          <a:xfrm>
            <a:off x="2200745" y="5398315"/>
            <a:ext cx="1380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AF4D929-0978-2E59-ADD7-758F08C2061B}"/>
              </a:ext>
            </a:extLst>
          </p:cNvPr>
          <p:cNvCxnSpPr>
            <a:stCxn id="45" idx="3"/>
          </p:cNvCxnSpPr>
          <p:nvPr/>
        </p:nvCxnSpPr>
        <p:spPr>
          <a:xfrm flipV="1">
            <a:off x="2086857" y="1994948"/>
            <a:ext cx="605392" cy="9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96A0B90-F307-4DDC-BC83-36E5C8932F30}"/>
              </a:ext>
            </a:extLst>
          </p:cNvPr>
          <p:cNvCxnSpPr/>
          <p:nvPr/>
        </p:nvCxnSpPr>
        <p:spPr>
          <a:xfrm flipV="1">
            <a:off x="2097267" y="2953755"/>
            <a:ext cx="605392" cy="9839"/>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5D9205F9-5134-BBA8-5CBD-3FAA17E20030}"/>
              </a:ext>
            </a:extLst>
          </p:cNvPr>
          <p:cNvSpPr/>
          <p:nvPr/>
        </p:nvSpPr>
        <p:spPr>
          <a:xfrm>
            <a:off x="3509060" y="4310947"/>
            <a:ext cx="1497633" cy="98167"/>
          </a:xfrm>
          <a:prstGeom prst="ellipse">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a:extLst>
              <a:ext uri="{FF2B5EF4-FFF2-40B4-BE49-F238E27FC236}">
                <a16:creationId xmlns:a16="http://schemas.microsoft.com/office/drawing/2014/main" id="{9B263A7B-D79E-6C60-F1E6-59F11297CA2B}"/>
              </a:ext>
            </a:extLst>
          </p:cNvPr>
          <p:cNvSpPr txBox="1"/>
          <p:nvPr/>
        </p:nvSpPr>
        <p:spPr>
          <a:xfrm>
            <a:off x="9519347" y="1304370"/>
            <a:ext cx="659062" cy="230832"/>
          </a:xfrm>
          <a:prstGeom prst="rect">
            <a:avLst/>
          </a:prstGeom>
          <a:noFill/>
        </p:spPr>
        <p:txBody>
          <a:bodyPr wrap="square" rtlCol="0">
            <a:spAutoFit/>
          </a:bodyPr>
          <a:lstStyle/>
          <a:p>
            <a:r>
              <a:rPr lang="en-IN" sz="900" dirty="0"/>
              <a:t>800 </a:t>
            </a:r>
            <a:r>
              <a:rPr lang="en-IN" sz="900" dirty="0" err="1"/>
              <a:t>Mhz</a:t>
            </a:r>
            <a:endParaRPr lang="en-IN" sz="900" dirty="0"/>
          </a:p>
        </p:txBody>
      </p:sp>
      <p:sp>
        <p:nvSpPr>
          <p:cNvPr id="108" name="TextBox 107">
            <a:extLst>
              <a:ext uri="{FF2B5EF4-FFF2-40B4-BE49-F238E27FC236}">
                <a16:creationId xmlns:a16="http://schemas.microsoft.com/office/drawing/2014/main" id="{41657CF7-C161-0F94-494F-5DE34F26B1C5}"/>
              </a:ext>
            </a:extLst>
          </p:cNvPr>
          <p:cNvSpPr txBox="1"/>
          <p:nvPr/>
        </p:nvSpPr>
        <p:spPr>
          <a:xfrm>
            <a:off x="4945256" y="2338860"/>
            <a:ext cx="909824" cy="246221"/>
          </a:xfrm>
          <a:prstGeom prst="rect">
            <a:avLst/>
          </a:prstGeom>
          <a:noFill/>
        </p:spPr>
        <p:txBody>
          <a:bodyPr wrap="square" rtlCol="0">
            <a:spAutoFit/>
          </a:bodyPr>
          <a:lstStyle/>
          <a:p>
            <a:r>
              <a:rPr lang="en-IN" sz="1000" dirty="0"/>
              <a:t>JESD 204B</a:t>
            </a:r>
          </a:p>
        </p:txBody>
      </p:sp>
      <p:sp>
        <p:nvSpPr>
          <p:cNvPr id="114" name="Rectangle 113">
            <a:extLst>
              <a:ext uri="{FF2B5EF4-FFF2-40B4-BE49-F238E27FC236}">
                <a16:creationId xmlns:a16="http://schemas.microsoft.com/office/drawing/2014/main" id="{6260E995-8553-4332-56BA-3142B382C57A}"/>
              </a:ext>
            </a:extLst>
          </p:cNvPr>
          <p:cNvSpPr/>
          <p:nvPr/>
        </p:nvSpPr>
        <p:spPr>
          <a:xfrm>
            <a:off x="7900022" y="1205331"/>
            <a:ext cx="659062" cy="6291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 DB ATTN</a:t>
            </a:r>
          </a:p>
        </p:txBody>
      </p:sp>
      <p:sp>
        <p:nvSpPr>
          <p:cNvPr id="115" name="Rectangle 114">
            <a:extLst>
              <a:ext uri="{FF2B5EF4-FFF2-40B4-BE49-F238E27FC236}">
                <a16:creationId xmlns:a16="http://schemas.microsoft.com/office/drawing/2014/main" id="{11B0D9F5-222E-68E2-DD36-2600B164EB7D}"/>
              </a:ext>
            </a:extLst>
          </p:cNvPr>
          <p:cNvSpPr/>
          <p:nvPr/>
        </p:nvSpPr>
        <p:spPr>
          <a:xfrm>
            <a:off x="7900022" y="2574799"/>
            <a:ext cx="659062" cy="6291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LIMITER</a:t>
            </a:r>
          </a:p>
        </p:txBody>
      </p:sp>
      <p:sp>
        <p:nvSpPr>
          <p:cNvPr id="116" name="Rectangle 115">
            <a:extLst>
              <a:ext uri="{FF2B5EF4-FFF2-40B4-BE49-F238E27FC236}">
                <a16:creationId xmlns:a16="http://schemas.microsoft.com/office/drawing/2014/main" id="{D2E9C9EC-ED23-5CC2-7B4F-1102CF565A34}"/>
              </a:ext>
            </a:extLst>
          </p:cNvPr>
          <p:cNvSpPr/>
          <p:nvPr/>
        </p:nvSpPr>
        <p:spPr>
          <a:xfrm>
            <a:off x="8864189" y="1205331"/>
            <a:ext cx="659062" cy="6291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LNA</a:t>
            </a:r>
          </a:p>
          <a:p>
            <a:pPr algn="ctr"/>
            <a:r>
              <a:rPr lang="en-IN" sz="800" dirty="0"/>
              <a:t>22.1 </a:t>
            </a:r>
            <a:r>
              <a:rPr lang="en-IN" sz="800" dirty="0" err="1"/>
              <a:t>dB.</a:t>
            </a:r>
            <a:endParaRPr lang="en-IN" sz="800" dirty="0"/>
          </a:p>
          <a:p>
            <a:pPr algn="ctr"/>
            <a:r>
              <a:rPr lang="en-IN" sz="800" dirty="0"/>
              <a:t>2X</a:t>
            </a:r>
          </a:p>
        </p:txBody>
      </p:sp>
      <p:sp>
        <p:nvSpPr>
          <p:cNvPr id="120" name="Rectangle 119">
            <a:extLst>
              <a:ext uri="{FF2B5EF4-FFF2-40B4-BE49-F238E27FC236}">
                <a16:creationId xmlns:a16="http://schemas.microsoft.com/office/drawing/2014/main" id="{05E87748-0A12-73A0-E636-B6FF0F5939EF}"/>
              </a:ext>
            </a:extLst>
          </p:cNvPr>
          <p:cNvSpPr/>
          <p:nvPr/>
        </p:nvSpPr>
        <p:spPr>
          <a:xfrm>
            <a:off x="8840689" y="2574799"/>
            <a:ext cx="659062" cy="6291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LNA</a:t>
            </a:r>
          </a:p>
          <a:p>
            <a:pPr algn="ctr"/>
            <a:r>
              <a:rPr lang="en-IN" sz="800" dirty="0"/>
              <a:t>22.1 </a:t>
            </a:r>
            <a:r>
              <a:rPr lang="en-IN" sz="800" dirty="0" err="1"/>
              <a:t>dB.</a:t>
            </a:r>
            <a:endParaRPr lang="en-IN" sz="800" dirty="0"/>
          </a:p>
          <a:p>
            <a:pPr algn="ctr"/>
            <a:endParaRPr lang="en-IN" sz="800" dirty="0"/>
          </a:p>
        </p:txBody>
      </p:sp>
      <p:sp>
        <p:nvSpPr>
          <p:cNvPr id="121" name="Oval 120">
            <a:extLst>
              <a:ext uri="{FF2B5EF4-FFF2-40B4-BE49-F238E27FC236}">
                <a16:creationId xmlns:a16="http://schemas.microsoft.com/office/drawing/2014/main" id="{379AF427-7E34-4FF3-A2E1-03C9570C8228}"/>
              </a:ext>
            </a:extLst>
          </p:cNvPr>
          <p:cNvSpPr/>
          <p:nvPr/>
        </p:nvSpPr>
        <p:spPr>
          <a:xfrm>
            <a:off x="10115550" y="1284851"/>
            <a:ext cx="857250" cy="470133"/>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800" dirty="0"/>
              <a:t>50 ohm SMA CONN</a:t>
            </a:r>
          </a:p>
        </p:txBody>
      </p:sp>
      <p:cxnSp>
        <p:nvCxnSpPr>
          <p:cNvPr id="124" name="Straight Connector 123">
            <a:extLst>
              <a:ext uri="{FF2B5EF4-FFF2-40B4-BE49-F238E27FC236}">
                <a16:creationId xmlns:a16="http://schemas.microsoft.com/office/drawing/2014/main" id="{29ADC3F0-437E-EE06-711E-294771B48A98}"/>
              </a:ext>
            </a:extLst>
          </p:cNvPr>
          <p:cNvCxnSpPr>
            <a:stCxn id="121" idx="2"/>
            <a:endCxn id="116" idx="3"/>
          </p:cNvCxnSpPr>
          <p:nvPr/>
        </p:nvCxnSpPr>
        <p:spPr>
          <a:xfrm flipH="1">
            <a:off x="9523251" y="1519918"/>
            <a:ext cx="592299" cy="0"/>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8DE6BE05-9663-4A5E-0257-5646DFFAA04C}"/>
              </a:ext>
            </a:extLst>
          </p:cNvPr>
          <p:cNvSpPr/>
          <p:nvPr/>
        </p:nvSpPr>
        <p:spPr>
          <a:xfrm>
            <a:off x="10094733" y="2616981"/>
            <a:ext cx="857250" cy="470133"/>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800" dirty="0"/>
              <a:t>50 ohm SMA CONN</a:t>
            </a:r>
          </a:p>
        </p:txBody>
      </p:sp>
      <p:cxnSp>
        <p:nvCxnSpPr>
          <p:cNvPr id="127" name="Straight Connector 126">
            <a:extLst>
              <a:ext uri="{FF2B5EF4-FFF2-40B4-BE49-F238E27FC236}">
                <a16:creationId xmlns:a16="http://schemas.microsoft.com/office/drawing/2014/main" id="{1A271A4D-FA09-70AB-03A3-C48631CE8EDA}"/>
              </a:ext>
            </a:extLst>
          </p:cNvPr>
          <p:cNvCxnSpPr>
            <a:stCxn id="126" idx="2"/>
          </p:cNvCxnSpPr>
          <p:nvPr/>
        </p:nvCxnSpPr>
        <p:spPr>
          <a:xfrm flipH="1">
            <a:off x="9502434" y="2852048"/>
            <a:ext cx="592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BF6228B-2E16-A8BA-DADD-4BA922AE9B1B}"/>
              </a:ext>
            </a:extLst>
          </p:cNvPr>
          <p:cNvCxnSpPr>
            <a:cxnSpLocks/>
            <a:stCxn id="120" idx="1"/>
            <a:endCxn id="115" idx="3"/>
          </p:cNvCxnSpPr>
          <p:nvPr/>
        </p:nvCxnSpPr>
        <p:spPr>
          <a:xfrm flipH="1">
            <a:off x="8559084" y="2889386"/>
            <a:ext cx="2816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41793AD-7DF2-A5F2-84F0-6F9919058E48}"/>
              </a:ext>
            </a:extLst>
          </p:cNvPr>
          <p:cNvCxnSpPr>
            <a:cxnSpLocks/>
            <a:stCxn id="115" idx="1"/>
          </p:cNvCxnSpPr>
          <p:nvPr/>
        </p:nvCxnSpPr>
        <p:spPr>
          <a:xfrm flipH="1">
            <a:off x="7675308" y="2889386"/>
            <a:ext cx="2247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F08EE63-ADC6-40C8-55C7-A8FFC3B7E2AE}"/>
              </a:ext>
            </a:extLst>
          </p:cNvPr>
          <p:cNvCxnSpPr>
            <a:cxnSpLocks/>
          </p:cNvCxnSpPr>
          <p:nvPr/>
        </p:nvCxnSpPr>
        <p:spPr>
          <a:xfrm flipH="1">
            <a:off x="7675308" y="1513704"/>
            <a:ext cx="2247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16BD75B-926C-EBBE-B8AE-54E438100681}"/>
              </a:ext>
            </a:extLst>
          </p:cNvPr>
          <p:cNvCxnSpPr>
            <a:cxnSpLocks/>
            <a:stCxn id="116" idx="1"/>
          </p:cNvCxnSpPr>
          <p:nvPr/>
        </p:nvCxnSpPr>
        <p:spPr>
          <a:xfrm flipH="1" flipV="1">
            <a:off x="8559084" y="1513704"/>
            <a:ext cx="305105" cy="6214"/>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A83896-D29C-FC3E-6373-FFC70EA022C6}"/>
              </a:ext>
            </a:extLst>
          </p:cNvPr>
          <p:cNvSpPr txBox="1"/>
          <p:nvPr/>
        </p:nvSpPr>
        <p:spPr>
          <a:xfrm>
            <a:off x="640080" y="335560"/>
            <a:ext cx="2119898" cy="369332"/>
          </a:xfrm>
          <a:prstGeom prst="rect">
            <a:avLst/>
          </a:prstGeom>
          <a:noFill/>
        </p:spPr>
        <p:txBody>
          <a:bodyPr wrap="square" rtlCol="0">
            <a:spAutoFit/>
          </a:bodyPr>
          <a:lstStyle/>
          <a:p>
            <a:r>
              <a:rPr lang="en-IN" sz="1800" b="1" kern="1200" dirty="0">
                <a:highlight>
                  <a:srgbClr val="FFFF00"/>
                </a:highlight>
                <a:latin typeface="+mj-lt"/>
                <a:ea typeface="+mj-ea"/>
                <a:cs typeface="+mj-cs"/>
              </a:rPr>
              <a:t>BLOCK DIAGRAM</a:t>
            </a:r>
            <a:endParaRPr lang="en-IN" dirty="0"/>
          </a:p>
        </p:txBody>
      </p:sp>
      <p:sp>
        <p:nvSpPr>
          <p:cNvPr id="4" name="TextBox 3">
            <a:extLst>
              <a:ext uri="{FF2B5EF4-FFF2-40B4-BE49-F238E27FC236}">
                <a16:creationId xmlns:a16="http://schemas.microsoft.com/office/drawing/2014/main" id="{733516A8-3E66-AB1E-1A1D-823ABA7F2309}"/>
              </a:ext>
            </a:extLst>
          </p:cNvPr>
          <p:cNvSpPr txBox="1"/>
          <p:nvPr/>
        </p:nvSpPr>
        <p:spPr>
          <a:xfrm>
            <a:off x="4907374" y="1457053"/>
            <a:ext cx="909824" cy="246221"/>
          </a:xfrm>
          <a:prstGeom prst="rect">
            <a:avLst/>
          </a:prstGeom>
          <a:noFill/>
        </p:spPr>
        <p:txBody>
          <a:bodyPr wrap="square" rtlCol="0">
            <a:spAutoFit/>
          </a:bodyPr>
          <a:lstStyle/>
          <a:p>
            <a:r>
              <a:rPr lang="en-IN" sz="1000" dirty="0"/>
              <a:t>JESD 204B</a:t>
            </a:r>
          </a:p>
        </p:txBody>
      </p:sp>
      <p:sp>
        <p:nvSpPr>
          <p:cNvPr id="7" name="TextBox 6">
            <a:extLst>
              <a:ext uri="{FF2B5EF4-FFF2-40B4-BE49-F238E27FC236}">
                <a16:creationId xmlns:a16="http://schemas.microsoft.com/office/drawing/2014/main" id="{40914C6D-7994-9078-FA84-9357A997BA38}"/>
              </a:ext>
            </a:extLst>
          </p:cNvPr>
          <p:cNvSpPr txBox="1"/>
          <p:nvPr/>
        </p:nvSpPr>
        <p:spPr>
          <a:xfrm rot="16200000">
            <a:off x="6536504" y="4236919"/>
            <a:ext cx="909824" cy="246221"/>
          </a:xfrm>
          <a:prstGeom prst="rect">
            <a:avLst/>
          </a:prstGeom>
          <a:noFill/>
        </p:spPr>
        <p:txBody>
          <a:bodyPr wrap="square" rtlCol="0">
            <a:spAutoFit/>
          </a:bodyPr>
          <a:lstStyle/>
          <a:p>
            <a:r>
              <a:rPr lang="en-IN" sz="1000" dirty="0"/>
              <a:t>2400 MHz</a:t>
            </a:r>
          </a:p>
        </p:txBody>
      </p:sp>
      <p:sp>
        <p:nvSpPr>
          <p:cNvPr id="8" name="TextBox 7">
            <a:extLst>
              <a:ext uri="{FF2B5EF4-FFF2-40B4-BE49-F238E27FC236}">
                <a16:creationId xmlns:a16="http://schemas.microsoft.com/office/drawing/2014/main" id="{B1E32B70-116C-502D-60C3-A0413166CDAE}"/>
              </a:ext>
            </a:extLst>
          </p:cNvPr>
          <p:cNvSpPr txBox="1"/>
          <p:nvPr/>
        </p:nvSpPr>
        <p:spPr>
          <a:xfrm>
            <a:off x="5005559" y="3128588"/>
            <a:ext cx="909824" cy="246221"/>
          </a:xfrm>
          <a:prstGeom prst="rect">
            <a:avLst/>
          </a:prstGeom>
          <a:noFill/>
        </p:spPr>
        <p:txBody>
          <a:bodyPr wrap="square" rtlCol="0">
            <a:spAutoFit/>
          </a:bodyPr>
          <a:lstStyle/>
          <a:p>
            <a:r>
              <a:rPr lang="en-IN" sz="1000" dirty="0"/>
              <a:t>SYSREF</a:t>
            </a:r>
          </a:p>
        </p:txBody>
      </p:sp>
      <p:sp>
        <p:nvSpPr>
          <p:cNvPr id="9" name="TextBox 8">
            <a:extLst>
              <a:ext uri="{FF2B5EF4-FFF2-40B4-BE49-F238E27FC236}">
                <a16:creationId xmlns:a16="http://schemas.microsoft.com/office/drawing/2014/main" id="{F65DEB40-8DD4-7F32-30DC-63EB607BE521}"/>
              </a:ext>
            </a:extLst>
          </p:cNvPr>
          <p:cNvSpPr txBox="1"/>
          <p:nvPr/>
        </p:nvSpPr>
        <p:spPr>
          <a:xfrm rot="16200000">
            <a:off x="6350007" y="4147476"/>
            <a:ext cx="909824" cy="246221"/>
          </a:xfrm>
          <a:prstGeom prst="rect">
            <a:avLst/>
          </a:prstGeom>
          <a:noFill/>
        </p:spPr>
        <p:txBody>
          <a:bodyPr wrap="square" rtlCol="0">
            <a:spAutoFit/>
          </a:bodyPr>
          <a:lstStyle/>
          <a:p>
            <a:r>
              <a:rPr lang="en-IN" sz="1000" dirty="0"/>
              <a:t>REFCLK</a:t>
            </a:r>
          </a:p>
        </p:txBody>
      </p:sp>
      <p:sp>
        <p:nvSpPr>
          <p:cNvPr id="10" name="TextBox 9">
            <a:extLst>
              <a:ext uri="{FF2B5EF4-FFF2-40B4-BE49-F238E27FC236}">
                <a16:creationId xmlns:a16="http://schemas.microsoft.com/office/drawing/2014/main" id="{35029391-D91A-BEF5-6F15-98AAEB5B15B8}"/>
              </a:ext>
            </a:extLst>
          </p:cNvPr>
          <p:cNvSpPr txBox="1"/>
          <p:nvPr/>
        </p:nvSpPr>
        <p:spPr>
          <a:xfrm>
            <a:off x="3743810" y="4087165"/>
            <a:ext cx="909824" cy="246221"/>
          </a:xfrm>
          <a:prstGeom prst="rect">
            <a:avLst/>
          </a:prstGeom>
          <a:noFill/>
        </p:spPr>
        <p:txBody>
          <a:bodyPr wrap="square" rtlCol="0">
            <a:spAutoFit/>
          </a:bodyPr>
          <a:lstStyle/>
          <a:p>
            <a:r>
              <a:rPr lang="en-IN" sz="1000" dirty="0"/>
              <a:t>200 MHz</a:t>
            </a:r>
          </a:p>
        </p:txBody>
      </p:sp>
      <p:sp>
        <p:nvSpPr>
          <p:cNvPr id="12" name="TextBox 11">
            <a:extLst>
              <a:ext uri="{FF2B5EF4-FFF2-40B4-BE49-F238E27FC236}">
                <a16:creationId xmlns:a16="http://schemas.microsoft.com/office/drawing/2014/main" id="{5D90F1EF-5C6E-28D2-89E2-8FEC236EAEA5}"/>
              </a:ext>
            </a:extLst>
          </p:cNvPr>
          <p:cNvSpPr txBox="1"/>
          <p:nvPr/>
        </p:nvSpPr>
        <p:spPr>
          <a:xfrm>
            <a:off x="9489869" y="2658554"/>
            <a:ext cx="659062" cy="230832"/>
          </a:xfrm>
          <a:prstGeom prst="rect">
            <a:avLst/>
          </a:prstGeom>
          <a:noFill/>
        </p:spPr>
        <p:txBody>
          <a:bodyPr wrap="square" rtlCol="0">
            <a:spAutoFit/>
          </a:bodyPr>
          <a:lstStyle/>
          <a:p>
            <a:r>
              <a:rPr lang="en-IN" sz="900" dirty="0"/>
              <a:t>800 </a:t>
            </a:r>
            <a:r>
              <a:rPr lang="en-IN" sz="900" dirty="0" err="1"/>
              <a:t>Mhz</a:t>
            </a:r>
            <a:endParaRPr lang="en-IN" sz="900" dirty="0"/>
          </a:p>
        </p:txBody>
      </p:sp>
      <p:sp>
        <p:nvSpPr>
          <p:cNvPr id="13" name="TextBox 12">
            <a:extLst>
              <a:ext uri="{FF2B5EF4-FFF2-40B4-BE49-F238E27FC236}">
                <a16:creationId xmlns:a16="http://schemas.microsoft.com/office/drawing/2014/main" id="{5FD54C8D-FD03-4001-4233-4634A3AEB191}"/>
              </a:ext>
            </a:extLst>
          </p:cNvPr>
          <p:cNvSpPr txBox="1"/>
          <p:nvPr/>
        </p:nvSpPr>
        <p:spPr>
          <a:xfrm>
            <a:off x="6323021" y="1763048"/>
            <a:ext cx="989201" cy="230832"/>
          </a:xfrm>
          <a:prstGeom prst="rect">
            <a:avLst/>
          </a:prstGeom>
          <a:noFill/>
        </p:spPr>
        <p:txBody>
          <a:bodyPr wrap="square" rtlCol="0">
            <a:spAutoFit/>
          </a:bodyPr>
          <a:lstStyle/>
          <a:p>
            <a:r>
              <a:rPr lang="en-IN" sz="900" dirty="0"/>
              <a:t>Fs: 2400 MSPS</a:t>
            </a:r>
          </a:p>
        </p:txBody>
      </p:sp>
      <p:sp>
        <p:nvSpPr>
          <p:cNvPr id="14" name="TextBox 13">
            <a:extLst>
              <a:ext uri="{FF2B5EF4-FFF2-40B4-BE49-F238E27FC236}">
                <a16:creationId xmlns:a16="http://schemas.microsoft.com/office/drawing/2014/main" id="{A1860DE4-3D15-2B15-5C23-46CB32A10D83}"/>
              </a:ext>
            </a:extLst>
          </p:cNvPr>
          <p:cNvSpPr txBox="1"/>
          <p:nvPr/>
        </p:nvSpPr>
        <p:spPr>
          <a:xfrm>
            <a:off x="6315839" y="3209678"/>
            <a:ext cx="989201" cy="230832"/>
          </a:xfrm>
          <a:prstGeom prst="rect">
            <a:avLst/>
          </a:prstGeom>
          <a:noFill/>
        </p:spPr>
        <p:txBody>
          <a:bodyPr wrap="square" rtlCol="0">
            <a:spAutoFit/>
          </a:bodyPr>
          <a:lstStyle/>
          <a:p>
            <a:r>
              <a:rPr lang="en-IN" sz="900" dirty="0"/>
              <a:t>Fs: 2400 MSPS</a:t>
            </a:r>
          </a:p>
        </p:txBody>
      </p:sp>
    </p:spTree>
    <p:extLst>
      <p:ext uri="{BB962C8B-B14F-4D97-AF65-F5344CB8AC3E}">
        <p14:creationId xmlns:p14="http://schemas.microsoft.com/office/powerpoint/2010/main" val="226396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ACFB-1CA4-C7E3-7CD0-D2E280898712}"/>
              </a:ext>
            </a:extLst>
          </p:cNvPr>
          <p:cNvSpPr>
            <a:spLocks noGrp="1"/>
          </p:cNvSpPr>
          <p:nvPr>
            <p:ph type="title"/>
          </p:nvPr>
        </p:nvSpPr>
        <p:spPr/>
        <p:txBody>
          <a:bodyPr/>
          <a:lstStyle/>
          <a:p>
            <a:r>
              <a:rPr lang="en-IN" dirty="0"/>
              <a:t>WHY JESD204B?</a:t>
            </a:r>
          </a:p>
        </p:txBody>
      </p:sp>
      <p:pic>
        <p:nvPicPr>
          <p:cNvPr id="5" name="Content Placeholder 4">
            <a:extLst>
              <a:ext uri="{FF2B5EF4-FFF2-40B4-BE49-F238E27FC236}">
                <a16:creationId xmlns:a16="http://schemas.microsoft.com/office/drawing/2014/main" id="{ED96FE37-A45D-6258-D253-BD2952ED1C87}"/>
              </a:ext>
            </a:extLst>
          </p:cNvPr>
          <p:cNvPicPr>
            <a:picLocks noGrp="1" noChangeAspect="1"/>
          </p:cNvPicPr>
          <p:nvPr>
            <p:ph idx="1"/>
          </p:nvPr>
        </p:nvPicPr>
        <p:blipFill>
          <a:blip r:embed="rId2"/>
          <a:stretch>
            <a:fillRect/>
          </a:stretch>
        </p:blipFill>
        <p:spPr>
          <a:xfrm>
            <a:off x="488319" y="2244725"/>
            <a:ext cx="5798499" cy="3089275"/>
          </a:xfrm>
        </p:spPr>
      </p:pic>
      <p:pic>
        <p:nvPicPr>
          <p:cNvPr id="7" name="Picture 6">
            <a:extLst>
              <a:ext uri="{FF2B5EF4-FFF2-40B4-BE49-F238E27FC236}">
                <a16:creationId xmlns:a16="http://schemas.microsoft.com/office/drawing/2014/main" id="{E4FE6A3D-C957-50D3-518A-F9AC55C74AB8}"/>
              </a:ext>
            </a:extLst>
          </p:cNvPr>
          <p:cNvPicPr>
            <a:picLocks noChangeAspect="1"/>
          </p:cNvPicPr>
          <p:nvPr/>
        </p:nvPicPr>
        <p:blipFill>
          <a:blip r:embed="rId3"/>
          <a:stretch>
            <a:fillRect/>
          </a:stretch>
        </p:blipFill>
        <p:spPr>
          <a:xfrm>
            <a:off x="6603042" y="2415380"/>
            <a:ext cx="5417403" cy="2918620"/>
          </a:xfrm>
          <a:prstGeom prst="rect">
            <a:avLst/>
          </a:prstGeom>
        </p:spPr>
      </p:pic>
    </p:spTree>
    <p:extLst>
      <p:ext uri="{BB962C8B-B14F-4D97-AF65-F5344CB8AC3E}">
        <p14:creationId xmlns:p14="http://schemas.microsoft.com/office/powerpoint/2010/main" val="290401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427ED1-7D72-5622-35B1-A9B601E0D3AE}"/>
              </a:ext>
            </a:extLst>
          </p:cNvPr>
          <p:cNvPicPr>
            <a:picLocks noChangeAspect="1"/>
          </p:cNvPicPr>
          <p:nvPr/>
        </p:nvPicPr>
        <p:blipFill>
          <a:blip r:embed="rId2"/>
          <a:stretch>
            <a:fillRect/>
          </a:stretch>
        </p:blipFill>
        <p:spPr>
          <a:xfrm>
            <a:off x="2324100" y="798512"/>
            <a:ext cx="6915150" cy="4932957"/>
          </a:xfrm>
          <a:prstGeom prst="rect">
            <a:avLst/>
          </a:prstGeom>
        </p:spPr>
      </p:pic>
    </p:spTree>
    <p:extLst>
      <p:ext uri="{BB962C8B-B14F-4D97-AF65-F5344CB8AC3E}">
        <p14:creationId xmlns:p14="http://schemas.microsoft.com/office/powerpoint/2010/main" val="354398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9CB56-9D42-B6B6-23F4-BC7EB4F28DF7}"/>
              </a:ext>
            </a:extLst>
          </p:cNvPr>
          <p:cNvSpPr>
            <a:spLocks noGrp="1"/>
          </p:cNvSpPr>
          <p:nvPr>
            <p:ph type="title"/>
          </p:nvPr>
        </p:nvSpPr>
        <p:spPr>
          <a:xfrm>
            <a:off x="1193752" y="539973"/>
            <a:ext cx="2732295" cy="775643"/>
          </a:xfrm>
        </p:spPr>
        <p:txBody>
          <a:bodyPr vert="horz" lIns="91440" tIns="45720" rIns="91440" bIns="45720" rtlCol="0" anchor="b">
            <a:normAutofit fontScale="90000"/>
          </a:bodyPr>
          <a:lstStyle/>
          <a:p>
            <a:br>
              <a:rPr lang="en-IN" sz="2000" b="0" i="0" dirty="0">
                <a:solidFill>
                  <a:srgbClr val="333333"/>
                </a:solidFill>
                <a:effectLst/>
                <a:latin typeface="Roboto" panose="02000000000000000000" pitchFamily="2" charset="0"/>
              </a:rPr>
            </a:br>
            <a:br>
              <a:rPr lang="en-US" sz="2000" kern="1200" dirty="0">
                <a:latin typeface="+mj-lt"/>
                <a:ea typeface="+mj-ea"/>
                <a:cs typeface="+mj-cs"/>
              </a:rPr>
            </a:br>
            <a:endParaRPr lang="en-US" sz="2000" kern="1200" dirty="0">
              <a:latin typeface="+mj-lt"/>
              <a:ea typeface="+mj-ea"/>
              <a:cs typeface="+mj-cs"/>
            </a:endParaRP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B0B4B663-E03F-6007-6CE2-A5549B8F80CE}"/>
              </a:ext>
            </a:extLst>
          </p:cNvPr>
          <p:cNvSpPr>
            <a:spLocks noGrp="1"/>
          </p:cNvSpPr>
          <p:nvPr>
            <p:ph idx="1"/>
          </p:nvPr>
        </p:nvSpPr>
        <p:spPr>
          <a:xfrm>
            <a:off x="640080" y="1315616"/>
            <a:ext cx="4243589" cy="4877951"/>
          </a:xfrm>
        </p:spPr>
        <p:txBody>
          <a:bodyPr>
            <a:normAutofit/>
          </a:bodyPr>
          <a:lstStyle/>
          <a:p>
            <a:r>
              <a:rPr lang="en-US" sz="1400" dirty="0"/>
              <a:t>12  GSPS  :Fs:  DAC</a:t>
            </a:r>
          </a:p>
          <a:p>
            <a:r>
              <a:rPr lang="en-US" sz="1400" dirty="0"/>
              <a:t>3.0 GSPS  :Fs:  ADC</a:t>
            </a:r>
          </a:p>
          <a:p>
            <a:r>
              <a:rPr lang="en-US" sz="1400" dirty="0"/>
              <a:t>RF frequency range: 5 MHz - 7.4 GHz</a:t>
            </a:r>
          </a:p>
          <a:p>
            <a:r>
              <a:rPr lang="en-US" sz="1400" dirty="0"/>
              <a:t>Digital step attenuators (DSA):</a:t>
            </a:r>
          </a:p>
          <a:p>
            <a:pPr marL="0" indent="0">
              <a:buNone/>
            </a:pPr>
            <a:r>
              <a:rPr lang="en-US" sz="1400" dirty="0"/>
              <a:t>      TX: 40 dB range, 0.125 dB steps</a:t>
            </a:r>
          </a:p>
          <a:p>
            <a:pPr marL="0" indent="0">
              <a:buNone/>
            </a:pPr>
            <a:r>
              <a:rPr lang="en-US" sz="1400" dirty="0"/>
              <a:t>      RX: 25 dB range, 0.5 dB steps</a:t>
            </a:r>
          </a:p>
          <a:p>
            <a:pPr marL="0" indent="0">
              <a:buNone/>
            </a:pPr>
            <a:endParaRPr lang="en-US" sz="1400" dirty="0"/>
          </a:p>
          <a:p>
            <a:endParaRPr lang="en-US" sz="1400" dirty="0"/>
          </a:p>
          <a:p>
            <a:endParaRPr lang="en-US" sz="1400" dirty="0"/>
          </a:p>
          <a:p>
            <a:endParaRPr lang="en-US" sz="1400" dirty="0"/>
          </a:p>
          <a:p>
            <a:pPr marL="0" indent="0">
              <a:buNone/>
            </a:pPr>
            <a:endParaRPr lang="en-US" sz="1400" dirty="0"/>
          </a:p>
          <a:p>
            <a:endParaRPr lang="en-US" sz="1400" dirty="0"/>
          </a:p>
          <a:p>
            <a:endParaRPr lang="en-US" sz="1400" dirty="0"/>
          </a:p>
          <a:p>
            <a:endParaRPr lang="en-US" sz="2200" dirty="0"/>
          </a:p>
        </p:txBody>
      </p:sp>
      <p:sp>
        <p:nvSpPr>
          <p:cNvPr id="6" name="TextBox 5">
            <a:extLst>
              <a:ext uri="{FF2B5EF4-FFF2-40B4-BE49-F238E27FC236}">
                <a16:creationId xmlns:a16="http://schemas.microsoft.com/office/drawing/2014/main" id="{ACEB9C79-282D-CD38-8FC7-4E2AF3BFD6D3}"/>
              </a:ext>
            </a:extLst>
          </p:cNvPr>
          <p:cNvSpPr txBox="1"/>
          <p:nvPr/>
        </p:nvSpPr>
        <p:spPr>
          <a:xfrm>
            <a:off x="4393165" y="1567543"/>
            <a:ext cx="1996751" cy="699796"/>
          </a:xfrm>
          <a:prstGeom prst="rect">
            <a:avLst/>
          </a:prstGeom>
          <a:noFill/>
        </p:spPr>
        <p:txBody>
          <a:bodyPr wrap="square" rtlCol="0">
            <a:spAutoFit/>
          </a:bodyPr>
          <a:lstStyle/>
          <a:p>
            <a:endParaRPr lang="en-IN" dirty="0"/>
          </a:p>
        </p:txBody>
      </p:sp>
      <p:pic>
        <p:nvPicPr>
          <p:cNvPr id="11" name="Picture 10">
            <a:extLst>
              <a:ext uri="{FF2B5EF4-FFF2-40B4-BE49-F238E27FC236}">
                <a16:creationId xmlns:a16="http://schemas.microsoft.com/office/drawing/2014/main" id="{5CBCBA35-76B2-3941-A2B3-4500AF7146F0}"/>
              </a:ext>
            </a:extLst>
          </p:cNvPr>
          <p:cNvPicPr>
            <a:picLocks noChangeAspect="1"/>
          </p:cNvPicPr>
          <p:nvPr/>
        </p:nvPicPr>
        <p:blipFill>
          <a:blip r:embed="rId2"/>
          <a:stretch>
            <a:fillRect/>
          </a:stretch>
        </p:blipFill>
        <p:spPr>
          <a:xfrm>
            <a:off x="5523749" y="71591"/>
            <a:ext cx="6334125" cy="6505575"/>
          </a:xfrm>
          <a:prstGeom prst="rect">
            <a:avLst/>
          </a:prstGeom>
        </p:spPr>
      </p:pic>
      <p:sp>
        <p:nvSpPr>
          <p:cNvPr id="25" name="TextBox 24">
            <a:extLst>
              <a:ext uri="{FF2B5EF4-FFF2-40B4-BE49-F238E27FC236}">
                <a16:creationId xmlns:a16="http://schemas.microsoft.com/office/drawing/2014/main" id="{3C92E4A9-70CE-E154-ADAF-857357DEF2A9}"/>
              </a:ext>
            </a:extLst>
          </p:cNvPr>
          <p:cNvSpPr txBox="1"/>
          <p:nvPr/>
        </p:nvSpPr>
        <p:spPr>
          <a:xfrm>
            <a:off x="640080" y="335560"/>
            <a:ext cx="2119898" cy="646331"/>
          </a:xfrm>
          <a:prstGeom prst="rect">
            <a:avLst/>
          </a:prstGeom>
          <a:noFill/>
        </p:spPr>
        <p:txBody>
          <a:bodyPr wrap="square" rtlCol="0">
            <a:spAutoFit/>
          </a:bodyPr>
          <a:lstStyle/>
          <a:p>
            <a:r>
              <a:rPr lang="en-US" sz="1800" b="1" kern="1200" dirty="0">
                <a:highlight>
                  <a:srgbClr val="FFFF00"/>
                </a:highlight>
                <a:latin typeface="+mj-lt"/>
                <a:ea typeface="+mj-ea"/>
                <a:cs typeface="+mj-cs"/>
              </a:rPr>
              <a:t>RF TRANSCIEVER: </a:t>
            </a:r>
            <a:br>
              <a:rPr lang="en-US" sz="1800" b="1" kern="1200" dirty="0">
                <a:latin typeface="+mj-lt"/>
                <a:ea typeface="+mj-ea"/>
                <a:cs typeface="+mj-cs"/>
              </a:rPr>
            </a:br>
            <a:r>
              <a:rPr lang="en-IN" dirty="0"/>
              <a:t>AFE7903IABJ </a:t>
            </a:r>
          </a:p>
        </p:txBody>
      </p:sp>
      <p:pic>
        <p:nvPicPr>
          <p:cNvPr id="26" name="Picture 2" descr="Radartutorial">
            <a:extLst>
              <a:ext uri="{FF2B5EF4-FFF2-40B4-BE49-F238E27FC236}">
                <a16:creationId xmlns:a16="http://schemas.microsoft.com/office/drawing/2014/main" id="{32550DF7-E052-487D-2CA7-62D1520C8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612" y="3193434"/>
            <a:ext cx="2678222" cy="3124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00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5F52C6-6BC5-1E04-1833-7BDF73952EEB}"/>
              </a:ext>
            </a:extLst>
          </p:cNvPr>
          <p:cNvPicPr>
            <a:picLocks noChangeAspect="1"/>
          </p:cNvPicPr>
          <p:nvPr/>
        </p:nvPicPr>
        <p:blipFill>
          <a:blip r:embed="rId2"/>
          <a:stretch>
            <a:fillRect/>
          </a:stretch>
        </p:blipFill>
        <p:spPr>
          <a:xfrm>
            <a:off x="3537281" y="685766"/>
            <a:ext cx="6747622" cy="3107610"/>
          </a:xfrm>
          <a:prstGeom prst="rect">
            <a:avLst/>
          </a:prstGeom>
        </p:spPr>
      </p:pic>
      <p:pic>
        <p:nvPicPr>
          <p:cNvPr id="8" name="Content Placeholder 9">
            <a:extLst>
              <a:ext uri="{FF2B5EF4-FFF2-40B4-BE49-F238E27FC236}">
                <a16:creationId xmlns:a16="http://schemas.microsoft.com/office/drawing/2014/main" id="{83852DC6-8EA8-EBD4-245A-FCB4919FF818}"/>
              </a:ext>
            </a:extLst>
          </p:cNvPr>
          <p:cNvPicPr>
            <a:picLocks noGrp="1" noChangeAspect="1"/>
          </p:cNvPicPr>
          <p:nvPr>
            <p:ph idx="1"/>
          </p:nvPr>
        </p:nvPicPr>
        <p:blipFill>
          <a:blip r:embed="rId3"/>
          <a:stretch>
            <a:fillRect/>
          </a:stretch>
        </p:blipFill>
        <p:spPr>
          <a:xfrm>
            <a:off x="3537281" y="3965646"/>
            <a:ext cx="5637245" cy="2388395"/>
          </a:xfrm>
        </p:spPr>
      </p:pic>
      <p:sp>
        <p:nvSpPr>
          <p:cNvPr id="10" name="TextBox 9">
            <a:extLst>
              <a:ext uri="{FF2B5EF4-FFF2-40B4-BE49-F238E27FC236}">
                <a16:creationId xmlns:a16="http://schemas.microsoft.com/office/drawing/2014/main" id="{900B8DD9-1E69-5313-A390-1A3B6B490D6D}"/>
              </a:ext>
            </a:extLst>
          </p:cNvPr>
          <p:cNvSpPr txBox="1"/>
          <p:nvPr/>
        </p:nvSpPr>
        <p:spPr>
          <a:xfrm>
            <a:off x="3047301" y="3246431"/>
            <a:ext cx="6094602" cy="369332"/>
          </a:xfrm>
          <a:prstGeom prst="rect">
            <a:avLst/>
          </a:prstGeom>
          <a:noFill/>
        </p:spPr>
        <p:txBody>
          <a:bodyPr wrap="square">
            <a:spAutoFit/>
          </a:bodyPr>
          <a:lstStyle/>
          <a:p>
            <a:r>
              <a:rPr lang="en-US" sz="1800" dirty="0"/>
              <a:t> </a:t>
            </a:r>
            <a:endParaRPr lang="en-IN" dirty="0"/>
          </a:p>
        </p:txBody>
      </p:sp>
      <p:sp>
        <p:nvSpPr>
          <p:cNvPr id="11" name="TextBox 10">
            <a:extLst>
              <a:ext uri="{FF2B5EF4-FFF2-40B4-BE49-F238E27FC236}">
                <a16:creationId xmlns:a16="http://schemas.microsoft.com/office/drawing/2014/main" id="{77CF724C-420F-A094-DB16-E42C2972C71A}"/>
              </a:ext>
            </a:extLst>
          </p:cNvPr>
          <p:cNvSpPr txBox="1"/>
          <p:nvPr/>
        </p:nvSpPr>
        <p:spPr>
          <a:xfrm>
            <a:off x="486561" y="685766"/>
            <a:ext cx="2827090" cy="738664"/>
          </a:xfrm>
          <a:prstGeom prst="rect">
            <a:avLst/>
          </a:prstGeom>
          <a:noFill/>
        </p:spPr>
        <p:txBody>
          <a:bodyPr wrap="square" rtlCol="0">
            <a:spAutoFit/>
          </a:bodyPr>
          <a:lstStyle/>
          <a:p>
            <a:r>
              <a:rPr lang="en-IN" sz="2400" b="1" dirty="0">
                <a:highlight>
                  <a:srgbClr val="FFFF00"/>
                </a:highlight>
              </a:rPr>
              <a:t>FPGA:</a:t>
            </a:r>
          </a:p>
          <a:p>
            <a:r>
              <a:rPr lang="en-IN" dirty="0"/>
              <a:t>XCKU035-1FFVA1156C</a:t>
            </a:r>
          </a:p>
        </p:txBody>
      </p:sp>
    </p:spTree>
    <p:extLst>
      <p:ext uri="{BB962C8B-B14F-4D97-AF65-F5344CB8AC3E}">
        <p14:creationId xmlns:p14="http://schemas.microsoft.com/office/powerpoint/2010/main" val="421792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00B8DD9-1E69-5313-A390-1A3B6B490D6D}"/>
              </a:ext>
            </a:extLst>
          </p:cNvPr>
          <p:cNvSpPr txBox="1"/>
          <p:nvPr/>
        </p:nvSpPr>
        <p:spPr>
          <a:xfrm>
            <a:off x="3047301" y="3246431"/>
            <a:ext cx="6094602" cy="369332"/>
          </a:xfrm>
          <a:prstGeom prst="rect">
            <a:avLst/>
          </a:prstGeom>
          <a:noFill/>
        </p:spPr>
        <p:txBody>
          <a:bodyPr wrap="square">
            <a:spAutoFit/>
          </a:bodyPr>
          <a:lstStyle/>
          <a:p>
            <a:r>
              <a:rPr lang="en-US" sz="1800" dirty="0"/>
              <a:t> </a:t>
            </a:r>
            <a:endParaRPr lang="en-IN" dirty="0"/>
          </a:p>
        </p:txBody>
      </p:sp>
      <p:sp>
        <p:nvSpPr>
          <p:cNvPr id="11" name="TextBox 10">
            <a:extLst>
              <a:ext uri="{FF2B5EF4-FFF2-40B4-BE49-F238E27FC236}">
                <a16:creationId xmlns:a16="http://schemas.microsoft.com/office/drawing/2014/main" id="{77CF724C-420F-A094-DB16-E42C2972C71A}"/>
              </a:ext>
            </a:extLst>
          </p:cNvPr>
          <p:cNvSpPr txBox="1"/>
          <p:nvPr/>
        </p:nvSpPr>
        <p:spPr>
          <a:xfrm>
            <a:off x="486561" y="685766"/>
            <a:ext cx="2827090" cy="830997"/>
          </a:xfrm>
          <a:prstGeom prst="rect">
            <a:avLst/>
          </a:prstGeom>
          <a:noFill/>
        </p:spPr>
        <p:txBody>
          <a:bodyPr wrap="square" rtlCol="0">
            <a:spAutoFit/>
          </a:bodyPr>
          <a:lstStyle/>
          <a:p>
            <a:r>
              <a:rPr lang="en-IN" sz="2400" b="1" dirty="0">
                <a:highlight>
                  <a:srgbClr val="FFFF00"/>
                </a:highlight>
              </a:rPr>
              <a:t>CLOCK SYNTH: </a:t>
            </a:r>
            <a:r>
              <a:rPr lang="en-IN" sz="2400" dirty="0"/>
              <a:t>LMX2592</a:t>
            </a:r>
            <a:endParaRPr lang="en-IN" sz="2400" b="1" dirty="0">
              <a:highlight>
                <a:srgbClr val="FFFF00"/>
              </a:highlight>
            </a:endParaRPr>
          </a:p>
        </p:txBody>
      </p:sp>
      <p:pic>
        <p:nvPicPr>
          <p:cNvPr id="5" name="Content Placeholder 4">
            <a:extLst>
              <a:ext uri="{FF2B5EF4-FFF2-40B4-BE49-F238E27FC236}">
                <a16:creationId xmlns:a16="http://schemas.microsoft.com/office/drawing/2014/main" id="{E5FD5BED-6183-A4B6-6261-8182D65CC491}"/>
              </a:ext>
            </a:extLst>
          </p:cNvPr>
          <p:cNvPicPr>
            <a:picLocks noGrp="1" noChangeAspect="1"/>
          </p:cNvPicPr>
          <p:nvPr>
            <p:ph idx="1"/>
          </p:nvPr>
        </p:nvPicPr>
        <p:blipFill>
          <a:blip r:embed="rId2"/>
          <a:stretch>
            <a:fillRect/>
          </a:stretch>
        </p:blipFill>
        <p:spPr>
          <a:xfrm>
            <a:off x="969453" y="1695884"/>
            <a:ext cx="8172450" cy="2505075"/>
          </a:xfrm>
        </p:spPr>
      </p:pic>
      <p:sp>
        <p:nvSpPr>
          <p:cNvPr id="6" name="TextBox 5">
            <a:extLst>
              <a:ext uri="{FF2B5EF4-FFF2-40B4-BE49-F238E27FC236}">
                <a16:creationId xmlns:a16="http://schemas.microsoft.com/office/drawing/2014/main" id="{99A875DE-601B-B1C2-D658-AD1B867E04EE}"/>
              </a:ext>
            </a:extLst>
          </p:cNvPr>
          <p:cNvSpPr txBox="1"/>
          <p:nvPr/>
        </p:nvSpPr>
        <p:spPr>
          <a:xfrm>
            <a:off x="1048624" y="4286774"/>
            <a:ext cx="9311780" cy="738664"/>
          </a:xfrm>
          <a:prstGeom prst="rect">
            <a:avLst/>
          </a:prstGeom>
          <a:noFill/>
        </p:spPr>
        <p:txBody>
          <a:bodyPr wrap="square" rtlCol="0">
            <a:spAutoFit/>
          </a:bodyPr>
          <a:lstStyle/>
          <a:p>
            <a:r>
              <a:rPr lang="en-IN" sz="1050" dirty="0"/>
              <a:t>Integrated VCO: Yes (Board Space savings)</a:t>
            </a:r>
          </a:p>
          <a:p>
            <a:r>
              <a:rPr lang="en-IN" sz="1050" dirty="0"/>
              <a:t>Output frequency : 20 </a:t>
            </a:r>
            <a:r>
              <a:rPr lang="en-IN" sz="1050" dirty="0" err="1"/>
              <a:t>Mhz</a:t>
            </a:r>
            <a:endParaRPr lang="en-IN" sz="1050" dirty="0"/>
          </a:p>
          <a:p>
            <a:r>
              <a:rPr lang="en-IN" sz="1050" dirty="0"/>
              <a:t>Output frequency : 9800 MHz</a:t>
            </a:r>
          </a:p>
          <a:p>
            <a:r>
              <a:rPr lang="en-IN" sz="1050" dirty="0"/>
              <a:t>Normalized PLL phase noise :-231 </a:t>
            </a:r>
            <a:r>
              <a:rPr lang="en-IN" sz="1050" dirty="0" err="1"/>
              <a:t>dBc</a:t>
            </a:r>
            <a:r>
              <a:rPr lang="en-IN" sz="1050" dirty="0"/>
              <a:t>/Hz</a:t>
            </a:r>
          </a:p>
        </p:txBody>
      </p:sp>
    </p:spTree>
    <p:extLst>
      <p:ext uri="{BB962C8B-B14F-4D97-AF65-F5344CB8AC3E}">
        <p14:creationId xmlns:p14="http://schemas.microsoft.com/office/powerpoint/2010/main" val="45575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4C59-D74D-065C-FAA9-548BE466751E}"/>
              </a:ext>
            </a:extLst>
          </p:cNvPr>
          <p:cNvSpPr>
            <a:spLocks noGrp="1"/>
          </p:cNvSpPr>
          <p:nvPr>
            <p:ph type="title"/>
          </p:nvPr>
        </p:nvSpPr>
        <p:spPr/>
        <p:txBody>
          <a:bodyPr/>
          <a:lstStyle/>
          <a:p>
            <a:r>
              <a:rPr lang="en-IN" dirty="0"/>
              <a:t>BOM (BILL OF MATERIALS)</a:t>
            </a:r>
          </a:p>
        </p:txBody>
      </p:sp>
      <p:graphicFrame>
        <p:nvGraphicFramePr>
          <p:cNvPr id="7" name="Content Placeholder 6">
            <a:extLst>
              <a:ext uri="{FF2B5EF4-FFF2-40B4-BE49-F238E27FC236}">
                <a16:creationId xmlns:a16="http://schemas.microsoft.com/office/drawing/2014/main" id="{94D7BA33-6E59-CE55-6129-9B5A80125547}"/>
              </a:ext>
            </a:extLst>
          </p:cNvPr>
          <p:cNvGraphicFramePr>
            <a:graphicFrameLocks noGrp="1"/>
          </p:cNvGraphicFramePr>
          <p:nvPr>
            <p:ph idx="1"/>
            <p:extLst>
              <p:ext uri="{D42A27DB-BD31-4B8C-83A1-F6EECF244321}">
                <p14:modId xmlns:p14="http://schemas.microsoft.com/office/powerpoint/2010/main" val="2449288873"/>
              </p:ext>
            </p:extLst>
          </p:nvPr>
        </p:nvGraphicFramePr>
        <p:xfrm>
          <a:off x="929663" y="2187892"/>
          <a:ext cx="8433412" cy="2946080"/>
        </p:xfrm>
        <a:graphic>
          <a:graphicData uri="http://schemas.openxmlformats.org/drawingml/2006/table">
            <a:tbl>
              <a:tblPr>
                <a:tableStyleId>{5C22544A-7EE6-4342-B048-85BDC9FD1C3A}</a:tableStyleId>
              </a:tblPr>
              <a:tblGrid>
                <a:gridCol w="1054826">
                  <a:extLst>
                    <a:ext uri="{9D8B030D-6E8A-4147-A177-3AD203B41FA5}">
                      <a16:colId xmlns:a16="http://schemas.microsoft.com/office/drawing/2014/main" val="4198942728"/>
                    </a:ext>
                  </a:extLst>
                </a:gridCol>
                <a:gridCol w="2042475">
                  <a:extLst>
                    <a:ext uri="{9D8B030D-6E8A-4147-A177-3AD203B41FA5}">
                      <a16:colId xmlns:a16="http://schemas.microsoft.com/office/drawing/2014/main" val="946946505"/>
                    </a:ext>
                  </a:extLst>
                </a:gridCol>
                <a:gridCol w="2275843">
                  <a:extLst>
                    <a:ext uri="{9D8B030D-6E8A-4147-A177-3AD203B41FA5}">
                      <a16:colId xmlns:a16="http://schemas.microsoft.com/office/drawing/2014/main" val="3196692757"/>
                    </a:ext>
                  </a:extLst>
                </a:gridCol>
                <a:gridCol w="2050278">
                  <a:extLst>
                    <a:ext uri="{9D8B030D-6E8A-4147-A177-3AD203B41FA5}">
                      <a16:colId xmlns:a16="http://schemas.microsoft.com/office/drawing/2014/main" val="1858422517"/>
                    </a:ext>
                  </a:extLst>
                </a:gridCol>
                <a:gridCol w="1009990">
                  <a:extLst>
                    <a:ext uri="{9D8B030D-6E8A-4147-A177-3AD203B41FA5}">
                      <a16:colId xmlns:a16="http://schemas.microsoft.com/office/drawing/2014/main" val="1726490407"/>
                    </a:ext>
                  </a:extLst>
                </a:gridCol>
              </a:tblGrid>
              <a:tr h="262093">
                <a:tc>
                  <a:txBody>
                    <a:bodyPr/>
                    <a:lstStyle/>
                    <a:p>
                      <a:pPr algn="ctr" fontAlgn="b"/>
                      <a:r>
                        <a:rPr lang="en-IN" sz="1600" b="1" u="none" strike="noStrike">
                          <a:effectLst/>
                        </a:rPr>
                        <a:t>SL No.</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1" u="none" strike="noStrike">
                          <a:effectLst/>
                        </a:rPr>
                        <a:t>Description</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1" u="none" strike="noStrike">
                          <a:effectLst/>
                        </a:rPr>
                        <a:t>Part No</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1" u="none" strike="noStrike">
                          <a:effectLst/>
                        </a:rPr>
                        <a:t> Manufacturer</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1" u="none" strike="noStrike" dirty="0">
                          <a:effectLst/>
                        </a:rPr>
                        <a:t>QTY</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3765789"/>
                  </a:ext>
                </a:extLst>
              </a:tr>
              <a:tr h="197062">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FPGA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XCKU035-1FFVA1156C</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Xilinx</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4006736"/>
                  </a:ext>
                </a:extLst>
              </a:tr>
              <a:tr h="197062">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RF TRANSCIEVER DUAL CHANNEL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AFE7903IABJ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TI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2674783"/>
                  </a:ext>
                </a:extLst>
              </a:tr>
              <a:tr h="197062">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Clock Synth</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LMX2592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TI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8367127"/>
                  </a:ext>
                </a:extLst>
              </a:tr>
              <a:tr h="356683">
                <a:tc>
                  <a:txBody>
                    <a:bodyPr/>
                    <a:lstStyle/>
                    <a:p>
                      <a:pPr algn="ct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MEMS OSC VCTCXO 200.0000MHZ LVDS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SIT5021AI-2BE-33VQ200.000000X</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SiTime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2169075"/>
                  </a:ext>
                </a:extLst>
              </a:tr>
              <a:tr h="197062">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de-DE" sz="1100" u="none" strike="noStrike">
                          <a:effectLst/>
                        </a:rPr>
                        <a:t>DDR3L 4Gb (256M x 16) 96-FBGA </a:t>
                      </a:r>
                      <a:endParaRPr lang="de-D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MT41K256M16TW-107 AIT:P</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Micron Technology Inc.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2724688"/>
                  </a:ext>
                </a:extLst>
              </a:tr>
              <a:tr h="197062">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IC FLASH 512Mb SPI 8WPDFN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MT25QL512ABB1EW9-0SIT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Micron Technology Inc.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3820185"/>
                  </a:ext>
                </a:extLst>
              </a:tr>
              <a:tr h="197062">
                <a:tc>
                  <a:txBody>
                    <a:bodyPr/>
                    <a:lstStyle/>
                    <a:p>
                      <a:pPr algn="ctr" fontAlgn="ctr"/>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RF Balun 4.5MHz ~ 3GHz 1:1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MABA-007159-000000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MACOM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111200"/>
                  </a:ext>
                </a:extLst>
              </a:tr>
              <a:tr h="356683">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de-DE" sz="1100" u="none" strike="noStrike">
                          <a:effectLst/>
                        </a:rPr>
                        <a:t>Wideband LNA 0.5-8 Ghz, 22.1 dB</a:t>
                      </a:r>
                      <a:endParaRPr lang="de-D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PMA3-83LN+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IN" sz="1100" u="none" strike="noStrike">
                          <a:effectLst/>
                        </a:rPr>
                        <a:t>Mini Circuits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1154912"/>
                  </a:ext>
                </a:extLst>
              </a:tr>
              <a:tr h="394125">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RF Wireless Misc LIMITER / SURF MOUNT / RoHS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RLM-33+ </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Mini Circuits</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6360262"/>
                  </a:ext>
                </a:extLst>
              </a:tr>
              <a:tr h="197062">
                <a:tc>
                  <a:txBody>
                    <a:bodyPr/>
                    <a:lstStyle/>
                    <a:p>
                      <a:pPr algn="ctr" fontAlgn="ctr"/>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sv-SE" sz="1100" u="none" strike="noStrike">
                          <a:effectLst/>
                        </a:rPr>
                        <a:t>ATT 1 DB 50 OHM 0805 SMD</a:t>
                      </a:r>
                      <a:endParaRPr lang="sv-S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PAT1220-C-0DB-T5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Susumu</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755611"/>
                  </a:ext>
                </a:extLst>
              </a:tr>
              <a:tr h="197062">
                <a:tc>
                  <a:txBody>
                    <a:bodyPr/>
                    <a:lstStyle/>
                    <a:p>
                      <a:pPr algn="ct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Clock Drivers 1:4 Distribution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AD9508BCPZ</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0146928"/>
                  </a:ext>
                </a:extLst>
              </a:tr>
            </a:tbl>
          </a:graphicData>
        </a:graphic>
      </p:graphicFrame>
    </p:spTree>
    <p:extLst>
      <p:ext uri="{BB962C8B-B14F-4D97-AF65-F5344CB8AC3E}">
        <p14:creationId xmlns:p14="http://schemas.microsoft.com/office/powerpoint/2010/main" val="91604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1440</TotalTime>
  <Words>991</Words>
  <Application>Microsoft Office PowerPoint</Application>
  <PresentationFormat>Widescreen</PresentationFormat>
  <Paragraphs>165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Roboto</vt:lpstr>
      <vt:lpstr>Office Theme</vt:lpstr>
      <vt:lpstr>Problem statement for Hardware Design Engineer</vt:lpstr>
      <vt:lpstr>Tasks: </vt:lpstr>
      <vt:lpstr>PowerPoint Presentation</vt:lpstr>
      <vt:lpstr>WHY JESD204B?</vt:lpstr>
      <vt:lpstr>PowerPoint Presentation</vt:lpstr>
      <vt:lpstr>  </vt:lpstr>
      <vt:lpstr>PowerPoint Presentation</vt:lpstr>
      <vt:lpstr>PowerPoint Presentation</vt:lpstr>
      <vt:lpstr>BOM (BILL OF MATERIALS)</vt:lpstr>
      <vt:lpstr>Q. Briefly describe how the board will be configured/programmed to meet the desired functionality.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for Hardware Design Engineer</dc:title>
  <dc:creator>nikhil bhat</dc:creator>
  <cp:lastModifiedBy>nikhil bhat</cp:lastModifiedBy>
  <cp:revision>3</cp:revision>
  <dcterms:created xsi:type="dcterms:W3CDTF">2022-08-14T06:01:38Z</dcterms:created>
  <dcterms:modified xsi:type="dcterms:W3CDTF">2022-08-15T06:05:38Z</dcterms:modified>
</cp:coreProperties>
</file>