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72" r:id="rId6"/>
    <p:sldId id="270" r:id="rId7"/>
    <p:sldId id="267" r:id="rId8"/>
    <p:sldId id="268" r:id="rId9"/>
    <p:sldId id="263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44C5-D99D-E847-AC92-CB1C97085A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3660-C8DD-1B47-9514-9FD6E319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0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9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Occupancy+Detection+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BF08-E8BF-454F-8908-4534B774A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F320</a:t>
            </a:r>
            <a:br>
              <a:rPr lang="en-US" dirty="0"/>
            </a:br>
            <a:r>
              <a:rPr lang="en-US" dirty="0"/>
              <a:t>Foundations of data </a:t>
            </a:r>
            <a:r>
              <a:rPr lang="en-US" dirty="0" err="1"/>
              <a:t>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C348-9FC6-964A-8386-9FBBC69F9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5454"/>
            <a:ext cx="12192000" cy="1015662"/>
          </a:xfrm>
        </p:spPr>
        <p:txBody>
          <a:bodyPr>
            <a:normAutofit/>
          </a:bodyPr>
          <a:lstStyle/>
          <a:p>
            <a:r>
              <a:rPr lang="en-US" sz="2800" dirty="0"/>
              <a:t>Assignment-2 Presentation</a:t>
            </a:r>
          </a:p>
          <a:p>
            <a:r>
              <a:rPr lang="en-US" b="1" dirty="0"/>
              <a:t>Group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7E4D4-5073-48BA-BE1C-9177EFA19F19}"/>
              </a:ext>
            </a:extLst>
          </p:cNvPr>
          <p:cNvSpPr/>
          <p:nvPr/>
        </p:nvSpPr>
        <p:spPr>
          <a:xfrm>
            <a:off x="4032068" y="5312230"/>
            <a:ext cx="5451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2016A4PS0248P		Nikhil Agrawal</a:t>
            </a:r>
          </a:p>
          <a:p>
            <a:r>
              <a:rPr lang="en-US" sz="2000" dirty="0"/>
              <a:t>2016A4PS0609P		Chinmay Garg</a:t>
            </a:r>
          </a:p>
          <a:p>
            <a:r>
              <a:rPr lang="en-US" sz="2000" dirty="0"/>
              <a:t>2016A4PS0021P		</a:t>
            </a:r>
            <a:r>
              <a:rPr lang="en-US" sz="2000" dirty="0" err="1"/>
              <a:t>Ruddhi</a:t>
            </a:r>
            <a:r>
              <a:rPr lang="en-US" sz="2000" dirty="0"/>
              <a:t> Prasad Panda</a:t>
            </a:r>
          </a:p>
        </p:txBody>
      </p:sp>
    </p:spTree>
    <p:extLst>
      <p:ext uri="{BB962C8B-B14F-4D97-AF65-F5344CB8AC3E}">
        <p14:creationId xmlns:p14="http://schemas.microsoft.com/office/powerpoint/2010/main" val="21021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Techniques used for occupancy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5893-64B3-C64C-B06A-6ACBC7DB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07" y="2307118"/>
            <a:ext cx="11545823" cy="42852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Decision Trees</a:t>
            </a:r>
          </a:p>
          <a:p>
            <a:pPr marL="0" indent="0">
              <a:buNone/>
            </a:pPr>
            <a:r>
              <a:rPr lang="en-IN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</a:t>
            </a:r>
            <a:endParaRPr lang="en-US" dirty="0"/>
          </a:p>
          <a:p>
            <a:r>
              <a:rPr lang="en-US" b="1" dirty="0"/>
              <a:t>Random Forest</a:t>
            </a:r>
          </a:p>
          <a:p>
            <a:pPr marL="0" indent="0">
              <a:buNone/>
            </a:pPr>
            <a:r>
              <a:rPr lang="en-IN" dirty="0"/>
              <a:t>Random forests or random decision forests are an ensemble learning method for classification, regression and other tasks that operates by constructing a multitude of decision trees at training time and outputting the class that is the mode of the classes or mean prediction of the individual trees. </a:t>
            </a:r>
          </a:p>
          <a:p>
            <a:r>
              <a:rPr lang="en-IN" b="1" dirty="0"/>
              <a:t>Logistic Regression</a:t>
            </a:r>
          </a:p>
          <a:p>
            <a:pPr marL="0" indent="0">
              <a:buNone/>
            </a:pPr>
            <a:r>
              <a:rPr lang="en-IN" dirty="0"/>
              <a:t>In statistics, the logistic model is a widely used statistical model that in its basic form uses a logistic function to model a binary dependent variable, although many more complex extensions exist. In regression analysis, logistic regression is estimating the parameters of a logistic model.</a:t>
            </a:r>
          </a:p>
          <a:p>
            <a:r>
              <a:rPr lang="en-IN" b="1" dirty="0"/>
              <a:t>SVM</a:t>
            </a:r>
          </a:p>
          <a:p>
            <a:pPr marL="0" indent="0">
              <a:buNone/>
            </a:pPr>
            <a:r>
              <a:rPr lang="en-IN" dirty="0"/>
              <a:t>In machine learning, support-vector machines are supervised learning models with associated learning algorithms that </a:t>
            </a:r>
            <a:r>
              <a:rPr lang="en-IN" dirty="0" err="1"/>
              <a:t>analyze</a:t>
            </a:r>
            <a:r>
              <a:rPr lang="en-IN" dirty="0"/>
              <a:t> data used for classification and regression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17D7-A08C-AD43-A2CD-7CA699E0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Results and findings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CB5605F-5566-48CC-8E45-4EFBA2DA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20" y="640555"/>
            <a:ext cx="104241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94BDE4D-349A-4C45-A62C-FF54781B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512" y="806112"/>
            <a:ext cx="100949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8B7F0-54BE-40D2-83B3-A1E8C9048DB5}"/>
              </a:ext>
            </a:extLst>
          </p:cNvPr>
          <p:cNvSpPr/>
          <p:nvPr/>
        </p:nvSpPr>
        <p:spPr>
          <a:xfrm>
            <a:off x="883920" y="640555"/>
            <a:ext cx="10424160" cy="3312058"/>
          </a:xfrm>
          <a:prstGeom prst="rect">
            <a:avLst/>
          </a:prstGeom>
          <a:solidFill>
            <a:srgbClr val="161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ACDBE-05F3-4D79-9EAE-A49BAD40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54" y="1121861"/>
            <a:ext cx="2240058" cy="1468890"/>
          </a:xfrm>
          <a:prstGeom prst="rect">
            <a:avLst/>
          </a:prstGeom>
        </p:spPr>
      </p:pic>
      <p:pic>
        <p:nvPicPr>
          <p:cNvPr id="11" name="Picture 10" descr="A picture containing sky&#10;&#10;Description automatically generated">
            <a:extLst>
              <a:ext uri="{FF2B5EF4-FFF2-40B4-BE49-F238E27FC236}">
                <a16:creationId xmlns:a16="http://schemas.microsoft.com/office/drawing/2014/main" id="{910AF9A0-A91F-4376-9CAD-82D5960F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04" y="1240833"/>
            <a:ext cx="2244184" cy="1369611"/>
          </a:xfrm>
          <a:prstGeom prst="rect">
            <a:avLst/>
          </a:prstGeom>
        </p:spPr>
      </p:pic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EF5C2BBB-2919-4904-AC40-2D77AE97C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80" y="1245200"/>
            <a:ext cx="2253477" cy="1365244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2B3C04C-6AA4-42AC-B2D5-EC7E15DBB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775" y="1398338"/>
            <a:ext cx="2265587" cy="1192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8C951-2358-475F-A9A6-2808F19BEC9A}"/>
              </a:ext>
            </a:extLst>
          </p:cNvPr>
          <p:cNvSpPr txBox="1"/>
          <p:nvPr/>
        </p:nvSpPr>
        <p:spPr>
          <a:xfrm>
            <a:off x="1357254" y="2842591"/>
            <a:ext cx="215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Random Forest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Accuracy = 94.03%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BC1FE-909E-4441-B924-F08B0B7819CB}"/>
              </a:ext>
            </a:extLst>
          </p:cNvPr>
          <p:cNvSpPr txBox="1"/>
          <p:nvPr/>
        </p:nvSpPr>
        <p:spPr>
          <a:xfrm>
            <a:off x="3808761" y="2842590"/>
            <a:ext cx="215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SVM Linear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Accuracy = 97.90%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556AD-28B5-4EF8-A1BC-37A8E46566E8}"/>
              </a:ext>
            </a:extLst>
          </p:cNvPr>
          <p:cNvSpPr txBox="1"/>
          <p:nvPr/>
        </p:nvSpPr>
        <p:spPr>
          <a:xfrm>
            <a:off x="6170680" y="2842591"/>
            <a:ext cx="225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Logistic Regression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Accuracy = 97.26%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8575A-A0B3-4C96-B6CE-122929585E18}"/>
              </a:ext>
            </a:extLst>
          </p:cNvPr>
          <p:cNvSpPr txBox="1"/>
          <p:nvPr/>
        </p:nvSpPr>
        <p:spPr>
          <a:xfrm>
            <a:off x="8622187" y="2842591"/>
            <a:ext cx="225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SVM Radial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Accuracy = 97.78%</a:t>
            </a:r>
          </a:p>
        </p:txBody>
      </p:sp>
    </p:spTree>
    <p:extLst>
      <p:ext uri="{BB962C8B-B14F-4D97-AF65-F5344CB8AC3E}">
        <p14:creationId xmlns:p14="http://schemas.microsoft.com/office/powerpoint/2010/main" val="37502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E4C-C4C6-AD48-8A1D-43AF440B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A339-A9DB-A944-A723-C780D1B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5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Train a model to predict occupancy in an office room, using a time-series data with variables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Date-time year-month-day </a:t>
            </a:r>
            <a:r>
              <a:rPr lang="en-IN" dirty="0" err="1"/>
              <a:t>hour:minute:second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Temperature, in Celsius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Relative Humidity, %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Light, in Lux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CO2, in ppm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Humidity Ratio, Derived quantity from temperature and relative humidity, in </a:t>
            </a:r>
            <a:r>
              <a:rPr lang="en-IN" dirty="0" err="1"/>
              <a:t>kgwatervapor</a:t>
            </a:r>
            <a:r>
              <a:rPr lang="en-IN" dirty="0"/>
              <a:t>/ kg-air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Occupancy, 0 or 1, 0 for not occupied, 1 for occupied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7593-B9A1-864F-80A6-A7E395F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445D-B6D4-0248-8B31-1E46A177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Dataset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http://archive.ics.uci.edu/ml/datasets/Occupancy+Detection+#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1" dirty="0"/>
              <a:t>Dataset</a:t>
            </a:r>
            <a:r>
              <a:rPr lang="en-IN" b="1" dirty="0"/>
              <a:t>: </a:t>
            </a:r>
          </a:p>
          <a:p>
            <a:pPr marL="0" indent="0">
              <a:buNone/>
            </a:pPr>
            <a:r>
              <a:rPr lang="en-IN" dirty="0"/>
              <a:t>Occupancy_data.zip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8DE-F536-A048-A941-16B4D447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2" y="2822710"/>
            <a:ext cx="10154196" cy="39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sz="2000" dirty="0" err="1">
                <a:solidFill>
                  <a:schemeClr val="tx1"/>
                </a:solidFill>
              </a:rPr>
              <a:t>data.frame</a:t>
            </a:r>
            <a:r>
              <a:rPr lang="en-US" sz="2000" dirty="0">
                <a:solidFill>
                  <a:schemeClr val="tx1"/>
                </a:solidFill>
              </a:rPr>
              <a:t>’:   8143 obs. of  7 variables: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data		: Factor w/ 8143 levels "2015-02-04 17:51:00",..: 1 2 3 4 5 6 7 8 9 10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Temperature	: num  23.2 23.1 23.1 23.1 23.1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Humidity     	: num  27.3 27.3 27.2 27.2 27.2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Light        	: num  426 430 426 426 426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CO2          	: num  721 714 714 708 704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</a:t>
            </a:r>
            <a:r>
              <a:rPr lang="en-US" sz="2000" dirty="0" err="1">
                <a:solidFill>
                  <a:schemeClr val="tx1"/>
                </a:solidFill>
              </a:rPr>
              <a:t>HumidityRatio</a:t>
            </a:r>
            <a:r>
              <a:rPr lang="en-US" sz="2000" dirty="0">
                <a:solidFill>
                  <a:schemeClr val="tx1"/>
                </a:solidFill>
              </a:rPr>
              <a:t>	: num  0.00479 0.00478 0.00478 0.00477 0.00476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Occupancy    	: int  1 1 1 1 1 1 1 1 1 1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0F40F-A478-4212-A562-9867860FD0B9}"/>
              </a:ext>
            </a:extLst>
          </p:cNvPr>
          <p:cNvSpPr txBox="1"/>
          <p:nvPr/>
        </p:nvSpPr>
        <p:spPr>
          <a:xfrm>
            <a:off x="4450079" y="245337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Training Data Details</a:t>
            </a:r>
          </a:p>
        </p:txBody>
      </p:sp>
    </p:spTree>
    <p:extLst>
      <p:ext uri="{BB962C8B-B14F-4D97-AF65-F5344CB8AC3E}">
        <p14:creationId xmlns:p14="http://schemas.microsoft.com/office/powerpoint/2010/main" val="32135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8DE-F536-A048-A941-16B4D447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2" y="2522744"/>
            <a:ext cx="10154196" cy="42089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sz="2000" dirty="0" err="1">
                <a:solidFill>
                  <a:schemeClr val="tx1"/>
                </a:solidFill>
              </a:rPr>
              <a:t>data.frame</a:t>
            </a:r>
            <a:r>
              <a:rPr lang="en-US" sz="2000" dirty="0">
                <a:solidFill>
                  <a:schemeClr val="tx1"/>
                </a:solidFill>
              </a:rPr>
              <a:t>':	8143 obs. of  13 variables: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Temperature  	: num  23.2 23.1 23.1 23.1 23.1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Humidity     	: num  27.3 27.3 27.2 27.2 27.2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Light        	: num  426 430 426 426 426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CO2          	: num  721 714 714 708 704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</a:t>
            </a:r>
            <a:r>
              <a:rPr lang="en-US" sz="2000" dirty="0" err="1">
                <a:solidFill>
                  <a:schemeClr val="tx1"/>
                </a:solidFill>
              </a:rPr>
              <a:t>HumidityRatio</a:t>
            </a:r>
            <a:r>
              <a:rPr lang="en-US" sz="2000" dirty="0">
                <a:solidFill>
                  <a:schemeClr val="tx1"/>
                </a:solidFill>
              </a:rPr>
              <a:t>	: num  0.00479 0.00478 0.00478 0.00477 0.00476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Occupancy    	: int  1 1 1 1 1 1 1 1 1 1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month        	: num  2 2 2 2 2 2 2 2 2 2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day          	: num  4 4 4 4 4 4 4 4 4 4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hour         	: num  17 17 17 17 17 17 17 17 17 18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minute       	: num  51 52 53 54 55 56 57 58 59 0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second       	: num  0 59 0 0 0 59 0 59 59 0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htm          	: num  1071 1072 1073 1074 1075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$ </a:t>
            </a:r>
            <a:r>
              <a:rPr lang="en-US" sz="2000" dirty="0" err="1">
                <a:solidFill>
                  <a:schemeClr val="tx1"/>
                </a:solidFill>
              </a:rPr>
              <a:t>mtd</a:t>
            </a:r>
            <a:r>
              <a:rPr lang="en-US" sz="2000" dirty="0">
                <a:solidFill>
                  <a:schemeClr val="tx1"/>
                </a:solidFill>
              </a:rPr>
              <a:t>         	: num  34 34 34 34 34 34 34 34 34 34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0F40F-A478-4212-A562-9867860FD0B9}"/>
              </a:ext>
            </a:extLst>
          </p:cNvPr>
          <p:cNvSpPr txBox="1"/>
          <p:nvPr/>
        </p:nvSpPr>
        <p:spPr>
          <a:xfrm>
            <a:off x="3888376" y="2153412"/>
            <a:ext cx="441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Pre-processed Training Data Details</a:t>
            </a:r>
          </a:p>
        </p:txBody>
      </p:sp>
    </p:spTree>
    <p:extLst>
      <p:ext uri="{BB962C8B-B14F-4D97-AF65-F5344CB8AC3E}">
        <p14:creationId xmlns:p14="http://schemas.microsoft.com/office/powerpoint/2010/main" val="50596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9812-7E04-6C40-B9FB-DD90B43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930E-55AC-AF4F-8F32-3807F4C1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58847"/>
          </a:xfrm>
        </p:spPr>
        <p:txBody>
          <a:bodyPr>
            <a:noAutofit/>
          </a:bodyPr>
          <a:lstStyle/>
          <a:p>
            <a:r>
              <a:rPr lang="en-US" dirty="0"/>
              <a:t>Separation of time-series data into day, month, year, hour, minute and second.</a:t>
            </a:r>
          </a:p>
          <a:p>
            <a:r>
              <a:rPr lang="en-US" dirty="0"/>
              <a:t>Further, removing the date-time attribute.</a:t>
            </a:r>
          </a:p>
          <a:p>
            <a:r>
              <a:rPr lang="en-US" dirty="0"/>
              <a:t>“day” and “month” data was combined to represent a time-series step of a month in days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E.g. month-2 ; day-12 = day-42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“hour” and “minute” data was combined to represent a time-series step of a day in minutes </a:t>
            </a:r>
          </a:p>
          <a:p>
            <a:pPr marL="228600" lvl="1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	E.g. hour-4 ; minute-35 = minute-275</a:t>
            </a:r>
          </a:p>
        </p:txBody>
      </p:sp>
    </p:spTree>
    <p:extLst>
      <p:ext uri="{BB962C8B-B14F-4D97-AF65-F5344CB8AC3E}">
        <p14:creationId xmlns:p14="http://schemas.microsoft.com/office/powerpoint/2010/main" val="13346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– classification techniques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F1D2F-5112-4A59-B19B-4F691754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58847"/>
          </a:xfrm>
        </p:spPr>
        <p:txBody>
          <a:bodyPr>
            <a:noAutofit/>
          </a:bodyPr>
          <a:lstStyle/>
          <a:p>
            <a:r>
              <a:rPr lang="en-US" dirty="0"/>
              <a:t>Piecewise Aggregate Approximation of time-series (PAA)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9F75E-7156-4ED5-8AA8-68B91A786B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86" y="3211284"/>
            <a:ext cx="10854428" cy="31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– clustering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EFFC-66C1-E849-9C79-570E9078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Hierarchical Clustering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A5E50-869B-4528-BFF0-0A0A49A4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04" y="2638044"/>
            <a:ext cx="6021625" cy="369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76E03-E2E1-47FF-86B9-3E02B766F467}"/>
              </a:ext>
            </a:extLst>
          </p:cNvPr>
          <p:cNvSpPr txBox="1"/>
          <p:nvPr/>
        </p:nvSpPr>
        <p:spPr>
          <a:xfrm>
            <a:off x="3526644" y="589330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No. of Samples  = 2</a:t>
            </a:r>
          </a:p>
        </p:txBody>
      </p:sp>
    </p:spTree>
    <p:extLst>
      <p:ext uri="{BB962C8B-B14F-4D97-AF65-F5344CB8AC3E}">
        <p14:creationId xmlns:p14="http://schemas.microsoft.com/office/powerpoint/2010/main" val="14585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for occupancy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AC73A2-4D96-4DD1-B2AF-D1113CA0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Decision Trees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23303033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CS F320 Foundations of data scienCe</vt:lpstr>
      <vt:lpstr>Problem Statement</vt:lpstr>
      <vt:lpstr>Datasets used</vt:lpstr>
      <vt:lpstr>Data Description</vt:lpstr>
      <vt:lpstr>Data Description</vt:lpstr>
      <vt:lpstr>Preprocessing </vt:lpstr>
      <vt:lpstr>Time series analysis – classification techniques</vt:lpstr>
      <vt:lpstr>Time series analysis – clustering techniques</vt:lpstr>
      <vt:lpstr>Techniques used for occupancy detection</vt:lpstr>
      <vt:lpstr>Details of Techniques used for occupancy detection</vt:lpstr>
      <vt:lpstr>Results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F320 Foundations of data scienCe</dc:title>
  <dc:creator>Chinmay Garg</dc:creator>
  <cp:lastModifiedBy>Chinmay Garg</cp:lastModifiedBy>
  <cp:revision>9</cp:revision>
  <dcterms:created xsi:type="dcterms:W3CDTF">2019-04-26T18:49:45Z</dcterms:created>
  <dcterms:modified xsi:type="dcterms:W3CDTF">2019-04-26T18:56:43Z</dcterms:modified>
</cp:coreProperties>
</file>