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8"/>
  </p:notesMasterIdLst>
  <p:handoutMasterIdLst>
    <p:handoutMasterId r:id="rId69"/>
  </p:handoutMasterIdLst>
  <p:sldIdLst>
    <p:sldId id="316" r:id="rId5"/>
    <p:sldId id="256" r:id="rId6"/>
    <p:sldId id="258" r:id="rId7"/>
    <p:sldId id="341" r:id="rId8"/>
    <p:sldId id="342" r:id="rId9"/>
    <p:sldId id="343" r:id="rId10"/>
    <p:sldId id="344" r:id="rId11"/>
    <p:sldId id="265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48" r:id="rId23"/>
    <p:sldId id="349" r:id="rId24"/>
    <p:sldId id="362" r:id="rId25"/>
    <p:sldId id="363" r:id="rId26"/>
    <p:sldId id="345" r:id="rId27"/>
    <p:sldId id="364" r:id="rId28"/>
    <p:sldId id="365" r:id="rId29"/>
    <p:sldId id="366" r:id="rId30"/>
    <p:sldId id="367" r:id="rId31"/>
    <p:sldId id="368" r:id="rId32"/>
    <p:sldId id="369" r:id="rId33"/>
    <p:sldId id="346" r:id="rId34"/>
    <p:sldId id="370" r:id="rId35"/>
    <p:sldId id="371" r:id="rId36"/>
    <p:sldId id="259" r:id="rId37"/>
    <p:sldId id="260" r:id="rId38"/>
    <p:sldId id="261" r:id="rId39"/>
    <p:sldId id="262" r:id="rId40"/>
    <p:sldId id="347" r:id="rId41"/>
    <p:sldId id="266" r:id="rId42"/>
    <p:sldId id="267" r:id="rId43"/>
    <p:sldId id="270" r:id="rId44"/>
    <p:sldId id="305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99" r:id="rId55"/>
    <p:sldId id="372" r:id="rId56"/>
    <p:sldId id="373" r:id="rId57"/>
    <p:sldId id="374" r:id="rId58"/>
    <p:sldId id="375" r:id="rId59"/>
    <p:sldId id="280" r:id="rId60"/>
    <p:sldId id="350" r:id="rId61"/>
    <p:sldId id="351" r:id="rId62"/>
    <p:sldId id="303" r:id="rId63"/>
    <p:sldId id="376" r:id="rId64"/>
    <p:sldId id="377" r:id="rId65"/>
    <p:sldId id="339" r:id="rId66"/>
    <p:sldId id="340" r:id="rId67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orient="horz" pos="4043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924">
          <p15:clr>
            <a:srgbClr val="A4A3A4"/>
          </p15:clr>
        </p15:guide>
        <p15:guide id="6" orient="horz" pos="736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orient="horz" pos="560">
          <p15:clr>
            <a:srgbClr val="A4A3A4"/>
          </p15:clr>
        </p15:guide>
        <p15:guide id="9" pos="2880">
          <p15:clr>
            <a:srgbClr val="A4A3A4"/>
          </p15:clr>
        </p15:guide>
        <p15:guide id="10" pos="288">
          <p15:clr>
            <a:srgbClr val="A4A3A4"/>
          </p15:clr>
        </p15:guide>
        <p15:guide id="11" pos="5501">
          <p15:clr>
            <a:srgbClr val="A4A3A4"/>
          </p15:clr>
        </p15:guide>
        <p15:guide id="12" pos="2824">
          <p15:clr>
            <a:srgbClr val="A4A3A4"/>
          </p15:clr>
        </p15:guide>
        <p15:guide id="13" pos="2936">
          <p15:clr>
            <a:srgbClr val="A4A3A4"/>
          </p15:clr>
        </p15:guide>
        <p15:guide id="14" pos="4172">
          <p15:clr>
            <a:srgbClr val="A4A3A4"/>
          </p15:clr>
        </p15:guide>
        <p15:guide id="15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J" initials="JB" lastIdx="1" clrIdx="0"/>
  <p:cmAuthor id="1" name="Parameswari Bala" initials="PB" lastIdx="1" clrIdx="1">
    <p:extLst>
      <p:ext uri="{19B8F6BF-5375-455C-9EA6-DF929625EA0E}">
        <p15:presenceInfo xmlns:p15="http://schemas.microsoft.com/office/powerpoint/2012/main" userId="e130959b58068b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222"/>
    <a:srgbClr val="00BBEE"/>
    <a:srgbClr val="7F7F7F"/>
    <a:srgbClr val="666666"/>
    <a:srgbClr val="000000"/>
    <a:srgbClr val="FF0000"/>
    <a:srgbClr val="EDCAED"/>
    <a:srgbClr val="C85FC8"/>
    <a:srgbClr val="722772"/>
    <a:srgbClr val="869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498" y="77"/>
      </p:cViewPr>
      <p:guideLst>
        <p:guide orient="horz" pos="5"/>
        <p:guide orient="horz" pos="4043"/>
        <p:guide orient="horz" pos="2387"/>
        <p:guide orient="horz" pos="4233"/>
        <p:guide orient="horz" pos="924"/>
        <p:guide orient="horz" pos="736"/>
        <p:guide orient="horz" pos="2882"/>
        <p:guide orient="horz" pos="560"/>
        <p:guide pos="2880"/>
        <p:guide pos="288"/>
        <p:guide pos="5501"/>
        <p:guide pos="2824"/>
        <p:guide pos="2936"/>
        <p:guide pos="4172"/>
        <p:guide pos="158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315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2021-01-27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032286-73BD-4DD0-B9C7-D347836A9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2C7A3-84F7-4A53-8B10-421C1E231197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C31019C7-EB1D-4588-BB7A-058C080E0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370E69B-5684-4630-B847-9B91E0324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6AC3B1-A675-44C7-ACEA-843C1CAE7C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65931-A729-4CB3-A331-B4B0B160C6CE}" type="slidenum">
              <a:rPr lang="en-GB" altLang="en-US"/>
              <a:pPr/>
              <a:t>42</a:t>
            </a:fld>
            <a:endParaRPr lang="en-GB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FBB1CEB-42B1-4CCB-BEC2-903A117C24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F791E61-C646-4A2D-AC33-153ED1DF0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5C3E1C-3DBD-49E4-8B2A-66AF3FEB3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A0ECF-81EB-4B02-81C7-CC8595C6B287}" type="slidenum">
              <a:rPr lang="en-GB" altLang="en-US"/>
              <a:pPr/>
              <a:t>43</a:t>
            </a:fld>
            <a:endParaRPr lang="en-GB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9A061917-B305-49F5-97DC-8AEC6D4BE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CEFEAAA-2DC3-4A8B-BC5A-8FD17E131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0B8C3C-F6DC-4C7D-A55E-194241463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EDF96-A9FB-417D-9959-FEAD9FE68707}" type="slidenum">
              <a:rPr lang="en-GB" altLang="en-US"/>
              <a:pPr/>
              <a:t>44</a:t>
            </a:fld>
            <a:endParaRPr lang="en-GB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797B44D-FAFC-4506-9AFC-33EEFFF8C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18BC820-6D5A-41AD-82F4-55C5F5A9F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ABB6AE-435A-4DF0-9F37-3B6733BED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C2C4F-32AA-44ED-B3BD-F3CD2414631F}" type="slidenum">
              <a:rPr lang="en-GB" altLang="en-US"/>
              <a:pPr/>
              <a:t>45</a:t>
            </a:fld>
            <a:endParaRPr lang="en-GB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34E17B4-053A-4CE6-B22E-DBC4AA8C4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4553B39-83A0-4BC8-AFB5-2E08F055F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B2E3B5-E5A1-4AEB-A6E6-EDAADAAF0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199CB-06DD-40E5-86F2-EEAB7B0882F1}" type="slidenum">
              <a:rPr lang="en-GB" altLang="en-US"/>
              <a:pPr/>
              <a:t>46</a:t>
            </a:fld>
            <a:endParaRPr lang="en-GB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43423AB5-16C1-46CA-906A-97B887376F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B3D6AAA-FBF1-40C9-A0AB-F0020DFAB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6BFF6E-B7A3-47DB-8021-06AD1BEAF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90C50-454E-4C52-85F1-24C683229A07}" type="slidenum">
              <a:rPr lang="en-GB" altLang="en-US"/>
              <a:pPr/>
              <a:t>47</a:t>
            </a:fld>
            <a:endParaRPr lang="en-GB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29BB9D2C-4A36-45EE-A83C-0101495A3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525BBC75-8118-4C02-AD82-AC919A419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AEE278-0AC1-4A1D-98D6-B158A71D6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6714D-FD32-47F3-B615-0829B78B25F8}" type="slidenum">
              <a:rPr lang="en-GB" altLang="en-US"/>
              <a:pPr/>
              <a:t>48</a:t>
            </a:fld>
            <a:endParaRPr lang="en-GB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976C0C36-6457-41C4-AFDA-F095305A7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E5EFE4A-CE09-4C16-A559-EF9315399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14709E-BB9F-45C3-B0C7-E074E9B7A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D629-F45E-4696-9F22-EDD7FDDD20E8}" type="slidenum">
              <a:rPr lang="en-GB" altLang="en-US"/>
              <a:pPr/>
              <a:t>49</a:t>
            </a:fld>
            <a:endParaRPr lang="en-GB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6C5CF19-FABA-41D1-8F9B-A0F89E85B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691DD897-06D3-47C6-9209-ABE26A900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15BA1E-B576-4BDB-A60D-C4DB6443D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BB1A8-41FE-488A-AF9C-FC31B992F8D8}" type="slidenum">
              <a:rPr lang="en-GB" altLang="en-US"/>
              <a:pPr/>
              <a:t>50</a:t>
            </a:fld>
            <a:endParaRPr lang="en-GB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B8AD8136-7D81-42A3-99BF-19DDC32903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1A66ABC-E598-430F-A336-6F4990E74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B7B145-B4D6-4636-83D9-AF903F974F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7180B-F5B6-4A84-81D6-4A5996EB5594}" type="slidenum">
              <a:rPr lang="en-GB" altLang="en-US"/>
              <a:pPr/>
              <a:t>51</a:t>
            </a:fld>
            <a:endParaRPr lang="en-GB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1283D740-C663-4BBE-98AD-6D6EDAAEB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AEF99B9-D400-4711-96D6-EA8BE54AE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597ACD-C7C9-47E7-9CFC-E805DA39C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AFC42-33C9-44CA-9528-B01F1CB45F4E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E1E26C8-8748-4277-A9AF-D0ACDAE7C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75B43AA-C02E-46E9-801B-8CACC289C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  <p:extLst>
      <p:ext uri="{BB962C8B-B14F-4D97-AF65-F5344CB8AC3E}">
        <p14:creationId xmlns:p14="http://schemas.microsoft.com/office/powerpoint/2010/main" val="8129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A11447-7948-4538-B5A5-9DEF62ADE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3B738-4EA2-468D-B636-A0EC65C9FE92}" type="slidenum">
              <a:rPr lang="en-GB" altLang="en-US"/>
              <a:pPr/>
              <a:t>56</a:t>
            </a:fld>
            <a:endParaRPr lang="en-GB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CB67C8B0-43D7-4727-9ED0-CEAB6A0EBA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FC4F216-D8EE-4C76-B569-13052CCEC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2B690F-8999-4C68-99DD-04C0DCA3A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F353C9-3D66-430E-A0C9-3D2D5E3CE006}" type="slidenum">
              <a:rPr lang="en-GB" altLang="en-US"/>
              <a:pPr/>
              <a:t>59</a:t>
            </a:fld>
            <a:endParaRPr lang="en-GB" altLang="en-US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523EB2FC-D631-42D0-9835-CEBF83E6A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F56DAA65-B6E5-459F-BB09-D6854B863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5ADC4F-4BD9-43D0-8CC6-B7A6F417FC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44ACC-39B9-44B8-9A16-0DDB77F197D4}" type="slidenum">
              <a:rPr lang="en-GB" altLang="en-US"/>
              <a:pPr/>
              <a:t>33</a:t>
            </a:fld>
            <a:endParaRPr lang="en-GB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59A2F35-4F4A-4520-A658-0D9C60522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7BE35F3-F662-4467-83B3-F92183BC0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353E1E-1760-4005-A309-FECF146CF8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7D8DDE-EA01-45C8-BF8D-C19581710C21}" type="slidenum">
              <a:rPr lang="en-GB" altLang="en-US"/>
              <a:pPr/>
              <a:t>34</a:t>
            </a:fld>
            <a:endParaRPr lang="en-GB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EDE8019-1163-46E1-83C3-4AFAFA4BE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CE5EB86C-8697-46E7-A00B-17020F64E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7BD891-B6CB-4AA7-9D71-0D295A1982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7F1DE-13A1-46AC-9544-46FDBFAB4611}" type="slidenum">
              <a:rPr lang="en-GB" altLang="en-US"/>
              <a:pPr/>
              <a:t>35</a:t>
            </a:fld>
            <a:endParaRPr lang="en-GB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B31AEA9-E050-4815-80AD-A1DBEAF5F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46B38BD0-67E8-4A90-AF90-6BA537F96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1C26DC-7E51-4FB1-91CC-C51F0B6DD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C59A4-4A63-4D24-B1FB-05E8FE8E0C1F}" type="slidenum">
              <a:rPr lang="en-GB" altLang="en-US"/>
              <a:pPr/>
              <a:t>36</a:t>
            </a:fld>
            <a:endParaRPr lang="en-GB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EE10107-630A-471E-BDD0-050EEAC867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259F441-86FC-4E18-9AAA-9F1A4D7FA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B8618E-F2BA-4FE9-8D18-F99D11F3C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D1158-20F8-4C0F-AF63-87733FC31C58}" type="slidenum">
              <a:rPr lang="en-GB" altLang="en-US"/>
              <a:pPr/>
              <a:t>38</a:t>
            </a:fld>
            <a:endParaRPr lang="en-GB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46E3F1E7-8CFA-4EE4-8795-9EFE86260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40E2BEE-6661-4345-96BD-328FEC304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08C5AE-A9BB-4A05-9F9B-303551A52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A9815-5D1D-410B-9D38-DDCFB582A34A}" type="slidenum">
              <a:rPr lang="en-GB" altLang="en-US"/>
              <a:pPr/>
              <a:t>39</a:t>
            </a:fld>
            <a:endParaRPr lang="en-GB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6DAF2C7-B7BA-4F9D-B119-E0FAA3C514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FC9EBA4-0ABA-4273-8293-D34FD594D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7DAD17-7FA4-4FFC-9BB2-78ACE2917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E3DD4-F695-43A4-B64B-68BC08C406C1}" type="slidenum">
              <a:rPr lang="en-GB" altLang="en-US"/>
              <a:pPr/>
              <a:t>40</a:t>
            </a:fld>
            <a:endParaRPr lang="en-GB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31434FD0-3B50-40EC-A9DA-E0F5A6CBD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5AF1FC4-C16B-4C6A-940E-7E396D15B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wf_photo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25" y="-4371"/>
            <a:ext cx="91440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544531"/>
            <a:ext cx="4811856" cy="1854206"/>
          </a:xfrm>
        </p:spPr>
        <p:txBody>
          <a:bodyPr anchor="b" anchorCtr="0"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360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701703" y="2274980"/>
            <a:ext cx="3074395" cy="2060440"/>
            <a:chOff x="5701703" y="682760"/>
            <a:chExt cx="3074395" cy="2060440"/>
          </a:xfrm>
        </p:grpSpPr>
        <p:sp>
          <p:nvSpPr>
            <p:cNvPr id="5" name="Freeform 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17" y="6279323"/>
            <a:ext cx="2520922" cy="17607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6570921"/>
            <a:ext cx="868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9320" y="2543510"/>
            <a:ext cx="4811323" cy="1233311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400" baseline="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k153597rk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pic>
        <p:nvPicPr>
          <p:cNvPr id="9" name="Picture 8" descr="Pow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94652" y="170122"/>
            <a:ext cx="1535846" cy="178115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ight Bulb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1" y="170122"/>
            <a:ext cx="1388650" cy="2239199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gnify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017943" y="158624"/>
            <a:ext cx="2000897" cy="200685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eaker_PC [Converted]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642376" y="195281"/>
            <a:ext cx="2191150" cy="180884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8228012" cy="5037138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402585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29714" y="3429000"/>
            <a:ext cx="4114286" cy="34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00605056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218677" y="3062745"/>
            <a:ext cx="2447619" cy="3657143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A05379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689478"/>
            <a:ext cx="5485715" cy="2019048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5379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10986" y="4584716"/>
            <a:ext cx="5485715" cy="212381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kd186908sd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405212" y="3953896"/>
            <a:ext cx="3657143" cy="2733334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k318019rk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10097"/>
            <a:ext cx="8228013" cy="670326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FC80662-162A-4717-BF18-F1EDC4DFD0EA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2F2A9B80-02EC-428A-B398-9BD54CBB0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Rectangle 4">
            <a:extLst>
              <a:ext uri="{FF2B5EF4-FFF2-40B4-BE49-F238E27FC236}">
                <a16:creationId xmlns:a16="http://schemas.microsoft.com/office/drawing/2014/main" id="{ED073F30-89CD-4664-A1F3-5729A165E3D7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188F6F3-31CD-4240-9A17-4AFB0FE416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763468-FD5C-40C7-9DF0-CCF2E2F501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FCDDD0D-5976-4F79-883A-99288A9D9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87D50D8F-FC33-47B7-9541-7B25EAA0C3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73CF748C-2314-4C10-A96F-DC0021D731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BEBEAAAB-DE4C-4269-9866-C7B52D14ABF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7018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BB35-0AF8-443B-97A0-3797E1BD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D9E7-5061-4936-BC78-9E2BC25E3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F9A6-CF5E-4226-B404-EC781887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D3D4-82C0-44B3-883E-CB52AB8F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AD75-F596-4C5C-B3CD-D9C4BA2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83D82-6541-4AF7-9B1D-C5BBB8C84C45}" type="slidenum">
              <a:rPr lang="en-GB" altLang="en-US"/>
              <a:pPr/>
              <a:t>‹#›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85683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bg2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1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59314" y="1381125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chemeClr val="bg2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3583599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9082"/>
            <a:ext cx="8228013" cy="605012"/>
          </a:xfrm>
        </p:spPr>
        <p:txBody>
          <a:bodyPr lIns="0" rIns="0" anchor="b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81125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1035" y="170122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1" r:id="rId10"/>
    <p:sldLayoutId id="2147483657" r:id="rId11"/>
    <p:sldLayoutId id="2147483658" r:id="rId12"/>
    <p:sldLayoutId id="2147483659" r:id="rId13"/>
    <p:sldLayoutId id="2147483663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Application Delivery Fundamentals 2.0 B: 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Introduction to Log4j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68FF4-5073-41E5-ABB0-5039D941AC18}"/>
              </a:ext>
            </a:extLst>
          </p:cNvPr>
          <p:cNvSpPr txBox="1"/>
          <p:nvPr/>
        </p:nvSpPr>
        <p:spPr>
          <a:xfrm flipH="1">
            <a:off x="950692" y="3786248"/>
            <a:ext cx="276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Parameswari Ettiappan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3449CD-8059-41E6-876E-C4D0BC221AB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Log4j 2 is designed to be usable as an audit logging framework.</a:t>
            </a:r>
          </a:p>
          <a:p>
            <a:r>
              <a:rPr lang="en-US" dirty="0"/>
              <a:t>Log4j 2 contains next-generation Asynchronous Loggers based on the LMAX Disruptor library.</a:t>
            </a:r>
          </a:p>
          <a:p>
            <a:r>
              <a:rPr lang="en-US" dirty="0"/>
              <a:t>In multi-threaded scenarios Asynchronous Loggers have 10 times higher throughput and orders of magnitude lower latency than Log4j 1.x and </a:t>
            </a:r>
            <a:r>
              <a:rPr lang="en-US" dirty="0" err="1"/>
              <a:t>Logback</a:t>
            </a:r>
            <a:r>
              <a:rPr lang="en-US" dirty="0"/>
              <a:t>.</a:t>
            </a:r>
          </a:p>
          <a:p>
            <a:r>
              <a:rPr lang="en-US" dirty="0"/>
              <a:t>Log4j 2 is garbage free for stand-alone applications, and low garbage for web applications during steady state logging. </a:t>
            </a:r>
          </a:p>
          <a:p>
            <a:r>
              <a:rPr lang="en-US" dirty="0"/>
              <a:t>This reduces pressure on the garbage collector and can give better response time performance.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F5284E-3E0F-495E-9670-224FC4FE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Log4j</a:t>
            </a:r>
          </a:p>
        </p:txBody>
      </p:sp>
    </p:spTree>
    <p:extLst>
      <p:ext uri="{BB962C8B-B14F-4D97-AF65-F5344CB8AC3E}">
        <p14:creationId xmlns:p14="http://schemas.microsoft.com/office/powerpoint/2010/main" val="228571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3449CD-8059-41E6-876E-C4D0BC221AB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Log4j 2 uses a Plugin system that makes it extremely easy to extend the framework by adding new </a:t>
            </a:r>
            <a:r>
              <a:rPr lang="en-US" dirty="0" err="1"/>
              <a:t>Appenders</a:t>
            </a:r>
            <a:r>
              <a:rPr lang="en-US" dirty="0"/>
              <a:t>, Filters, Layouts, Lookups, and Pattern Converters without requiring </a:t>
            </a:r>
            <a:r>
              <a:rPr lang="en-US" dirty="0" err="1"/>
              <a:t>anychanges</a:t>
            </a:r>
            <a:r>
              <a:rPr lang="en-US" dirty="0"/>
              <a:t> to Log4j.</a:t>
            </a:r>
          </a:p>
          <a:p>
            <a:r>
              <a:rPr lang="en-US" dirty="0"/>
              <a:t>Due to the Plugin system configuration is simpler. Entries in the configuration do not require a class name to be specified.</a:t>
            </a:r>
          </a:p>
          <a:p>
            <a:r>
              <a:rPr lang="en-US" dirty="0"/>
              <a:t>Support for custom log levels. Custom log levels can be defined in code or in configuration.</a:t>
            </a:r>
          </a:p>
          <a:p>
            <a:r>
              <a:rPr lang="en-US" dirty="0"/>
              <a:t>Support for lambda expressions. Client code running on Java 8 can use lambda expressions to lazily construct a log message only if the requested log level is enabled.</a:t>
            </a:r>
          </a:p>
          <a:p>
            <a:r>
              <a:rPr lang="en-US" dirty="0"/>
              <a:t>Explicit level checks are not needed, resulting in cleaner code.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F5284E-3E0F-495E-9670-224FC4FE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Log4j</a:t>
            </a:r>
          </a:p>
        </p:txBody>
      </p:sp>
    </p:spTree>
    <p:extLst>
      <p:ext uri="{BB962C8B-B14F-4D97-AF65-F5344CB8AC3E}">
        <p14:creationId xmlns:p14="http://schemas.microsoft.com/office/powerpoint/2010/main" val="45326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3449CD-8059-41E6-876E-C4D0BC221AB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Support for Message objects. Messages allow support for interesting and complex </a:t>
            </a:r>
            <a:r>
              <a:rPr lang="en-US" dirty="0" err="1"/>
              <a:t>constructsto</a:t>
            </a:r>
            <a:r>
              <a:rPr lang="en-US" dirty="0"/>
              <a:t> be passed through the logging system and be efficiently manipulated. </a:t>
            </a:r>
          </a:p>
          <a:p>
            <a:r>
              <a:rPr lang="en-US" dirty="0"/>
              <a:t>Users are free to create their own Message types and write custom Layouts, Filters and Lookups to manipulate them.</a:t>
            </a:r>
          </a:p>
          <a:p>
            <a:r>
              <a:rPr lang="en-US" dirty="0"/>
              <a:t>Log4j 1.x supports Filters on </a:t>
            </a:r>
            <a:r>
              <a:rPr lang="en-US" dirty="0" err="1"/>
              <a:t>Appenders</a:t>
            </a:r>
            <a:r>
              <a:rPr lang="en-US" dirty="0"/>
              <a:t>. </a:t>
            </a:r>
            <a:r>
              <a:rPr lang="en-US" dirty="0" err="1"/>
              <a:t>Logback</a:t>
            </a:r>
            <a:r>
              <a:rPr lang="en-US" dirty="0"/>
              <a:t> added </a:t>
            </a:r>
            <a:r>
              <a:rPr lang="en-US" dirty="0" err="1"/>
              <a:t>TurboFilters</a:t>
            </a:r>
            <a:r>
              <a:rPr lang="en-US" dirty="0"/>
              <a:t> to allow filtering of events before they are processed by a Logger. </a:t>
            </a:r>
          </a:p>
          <a:p>
            <a:r>
              <a:rPr lang="en-US" dirty="0"/>
              <a:t>Log4j 2 supports Filters that can be configured to process events before they are handled by a Logger, as they are processed by a Logger or on an </a:t>
            </a:r>
            <a:r>
              <a:rPr lang="en-US" dirty="0" err="1"/>
              <a:t>Appender</a:t>
            </a:r>
            <a:r>
              <a:rPr lang="en-US" dirty="0"/>
              <a:t>.</a:t>
            </a:r>
          </a:p>
          <a:p>
            <a:r>
              <a:rPr lang="en-US" dirty="0"/>
              <a:t>Many </a:t>
            </a:r>
            <a:r>
              <a:rPr lang="en-US" dirty="0" err="1"/>
              <a:t>Logback</a:t>
            </a:r>
            <a:r>
              <a:rPr lang="en-US" dirty="0"/>
              <a:t> </a:t>
            </a:r>
            <a:r>
              <a:rPr lang="en-US" dirty="0" err="1"/>
              <a:t>Appenders</a:t>
            </a:r>
            <a:r>
              <a:rPr lang="en-US" dirty="0"/>
              <a:t> do not accept a Layout and will only send data in a fixed format.</a:t>
            </a:r>
          </a:p>
          <a:p>
            <a:r>
              <a:rPr lang="en-US" dirty="0"/>
              <a:t>Most Log4j 2 </a:t>
            </a:r>
            <a:r>
              <a:rPr lang="en-US" dirty="0" err="1"/>
              <a:t>Appenders</a:t>
            </a:r>
            <a:r>
              <a:rPr lang="en-US" dirty="0"/>
              <a:t> accept a Layout, allowing the data to be transported in any format desired.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F5284E-3E0F-495E-9670-224FC4FE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Log4j</a:t>
            </a:r>
          </a:p>
        </p:txBody>
      </p:sp>
    </p:spTree>
    <p:extLst>
      <p:ext uri="{BB962C8B-B14F-4D97-AF65-F5344CB8AC3E}">
        <p14:creationId xmlns:p14="http://schemas.microsoft.com/office/powerpoint/2010/main" val="214976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3449CD-8059-41E6-876E-C4D0BC221A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1233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Layouts in Log4j 1.x and </a:t>
            </a:r>
            <a:r>
              <a:rPr lang="en-US" dirty="0" err="1"/>
              <a:t>Logback</a:t>
            </a:r>
            <a:r>
              <a:rPr lang="en-US" dirty="0"/>
              <a:t> return a String. </a:t>
            </a:r>
          </a:p>
          <a:p>
            <a:r>
              <a:rPr lang="en-US" dirty="0"/>
              <a:t>Log4j 2 takes the simpler approach that Layouts always return a byte array.</a:t>
            </a:r>
          </a:p>
          <a:p>
            <a:r>
              <a:rPr lang="en-US" dirty="0"/>
              <a:t>This has the advantage that it means they can be used in virtually any </a:t>
            </a:r>
            <a:r>
              <a:rPr lang="en-US" dirty="0" err="1"/>
              <a:t>Appender</a:t>
            </a:r>
            <a:r>
              <a:rPr lang="en-US" dirty="0"/>
              <a:t>, not just the ones that write to an </a:t>
            </a:r>
            <a:r>
              <a:rPr lang="en-US" dirty="0" err="1"/>
              <a:t>OutputStream</a:t>
            </a:r>
            <a:r>
              <a:rPr lang="en-US" dirty="0"/>
              <a:t>.</a:t>
            </a:r>
          </a:p>
          <a:p>
            <a:r>
              <a:rPr lang="en-US" dirty="0"/>
              <a:t>The Syslog </a:t>
            </a:r>
            <a:r>
              <a:rPr lang="en-US" dirty="0" err="1"/>
              <a:t>Appender</a:t>
            </a:r>
            <a:r>
              <a:rPr lang="en-US" dirty="0"/>
              <a:t> supports both TCP and UDP as well as support for the BSD syslog and  the RFC 5424 formats.</a:t>
            </a:r>
          </a:p>
          <a:p>
            <a:r>
              <a:rPr lang="en-US" dirty="0"/>
              <a:t>Log4j 2 takes advantage of Java 5 concurrency support and performs locking at the lowest level possible. </a:t>
            </a:r>
          </a:p>
          <a:p>
            <a:r>
              <a:rPr lang="en-US" dirty="0"/>
              <a:t>Log4j 1.x has known deadlock issues. </a:t>
            </a:r>
          </a:p>
          <a:p>
            <a:r>
              <a:rPr lang="en-US" dirty="0"/>
              <a:t>Many of these are fixed in </a:t>
            </a:r>
            <a:r>
              <a:rPr lang="en-US" dirty="0" err="1"/>
              <a:t>Logback</a:t>
            </a:r>
            <a:r>
              <a:rPr lang="en-US" dirty="0"/>
              <a:t> but many </a:t>
            </a:r>
            <a:r>
              <a:rPr lang="en-US" dirty="0" err="1"/>
              <a:t>Logback</a:t>
            </a:r>
            <a:r>
              <a:rPr lang="en-US" dirty="0"/>
              <a:t> classes still require synchronization at a fairly high level.</a:t>
            </a:r>
          </a:p>
          <a:p>
            <a:r>
              <a:rPr lang="en-US" dirty="0"/>
              <a:t>It is an Apache Software Foundation project following the community and support model used by all ASF projects. </a:t>
            </a:r>
          </a:p>
          <a:p>
            <a:r>
              <a:rPr lang="en-US" dirty="0"/>
              <a:t>If you want to contribute or gain the right to commit changes just follow the path outlined at Contributing.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F5284E-3E0F-495E-9670-224FC4FE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Log4j</a:t>
            </a:r>
          </a:p>
        </p:txBody>
      </p:sp>
    </p:spTree>
    <p:extLst>
      <p:ext uri="{BB962C8B-B14F-4D97-AF65-F5344CB8AC3E}">
        <p14:creationId xmlns:p14="http://schemas.microsoft.com/office/powerpoint/2010/main" val="24852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926AD7-C72D-49DD-BE58-1A713CE5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12ECF-E4F0-4664-94AD-B9627D857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436"/>
          <a:stretch/>
        </p:blipFill>
        <p:spPr>
          <a:xfrm>
            <a:off x="587649" y="1482632"/>
            <a:ext cx="8205260" cy="50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0E1D9-02BA-4335-A35B-7D9EBC86ADC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LoggerContext</a:t>
            </a:r>
            <a:r>
              <a:rPr lang="en-US" dirty="0"/>
              <a:t> acts as the anchor point for the Logging system. </a:t>
            </a:r>
          </a:p>
          <a:p>
            <a:r>
              <a:rPr lang="en-US" dirty="0"/>
              <a:t>However, it is possible to have multiple active </a:t>
            </a:r>
            <a:r>
              <a:rPr lang="en-US" dirty="0" err="1"/>
              <a:t>LoggerContexts</a:t>
            </a:r>
            <a:r>
              <a:rPr lang="en-US" dirty="0"/>
              <a:t> in an application depending on the circumstances.</a:t>
            </a:r>
          </a:p>
          <a:p>
            <a:r>
              <a:rPr lang="en-US" dirty="0"/>
              <a:t>Every </a:t>
            </a:r>
            <a:r>
              <a:rPr lang="en-US" dirty="0" err="1"/>
              <a:t>LoggerContext</a:t>
            </a:r>
            <a:r>
              <a:rPr lang="en-US" dirty="0"/>
              <a:t> has an active </a:t>
            </a:r>
            <a:r>
              <a:rPr lang="en-US" i="1" dirty="0">
                <a:solidFill>
                  <a:srgbClr val="FF0000"/>
                </a:solidFill>
              </a:rPr>
              <a:t>Configuration</a:t>
            </a:r>
            <a:r>
              <a:rPr lang="en-US" dirty="0"/>
              <a:t>. </a:t>
            </a:r>
          </a:p>
          <a:p>
            <a:r>
              <a:rPr lang="en-US" dirty="0"/>
              <a:t>The Configuration contains all the </a:t>
            </a:r>
            <a:r>
              <a:rPr lang="en-US" dirty="0" err="1"/>
              <a:t>Appenders</a:t>
            </a:r>
            <a:r>
              <a:rPr lang="en-US" dirty="0"/>
              <a:t>, context-wide Filters, </a:t>
            </a:r>
            <a:r>
              <a:rPr lang="en-US" dirty="0" err="1"/>
              <a:t>LoggerConfigs</a:t>
            </a:r>
            <a:r>
              <a:rPr lang="en-US" dirty="0"/>
              <a:t> and contains the reference to the </a:t>
            </a:r>
            <a:r>
              <a:rPr lang="en-US" dirty="0" err="1"/>
              <a:t>StrSubstitutor</a:t>
            </a:r>
            <a:r>
              <a:rPr lang="en-US" dirty="0"/>
              <a:t>. </a:t>
            </a:r>
          </a:p>
          <a:p>
            <a:r>
              <a:rPr lang="en-US" dirty="0"/>
              <a:t>During reconfiguration two Configuration objects will exist.</a:t>
            </a:r>
          </a:p>
          <a:p>
            <a:r>
              <a:rPr lang="en-US" dirty="0"/>
              <a:t>Once all Loggers have been redirected to the new Configuration, the old Configuration will be stopped and discarded.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0F6C4-423D-42DE-A7BF-0D4635BB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508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0E1D9-02BA-4335-A35B-7D9EBC86AD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366288" cy="482441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Loggers</a:t>
            </a:r>
            <a:r>
              <a:rPr lang="en-US" dirty="0"/>
              <a:t> are created by calling </a:t>
            </a:r>
            <a:r>
              <a:rPr lang="en-US" dirty="0" err="1"/>
              <a:t>LogManager.getLogger</a:t>
            </a:r>
            <a:r>
              <a:rPr lang="en-US" dirty="0"/>
              <a:t>. </a:t>
            </a:r>
          </a:p>
          <a:p>
            <a:r>
              <a:rPr lang="en-US" dirty="0"/>
              <a:t>The Logger itself performs no direct actions.</a:t>
            </a:r>
          </a:p>
          <a:p>
            <a:r>
              <a:rPr lang="en-US" dirty="0"/>
              <a:t> It simply has a name and is associated with a </a:t>
            </a:r>
            <a:r>
              <a:rPr lang="en-US" dirty="0" err="1"/>
              <a:t>LoggerConfig</a:t>
            </a:r>
            <a:r>
              <a:rPr lang="en-US" dirty="0"/>
              <a:t>. </a:t>
            </a:r>
          </a:p>
          <a:p>
            <a:r>
              <a:rPr lang="en-US" dirty="0"/>
              <a:t>It extends </a:t>
            </a:r>
            <a:r>
              <a:rPr lang="en-US" dirty="0" err="1"/>
              <a:t>AbstractLogger</a:t>
            </a:r>
            <a:r>
              <a:rPr lang="en-US" dirty="0"/>
              <a:t> and implements the required methods. </a:t>
            </a:r>
          </a:p>
          <a:p>
            <a:r>
              <a:rPr lang="en-US" dirty="0"/>
              <a:t>As the configuration is modified Loggers may become associated with a different </a:t>
            </a:r>
            <a:r>
              <a:rPr lang="en-US" dirty="0" err="1"/>
              <a:t>LoggerConfig</a:t>
            </a:r>
            <a:r>
              <a:rPr lang="en-US" dirty="0"/>
              <a:t>, thus causing their behavior to be modified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0F6C4-423D-42DE-A7BF-0D4635BB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7732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0E1D9-02BA-4335-A35B-7D9EBC86AD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366288" cy="482441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Retrieving Loggers</a:t>
            </a:r>
          </a:p>
          <a:p>
            <a:r>
              <a:rPr lang="en-US" dirty="0"/>
              <a:t>Calling the </a:t>
            </a:r>
            <a:r>
              <a:rPr lang="en-US" dirty="0" err="1"/>
              <a:t>LogManager.getLogger</a:t>
            </a:r>
            <a:r>
              <a:rPr lang="en-US" dirty="0"/>
              <a:t> method with the same name will always return a reference to the exact same Logger object.</a:t>
            </a:r>
          </a:p>
          <a:p>
            <a:r>
              <a:rPr lang="en-US" dirty="0"/>
              <a:t>For example, in</a:t>
            </a:r>
          </a:p>
          <a:p>
            <a:r>
              <a:rPr lang="en-US" dirty="0"/>
              <a:t>Logger x = </a:t>
            </a:r>
            <a:r>
              <a:rPr lang="en-US" dirty="0" err="1"/>
              <a:t>LogManager.getLogger</a:t>
            </a:r>
            <a:r>
              <a:rPr lang="en-US" dirty="0"/>
              <a:t>(“test”)</a:t>
            </a:r>
          </a:p>
          <a:p>
            <a:r>
              <a:rPr lang="en-US" dirty="0"/>
              <a:t>Logger y = </a:t>
            </a:r>
            <a:r>
              <a:rPr lang="en-US" dirty="0" err="1"/>
              <a:t>LogManager.getLogger</a:t>
            </a:r>
            <a:r>
              <a:rPr lang="en-US" dirty="0"/>
              <a:t>(“test");</a:t>
            </a:r>
          </a:p>
          <a:p>
            <a:r>
              <a:rPr lang="en-US" dirty="0"/>
              <a:t>x and y refer to exactly the same Logger object.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0F6C4-423D-42DE-A7BF-0D4635BB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7790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0E1D9-02BA-4335-A35B-7D9EBC86AD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366288" cy="482441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LoggerConfig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Objects are created when Loggers are declared in the logging configuration. </a:t>
            </a:r>
          </a:p>
          <a:p>
            <a:r>
              <a:rPr lang="en-US" dirty="0"/>
              <a:t>The </a:t>
            </a:r>
            <a:r>
              <a:rPr lang="en-US" dirty="0" err="1"/>
              <a:t>LoggerConfig</a:t>
            </a:r>
            <a:r>
              <a:rPr lang="en-US" dirty="0"/>
              <a:t> contains a set of Filters that must allow the </a:t>
            </a:r>
            <a:r>
              <a:rPr lang="en-US" dirty="0" err="1"/>
              <a:t>LogEvent</a:t>
            </a:r>
            <a:r>
              <a:rPr lang="en-US" dirty="0"/>
              <a:t> to pass before it will be passed to any </a:t>
            </a:r>
            <a:r>
              <a:rPr lang="en-US" dirty="0" err="1"/>
              <a:t>Appenders</a:t>
            </a:r>
            <a:r>
              <a:rPr lang="en-US" dirty="0"/>
              <a:t>. </a:t>
            </a:r>
          </a:p>
          <a:p>
            <a:r>
              <a:rPr lang="en-US" dirty="0"/>
              <a:t>It contains references to the set of </a:t>
            </a:r>
            <a:r>
              <a:rPr lang="en-US" dirty="0" err="1"/>
              <a:t>Appenders</a:t>
            </a:r>
            <a:r>
              <a:rPr lang="en-US" dirty="0"/>
              <a:t> that should be used to process the event.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0F6C4-423D-42DE-A7BF-0D4635BB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6717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E531-5232-484E-AA72-775952D1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0991-546F-4770-A35A-FF6763EE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 Levels are used to categorize the logs by their severity or the impact on the stability of the application. </a:t>
            </a:r>
          </a:p>
          <a:p>
            <a:r>
              <a:rPr lang="en-US" dirty="0"/>
              <a:t>The org.apache.log4j.* package and the </a:t>
            </a:r>
            <a:r>
              <a:rPr lang="en-US" dirty="0" err="1"/>
              <a:t>java.util.logging</a:t>
            </a:r>
            <a:r>
              <a:rPr lang="en-US" dirty="0"/>
              <a:t>  both provide different levels of logging. Let us take a look at each of them one by one.</a:t>
            </a:r>
          </a:p>
          <a:p>
            <a:r>
              <a:rPr lang="en-US" dirty="0"/>
              <a:t>org.apache.log4j.* package provides the following levels in descending order:</a:t>
            </a:r>
          </a:p>
          <a:p>
            <a:r>
              <a:rPr lang="en-US" dirty="0"/>
              <a:t>FATAL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WARN</a:t>
            </a:r>
          </a:p>
          <a:p>
            <a:r>
              <a:rPr lang="en-US" dirty="0"/>
              <a:t>INFO</a:t>
            </a:r>
          </a:p>
          <a:p>
            <a:r>
              <a:rPr lang="en-US" dirty="0"/>
              <a:t>DEBUG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665BC-5EEA-47E5-9000-5241D576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19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51714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E3D21-DF06-40B9-A314-24EE63AFCF8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Need for logging</a:t>
            </a:r>
          </a:p>
          <a:p>
            <a:r>
              <a:rPr lang="en-US" dirty="0"/>
              <a:t>Logging Components</a:t>
            </a:r>
          </a:p>
          <a:p>
            <a:r>
              <a:rPr lang="en-US" dirty="0"/>
              <a:t>What is Logger?</a:t>
            </a:r>
          </a:p>
          <a:p>
            <a:r>
              <a:rPr lang="en-US" dirty="0"/>
              <a:t>Create new Logger</a:t>
            </a:r>
          </a:p>
          <a:p>
            <a:r>
              <a:rPr lang="en-US" dirty="0"/>
              <a:t>Log Levels</a:t>
            </a:r>
          </a:p>
          <a:p>
            <a:r>
              <a:rPr lang="en-US" dirty="0"/>
              <a:t>Properties File</a:t>
            </a:r>
          </a:p>
          <a:p>
            <a:r>
              <a:rPr lang="en-US" dirty="0"/>
              <a:t>Logging Events</a:t>
            </a:r>
          </a:p>
          <a:p>
            <a:r>
              <a:rPr lang="en-US" dirty="0" err="1"/>
              <a:t>Appender</a:t>
            </a:r>
            <a:r>
              <a:rPr lang="en-US" dirty="0"/>
              <a:t> or Handlers</a:t>
            </a:r>
          </a:p>
          <a:p>
            <a:r>
              <a:rPr lang="en-US" dirty="0"/>
              <a:t>Layout or Formatters</a:t>
            </a:r>
            <a:endParaRPr lang="en-IN" dirty="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45791AE-CACE-487D-A092-E25808E8C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Logging with Log4j Goals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E531-5232-484E-AA72-775952D1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0991-546F-4770-A35A-FF6763EE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java.util.logging</a:t>
            </a:r>
            <a:r>
              <a:rPr lang="en-US" dirty="0"/>
              <a:t> package provides the following levels in descending order:</a:t>
            </a:r>
          </a:p>
          <a:p>
            <a:r>
              <a:rPr lang="en-US" dirty="0"/>
              <a:t>SEVERE(HIGHEST LEVEL)</a:t>
            </a:r>
          </a:p>
          <a:p>
            <a:r>
              <a:rPr lang="en-US" dirty="0"/>
              <a:t>WARNING</a:t>
            </a:r>
          </a:p>
          <a:p>
            <a:r>
              <a:rPr lang="en-US" dirty="0"/>
              <a:t>INFO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FINE</a:t>
            </a:r>
          </a:p>
          <a:p>
            <a:r>
              <a:rPr lang="en-US" dirty="0"/>
              <a:t>FINER</a:t>
            </a:r>
          </a:p>
          <a:p>
            <a:r>
              <a:rPr lang="en-US" dirty="0"/>
              <a:t>FINEST(LOWEST LEVEL)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665BC-5EEA-47E5-9000-5241D576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20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031839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18AA3-D2EF-4FEE-8571-0CD35056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5B6AA-F21F-4B44-9D3F-269E2090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5" y="1388431"/>
            <a:ext cx="8107930" cy="48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52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14F6F0-45A5-4AD7-AC20-1A2A731C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8DA45-3B04-4574-BB99-F2EFC2F9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1" y="1684171"/>
            <a:ext cx="8086535" cy="41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9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5E36B-7860-4CB7-B90A-0594EC7FDCA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2270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Loggers in Java are objects which trigger log events.</a:t>
            </a:r>
          </a:p>
          <a:p>
            <a:r>
              <a:rPr lang="en-US" dirty="0"/>
              <a:t>They are created and are called in the code of the application, where they generate Log Events before passing them to the next component which is an </a:t>
            </a:r>
            <a:r>
              <a:rPr lang="en-US" dirty="0" err="1"/>
              <a:t>Appender</a:t>
            </a:r>
            <a:r>
              <a:rPr lang="en-US" dirty="0"/>
              <a:t>. </a:t>
            </a:r>
          </a:p>
          <a:p>
            <a:r>
              <a:rPr lang="en-US" dirty="0"/>
              <a:t>You can use multiple loggers in a single class to respond to various events or use Loggers in a hierarchy. </a:t>
            </a:r>
          </a:p>
          <a:p>
            <a:r>
              <a:rPr lang="en-US" dirty="0"/>
              <a:t>They are normally named using the hierarchical dot-separated namespace. </a:t>
            </a:r>
          </a:p>
          <a:p>
            <a:r>
              <a:rPr lang="en-US" dirty="0"/>
              <a:t>Also, all the Logger names must be based on the class or the package name of the logged component.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FF909-FDCF-46C7-8FAC-DB8CF91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Logger in Java?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15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5D79F-9EC2-49EC-91DF-E29DBDA7A80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Log4j provides Filters that can be applied before control is passed to any </a:t>
            </a:r>
            <a:r>
              <a:rPr lang="en-US" dirty="0" err="1"/>
              <a:t>LoggerConfig</a:t>
            </a:r>
            <a:r>
              <a:rPr lang="en-US" dirty="0"/>
              <a:t>, after control is passed to a </a:t>
            </a:r>
            <a:r>
              <a:rPr lang="en-US" dirty="0" err="1"/>
              <a:t>LoggerConfig</a:t>
            </a:r>
            <a:r>
              <a:rPr lang="en-US" dirty="0"/>
              <a:t> but before calling any </a:t>
            </a:r>
            <a:r>
              <a:rPr lang="en-US" dirty="0" err="1"/>
              <a:t>Appenders</a:t>
            </a:r>
            <a:r>
              <a:rPr lang="en-US" dirty="0"/>
              <a:t>, after control is passed to a </a:t>
            </a:r>
            <a:r>
              <a:rPr lang="en-US" dirty="0" err="1"/>
              <a:t>LoggerConfig</a:t>
            </a:r>
            <a:r>
              <a:rPr lang="en-US" dirty="0"/>
              <a:t> but before calling a specific </a:t>
            </a:r>
            <a:r>
              <a:rPr lang="en-US" dirty="0" err="1"/>
              <a:t>Appender</a:t>
            </a:r>
            <a:r>
              <a:rPr lang="en-US" dirty="0"/>
              <a:t>, and on each </a:t>
            </a:r>
            <a:r>
              <a:rPr lang="en-US" dirty="0" err="1"/>
              <a:t>Appender</a:t>
            </a:r>
            <a:r>
              <a:rPr lang="en-US" dirty="0"/>
              <a:t>. </a:t>
            </a:r>
          </a:p>
          <a:p>
            <a:r>
              <a:rPr lang="en-US" dirty="0"/>
              <a:t>In a manner very similar to firewall filters, each Filter can return one of three results, Accept, Deny or Neutral. </a:t>
            </a:r>
          </a:p>
          <a:p>
            <a:r>
              <a:rPr lang="en-US" dirty="0"/>
              <a:t>A response of Accept means that no other Filters should be called and the event should progress. </a:t>
            </a:r>
          </a:p>
          <a:p>
            <a:r>
              <a:rPr lang="en-US" dirty="0"/>
              <a:t>A response of Deny means the event should be immediately ignored and control should be returned to the caller. </a:t>
            </a:r>
          </a:p>
          <a:p>
            <a:r>
              <a:rPr lang="en-US" dirty="0"/>
              <a:t>A response of Neutral indicates the event should be passed to other Filters. If there are no other Filters the event will be processed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CDE131-1183-4AF9-807A-299B8F3A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814594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1207B-41B5-41A6-B84D-9D284C6DF8F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ability to selectively enable or disable logging requests based on their logger is only part of the picture. </a:t>
            </a:r>
          </a:p>
          <a:p>
            <a:r>
              <a:rPr lang="en-US" dirty="0"/>
              <a:t>Log4j allows logging requests to print to multiple destinations. </a:t>
            </a:r>
          </a:p>
          <a:p>
            <a:r>
              <a:rPr lang="en-US" dirty="0"/>
              <a:t>In log4j speak, an output destination is called an </a:t>
            </a:r>
            <a:r>
              <a:rPr lang="en-US" dirty="0" err="1"/>
              <a:t>Appender</a:t>
            </a:r>
            <a:r>
              <a:rPr lang="en-US" dirty="0"/>
              <a:t>.</a:t>
            </a:r>
          </a:p>
          <a:p>
            <a:r>
              <a:rPr lang="en-US" dirty="0"/>
              <a:t>Currently, </a:t>
            </a:r>
            <a:r>
              <a:rPr lang="en-US" dirty="0" err="1"/>
              <a:t>appenders</a:t>
            </a:r>
            <a:r>
              <a:rPr lang="en-US" dirty="0"/>
              <a:t> exist for the console, files, remote socket servers, Apache Flume, JMS, remote UNIX Syslog daemons, and various database APIs.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48393-F7F0-413C-B2AD-6691465A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Appenders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90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1207B-41B5-41A6-B84D-9D284C6DF8F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err="1"/>
              <a:t>Appender</a:t>
            </a:r>
            <a:r>
              <a:rPr lang="en-US" dirty="0"/>
              <a:t> can be added to a Logger by calling the </a:t>
            </a:r>
            <a:r>
              <a:rPr lang="en-US" dirty="0" err="1"/>
              <a:t>addLoggerAppender</a:t>
            </a:r>
            <a:r>
              <a:rPr lang="en-US" dirty="0"/>
              <a:t> method of the current Configuration.</a:t>
            </a:r>
          </a:p>
          <a:p>
            <a:r>
              <a:rPr lang="en-US" dirty="0"/>
              <a:t>If a </a:t>
            </a:r>
            <a:r>
              <a:rPr lang="en-US" dirty="0" err="1"/>
              <a:t>LoggerConfig</a:t>
            </a:r>
            <a:r>
              <a:rPr lang="en-US" dirty="0"/>
              <a:t> matching the name of the Logger does not exist, one will be created, the </a:t>
            </a:r>
            <a:r>
              <a:rPr lang="en-US" dirty="0" err="1"/>
              <a:t>Appender</a:t>
            </a:r>
            <a:r>
              <a:rPr lang="en-US" dirty="0"/>
              <a:t> will be attached to it and then all Loggers will be notified to update their </a:t>
            </a:r>
            <a:r>
              <a:rPr lang="en-US" dirty="0" err="1"/>
              <a:t>LoggerConfig</a:t>
            </a:r>
            <a:r>
              <a:rPr lang="en-US" dirty="0"/>
              <a:t> references.</a:t>
            </a:r>
          </a:p>
          <a:p>
            <a:r>
              <a:rPr lang="en-US" dirty="0"/>
              <a:t>Each enabled logging request for a given logger will be forwarded to all the </a:t>
            </a:r>
            <a:r>
              <a:rPr lang="en-US" dirty="0" err="1"/>
              <a:t>appenders</a:t>
            </a:r>
            <a:r>
              <a:rPr lang="en-US" dirty="0"/>
              <a:t> in that Logger's </a:t>
            </a:r>
            <a:r>
              <a:rPr lang="en-US" dirty="0" err="1"/>
              <a:t>LoggerConfig</a:t>
            </a:r>
            <a:r>
              <a:rPr lang="en-US" dirty="0"/>
              <a:t> as well as the </a:t>
            </a:r>
            <a:r>
              <a:rPr lang="en-US" dirty="0" err="1"/>
              <a:t>Appenders</a:t>
            </a:r>
            <a:r>
              <a:rPr lang="en-US" dirty="0"/>
              <a:t> of the </a:t>
            </a:r>
            <a:r>
              <a:rPr lang="en-US" dirty="0" err="1"/>
              <a:t>LoggerConfig's</a:t>
            </a:r>
            <a:r>
              <a:rPr lang="en-US" dirty="0"/>
              <a:t> parents.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48393-F7F0-413C-B2AD-6691465A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Appenders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89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1207B-41B5-41A6-B84D-9D284C6DF8F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if a console </a:t>
            </a:r>
            <a:r>
              <a:rPr lang="en-US" dirty="0" err="1"/>
              <a:t>appender</a:t>
            </a:r>
            <a:r>
              <a:rPr lang="en-US" dirty="0"/>
              <a:t> is added to the root logger, then all enabled logging requests will at least print on the console. </a:t>
            </a:r>
          </a:p>
          <a:p>
            <a:r>
              <a:rPr lang="en-US" dirty="0"/>
              <a:t>If in addition a file </a:t>
            </a:r>
            <a:r>
              <a:rPr lang="en-US" dirty="0" err="1"/>
              <a:t>appender</a:t>
            </a:r>
            <a:r>
              <a:rPr lang="en-US" dirty="0"/>
              <a:t> is added to a </a:t>
            </a:r>
            <a:r>
              <a:rPr lang="en-US" dirty="0" err="1"/>
              <a:t>LoggerConfig</a:t>
            </a:r>
            <a:r>
              <a:rPr lang="en-US" dirty="0"/>
              <a:t>, say C, then enabled logging requests for C and C's children will print in a file and on the console. </a:t>
            </a:r>
          </a:p>
          <a:p>
            <a:r>
              <a:rPr lang="en-US" dirty="0"/>
              <a:t>It is possible to override this default behavior so that </a:t>
            </a:r>
            <a:r>
              <a:rPr lang="en-US" dirty="0" err="1"/>
              <a:t>Appender</a:t>
            </a:r>
            <a:r>
              <a:rPr lang="en-US" dirty="0"/>
              <a:t> accumulation is no longer additive by setting additivity="false" on the Logger declaration in the configuration file.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48393-F7F0-413C-B2AD-6691465A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Appenders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587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1207B-41B5-41A6-B84D-9D284C6DF8F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rules governing </a:t>
            </a:r>
            <a:r>
              <a:rPr lang="en-US" dirty="0" err="1"/>
              <a:t>appender</a:t>
            </a:r>
            <a:r>
              <a:rPr lang="en-US" dirty="0"/>
              <a:t> additivity are summarized below.</a:t>
            </a:r>
          </a:p>
          <a:p>
            <a:r>
              <a:rPr lang="en-US" dirty="0" err="1"/>
              <a:t>Appender</a:t>
            </a:r>
            <a:r>
              <a:rPr lang="en-US" dirty="0"/>
              <a:t> Additivity</a:t>
            </a:r>
          </a:p>
          <a:p>
            <a:r>
              <a:rPr lang="en-US" dirty="0"/>
              <a:t>The output of a log statement of Logger L will go to all the </a:t>
            </a:r>
            <a:r>
              <a:rPr lang="en-US" dirty="0" err="1"/>
              <a:t>Appenders</a:t>
            </a:r>
            <a:r>
              <a:rPr lang="en-US" dirty="0"/>
              <a:t> in the </a:t>
            </a:r>
            <a:r>
              <a:rPr lang="en-US" dirty="0" err="1"/>
              <a:t>LoggerConfig</a:t>
            </a:r>
            <a:r>
              <a:rPr lang="en-US" dirty="0"/>
              <a:t> associated with L and the ancestors of that </a:t>
            </a:r>
            <a:r>
              <a:rPr lang="en-US" dirty="0" err="1"/>
              <a:t>LoggerConfig</a:t>
            </a:r>
            <a:r>
              <a:rPr lang="en-US" dirty="0"/>
              <a:t>. </a:t>
            </a:r>
          </a:p>
          <a:p>
            <a:r>
              <a:rPr lang="en-US" dirty="0"/>
              <a:t>This is the meaning of the term "</a:t>
            </a:r>
            <a:r>
              <a:rPr lang="en-US" dirty="0" err="1"/>
              <a:t>appender</a:t>
            </a:r>
            <a:r>
              <a:rPr lang="en-US" dirty="0"/>
              <a:t> additivity".</a:t>
            </a:r>
          </a:p>
          <a:p>
            <a:r>
              <a:rPr lang="en-US" dirty="0"/>
              <a:t>However, if an ancestor of the </a:t>
            </a:r>
            <a:r>
              <a:rPr lang="en-US" dirty="0" err="1"/>
              <a:t>LoggerConfig</a:t>
            </a:r>
            <a:r>
              <a:rPr lang="en-US" dirty="0"/>
              <a:t> associated with Logger L, say P, has the additivity flag set to false, then L's output will be directed to all the </a:t>
            </a:r>
            <a:r>
              <a:rPr lang="en-US" dirty="0" err="1"/>
              <a:t>appenders</a:t>
            </a:r>
            <a:r>
              <a:rPr lang="en-US" dirty="0"/>
              <a:t> in L’s </a:t>
            </a:r>
            <a:r>
              <a:rPr lang="en-US" dirty="0" err="1"/>
              <a:t>LoggerConfig</a:t>
            </a:r>
            <a:r>
              <a:rPr lang="en-US" dirty="0"/>
              <a:t> and it's ancestors up to and including P but not the </a:t>
            </a:r>
            <a:r>
              <a:rPr lang="en-US" dirty="0" err="1"/>
              <a:t>Appenders</a:t>
            </a:r>
            <a:r>
              <a:rPr lang="en-US" dirty="0"/>
              <a:t> in any of the ancestors of P.</a:t>
            </a:r>
          </a:p>
          <a:p>
            <a:r>
              <a:rPr lang="en-US" dirty="0"/>
              <a:t>Loggers have their additivity flag set to true by default.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A48393-F7F0-413C-B2AD-6691465A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Appenders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607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57F86-CAE5-4D4B-9AEC-A94C7F15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Appenders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C904B-F831-449B-89C1-F02AC7A570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4" r="14253"/>
          <a:stretch/>
        </p:blipFill>
        <p:spPr>
          <a:xfrm>
            <a:off x="527901" y="1197821"/>
            <a:ext cx="8276121" cy="3939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35D08-E687-44D3-9D6E-81C8386CA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85" y="4968828"/>
            <a:ext cx="8201637" cy="13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4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F0D11EE-045B-4478-B819-4868CB3AA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7794624-BF21-41E8-8D1C-5B36943CF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Logging - chronological and systematic record of data processing events in a program. Possible goals:</a:t>
            </a:r>
          </a:p>
          <a:p>
            <a:pPr lvl="1">
              <a:buSzTx/>
              <a:buFontTx/>
              <a:buChar char="•"/>
            </a:pPr>
            <a:r>
              <a:rPr lang="en-US" altLang="en-US" dirty="0"/>
              <a:t>Create an audit trail</a:t>
            </a:r>
          </a:p>
          <a:p>
            <a:pPr lvl="1">
              <a:buSzTx/>
              <a:buFontTx/>
              <a:buChar char="•"/>
            </a:pPr>
            <a:r>
              <a:rPr lang="en-US" altLang="en-US" dirty="0"/>
              <a:t>Investigate usage patterns</a:t>
            </a:r>
          </a:p>
          <a:p>
            <a:pPr lvl="1">
              <a:buSzTx/>
              <a:buFontTx/>
              <a:buChar char="•"/>
            </a:pPr>
            <a:r>
              <a:rPr lang="en-US" altLang="en-US" dirty="0"/>
              <a:t>Discover problems and debug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Log4j is the most popular Java approach to logging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65E36B-7860-4CB7-B90A-0594EC7FDCA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5"/>
            <a:ext cx="8228012" cy="5227065"/>
          </a:xfrm>
        </p:spPr>
        <p:txBody>
          <a:bodyPr>
            <a:normAutofit/>
          </a:bodyPr>
          <a:lstStyle/>
          <a:p>
            <a:r>
              <a:rPr lang="en-US" dirty="0"/>
              <a:t>Apart from this, each Logger keeps a track of the nearest existing ancestor in the Logger namespace and also has a “Level” associated with it.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FF909-FDCF-46C7-8FAC-DB8CF91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Logger in Java?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30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B49D2-3AA3-4D9B-B691-33FA8FD51B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main package in version 1 is org.apache.log4j, in version 2 it is org.apache.logging.log4j</a:t>
            </a:r>
          </a:p>
          <a:p>
            <a:r>
              <a:rPr lang="en-IN" dirty="0"/>
              <a:t>2. Calls to org.apache.log4j.Logger.getLogger() must be modified to org.apache.logging.log4j.LogManager.getLogger().</a:t>
            </a:r>
          </a:p>
          <a:p>
            <a:r>
              <a:rPr lang="en-IN" dirty="0"/>
              <a:t>3. Calls to org.apache.log4j.Logger.getRootLogger() or org.apache.log4j.LogManager.getRootLogger() must be replaced with org.apache.logging.log4j.LogManager.getRootLogger().</a:t>
            </a:r>
          </a:p>
          <a:p>
            <a:r>
              <a:rPr lang="en-IN" dirty="0"/>
              <a:t>4. Calls to org.apache.log4j.Logger.getLogger that accept a </a:t>
            </a:r>
            <a:r>
              <a:rPr lang="en-IN" dirty="0" err="1"/>
              <a:t>LoggerFactory</a:t>
            </a:r>
            <a:r>
              <a:rPr lang="en-IN" dirty="0"/>
              <a:t> must remove the org.apache.log4j.spi.LoggerFactory and use one of Log4j 2's other extension mechanisms.</a:t>
            </a:r>
          </a:p>
          <a:p>
            <a:r>
              <a:rPr lang="en-IN" dirty="0"/>
              <a:t>5. Replace calls to org.apache.log4j.Logger.getEffectiveLevel() with org.apache.logging.log4j.Logger.getLevel().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E58995-1AEE-4097-84AC-2B3BAFF4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to Log4j2 </a:t>
            </a:r>
          </a:p>
        </p:txBody>
      </p:sp>
    </p:spTree>
    <p:extLst>
      <p:ext uri="{BB962C8B-B14F-4D97-AF65-F5344CB8AC3E}">
        <p14:creationId xmlns:p14="http://schemas.microsoft.com/office/powerpoint/2010/main" val="4097765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2B49D2-3AA3-4D9B-B691-33FA8FD51B6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73378" y="1381124"/>
            <a:ext cx="8700940" cy="50950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6. Remove calls to org.apache.log4j.LogManager.shutdown(), they are not needed in version 2 because the Log4j Core now automatically adds a JVM shutdown hook on start up to perform any Core clean ups.</a:t>
            </a:r>
          </a:p>
          <a:p>
            <a:pPr lvl="1"/>
            <a:r>
              <a:rPr lang="en-US" dirty="0"/>
              <a:t>1. Starting in Log4j 2.1, you can specify a custom </a:t>
            </a:r>
            <a:r>
              <a:rPr lang="en-US" dirty="0" err="1"/>
              <a:t>ShutdownCallbackRegistry</a:t>
            </a:r>
            <a:r>
              <a:rPr lang="en-US" dirty="0"/>
              <a:t> to override the default JVM shutdown hook strategy.</a:t>
            </a:r>
          </a:p>
          <a:p>
            <a:pPr lvl="1"/>
            <a:r>
              <a:rPr lang="en-US" dirty="0"/>
              <a:t>2. Starting in Log4j 2.6, you can now use org.apache.logging.log4j.LogManager.shutdown() to initiate shutdown manually.</a:t>
            </a:r>
          </a:p>
          <a:p>
            <a:r>
              <a:rPr lang="en-US" dirty="0"/>
              <a:t>7. Calls to org.apache.log4j.Logger.setLevel() or similar methods are not supported in the API. </a:t>
            </a:r>
          </a:p>
          <a:p>
            <a:r>
              <a:rPr lang="en-US" dirty="0"/>
              <a:t>Applications should remove these. Equivalent functionality is provided in the Log4j 2 implementation classes, org.apache.logging.log4j.core.config.Configurator.setLevel(), but may leave the application susceptible to changes in Log4j 2 internals.</a:t>
            </a:r>
          </a:p>
          <a:p>
            <a:r>
              <a:rPr lang="en-US" dirty="0"/>
              <a:t>8. Where appropriate, applications should convert to use parameterized messages instead of String concatenation. </a:t>
            </a:r>
          </a:p>
          <a:p>
            <a:r>
              <a:rPr lang="en-US" dirty="0"/>
              <a:t>9.org.apache.log4j.MDC and org.apache.log4j.NDC have been replaced by the Thread Context.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E58995-1AEE-4097-84AC-2B3BAFF4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Converting to Log4j2 </a:t>
            </a:r>
          </a:p>
        </p:txBody>
      </p:sp>
    </p:spTree>
    <p:extLst>
      <p:ext uri="{BB962C8B-B14F-4D97-AF65-F5344CB8AC3E}">
        <p14:creationId xmlns:p14="http://schemas.microsoft.com/office/powerpoint/2010/main" val="1841760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C34C1FA-CFE3-4CFD-A644-C52F7CA41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Auditing and Usage Patterns</a:t>
            </a:r>
            <a:endParaRPr lang="lv-LV" altLang="en-US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3E3648C-0ABF-40B2-8C21-D9F60FF12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Transactions in any system may be recorded as audit/paper trail, which allows to discover all the operations done with the business objects. This allows to protect the system against malevolent people.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Large volumes of audit data can be used to find out how the system is typically used (e.g. in Web server logs) </a:t>
            </a:r>
            <a:endParaRPr lang="lv-LV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15E7680-8A1B-4DE3-9B28-8828750C6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Logging vs. Debugging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8D71CB9-50EA-461C-973E-E70C39963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/>
              <a:t>Logging is faster then using a debugger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/>
              <a:t>Logging can be used to diagnose problems in the production stage as well as during development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/>
              <a:t>Logging is easier than debugging in a distributed computing environment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/>
              <a:t>To use logging as debugging tool we need to record lots of events</a:t>
            </a:r>
            <a:endParaRPr lang="en-US" altLang="en-US" sz="250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E6A1A4B-E412-4876-8712-5A2130E18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Activities Similar to Logging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5C3F737-656F-4C62-B05B-E201B95A8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813" y="1328852"/>
            <a:ext cx="8642809" cy="4495800"/>
          </a:xfrm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All these may write to a storage device:</a:t>
            </a:r>
          </a:p>
          <a:p>
            <a:pPr lvl="1">
              <a:buSzTx/>
              <a:buFontTx/>
              <a:buChar char="•"/>
            </a:pPr>
            <a:r>
              <a:rPr lang="en-US" altLang="en-US" sz="3000"/>
              <a:t>Tracing</a:t>
            </a:r>
          </a:p>
          <a:p>
            <a:pPr lvl="1">
              <a:buSzTx/>
              <a:buFontTx/>
              <a:buChar char="•"/>
            </a:pPr>
            <a:r>
              <a:rPr lang="en-US" altLang="en-US" sz="3000"/>
              <a:t>Debugging</a:t>
            </a:r>
          </a:p>
          <a:p>
            <a:pPr lvl="1">
              <a:buSzTx/>
              <a:buFontTx/>
              <a:buChar char="•"/>
            </a:pPr>
            <a:r>
              <a:rPr lang="en-US" altLang="en-US" sz="3000"/>
              <a:t>Error Handling</a:t>
            </a:r>
          </a:p>
          <a:p>
            <a:pPr lvl="1">
              <a:buSzTx/>
              <a:buFontTx/>
              <a:buChar char="•"/>
            </a:pPr>
            <a:r>
              <a:rPr lang="en-US" altLang="en-US" sz="3000"/>
              <a:t>Logging</a:t>
            </a:r>
            <a:endParaRPr lang="en-US" altLang="en-US"/>
          </a:p>
          <a:p>
            <a:pPr>
              <a:buSzTx/>
              <a:buFontTx/>
              <a:buChar char="•"/>
            </a:pPr>
            <a:endParaRPr lang="en-US" altLang="en-US" sz="1000"/>
          </a:p>
          <a:p>
            <a:pPr>
              <a:buSzTx/>
              <a:buFontTx/>
              <a:buChar char="•"/>
            </a:pPr>
            <a:r>
              <a:rPr lang="en-US" altLang="en-US"/>
              <a:t>The mode and purpose of writing is different</a:t>
            </a:r>
            <a:endParaRPr lang="en-US" altLang="en-US" sz="340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1109C61-281F-41A5-8585-900D2F305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Various Logs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8C8F657-ED36-4BE6-839F-0438FE965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Various logs may be driven by: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Tracing the program flow, intercepting method calls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Details of method execution at a granular level 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Error conditions and exceptions that have occurred in the system 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History of business events 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Interactions with users and other systems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F6CF-7C27-489A-B02D-FC513261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new 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4348-06E5-4591-8EF2-35284A59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81125"/>
            <a:ext cx="8228012" cy="2992912"/>
          </a:xfrm>
        </p:spPr>
        <p:txBody>
          <a:bodyPr/>
          <a:lstStyle/>
          <a:p>
            <a:r>
              <a:rPr lang="en-US" dirty="0"/>
              <a:t>The process of creating a new Logger in Java is quite simple. You have to use </a:t>
            </a:r>
            <a:r>
              <a:rPr lang="en-US" dirty="0" err="1"/>
              <a:t>Logger.getLogger</a:t>
            </a:r>
            <a:r>
              <a:rPr lang="en-US" dirty="0"/>
              <a:t>() method.</a:t>
            </a:r>
          </a:p>
          <a:p>
            <a:r>
              <a:rPr lang="en-US" dirty="0"/>
              <a:t>The </a:t>
            </a:r>
            <a:r>
              <a:rPr lang="en-US" dirty="0" err="1"/>
              <a:t>getLogger</a:t>
            </a:r>
            <a:r>
              <a:rPr lang="en-US" dirty="0"/>
              <a:t>() method identifies the name of the Logger and takes string as a parameter. </a:t>
            </a:r>
          </a:p>
          <a:p>
            <a:r>
              <a:rPr lang="en-US" dirty="0"/>
              <a:t>So, if a Logger pre-exists then, that Logger is returned, else a new Logger is created.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E5753-901D-4DC7-A99F-2188995A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37</a:t>
            </a:fld>
            <a:endParaRPr lang="en-GB" alt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B08E0-20C3-4C1E-88FA-5D2EE0862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8" t="38866" r="12061" b="27228"/>
          <a:stretch/>
        </p:blipFill>
        <p:spPr>
          <a:xfrm>
            <a:off x="1011270" y="4105276"/>
            <a:ext cx="7104790" cy="23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7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F81E41F-195F-4891-A679-D43AEC73B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Log4j Design Principles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996855D-079B-4C2A-8ECF-02F09247B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>
                <a:cs typeface="Times New Roman" panose="02020603050405020304" pitchFamily="18" charset="0"/>
              </a:rPr>
              <a:t>Log4j claims to be fast and flexible: speed first, flexibility second</a:t>
            </a:r>
          </a:p>
          <a:p>
            <a:pPr>
              <a:buSzTx/>
              <a:buFontTx/>
              <a:buChar char="•"/>
            </a:pPr>
            <a:r>
              <a:rPr lang="en-US" altLang="en-US">
                <a:cs typeface="Times New Roman" panose="02020603050405020304" pitchFamily="18" charset="0"/>
              </a:rPr>
              <a:t>Although Log4j has a many features, its first design goal was speed. Some Log4j components have been rewritten many times to improve performance. </a:t>
            </a: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7AF8CC0-FF97-48C8-B1A9-2D3D725FA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320FB24-96A1-4863-A53F-F6BFDECEF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cs typeface="Times New Roman" panose="02020603050405020304" pitchFamily="18" charset="0"/>
              </a:rPr>
              <a:t>After development - should log messages stay in the code?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cs typeface="Times New Roman" panose="02020603050405020304" pitchFamily="18" charset="0"/>
              </a:rPr>
              <a:t>When logging is turned off the cost of a log request is a method invocation plus an integer comparison. This takes a few nanoseconds.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>
                <a:cs typeface="Times New Roman" panose="02020603050405020304" pitchFamily="18" charset="0"/>
              </a:rPr>
              <a:t>The typical cost of an executed log request is about 100 microseconds. This is the cost of formatting the log message and sending it to the destination. 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DA0BA-DC08-4012-8897-49C5364C8D5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While building applications, we often face errors which have to be debugged. </a:t>
            </a:r>
          </a:p>
          <a:p>
            <a:r>
              <a:rPr lang="en-US" dirty="0"/>
              <a:t>So, with the help of logs, we can easily get information about what is happening in the application with a record of errors and unusual circumstances. </a:t>
            </a:r>
          </a:p>
          <a:p>
            <a:r>
              <a:rPr lang="en-US" dirty="0"/>
              <a:t>Now, it might strike your mind that, why not use the </a:t>
            </a:r>
            <a:r>
              <a:rPr lang="en-US" dirty="0" err="1"/>
              <a:t>System.out.print</a:t>
            </a:r>
            <a:r>
              <a:rPr lang="en-US" dirty="0"/>
              <a:t>() statement in Java. </a:t>
            </a:r>
          </a:p>
          <a:p>
            <a:r>
              <a:rPr lang="en-US" dirty="0"/>
              <a:t>Well, the problem with these statements is that log messages will be printed only on the console. </a:t>
            </a:r>
          </a:p>
          <a:p>
            <a:r>
              <a:rPr lang="en-US" dirty="0"/>
              <a:t>So, once you close console, automatically, all the logs will be lost.</a:t>
            </a:r>
          </a:p>
          <a:p>
            <a:r>
              <a:rPr lang="en-US" dirty="0"/>
              <a:t>Therefore, logs will be not be stored permanently,  and are displayed one by one, as it is a single-threaded environment.</a:t>
            </a:r>
          </a:p>
          <a:p>
            <a:r>
              <a:rPr lang="en-US" dirty="0"/>
              <a:t>To avoid such issues, logging in Java is simplified with the help of the API provided through the </a:t>
            </a:r>
            <a:r>
              <a:rPr lang="en-US" dirty="0" err="1"/>
              <a:t>java.util.logging</a:t>
            </a:r>
            <a:r>
              <a:rPr lang="en-US" dirty="0"/>
              <a:t> package, and the org.apache.log4j.* package.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3A7A5-1663-400A-8C3F-1D5BD2B5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Need for logging</a:t>
            </a:r>
          </a:p>
        </p:txBody>
      </p:sp>
    </p:spTree>
    <p:extLst>
      <p:ext uri="{BB962C8B-B14F-4D97-AF65-F5344CB8AC3E}">
        <p14:creationId xmlns:p14="http://schemas.microsoft.com/office/powerpoint/2010/main" val="1963112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3300328-C3D5-4D39-8CDA-5A8135539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Usage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CE847-A217-440F-92EF-FFBC0955FD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28" t="29519" r="10722" b="27777"/>
          <a:stretch/>
        </p:blipFill>
        <p:spPr>
          <a:xfrm>
            <a:off x="282803" y="1743959"/>
            <a:ext cx="8770487" cy="361046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F5B9492-B2BD-4FA8-94A6-93D4F6FDC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Concepts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B36A874A-5A95-49A4-9918-A58250947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800"/>
              <a:t>Priority</a:t>
            </a:r>
          </a:p>
          <a:p>
            <a:pPr>
              <a:buSzTx/>
              <a:buFontTx/>
              <a:buChar char="•"/>
            </a:pPr>
            <a:r>
              <a:rPr lang="en-US" altLang="en-US" sz="2800"/>
              <a:t>Logger: </a:t>
            </a:r>
            <a:r>
              <a:rPr lang="en-CA" altLang="en-US" sz="2800">
                <a:cs typeface="Times New Roman" panose="02020603050405020304" pitchFamily="18" charset="0"/>
              </a:rPr>
              <a:t>handling the majority of log operations</a:t>
            </a:r>
          </a:p>
          <a:p>
            <a:pPr>
              <a:buSzTx/>
              <a:buFontTx/>
              <a:buChar char="•"/>
            </a:pPr>
            <a:r>
              <a:rPr lang="en-CA" altLang="en-US" sz="2800">
                <a:cs typeface="Times New Roman" panose="02020603050405020304" pitchFamily="18" charset="0"/>
              </a:rPr>
              <a:t>Appender</a:t>
            </a:r>
            <a:r>
              <a:rPr lang="en-US" altLang="en-US" sz="2800" i="1">
                <a:cs typeface="Times New Roman" panose="02020603050405020304" pitchFamily="18" charset="0"/>
              </a:rPr>
              <a:t>: </a:t>
            </a:r>
            <a:r>
              <a:rPr lang="en-CA" altLang="en-US" sz="2800">
                <a:cs typeface="Times New Roman" panose="02020603050405020304" pitchFamily="18" charset="0"/>
              </a:rPr>
              <a:t>controlling the output of log operations</a:t>
            </a:r>
          </a:p>
          <a:p>
            <a:pPr>
              <a:buSzTx/>
              <a:buFontTx/>
              <a:buChar char="•"/>
            </a:pPr>
            <a:r>
              <a:rPr lang="en-CA" altLang="en-US" sz="2800">
                <a:cs typeface="Times New Roman" panose="02020603050405020304" pitchFamily="18" charset="0"/>
              </a:rPr>
              <a:t>Layout</a:t>
            </a:r>
            <a:r>
              <a:rPr lang="en-US" altLang="en-US" sz="2800">
                <a:cs typeface="Times New Roman" panose="02020603050405020304" pitchFamily="18" charset="0"/>
              </a:rPr>
              <a:t>: </a:t>
            </a:r>
            <a:r>
              <a:rPr lang="en-CA" altLang="en-US" sz="2800">
                <a:cs typeface="Times New Roman" panose="02020603050405020304" pitchFamily="18" charset="0"/>
              </a:rPr>
              <a:t>formatting the output for Appender</a:t>
            </a:r>
            <a:endParaRPr lang="en-CA" altLang="en-US" sz="2800"/>
          </a:p>
          <a:p>
            <a:pPr>
              <a:buSzTx/>
              <a:buFontTx/>
              <a:buChar char="•"/>
            </a:pPr>
            <a:r>
              <a:rPr lang="en-US" altLang="en-US" sz="2800"/>
              <a:t>Configuration:</a:t>
            </a:r>
          </a:p>
          <a:p>
            <a:pPr lvl="1">
              <a:buSzTx/>
              <a:buFontTx/>
              <a:buChar char="•"/>
            </a:pPr>
            <a:r>
              <a:rPr lang="en-US" altLang="en-US" sz="2400"/>
              <a:t>log4j.properties</a:t>
            </a:r>
          </a:p>
          <a:p>
            <a:pPr lvl="1">
              <a:buSzTx/>
              <a:buFontTx/>
              <a:buChar char="•"/>
            </a:pPr>
            <a:r>
              <a:rPr lang="en-US" altLang="en-US" sz="2400"/>
              <a:t>log4j.xml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C2EBC93-AF4C-4908-AA35-E662EC935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Priorities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C2FB67B-8198-4FF3-AB2E-59E8D6F45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948" y="1498534"/>
            <a:ext cx="8586248" cy="457232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/>
              <a:t>Five recognized message priorities: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/>
              <a:t>DEBUG, INFO, WARN, ERROR, FATAL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/>
              <a:t>Priority specific log methods following the form: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/>
              <a:t>debug(Object message);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/>
              <a:t>debug(Object message, Throwable throwable);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/>
              <a:t>General log methods for wrappers and custom priorities: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/>
              <a:t>log(Priority level, Object message);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/>
              <a:t>log(Priority level, Object message, Throwable throwable);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/>
              <a:t>Localized log methods supporting </a:t>
            </a:r>
            <a:r>
              <a:rPr lang="en-US" altLang="en-US" sz="2400" dirty="0" err="1"/>
              <a:t>ResourceBundles</a:t>
            </a:r>
            <a:r>
              <a:rPr lang="en-US" altLang="en-US" sz="2400" dirty="0"/>
              <a:t>: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/>
              <a:t>L7dlog(Priority level, String message, Throwable throwable)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/>
              <a:t>L7dlog(Priority level, Object[] params, Throwable throwable)</a:t>
            </a:r>
          </a:p>
          <a:p>
            <a:pPr lvl="1">
              <a:lnSpc>
                <a:spcPct val="90000"/>
              </a:lnSpc>
              <a:buSzTx/>
              <a:buFontTx/>
              <a:buChar char="•"/>
            </a:pPr>
            <a:r>
              <a:rPr lang="en-US" altLang="en-US" sz="2000" dirty="0" err="1"/>
              <a:t>setResourceBundle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ResourceBundle</a:t>
            </a:r>
            <a:r>
              <a:rPr lang="en-US" altLang="en-US" sz="2000" dirty="0"/>
              <a:t>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D0C1769C-DF56-43F6-8172-35027AD40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Loggers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27CFC73-6481-428C-8E84-A77AF1CC4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83" y="1432547"/>
            <a:ext cx="8760888" cy="481742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dirty="0"/>
              <a:t>Loggers define a hierarchy and give the programmer </a:t>
            </a:r>
            <a:r>
              <a:rPr lang="en-US" altLang="en-US" sz="2800" i="1" dirty="0"/>
              <a:t>run-time</a:t>
            </a:r>
            <a:r>
              <a:rPr lang="en-US" altLang="en-US" sz="2800" dirty="0"/>
              <a:t> control on which statements are printed or not.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dirty="0"/>
              <a:t>Loggers are assigned priorities. A log statement is printed depending on its priority </a:t>
            </a:r>
            <a:r>
              <a:rPr lang="en-US" altLang="en-US" sz="2800" i="1" dirty="0"/>
              <a:t>and</a:t>
            </a:r>
            <a:r>
              <a:rPr lang="en-US" altLang="en-US" sz="2800" dirty="0"/>
              <a:t> its category.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800" dirty="0"/>
              <a:t>Used to support output to multiple logs (</a:t>
            </a:r>
            <a:r>
              <a:rPr lang="en-US" altLang="en-US" sz="2800" dirty="0" err="1"/>
              <a:t>Appenders</a:t>
            </a:r>
            <a:r>
              <a:rPr lang="en-US" altLang="en-US" sz="2800" dirty="0"/>
              <a:t>) at the same time. 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endParaRPr lang="en-US" altLang="en-US" sz="1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Log4j.category.com.mycompany.finance=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INFO,FIN_Appender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This will direct all log messages in package </a:t>
            </a:r>
            <a:r>
              <a:rPr lang="en-US" altLang="en-US" sz="2800" dirty="0" err="1"/>
              <a:t>com.mycompany.finance</a:t>
            </a:r>
            <a:r>
              <a:rPr lang="en-US" altLang="en-US" sz="2800" dirty="0"/>
              <a:t> with priority &gt; INFO to </a:t>
            </a:r>
            <a:r>
              <a:rPr lang="en-US" altLang="en-US" sz="2800" dirty="0" err="1"/>
              <a:t>FIN_Appender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62AB967-CF8F-4F29-87C7-B686AF4B4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Logger Names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ECA168F-D7ED-4003-B45C-36249AD6C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/>
              <a:t>You can name by </a:t>
            </a:r>
            <a:r>
              <a:rPr lang="en-US" altLang="en-US" sz="2800" i="1" dirty="0"/>
              <a:t>locality. </a:t>
            </a:r>
            <a:r>
              <a:rPr lang="en-US" altLang="en-US" sz="2800" dirty="0"/>
              <a:t>It turns out that instantiating a logger in each class, with the logger name equal to the fully-qualified name of the class, is a useful and straightforward approach. 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/>
              <a:t>However, this is not the only way for naming. A common alternative is to name loggers by </a:t>
            </a:r>
            <a:r>
              <a:rPr lang="en-US" altLang="en-US" sz="2800" i="1" dirty="0"/>
              <a:t>functional areas</a:t>
            </a:r>
            <a:r>
              <a:rPr lang="en-US" altLang="en-US" sz="2800" dirty="0"/>
              <a:t>. For example, the "database" logger, "RMI" logger, "security" logger, or the "XML" logger.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5F649BA-3052-4CB5-8409-A796D2E21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Logger Naming Convention</a:t>
            </a:r>
            <a:endParaRPr lang="en-US" altLang="en-US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5848F80-C54A-4B24-9A63-04D701513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709" y="1489108"/>
            <a:ext cx="8628914" cy="475143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Benefits of using fully qualified class names for categories It is very simple to implement:</a:t>
            </a:r>
          </a:p>
          <a:p>
            <a:pPr>
              <a:buSzTx/>
              <a:buFontTx/>
              <a:buChar char="•"/>
            </a:pPr>
            <a:endParaRPr lang="en-US" altLang="en-US" sz="1000" dirty="0"/>
          </a:p>
          <a:p>
            <a:pPr lvl="1">
              <a:buSzTx/>
              <a:buFontTx/>
              <a:buChar char="•"/>
            </a:pPr>
            <a:r>
              <a:rPr lang="en-US" altLang="en-US" sz="2400" dirty="0"/>
              <a:t>It is very simple to explain to new developers</a:t>
            </a:r>
          </a:p>
          <a:p>
            <a:pPr>
              <a:buSzTx/>
              <a:buFontTx/>
              <a:buChar char="•"/>
            </a:pPr>
            <a:endParaRPr lang="en-US" altLang="en-US" sz="1000" dirty="0"/>
          </a:p>
          <a:p>
            <a:pPr lvl="1">
              <a:buSzTx/>
              <a:buFontTx/>
              <a:buChar char="•"/>
            </a:pPr>
            <a:r>
              <a:rPr lang="en-US" altLang="en-US" sz="2400" dirty="0"/>
              <a:t>It automatically mirrors your application's own modular design</a:t>
            </a:r>
          </a:p>
          <a:p>
            <a:pPr>
              <a:buSzTx/>
              <a:buFontTx/>
              <a:buChar char="•"/>
            </a:pPr>
            <a:endParaRPr lang="en-US" altLang="en-US" sz="1000" dirty="0"/>
          </a:p>
          <a:p>
            <a:pPr lvl="1">
              <a:buSzTx/>
              <a:buFontTx/>
              <a:buChar char="•"/>
            </a:pPr>
            <a:r>
              <a:rPr lang="en-US" altLang="en-US" sz="2400" dirty="0"/>
              <a:t>It can be further refined at will</a:t>
            </a:r>
          </a:p>
          <a:p>
            <a:pPr>
              <a:buSzTx/>
              <a:buFontTx/>
              <a:buChar char="•"/>
            </a:pPr>
            <a:endParaRPr lang="en-US" altLang="en-US" sz="1000" dirty="0"/>
          </a:p>
          <a:p>
            <a:pPr lvl="1">
              <a:buSzTx/>
              <a:buFontTx/>
              <a:buChar char="•"/>
            </a:pPr>
            <a:r>
              <a:rPr lang="en-US" altLang="en-US" sz="2400" dirty="0"/>
              <a:t>Printing the category automatically gives information on the locality of the log statement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27CBE51-6648-42ED-9177-D837E5429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Root category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6BAC8F2-C201-4C1F-90AD-07A510A0B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710" y="1432547"/>
            <a:ext cx="8685474" cy="4817424"/>
          </a:xfrm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If no category is defined via a configuration file or programmatically, then all messages will be sent to the </a:t>
            </a:r>
            <a:r>
              <a:rPr lang="en-US" altLang="en-US" b="1" dirty="0"/>
              <a:t>root</a:t>
            </a:r>
            <a:r>
              <a:rPr lang="en-US" altLang="en-US" dirty="0"/>
              <a:t> </a:t>
            </a:r>
            <a:r>
              <a:rPr lang="en-US" altLang="en-US" b="1" dirty="0"/>
              <a:t>category</a:t>
            </a:r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dirty="0"/>
              <a:t>All categories define a priority level and an </a:t>
            </a:r>
            <a:r>
              <a:rPr lang="en-US" altLang="en-US" dirty="0" err="1"/>
              <a:t>Appender</a:t>
            </a:r>
            <a:endParaRPr lang="en-US" altLang="en-US" dirty="0"/>
          </a:p>
          <a:p>
            <a:pPr>
              <a:buSzTx/>
              <a:buFontTx/>
              <a:buChar char="•"/>
            </a:pPr>
            <a:endParaRPr lang="en-US" altLang="en-US" sz="1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Example of definition in (log4j.properties):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Log4j.rootCategory=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WARN,ROOT_Appender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BAB2088-4D69-45E9-9249-45817EA44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Appenders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4C1DD76-182F-4F37-8832-0A861F78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An </a:t>
            </a:r>
            <a:r>
              <a:rPr lang="en-US" altLang="en-US" dirty="0" err="1"/>
              <a:t>Appender</a:t>
            </a:r>
            <a:r>
              <a:rPr lang="en-US" altLang="en-US" dirty="0"/>
              <a:t> is a object that sends log messages to their final destination</a:t>
            </a:r>
          </a:p>
          <a:p>
            <a:pPr>
              <a:buSzTx/>
              <a:buFontTx/>
              <a:buChar char="•"/>
            </a:pPr>
            <a:r>
              <a:rPr lang="en-US" altLang="en-US" dirty="0" err="1"/>
              <a:t>FileAppender</a:t>
            </a:r>
            <a:r>
              <a:rPr lang="en-US" altLang="en-US" dirty="0"/>
              <a:t> – Write to a log file</a:t>
            </a:r>
          </a:p>
          <a:p>
            <a:pPr>
              <a:buSzTx/>
              <a:buFontTx/>
              <a:buChar char="•"/>
            </a:pPr>
            <a:r>
              <a:rPr lang="en-US" altLang="en-US" dirty="0" err="1"/>
              <a:t>SocketAppender</a:t>
            </a:r>
            <a:r>
              <a:rPr lang="en-US" altLang="en-US" dirty="0"/>
              <a:t> – Dumps log output to a socket</a:t>
            </a:r>
          </a:p>
          <a:p>
            <a:pPr>
              <a:buSzTx/>
              <a:buFontTx/>
              <a:buChar char="•"/>
            </a:pPr>
            <a:r>
              <a:rPr lang="en-US" altLang="en-US" dirty="0" err="1"/>
              <a:t>SyslogAppender</a:t>
            </a:r>
            <a:r>
              <a:rPr lang="en-US" altLang="en-US" dirty="0"/>
              <a:t> – Write to the syslog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67415BE9-0A80-4CF1-867F-23281843C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Appenders continued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C00F3ED5-4573-42B2-A6B5-5EC033E73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416" y="1526815"/>
            <a:ext cx="856292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 err="1"/>
              <a:t>NTEventLogAppender</a:t>
            </a:r>
            <a:r>
              <a:rPr lang="en-US" altLang="en-US" sz="2800" dirty="0"/>
              <a:t> – Write the logs to the NT Event Log system.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 err="1"/>
              <a:t>RollingFileAppender</a:t>
            </a:r>
            <a:r>
              <a:rPr lang="en-US" altLang="en-US" sz="2800" dirty="0"/>
              <a:t> – After a certain size is reached it will rename the old file and start with a new one.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 err="1"/>
              <a:t>SocketAppender</a:t>
            </a:r>
            <a:r>
              <a:rPr lang="en-US" altLang="en-US" sz="2800" dirty="0"/>
              <a:t> – Dumps log output to a socket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 err="1"/>
              <a:t>SMTPAppender</a:t>
            </a:r>
            <a:r>
              <a:rPr lang="en-US" altLang="en-US" sz="2800" dirty="0"/>
              <a:t> – Send Messages to email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800" dirty="0" err="1"/>
              <a:t>JMSAppender</a:t>
            </a:r>
            <a:r>
              <a:rPr lang="en-US" altLang="en-US" sz="2800" dirty="0"/>
              <a:t> – Sends messages using Java Messaging Service Or create your own. Not that difficult.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2D305D5-9D3A-4AC4-A2D2-2AF32B1E1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PatternLayout – Customize your message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908FDAC0-9206-4CDC-85DB-EC1E7E35C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085" y="1423120"/>
            <a:ext cx="8634952" cy="490226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sz="2400" dirty="0"/>
              <a:t>Used to customize the layout of a log entry. The format is closely related to conversion pattern of the 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 function in C. The following options are available: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endParaRPr lang="en-US" altLang="en-US" sz="1000" dirty="0"/>
          </a:p>
          <a:p>
            <a:pPr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c</a:t>
            </a:r>
            <a:r>
              <a:rPr lang="en-US" altLang="en-US" sz="2200" dirty="0"/>
              <a:t> - Used to output the category of the logging event.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C</a:t>
            </a:r>
            <a:r>
              <a:rPr lang="en-US" altLang="en-US" sz="2200" dirty="0"/>
              <a:t> - Used to output the fully qualified class name of the caller issuing the logging request. 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d</a:t>
            </a:r>
            <a:r>
              <a:rPr lang="en-US" altLang="en-US" sz="2200" dirty="0"/>
              <a:t> - Used to output the date of the logging event. The date conversion specifier may be followed by a date format specifier enclosed between braces. For example, %d{</a:t>
            </a:r>
            <a:r>
              <a:rPr lang="en-US" altLang="en-US" sz="2200" dirty="0" err="1"/>
              <a:t>HH:mm:ss,SSS</a:t>
            </a:r>
            <a:r>
              <a:rPr lang="en-US" altLang="en-US" sz="2200" dirty="0"/>
              <a:t>} or %d{dd MMM </a:t>
            </a:r>
            <a:r>
              <a:rPr lang="en-US" altLang="en-US" sz="2200" dirty="0" err="1"/>
              <a:t>yyyy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HH:mm:ss,SSS</a:t>
            </a:r>
            <a:r>
              <a:rPr lang="en-US" altLang="en-US" sz="2200" dirty="0"/>
              <a:t>}. If no date format specifier is given then ISO8601 format is assumed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F</a:t>
            </a:r>
            <a:r>
              <a:rPr lang="en-US" altLang="en-US" sz="2200" dirty="0"/>
              <a:t> - Used to output the file name where the logging request was issued.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6F68AE-A3A6-4F7C-B9E0-A0827CFE859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Java logging components help the developer to create logs, pass the logs to the respective destination and maintain an proper format. The following are the three components:</a:t>
            </a:r>
          </a:p>
          <a:p>
            <a:r>
              <a:rPr lang="en-US" dirty="0"/>
              <a:t>Loggers – Responsible for capturing log records and passing them to the corresponding </a:t>
            </a:r>
            <a:r>
              <a:rPr lang="en-US" dirty="0" err="1"/>
              <a:t>Appender</a:t>
            </a:r>
            <a:r>
              <a:rPr lang="en-US" dirty="0"/>
              <a:t>.</a:t>
            </a:r>
          </a:p>
          <a:p>
            <a:r>
              <a:rPr lang="en-US" dirty="0" err="1"/>
              <a:t>Appenders</a:t>
            </a:r>
            <a:r>
              <a:rPr lang="en-US" dirty="0"/>
              <a:t> or Handlers – They are responsible for recording log events to a destination. </a:t>
            </a:r>
            <a:r>
              <a:rPr lang="en-US" dirty="0" err="1"/>
              <a:t>Appenders</a:t>
            </a:r>
            <a:r>
              <a:rPr lang="en-US" dirty="0"/>
              <a:t> format events with the help of Layouts, before sending outputs.</a:t>
            </a:r>
          </a:p>
          <a:p>
            <a:r>
              <a:rPr lang="en-US" dirty="0"/>
              <a:t>Layouts or Formatters – Responsible to determine how data looks when it appears in the log entry.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E35F8-820F-4249-BB67-93A2840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Components</a:t>
            </a:r>
          </a:p>
        </p:txBody>
      </p:sp>
    </p:spTree>
    <p:extLst>
      <p:ext uri="{BB962C8B-B14F-4D97-AF65-F5344CB8AC3E}">
        <p14:creationId xmlns:p14="http://schemas.microsoft.com/office/powerpoint/2010/main" val="28914130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24BEB2E8-C6A2-4611-989D-2B25BF183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PatternLayout – Customize your message</a:t>
            </a:r>
            <a:endParaRPr lang="en-US" altLang="en-US" sz="3200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08880FF8-56E5-42AB-A1B2-1369F9A33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948" y="1470254"/>
            <a:ext cx="8708795" cy="4807998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l</a:t>
            </a:r>
            <a:r>
              <a:rPr lang="en-US" altLang="en-US" sz="2200" dirty="0"/>
              <a:t> - Used to output location information of the caller which generated the logging event. (C+M+L)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L</a:t>
            </a:r>
            <a:r>
              <a:rPr lang="en-US" altLang="en-US" sz="2200" dirty="0"/>
              <a:t> - Used to output the line number from where the logging request was issued.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n</a:t>
            </a:r>
            <a:r>
              <a:rPr lang="en-US" altLang="en-US" sz="2200" dirty="0"/>
              <a:t> - Outputs the platform dependent line separator character or characters.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M</a:t>
            </a:r>
            <a:r>
              <a:rPr lang="en-US" altLang="en-US" sz="2200" dirty="0"/>
              <a:t> - Used to output the method name where the logging request was issued. 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p</a:t>
            </a:r>
            <a:r>
              <a:rPr lang="en-US" altLang="en-US" sz="2200" dirty="0"/>
              <a:t> - Used to output the priority of the logging event.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t</a:t>
            </a:r>
            <a:r>
              <a:rPr lang="en-US" altLang="en-US" sz="2200" dirty="0"/>
              <a:t> - Used to output the name of the thread that generated the logging event.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SzTx/>
              <a:buFontTx/>
              <a:buChar char="•"/>
            </a:pPr>
            <a:r>
              <a:rPr lang="en-US" altLang="en-US" sz="2200" b="1" dirty="0"/>
              <a:t>x</a:t>
            </a:r>
            <a:r>
              <a:rPr lang="en-US" altLang="en-US" sz="2200" dirty="0"/>
              <a:t> - Used to output the NDC (nested diagnostic context) associated with the thread that generated the logging event.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940D1511-0119-42EB-AC29-91B72CB00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035" y="1327944"/>
            <a:ext cx="6913563" cy="1223963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log4j.rootLogger=DEBUG, </a:t>
            </a:r>
            <a:r>
              <a:rPr lang="en-CA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myAppender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log4j.appender.myAppender=org.apache.log4j.ConsoleAppender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log4j.appender.myAppender.layout=org.apache.log4j.PattenLayout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log4j.appender.myAppender.layout.ConversionPattern= \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CA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%-4r [%t] %-5p %c %x - %</a:t>
            </a:r>
            <a:r>
              <a:rPr lang="en-CA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CA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2815E093-792C-4D18-B17D-9ABFFE690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log4j.properties – Example 1</a:t>
            </a:r>
            <a:endParaRPr lang="lv-LV" altLang="en-US"/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id="{7B326494-1AE3-4068-B9AF-C3CDEE8E6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" y="3619499"/>
            <a:ext cx="8575675" cy="2697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0    [main] INFO  com.web.robot.WebRobotMain  - WebRobotMain application started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2203 [main] INFO  com.web.robot.WebRobotMain  - Spring application context initialized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2203 [main] INFO  com.web.robot.WebRobot  - WebRobot started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2203 [main] INFO  com.web.robot.impl.MainBookmarkProcessor  - Starting to load bookmarks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7750 [main] INFO  com.web.robot.impl.MainBookmarkProcessor  - Totally [74] bookmarks loaded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7750 [main] INFO  com.web.robot.WebRobot  - [74] bookmarks loaded by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[com.web.robot.impl.MainBookmarkProcessor]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7750 [main] INFO  com.web.robot.impl.MainBookmarkProcessor  - Starting to process bookmarks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11234 [main] INFO  com.web.robot.impl.MainBookmarkProcessor  - Bookmarks processed: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[66] saved, [8] ignored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11234 [main] INFO  com.web.robot.WebRobot  - WebRobot finished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b="1">
                <a:latin typeface="Courier New" panose="02070309020205020404" pitchFamily="49" charset="0"/>
              </a:rPr>
              <a:t>11234 [main] INFO  com.web.robot.WebRobotMain  - WebRobotMain finished</a:t>
            </a:r>
          </a:p>
        </p:txBody>
      </p:sp>
      <p:sp>
        <p:nvSpPr>
          <p:cNvPr id="165893" name="Text Box 5">
            <a:extLst>
              <a:ext uri="{FF2B5EF4-FFF2-40B4-BE49-F238E27FC236}">
                <a16:creationId xmlns:a16="http://schemas.microsoft.com/office/drawing/2014/main" id="{2E6D1AEB-9E6C-4A72-AD7E-0B6BEA84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35" y="2857103"/>
            <a:ext cx="2220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/>
              <a:t>Output example: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0C67-8F60-4C82-ACE9-E5B6136D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</a:t>
            </a:r>
            <a:r>
              <a:rPr lang="en-IN" dirty="0" err="1"/>
              <a:t>Appender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56A3-803E-4E5F-9D23-0772AD7A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&lt;!DOCTYPE log4j:configuration PUBLIC "-//APACHE//DTD LOG4J 1.2//EN" "log4j.dtd"&gt;</a:t>
            </a:r>
          </a:p>
          <a:p>
            <a:r>
              <a:rPr lang="en-IN" dirty="0"/>
              <a:t>&lt;log4j:configuration xmlns:log4j='http://jakarta.apache.org/log4j/'&gt;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 name="STDOUT" class="org.apache.log4j.ConsoleAppender"&gt;</a:t>
            </a:r>
          </a:p>
          <a:p>
            <a:r>
              <a:rPr lang="en-IN" dirty="0"/>
              <a:t>&lt;layout class="org.apache.log4j.PatternLayout"&gt;</a:t>
            </a:r>
          </a:p>
          <a:p>
            <a:r>
              <a:rPr lang="en-IN" dirty="0"/>
              <a:t>&lt;param name="</a:t>
            </a:r>
            <a:r>
              <a:rPr lang="en-IN" dirty="0" err="1"/>
              <a:t>ConversionPattern</a:t>
            </a:r>
            <a:r>
              <a:rPr lang="en-IN" dirty="0"/>
              <a:t>" value="%d %-5p [%t] %C{2} (%F:%L) - %</a:t>
            </a:r>
            <a:r>
              <a:rPr lang="en-IN" dirty="0" err="1"/>
              <a:t>m%n</a:t>
            </a:r>
            <a:r>
              <a:rPr lang="en-IN" dirty="0"/>
              <a:t>"/&gt;</a:t>
            </a:r>
          </a:p>
          <a:p>
            <a:r>
              <a:rPr lang="en-IN" dirty="0"/>
              <a:t>&lt;/layout&gt;</a:t>
            </a:r>
          </a:p>
          <a:p>
            <a:r>
              <a:rPr lang="en-IN" dirty="0"/>
              <a:t>&lt;/</a:t>
            </a:r>
            <a:r>
              <a:rPr lang="en-IN" dirty="0" err="1"/>
              <a:t>appender</a:t>
            </a:r>
            <a:r>
              <a:rPr lang="en-IN" dirty="0"/>
              <a:t>&gt;</a:t>
            </a:r>
          </a:p>
          <a:p>
            <a:r>
              <a:rPr lang="en-IN" dirty="0"/>
              <a:t>&lt;category name="org.apache.log4j.xml"&gt;</a:t>
            </a:r>
          </a:p>
          <a:p>
            <a:r>
              <a:rPr lang="en-IN" dirty="0"/>
              <a:t>&lt;priority value="info" /&gt;</a:t>
            </a:r>
          </a:p>
          <a:p>
            <a:r>
              <a:rPr lang="en-IN" dirty="0"/>
              <a:t>&lt;/category&gt;</a:t>
            </a:r>
          </a:p>
          <a:p>
            <a:r>
              <a:rPr lang="en-IN" dirty="0"/>
              <a:t>&lt;Root&gt;</a:t>
            </a:r>
          </a:p>
          <a:p>
            <a:r>
              <a:rPr lang="en-IN" dirty="0"/>
              <a:t>&lt;priority value ="debug" /&gt;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-ref ref="STDOUT" /&gt;</a:t>
            </a:r>
          </a:p>
          <a:p>
            <a:r>
              <a:rPr lang="en-IN" dirty="0"/>
              <a:t>&lt;/Root&gt;</a:t>
            </a:r>
          </a:p>
          <a:p>
            <a:r>
              <a:rPr lang="en-IN" dirty="0"/>
              <a:t>&lt;/log4j:configuration&gt;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9CC3-C6C0-4D09-BB60-2334F00C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52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617543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0C67-8F60-4C82-ACE9-E5B6136D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</a:t>
            </a:r>
            <a:r>
              <a:rPr lang="en-IN" dirty="0" err="1"/>
              <a:t>Appender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56A3-803E-4E5F-9D23-0772AD7A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81124"/>
            <a:ext cx="8228012" cy="5227065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&lt;!DOCTYPE log4j:configuration PUBLIC "-//APACHE//DTD LOG4J 1.2//EN" "log4j.dtd"&gt;</a:t>
            </a:r>
          </a:p>
          <a:p>
            <a:r>
              <a:rPr lang="en-IN" dirty="0"/>
              <a:t>&lt;log4j:configuration xmlns:log4j="http://jakarta.apache.org/log4j/"&gt;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 name="A1" class="org.apache.log4j.FileAppender"&gt;</a:t>
            </a:r>
          </a:p>
          <a:p>
            <a:r>
              <a:rPr lang="en-IN" dirty="0"/>
              <a:t>&lt;param name="File" value="A1.log" /&gt;</a:t>
            </a:r>
          </a:p>
          <a:p>
            <a:r>
              <a:rPr lang="en-IN" dirty="0"/>
              <a:t>&lt;param name="Append" value="false" /&gt;</a:t>
            </a:r>
          </a:p>
          <a:p>
            <a:r>
              <a:rPr lang="en-IN" dirty="0"/>
              <a:t>&lt;layout class="org.apache.log4j.xml.XMLLayout" /&gt;</a:t>
            </a:r>
          </a:p>
          <a:p>
            <a:r>
              <a:rPr lang="en-IN" dirty="0"/>
              <a:t>&lt;/</a:t>
            </a:r>
            <a:r>
              <a:rPr lang="en-IN" dirty="0" err="1"/>
              <a:t>appender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 name="STDOUT" class="org.apache.log4j.ConsoleAppender"&gt;</a:t>
            </a:r>
          </a:p>
          <a:p>
            <a:r>
              <a:rPr lang="en-IN" dirty="0"/>
              <a:t>&lt;layout class="org.apache.log4j.SimpleLayout" /&gt;</a:t>
            </a:r>
          </a:p>
          <a:p>
            <a:r>
              <a:rPr lang="en-IN" dirty="0"/>
              <a:t>&lt;/</a:t>
            </a:r>
            <a:r>
              <a:rPr lang="en-IN" dirty="0" err="1"/>
              <a:t>appender</a:t>
            </a:r>
            <a:r>
              <a:rPr lang="en-IN" dirty="0"/>
              <a:t>&gt;</a:t>
            </a:r>
          </a:p>
          <a:p>
            <a:r>
              <a:rPr lang="en-IN" dirty="0"/>
              <a:t>&lt;category name="org.apache.log4j.xml"&gt;</a:t>
            </a:r>
          </a:p>
          <a:p>
            <a:r>
              <a:rPr lang="en-IN" dirty="0"/>
              <a:t>&lt;priority value="debug" /&gt;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-ref ref="A1" /&gt;</a:t>
            </a:r>
          </a:p>
          <a:p>
            <a:r>
              <a:rPr lang="en-IN" dirty="0"/>
              <a:t>&lt;/category&gt;</a:t>
            </a:r>
          </a:p>
          <a:p>
            <a:r>
              <a:rPr lang="en-IN" dirty="0"/>
              <a:t>&lt;root&gt;</a:t>
            </a:r>
          </a:p>
          <a:p>
            <a:r>
              <a:rPr lang="en-IN" dirty="0"/>
              <a:t>&lt;priority value ="debug" /&gt;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-ref ref="STDOUT" /&gt;</a:t>
            </a:r>
          </a:p>
          <a:p>
            <a:r>
              <a:rPr lang="en-IN" dirty="0"/>
              <a:t>&lt;/Root&gt;</a:t>
            </a:r>
          </a:p>
          <a:p>
            <a:r>
              <a:rPr lang="en-IN" dirty="0"/>
              <a:t>&lt;/log4j:configuration&gt;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9CC3-C6C0-4D09-BB60-2334F00C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53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495470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0C67-8F60-4C82-ACE9-E5B6136D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</a:t>
            </a:r>
            <a:r>
              <a:rPr lang="en-IN" dirty="0" err="1"/>
              <a:t>Appender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56A3-803E-4E5F-9D23-0772AD7A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81124"/>
            <a:ext cx="8228012" cy="5227065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&lt;?xml version="1.0" encoding="UTF-8"?&gt;</a:t>
            </a:r>
          </a:p>
          <a:p>
            <a:r>
              <a:rPr lang="en-IN" dirty="0"/>
              <a:t>&lt;!DOCTYPE log4j:configuration PUBLIC "-//APACHE//DTD LOG4J 1.2//EN" "log4j.dtd"&gt;</a:t>
            </a:r>
          </a:p>
          <a:p>
            <a:r>
              <a:rPr lang="en-IN" dirty="0"/>
              <a:t>&lt;log4j:configuration xmlns:log4j="http://jakarta.apache.org/log4j/"&gt;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 name="A1" class="org.apache.log4j.net.SocketAppender"&gt;</a:t>
            </a:r>
          </a:p>
          <a:p>
            <a:r>
              <a:rPr lang="en-IN" dirty="0"/>
              <a:t>&lt;param name="</a:t>
            </a:r>
            <a:r>
              <a:rPr lang="en-IN" dirty="0" err="1"/>
              <a:t>RemoteHost</a:t>
            </a:r>
            <a:r>
              <a:rPr lang="en-IN" dirty="0"/>
              <a:t>" value="localhost"/&gt;</a:t>
            </a:r>
          </a:p>
          <a:p>
            <a:r>
              <a:rPr lang="en-IN" dirty="0"/>
              <a:t>&lt;param name="Port" value="5000"/&gt;</a:t>
            </a:r>
          </a:p>
          <a:p>
            <a:r>
              <a:rPr lang="en-IN" dirty="0"/>
              <a:t>&lt;param name="</a:t>
            </a:r>
            <a:r>
              <a:rPr lang="en-IN" dirty="0" err="1"/>
              <a:t>LocationInfo</a:t>
            </a:r>
            <a:r>
              <a:rPr lang="en-IN" dirty="0"/>
              <a:t>" value="true"/&gt;</a:t>
            </a:r>
          </a:p>
          <a:p>
            <a:r>
              <a:rPr lang="en-IN" dirty="0"/>
              <a:t>&lt;layout class="org.apache.log4j.PatternLayout"&gt;</a:t>
            </a:r>
          </a:p>
          <a:p>
            <a:r>
              <a:rPr lang="en-IN" dirty="0"/>
              <a:t>&lt;param name="</a:t>
            </a:r>
            <a:r>
              <a:rPr lang="en-IN" dirty="0" err="1"/>
              <a:t>ConversionPattern</a:t>
            </a:r>
            <a:r>
              <a:rPr lang="en-IN" dirty="0"/>
              <a:t>" value="%t %-5p %c{2} - %</a:t>
            </a:r>
            <a:r>
              <a:rPr lang="en-IN" dirty="0" err="1"/>
              <a:t>m%n</a:t>
            </a:r>
            <a:r>
              <a:rPr lang="en-IN" dirty="0"/>
              <a:t>"/&gt;</a:t>
            </a:r>
          </a:p>
          <a:p>
            <a:r>
              <a:rPr lang="en-IN" dirty="0"/>
              <a:t>&lt;/layout&gt;</a:t>
            </a:r>
          </a:p>
          <a:p>
            <a:r>
              <a:rPr lang="en-IN" dirty="0"/>
              <a:t>&lt;/</a:t>
            </a:r>
            <a:r>
              <a:rPr lang="en-IN" dirty="0" err="1"/>
              <a:t>appender</a:t>
            </a:r>
            <a:r>
              <a:rPr lang="en-IN" dirty="0"/>
              <a:t>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 name="STDOUT" class="org.apache.log4j.ConsoleAppender"&gt;</a:t>
            </a:r>
          </a:p>
          <a:p>
            <a:r>
              <a:rPr lang="en-IN" dirty="0"/>
              <a:t>&lt;layout class="org.apache.log4j.PatternLayout"&gt;</a:t>
            </a:r>
          </a:p>
          <a:p>
            <a:r>
              <a:rPr lang="en-IN" dirty="0"/>
              <a:t>&lt;param name="</a:t>
            </a:r>
            <a:r>
              <a:rPr lang="en-IN" dirty="0" err="1"/>
              <a:t>ConversionPattern</a:t>
            </a:r>
            <a:r>
              <a:rPr lang="en-IN" dirty="0"/>
              <a:t>" value="%d %-5p [%t] %C{2} (%F:%L) - %</a:t>
            </a:r>
            <a:r>
              <a:rPr lang="en-IN" dirty="0" err="1"/>
              <a:t>m%n</a:t>
            </a:r>
            <a:r>
              <a:rPr lang="en-IN" dirty="0"/>
              <a:t>"/&gt;</a:t>
            </a:r>
          </a:p>
          <a:p>
            <a:r>
              <a:rPr lang="en-IN" dirty="0"/>
              <a:t>&lt;/layout&gt;</a:t>
            </a:r>
          </a:p>
          <a:p>
            <a:r>
              <a:rPr lang="en-IN" dirty="0"/>
              <a:t>&lt;/</a:t>
            </a:r>
            <a:r>
              <a:rPr lang="en-IN" dirty="0" err="1"/>
              <a:t>appender</a:t>
            </a:r>
            <a:r>
              <a:rPr lang="en-IN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9CC3-C6C0-4D09-BB60-2334F00C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54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29163363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0C67-8F60-4C82-ACE9-E5B6136D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</a:t>
            </a:r>
            <a:r>
              <a:rPr lang="en-IN" dirty="0" err="1"/>
              <a:t>Appender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56A3-803E-4E5F-9D23-0772AD7A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381124"/>
            <a:ext cx="8228012" cy="5227065"/>
          </a:xfrm>
        </p:spPr>
        <p:txBody>
          <a:bodyPr>
            <a:normAutofit/>
          </a:bodyPr>
          <a:lstStyle/>
          <a:p>
            <a:r>
              <a:rPr lang="en-IN" dirty="0"/>
              <a:t>&lt;category name="org.apache.log4j.xml"&gt;</a:t>
            </a:r>
          </a:p>
          <a:p>
            <a:r>
              <a:rPr lang="en-IN" dirty="0"/>
              <a:t>&lt;priority value="debug"/&gt;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-ref ref="A1"/&gt;</a:t>
            </a:r>
          </a:p>
          <a:p>
            <a:r>
              <a:rPr lang="en-IN" dirty="0"/>
              <a:t>&lt;/category&gt;</a:t>
            </a:r>
          </a:p>
          <a:p>
            <a:r>
              <a:rPr lang="en-IN" dirty="0"/>
              <a:t>&lt;root&gt;</a:t>
            </a:r>
          </a:p>
          <a:p>
            <a:r>
              <a:rPr lang="en-IN" dirty="0"/>
              <a:t>&lt;priority value="debug"/&gt;</a:t>
            </a:r>
          </a:p>
          <a:p>
            <a:r>
              <a:rPr lang="en-IN" dirty="0"/>
              <a:t>&lt;</a:t>
            </a:r>
            <a:r>
              <a:rPr lang="en-IN" dirty="0" err="1"/>
              <a:t>appender</a:t>
            </a:r>
            <a:r>
              <a:rPr lang="en-IN" dirty="0"/>
              <a:t>-ref ref="STDOUT"/&gt;</a:t>
            </a:r>
          </a:p>
          <a:p>
            <a:r>
              <a:rPr lang="en-IN" dirty="0"/>
              <a:t>&lt;/Root&gt;</a:t>
            </a:r>
          </a:p>
          <a:p>
            <a:r>
              <a:rPr lang="en-IN" dirty="0"/>
              <a:t>&lt;/log4j:configuration&gt;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9CC3-C6C0-4D09-BB60-2334F00C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55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1676578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9CAD86F6-E57D-4AEE-9E6B-464979B19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528" y="1454870"/>
            <a:ext cx="8609241" cy="5134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Set options for </a:t>
            </a:r>
            <a:r>
              <a:rPr lang="en-US" altLang="en-US" sz="1600" dirty="0" err="1">
                <a:latin typeface="Courier New" panose="02070309020205020404" pitchFamily="49" charset="0"/>
              </a:rPr>
              <a:t>appender</a:t>
            </a:r>
            <a:r>
              <a:rPr lang="en-US" altLang="en-US" sz="1600" dirty="0">
                <a:latin typeface="Courier New" panose="02070309020205020404" pitchFamily="49" charset="0"/>
              </a:rPr>
              <a:t> named "</a:t>
            </a:r>
            <a:r>
              <a:rPr lang="en-US" altLang="en-US" sz="1600" dirty="0" err="1">
                <a:latin typeface="Courier New" panose="02070309020205020404" pitchFamily="49" charset="0"/>
              </a:rPr>
              <a:t>ROOT_Appender</a:t>
            </a:r>
            <a:r>
              <a:rPr lang="en-US" altLang="en-US" sz="1600" dirty="0">
                <a:latin typeface="Courier New" panose="02070309020205020404" pitchFamily="49" charset="0"/>
              </a:rPr>
              <a:t>"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It should be a </a:t>
            </a:r>
            <a:r>
              <a:rPr lang="en-US" altLang="en-US" sz="1600" dirty="0" err="1">
                <a:latin typeface="Courier New" panose="02070309020205020404" pitchFamily="49" charset="0"/>
              </a:rPr>
              <a:t>RollingFileAppender</a:t>
            </a:r>
            <a:r>
              <a:rPr lang="en-US" altLang="en-US" sz="1600" dirty="0">
                <a:latin typeface="Courier New" panose="02070309020205020404" pitchFamily="49" charset="0"/>
              </a:rPr>
              <a:t>, with maximum file size of 10 MB# using at most one backup file. The layout is using a pattern layout. ISO8061 date format with context printing enabled.</a:t>
            </a: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log4j.appender.ROOT_Appender=org.log4j.RollingFileAppender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log4j.appender.ROOT_Appender.File=out.log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log4j.appender.ROOT_Appender.MaxFileSize=10MB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log4j.appender.ROOT_Appender.MaxBackupIndex=1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log4j.appender.ROOT_Appender.layout=org.log4j.PatternLayout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log4j.appender.ROOT_Appender.layout.ConversionPattern=%d{ISO8601} %p %t %x - %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m%n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Root category set to DEBUG using the </a:t>
            </a:r>
            <a:r>
              <a:rPr lang="en-US" altLang="en-US" sz="1600" dirty="0" err="1">
                <a:latin typeface="Courier New" panose="02070309020205020404" pitchFamily="49" charset="0"/>
              </a:rPr>
              <a:t>ROOT_Appender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appender</a:t>
            </a:r>
            <a:r>
              <a:rPr lang="en-US" altLang="en-US" sz="1600" dirty="0">
                <a:latin typeface="Courier New" panose="02070309020205020404" pitchFamily="49" charset="0"/>
              </a:rPr>
              <a:t> defined above.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log4j.rootCategory=INFO,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ROOT_Appender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log4j.category.com.emaritz.registration.ejb=DEBUG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B23C9369-3456-4B5A-A563-1FD9E677A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log4j.properties – Example 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9735-E13C-4529-ADC1-FB69F72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23D00-E3A4-48A7-A811-2D9F8D2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57</a:t>
            </a:fld>
            <a:endParaRPr lang="en-GB" alt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1869D-AA9B-491A-B136-63E415FB9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5" t="39966" r="12783" b="19164"/>
          <a:stretch/>
        </p:blipFill>
        <p:spPr>
          <a:xfrm>
            <a:off x="367646" y="1517715"/>
            <a:ext cx="8003356" cy="33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4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5476-7B65-4B0B-B80C-3CF81C80E5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1" y="1381124"/>
            <a:ext cx="8228012" cy="522706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The Log4j properties file is created inside the </a:t>
            </a:r>
            <a:r>
              <a:rPr lang="en-IN" dirty="0" err="1"/>
              <a:t>src</a:t>
            </a:r>
            <a:r>
              <a:rPr lang="en-IN" dirty="0"/>
              <a:t> folder of the project.</a:t>
            </a:r>
          </a:p>
          <a:p>
            <a:r>
              <a:rPr lang="en-IN" dirty="0"/>
              <a:t>log4j.appender.file=org.apache.log4j.RollingFileAppender -&gt; Prints all logs in a file</a:t>
            </a:r>
          </a:p>
          <a:p>
            <a:r>
              <a:rPr lang="en-IN" dirty="0"/>
              <a:t>log4j.appender.stdout=org.apache.log4j.ConsoleAppender -&gt; Prints all logs in the console</a:t>
            </a:r>
          </a:p>
          <a:p>
            <a:r>
              <a:rPr lang="en-IN" dirty="0"/>
              <a:t>log4j.appender.file.File=</a:t>
            </a:r>
            <a:r>
              <a:rPr lang="en-IN" dirty="0" err="1"/>
              <a:t>D:loglogging.log</a:t>
            </a:r>
            <a:r>
              <a:rPr lang="en-IN" dirty="0"/>
              <a:t> -&gt; Specifies the log file location</a:t>
            </a:r>
          </a:p>
          <a:p>
            <a:r>
              <a:rPr lang="en-IN" dirty="0"/>
              <a:t>log4j.appender.file.MaxFileSize=10MB -&gt; Maximum size of the log file to 10MB</a:t>
            </a:r>
          </a:p>
          <a:p>
            <a:r>
              <a:rPr lang="en-IN" dirty="0"/>
              <a:t>log4j.appender.file.MaxBackupIndex=5 -&gt; Limits the number of backup files to 5</a:t>
            </a:r>
          </a:p>
          <a:p>
            <a:r>
              <a:rPr lang="en-IN" dirty="0"/>
              <a:t>log4j.appender.file.layout=org.apache.log4j.PatternLayout -&gt; Specifies the pattern in which logs will print to the log file.</a:t>
            </a:r>
          </a:p>
          <a:p>
            <a:r>
              <a:rPr lang="en-IN" dirty="0"/>
              <a:t>log4j.appender.file.layout.ConversionPattern=%d{</a:t>
            </a:r>
            <a:r>
              <a:rPr lang="en-IN" dirty="0" err="1"/>
              <a:t>yyyy</a:t>
            </a:r>
            <a:r>
              <a:rPr lang="en-IN" dirty="0"/>
              <a:t>-MM-dd </a:t>
            </a:r>
            <a:r>
              <a:rPr lang="en-IN" dirty="0" err="1"/>
              <a:t>HH:mm:ss</a:t>
            </a:r>
            <a:r>
              <a:rPr lang="en-IN" dirty="0"/>
              <a:t>} %-5p %c{1}:%L – %</a:t>
            </a:r>
            <a:r>
              <a:rPr lang="en-IN" dirty="0" err="1"/>
              <a:t>m%n</a:t>
            </a:r>
            <a:r>
              <a:rPr lang="en-IN" dirty="0"/>
              <a:t> -&gt; Sets the default conversion pattern.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F9735-E13C-4529-ADC1-FB69F72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23D00-E3A4-48A7-A811-2D9F8D2ED5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C5D83D82-6541-4AF7-9B1D-C5BBB8C84C45}" type="slidenum">
              <a:rPr lang="en-GB" altLang="en-US" smtClean="0"/>
              <a:pPr/>
              <a:t>58</a:t>
            </a:fld>
            <a:endParaRPr lang="en-GB" altLang="en-US" sz="1400"/>
          </a:p>
        </p:txBody>
      </p:sp>
    </p:spTree>
    <p:extLst>
      <p:ext uri="{BB962C8B-B14F-4D97-AF65-F5344CB8AC3E}">
        <p14:creationId xmlns:p14="http://schemas.microsoft.com/office/powerpoint/2010/main" val="35352251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D519FE8B-3583-47EF-9974-4D4B44F2D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Commons-logging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29588B34-F078-4116-984C-45F4B2AA4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 dirty="0"/>
              <a:t>The Jakarta commons-logging package is an ultra-thin and modular bridge between different logging implementations</a:t>
            </a:r>
          </a:p>
          <a:p>
            <a:pPr>
              <a:buFontTx/>
              <a:buChar char="•"/>
            </a:pPr>
            <a:r>
              <a:rPr lang="en-US" altLang="en-US" sz="2800" dirty="0"/>
              <a:t>Commons-logging is very important when writing libraries that might be used in other projects</a:t>
            </a:r>
          </a:p>
          <a:p>
            <a:pPr>
              <a:buFontTx/>
              <a:buChar char="•"/>
            </a:pPr>
            <a:r>
              <a:rPr lang="en-US" altLang="en-US" sz="2800" dirty="0"/>
              <a:t>A library that uses the commons-logging API can be used with any logging implementation at runtime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3E35F8-820F-4249-BB67-93A2840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Components</a:t>
            </a:r>
          </a:p>
        </p:txBody>
      </p:sp>
      <p:pic>
        <p:nvPicPr>
          <p:cNvPr id="1026" name="Picture 2" descr="Logging Components - Logger in Java - Edureka">
            <a:extLst>
              <a:ext uri="{FF2B5EF4-FFF2-40B4-BE49-F238E27FC236}">
                <a16:creationId xmlns:a16="http://schemas.microsoft.com/office/drawing/2014/main" id="{E3C99B61-B8C2-40BA-979D-2B09A52E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68" y="1746021"/>
            <a:ext cx="7558263" cy="440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5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BBC9-0B45-4F8D-B02B-94F421A5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in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57182-F459-4AF3-AB65-4822C552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60</a:t>
            </a:fld>
            <a:endParaRPr lang="en-GB" alt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13F63-246F-43B7-8803-3C433131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2163217"/>
            <a:ext cx="8889476" cy="22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9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BBC9-0B45-4F8D-B02B-94F421A5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in java substituting parameter and formatters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57182-F459-4AF3-AB65-4822C552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83D82-6541-4AF7-9B1D-C5BBB8C84C45}" type="slidenum">
              <a:rPr lang="en-GB" altLang="en-US" smtClean="0"/>
              <a:pPr/>
              <a:t>61</a:t>
            </a:fld>
            <a:endParaRPr lang="en-GB" alt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F9E3D-9839-4C84-9C31-16030EDB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6" y="1784156"/>
            <a:ext cx="8694833" cy="785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5EA94-215F-4F71-8F2E-10E00F23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26" y="2870311"/>
            <a:ext cx="8598125" cy="572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233831-47E3-45AD-B115-DAA53FF9D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85" y="3551046"/>
            <a:ext cx="8468589" cy="30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101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 this module we discussed</a:t>
            </a:r>
          </a:p>
          <a:p>
            <a:pPr lvl="1"/>
            <a:r>
              <a:rPr lang="en-US" dirty="0"/>
              <a:t>Overview of Maven</a:t>
            </a:r>
          </a:p>
          <a:p>
            <a:pPr lvl="1"/>
            <a:r>
              <a:rPr lang="en-US" dirty="0"/>
              <a:t>Maven archetypes</a:t>
            </a:r>
          </a:p>
          <a:p>
            <a:pPr lvl="1"/>
            <a:r>
              <a:rPr lang="en-US" dirty="0"/>
              <a:t>Maven  life cycle phases</a:t>
            </a:r>
          </a:p>
          <a:p>
            <a:pPr lvl="1"/>
            <a:r>
              <a:rPr lang="en-US" dirty="0"/>
              <a:t>The pom.xml file</a:t>
            </a:r>
          </a:p>
          <a:p>
            <a:pPr lvl="1"/>
            <a:r>
              <a:rPr lang="en-US" dirty="0"/>
              <a:t>Creation of Java projects using Maven</a:t>
            </a:r>
          </a:p>
          <a:p>
            <a:pPr lvl="1"/>
            <a:r>
              <a:rPr lang="en-US" dirty="0"/>
              <a:t>Creation of war files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927075-19FE-4018-A698-E37174E32A5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When an application makes a logging call, the Logger component records the event in a </a:t>
            </a:r>
            <a:r>
              <a:rPr lang="en-US" dirty="0" err="1"/>
              <a:t>LogRecord</a:t>
            </a:r>
            <a:r>
              <a:rPr lang="en-US" dirty="0"/>
              <a:t> and forwards it to the appropriate </a:t>
            </a:r>
            <a:r>
              <a:rPr lang="en-US" dirty="0" err="1"/>
              <a:t>Appender</a:t>
            </a:r>
            <a:r>
              <a:rPr lang="en-US" dirty="0"/>
              <a:t>. </a:t>
            </a:r>
          </a:p>
          <a:p>
            <a:r>
              <a:rPr lang="en-US" dirty="0"/>
              <a:t>Then it </a:t>
            </a:r>
            <a:r>
              <a:rPr lang="en-US" dirty="0" err="1"/>
              <a:t>formated</a:t>
            </a:r>
            <a:r>
              <a:rPr lang="en-US" dirty="0"/>
              <a:t> the record using the Layout according to the required format. </a:t>
            </a:r>
          </a:p>
          <a:p>
            <a:r>
              <a:rPr lang="en-US" dirty="0"/>
              <a:t>Apart from this, you can also use more than one Filters to specify which </a:t>
            </a:r>
            <a:r>
              <a:rPr lang="en-US" dirty="0" err="1"/>
              <a:t>Appenders</a:t>
            </a:r>
            <a:r>
              <a:rPr lang="en-US" dirty="0"/>
              <a:t> should be used for events.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3E35F8-820F-4249-BB67-93A2840D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Components</a:t>
            </a:r>
          </a:p>
        </p:txBody>
      </p:sp>
    </p:spTree>
    <p:extLst>
      <p:ext uri="{BB962C8B-B14F-4D97-AF65-F5344CB8AC3E}">
        <p14:creationId xmlns:p14="http://schemas.microsoft.com/office/powerpoint/2010/main" val="250733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C867523-8508-4E6C-99A6-6EC867275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Log4j Background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1034A8E-A9A8-4384-BA88-B852C14D5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7697" y="1253765"/>
            <a:ext cx="8638340" cy="5279010"/>
          </a:xfrm>
        </p:spPr>
        <p:txBody>
          <a:bodyPr>
            <a:normAutofit fontScale="92500" lnSpcReduction="10000"/>
          </a:bodyPr>
          <a:lstStyle/>
          <a:p>
            <a:pPr>
              <a:buSzTx/>
              <a:buFontTx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In conformance with this rule, the E.U. SEMPER project decided to write its own tracing API. </a:t>
            </a:r>
          </a:p>
          <a:p>
            <a:pPr>
              <a:buSzTx/>
              <a:buFontTx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This was in early 1996. </a:t>
            </a:r>
          </a:p>
          <a:p>
            <a:pPr>
              <a:buSzTx/>
              <a:buFontTx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After countless enhancements, several incarnations and much work that API has evolved to become log4j, a popular logging package for Java. </a:t>
            </a:r>
          </a:p>
          <a:p>
            <a:pPr>
              <a:buSzTx/>
              <a:buFontTx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The package is distributed under the Apache Software License, a fully-fledged open source license certified by the open source initiative. </a:t>
            </a:r>
          </a:p>
          <a:p>
            <a:pPr>
              <a:buSzTx/>
              <a:buFontTx/>
              <a:buChar char="•"/>
            </a:pPr>
            <a:r>
              <a:rPr lang="en-US" altLang="en-US" sz="2800" dirty="0">
                <a:cs typeface="Times New Roman" panose="02020603050405020304" pitchFamily="18" charset="0"/>
              </a:rPr>
              <a:t>The latest log4j version, including full-source code, class files and documentation can be found at http://logging.apache.org/log4j/2.x/index.html.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0743410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761D38-3FC7-4155-8DEF-B64FA129C51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Inserting log statements into code is a low-tech method for debugging it. </a:t>
            </a:r>
          </a:p>
          <a:p>
            <a:r>
              <a:rPr lang="en-US" dirty="0"/>
              <a:t>It may also be the only way because debuggers are not always available or applicable. </a:t>
            </a:r>
          </a:p>
          <a:p>
            <a:r>
              <a:rPr lang="en-US" dirty="0"/>
              <a:t>This is usually the case for multithreaded applications and distributed applications at large.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896AD8-0B5F-4EFD-B417-54EC7FF2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Log4j Background</a:t>
            </a:r>
          </a:p>
        </p:txBody>
      </p:sp>
    </p:spTree>
    <p:extLst>
      <p:ext uri="{BB962C8B-B14F-4D97-AF65-F5344CB8AC3E}">
        <p14:creationId xmlns:p14="http://schemas.microsoft.com/office/powerpoint/2010/main" val="1373577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theme1.xml><?xml version="1.0" encoding="utf-8"?>
<a:theme xmlns:a="http://schemas.openxmlformats.org/drawingml/2006/main" name="Pencils_02_2012">
  <a:themeElements>
    <a:clrScheme name="Custom 2">
      <a:dk1>
        <a:srgbClr val="000000"/>
      </a:dk1>
      <a:lt1>
        <a:sysClr val="window" lastClr="FFFFFF"/>
      </a:lt1>
      <a:dk2>
        <a:srgbClr val="002266"/>
      </a:dk2>
      <a:lt2>
        <a:srgbClr val="BBBB00"/>
      </a:lt2>
      <a:accent1>
        <a:srgbClr val="00BBEE"/>
      </a:accent1>
      <a:accent2>
        <a:srgbClr val="FF9900"/>
      </a:accent2>
      <a:accent3>
        <a:srgbClr val="BBBB00"/>
      </a:accent3>
      <a:accent4>
        <a:srgbClr val="002266"/>
      </a:accent4>
      <a:accent5>
        <a:srgbClr val="DD4411"/>
      </a:accent5>
      <a:accent6>
        <a:srgbClr val="E1DD00"/>
      </a:accent6>
      <a:hlink>
        <a:srgbClr val="FF9900"/>
      </a:hlink>
      <a:folHlink>
        <a:srgbClr val="002266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4DE32136F4D4F8B91DE44C434FF89" ma:contentTypeVersion="0" ma:contentTypeDescription="Create a new document." ma:contentTypeScope="" ma:versionID="51781ce6f9edcc76a54a87506d8d88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A6220E-5020-4ACE-A33D-0A412E4F47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14F291-B47C-48A1-B199-EBD0A7B4E780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9F65D84-E0F8-41F8-8AB1-093C0ADE7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4941</Words>
  <Application>Microsoft Office PowerPoint</Application>
  <PresentationFormat>On-screen Show (4:3)</PresentationFormat>
  <Paragraphs>432</Paragraphs>
  <Slides>63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Courier New</vt:lpstr>
      <vt:lpstr>Times New Roman</vt:lpstr>
      <vt:lpstr>Wingdings</vt:lpstr>
      <vt:lpstr>Pencils_02_2012</vt:lpstr>
      <vt:lpstr>PowerPoint Presentation</vt:lpstr>
      <vt:lpstr>Logging with Log4j Goals</vt:lpstr>
      <vt:lpstr>Introduction</vt:lpstr>
      <vt:lpstr>Need for logging</vt:lpstr>
      <vt:lpstr>Logging Components</vt:lpstr>
      <vt:lpstr>Logging Components</vt:lpstr>
      <vt:lpstr>Logging Components</vt:lpstr>
      <vt:lpstr>Log4j Background</vt:lpstr>
      <vt:lpstr>Log4j Background</vt:lpstr>
      <vt:lpstr>Why Log4j</vt:lpstr>
      <vt:lpstr>Why Log4j</vt:lpstr>
      <vt:lpstr>Why Log4j</vt:lpstr>
      <vt:lpstr>Why Log4j</vt:lpstr>
      <vt:lpstr>Log4j Architecture</vt:lpstr>
      <vt:lpstr>Log4j Architecture</vt:lpstr>
      <vt:lpstr>Log4j Architecture</vt:lpstr>
      <vt:lpstr>Log4j Architecture</vt:lpstr>
      <vt:lpstr>Log4j Architecture</vt:lpstr>
      <vt:lpstr>Log Levels</vt:lpstr>
      <vt:lpstr>Log Levels</vt:lpstr>
      <vt:lpstr>Log Levels</vt:lpstr>
      <vt:lpstr>Log Events</vt:lpstr>
      <vt:lpstr>What is Logger in Java?</vt:lpstr>
      <vt:lpstr>Filters</vt:lpstr>
      <vt:lpstr>Appenders</vt:lpstr>
      <vt:lpstr>Appenders</vt:lpstr>
      <vt:lpstr>Appenders</vt:lpstr>
      <vt:lpstr>Appenders</vt:lpstr>
      <vt:lpstr>Appenders</vt:lpstr>
      <vt:lpstr>What is Logger in Java?</vt:lpstr>
      <vt:lpstr>Converting to Log4j2 </vt:lpstr>
      <vt:lpstr>Converting to Log4j2 </vt:lpstr>
      <vt:lpstr>Auditing and Usage Patterns</vt:lpstr>
      <vt:lpstr>Logging vs. Debugging</vt:lpstr>
      <vt:lpstr>Activities Similar to Logging</vt:lpstr>
      <vt:lpstr>Various Logs</vt:lpstr>
      <vt:lpstr>Create new Logger</vt:lpstr>
      <vt:lpstr>Log4j Design Principles</vt:lpstr>
      <vt:lpstr>Performance</vt:lpstr>
      <vt:lpstr>Basic Usage Example</vt:lpstr>
      <vt:lpstr>Basic Concepts</vt:lpstr>
      <vt:lpstr>Priorities</vt:lpstr>
      <vt:lpstr>Loggers</vt:lpstr>
      <vt:lpstr>Logger Names</vt:lpstr>
      <vt:lpstr>Logger Naming Convention</vt:lpstr>
      <vt:lpstr>Root category</vt:lpstr>
      <vt:lpstr>Appenders</vt:lpstr>
      <vt:lpstr>Appenders continued</vt:lpstr>
      <vt:lpstr>PatternLayout – Customize your message</vt:lpstr>
      <vt:lpstr>PatternLayout – Customize your message</vt:lpstr>
      <vt:lpstr>log4j.properties – Example 1</vt:lpstr>
      <vt:lpstr>Console Appender</vt:lpstr>
      <vt:lpstr>File Appender</vt:lpstr>
      <vt:lpstr>Socket Appender</vt:lpstr>
      <vt:lpstr>Socket Appender</vt:lpstr>
      <vt:lpstr>log4j.properties – Example 2</vt:lpstr>
      <vt:lpstr>Log4j Properties</vt:lpstr>
      <vt:lpstr>Log4j Properties</vt:lpstr>
      <vt:lpstr>Commons-logging</vt:lpstr>
      <vt:lpstr>Log4j in java</vt:lpstr>
      <vt:lpstr>Log4j in java substituting parameter and formatters</vt:lpstr>
      <vt:lpstr>PowerPoint Presentation</vt:lpstr>
      <vt:lpstr>Module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Parameswari Ettiappan</dc:creator>
  <cp:lastModifiedBy>Parameswari Ettiappan</cp:lastModifiedBy>
  <cp:revision>180</cp:revision>
  <dcterms:created xsi:type="dcterms:W3CDTF">2020-09-29T16:14:50Z</dcterms:created>
  <dcterms:modified xsi:type="dcterms:W3CDTF">2021-01-27T03:01:50Z</dcterms:modified>
</cp:coreProperties>
</file>