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4"/>
  </p:notesMasterIdLst>
  <p:handoutMasterIdLst>
    <p:handoutMasterId r:id="rId45"/>
  </p:handoutMasterIdLst>
  <p:sldIdLst>
    <p:sldId id="316" r:id="rId5"/>
    <p:sldId id="330" r:id="rId6"/>
    <p:sldId id="331" r:id="rId7"/>
    <p:sldId id="341" r:id="rId8"/>
    <p:sldId id="353" r:id="rId9"/>
    <p:sldId id="342" r:id="rId10"/>
    <p:sldId id="343" r:id="rId11"/>
    <p:sldId id="344" r:id="rId12"/>
    <p:sldId id="373" r:id="rId13"/>
    <p:sldId id="345" r:id="rId14"/>
    <p:sldId id="346" r:id="rId15"/>
    <p:sldId id="347" r:id="rId16"/>
    <p:sldId id="350" r:id="rId17"/>
    <p:sldId id="351" r:id="rId18"/>
    <p:sldId id="348" r:id="rId19"/>
    <p:sldId id="349" r:id="rId20"/>
    <p:sldId id="352" r:id="rId21"/>
    <p:sldId id="374" r:id="rId22"/>
    <p:sldId id="354" r:id="rId23"/>
    <p:sldId id="359" r:id="rId24"/>
    <p:sldId id="361" r:id="rId25"/>
    <p:sldId id="362" r:id="rId26"/>
    <p:sldId id="355" r:id="rId27"/>
    <p:sldId id="375" r:id="rId28"/>
    <p:sldId id="356" r:id="rId29"/>
    <p:sldId id="363" r:id="rId30"/>
    <p:sldId id="364" r:id="rId31"/>
    <p:sldId id="357" r:id="rId32"/>
    <p:sldId id="365" r:id="rId33"/>
    <p:sldId id="358" r:id="rId34"/>
    <p:sldId id="369" r:id="rId35"/>
    <p:sldId id="370" r:id="rId36"/>
    <p:sldId id="376" r:id="rId37"/>
    <p:sldId id="371" r:id="rId38"/>
    <p:sldId id="372" r:id="rId39"/>
    <p:sldId id="377" r:id="rId40"/>
    <p:sldId id="340" r:id="rId41"/>
    <p:sldId id="366" r:id="rId42"/>
    <p:sldId id="339" r:id="rId43"/>
  </p:sldIdLst>
  <p:sldSz cx="9144000" cy="6858000" type="screen4x3"/>
  <p:notesSz cx="6858000" cy="9144000"/>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
          <p15:clr>
            <a:srgbClr val="A4A3A4"/>
          </p15:clr>
        </p15:guide>
        <p15:guide id="2" orient="horz" pos="4043">
          <p15:clr>
            <a:srgbClr val="A4A3A4"/>
          </p15:clr>
        </p15:guide>
        <p15:guide id="3" orient="horz" pos="2387">
          <p15:clr>
            <a:srgbClr val="A4A3A4"/>
          </p15:clr>
        </p15:guide>
        <p15:guide id="4" orient="horz" pos="4233">
          <p15:clr>
            <a:srgbClr val="A4A3A4"/>
          </p15:clr>
        </p15:guide>
        <p15:guide id="5" orient="horz" pos="924">
          <p15:clr>
            <a:srgbClr val="A4A3A4"/>
          </p15:clr>
        </p15:guide>
        <p15:guide id="6" orient="horz" pos="736">
          <p15:clr>
            <a:srgbClr val="A4A3A4"/>
          </p15:clr>
        </p15:guide>
        <p15:guide id="7" orient="horz" pos="2882">
          <p15:clr>
            <a:srgbClr val="A4A3A4"/>
          </p15:clr>
        </p15:guide>
        <p15:guide id="8" orient="horz" pos="560">
          <p15:clr>
            <a:srgbClr val="A4A3A4"/>
          </p15:clr>
        </p15:guide>
        <p15:guide id="9" pos="2880">
          <p15:clr>
            <a:srgbClr val="A4A3A4"/>
          </p15:clr>
        </p15:guide>
        <p15:guide id="10" pos="288">
          <p15:clr>
            <a:srgbClr val="A4A3A4"/>
          </p15:clr>
        </p15:guide>
        <p15:guide id="11" pos="5501">
          <p15:clr>
            <a:srgbClr val="A4A3A4"/>
          </p15:clr>
        </p15:guide>
        <p15:guide id="12" pos="2824">
          <p15:clr>
            <a:srgbClr val="A4A3A4"/>
          </p15:clr>
        </p15:guide>
        <p15:guide id="13" pos="2936">
          <p15:clr>
            <a:srgbClr val="A4A3A4"/>
          </p15:clr>
        </p15:guide>
        <p15:guide id="14" pos="4172">
          <p15:clr>
            <a:srgbClr val="A4A3A4"/>
          </p15:clr>
        </p15:guide>
        <p15:guide id="15" pos="158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yJ" initials="J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2772"/>
    <a:srgbClr val="00BBEE"/>
    <a:srgbClr val="000000"/>
    <a:srgbClr val="992222"/>
    <a:srgbClr val="7F7F7F"/>
    <a:srgbClr val="666666"/>
    <a:srgbClr val="FF0000"/>
    <a:srgbClr val="EDCAED"/>
    <a:srgbClr val="C85FC8"/>
    <a:srgbClr val="869E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74104" autoAdjust="0"/>
  </p:normalViewPr>
  <p:slideViewPr>
    <p:cSldViewPr snapToGrid="0" snapToObjects="1" showGuides="1">
      <p:cViewPr varScale="1">
        <p:scale>
          <a:sx n="55" d="100"/>
          <a:sy n="55" d="100"/>
        </p:scale>
        <p:origin x="2334" y="72"/>
      </p:cViewPr>
      <p:guideLst>
        <p:guide orient="horz" pos="5"/>
        <p:guide orient="horz" pos="4043"/>
        <p:guide orient="horz" pos="2387"/>
        <p:guide orient="horz" pos="4233"/>
        <p:guide orient="horz" pos="924"/>
        <p:guide orient="horz" pos="736"/>
        <p:guide orient="horz" pos="2882"/>
        <p:guide orient="horz" pos="560"/>
        <p:guide pos="2880"/>
        <p:guide pos="288"/>
        <p:guide pos="5501"/>
        <p:guide pos="2824"/>
        <p:guide pos="2936"/>
        <p:guide pos="4172"/>
        <p:guide pos="1585"/>
      </p:guideLst>
    </p:cSldViewPr>
  </p:slideViewPr>
  <p:notesTextViewPr>
    <p:cViewPr>
      <p:scale>
        <a:sx n="75" d="100"/>
        <a:sy n="75" d="100"/>
      </p:scale>
      <p:origin x="0" y="0"/>
    </p:cViewPr>
  </p:notesTextViewPr>
  <p:sorterViewPr>
    <p:cViewPr>
      <p:scale>
        <a:sx n="100" d="100"/>
        <a:sy n="100" d="100"/>
      </p:scale>
      <p:origin x="0" y="0"/>
    </p:cViewPr>
  </p:sorterViewPr>
  <p:notesViewPr>
    <p:cSldViewPr snapToGrid="0" snapToObjects="1" showGuides="1">
      <p:cViewPr varScale="1">
        <p:scale>
          <a:sx n="67" d="100"/>
          <a:sy n="67" d="100"/>
        </p:scale>
        <p:origin x="-27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8FA3CA-5725-4BA7-A851-72A62AC5A8EE}" type="datetimeFigureOut">
              <a:rPr lang="en-CA" smtClean="0"/>
              <a:pPr/>
              <a:t>2015-04-12</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873CA4-7EF9-467F-99BD-6DDCB9451CF6}" type="slidenum">
              <a:rPr lang="en-CA" smtClean="0"/>
              <a:pPr/>
              <a:t>‹#›</a:t>
            </a:fld>
            <a:endParaRPr lang="en-CA"/>
          </a:p>
        </p:txBody>
      </p:sp>
    </p:spTree>
    <p:extLst>
      <p:ext uri="{BB962C8B-B14F-4D97-AF65-F5344CB8AC3E}">
        <p14:creationId xmlns:p14="http://schemas.microsoft.com/office/powerpoint/2010/main" val="2175470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58700-9FA2-48CE-AC88-D71D45EB490A}" type="datetimeFigureOut">
              <a:rPr lang="en-US" smtClean="0"/>
              <a:pPr/>
              <a:t>4/12/2015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BC4E5-2BC1-4F43-85DD-A1B8F74CB7EB}" type="slidenum">
              <a:rPr lang="en-US" smtClean="0"/>
              <a:pPr/>
              <a:t>‹#›</a:t>
            </a:fld>
            <a:endParaRPr lang="en-US"/>
          </a:p>
        </p:txBody>
      </p:sp>
    </p:spTree>
    <p:extLst>
      <p:ext uri="{BB962C8B-B14F-4D97-AF65-F5344CB8AC3E}">
        <p14:creationId xmlns:p14="http://schemas.microsoft.com/office/powerpoint/2010/main" val="1409004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lvl="2"/>
            <a:r>
              <a:rPr lang="en-GB" dirty="0" smtClean="0"/>
              <a:t>Introduce yourself, if necessary.</a:t>
            </a:r>
          </a:p>
          <a:p>
            <a:pPr lvl="2"/>
            <a:r>
              <a:rPr lang="en-GB" dirty="0" smtClean="0"/>
              <a:t>Introduce the module and time frame, which is approximately 3.5 hours </a:t>
            </a:r>
          </a:p>
          <a:p>
            <a:pPr lvl="2"/>
            <a:r>
              <a:rPr lang="en-GB" dirty="0" smtClean="0"/>
              <a:t>Verify the students have the proper handouts for the module.</a:t>
            </a:r>
          </a:p>
          <a:p>
            <a:pPr lvl="2"/>
            <a:r>
              <a:rPr lang="en-GB" dirty="0" smtClean="0"/>
              <a:t>Ensure the students have access to the required software for the practice exercises.</a:t>
            </a:r>
          </a:p>
          <a:p>
            <a:pPr lvl="1"/>
            <a:endParaRPr lang="en-GB" dirty="0" smtClean="0"/>
          </a:p>
          <a:p>
            <a:pPr lvl="1"/>
            <a:r>
              <a:rPr lang="en-GB" b="1" dirty="0" smtClean="0"/>
              <a:t>Participant Notes:</a:t>
            </a:r>
          </a:p>
          <a:p>
            <a:pPr lvl="1"/>
            <a:r>
              <a:rPr lang="en-GB" dirty="0" smtClean="0"/>
              <a:t>N/A</a:t>
            </a:r>
          </a:p>
          <a:p>
            <a:pPr lvl="1"/>
            <a:endParaRPr lang="en-GB" dirty="0" smtClean="0"/>
          </a:p>
          <a:p>
            <a:endParaRPr lang="en-GB" dirty="0" smtClean="0"/>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a:t>
            </a:fld>
            <a:endParaRPr lang="en-US"/>
          </a:p>
        </p:txBody>
      </p:sp>
    </p:spTree>
    <p:extLst>
      <p:ext uri="{BB962C8B-B14F-4D97-AF65-F5344CB8AC3E}">
        <p14:creationId xmlns:p14="http://schemas.microsoft.com/office/powerpoint/2010/main" val="1163102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Faculty Notes :</a:t>
            </a:r>
          </a:p>
          <a:p>
            <a:r>
              <a:rPr lang="en-US" b="0" dirty="0" smtClean="0"/>
              <a:t>	</a:t>
            </a:r>
            <a:r>
              <a:rPr lang="en-US" b="0" dirty="0" err="1" smtClean="0"/>
              <a:t>em</a:t>
            </a:r>
            <a:r>
              <a:rPr lang="en-US" b="0" dirty="0" smtClean="0"/>
              <a:t> represents EntityManager object</a:t>
            </a:r>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27</a:t>
            </a:fld>
            <a:endParaRPr lang="en-US"/>
          </a:p>
        </p:txBody>
      </p:sp>
    </p:spTree>
    <p:extLst>
      <p:ext uri="{BB962C8B-B14F-4D97-AF65-F5344CB8AC3E}">
        <p14:creationId xmlns:p14="http://schemas.microsoft.com/office/powerpoint/2010/main" val="102168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31</a:t>
            </a:fld>
            <a:endParaRPr lang="en-US"/>
          </a:p>
        </p:txBody>
      </p:sp>
    </p:spTree>
    <p:extLst>
      <p:ext uri="{BB962C8B-B14F-4D97-AF65-F5344CB8AC3E}">
        <p14:creationId xmlns:p14="http://schemas.microsoft.com/office/powerpoint/2010/main" val="784247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Faculty Notes :</a:t>
            </a:r>
          </a:p>
          <a:p>
            <a:r>
              <a:rPr lang="en-US" dirty="0" smtClean="0"/>
              <a:t>As we have</a:t>
            </a:r>
            <a:r>
              <a:rPr lang="en-US" baseline="0" dirty="0" smtClean="0"/>
              <a:t> explained them on the Entity classes this will be easier for the participants to understand how to map the table with ER relationship</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4</a:t>
            </a:fld>
            <a:endParaRPr lang="en-US"/>
          </a:p>
        </p:txBody>
      </p:sp>
    </p:spTree>
    <p:extLst>
      <p:ext uri="{BB962C8B-B14F-4D97-AF65-F5344CB8AC3E}">
        <p14:creationId xmlns:p14="http://schemas.microsoft.com/office/powerpoint/2010/main" val="2431857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Faculty Notes :</a:t>
            </a:r>
          </a:p>
          <a:p>
            <a:endParaRPr lang="en-US" dirty="0" smtClean="0"/>
          </a:p>
          <a:p>
            <a:r>
              <a:rPr lang="en-US" dirty="0" smtClean="0"/>
              <a:t>Demo is given on how</a:t>
            </a:r>
            <a:r>
              <a:rPr lang="en-US" baseline="0" dirty="0" smtClean="0"/>
              <a:t> to use the mappings in the next coming slides</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8</a:t>
            </a:fld>
            <a:endParaRPr lang="en-US"/>
          </a:p>
        </p:txBody>
      </p:sp>
    </p:spTree>
    <p:extLst>
      <p:ext uri="{BB962C8B-B14F-4D97-AF65-F5344CB8AC3E}">
        <p14:creationId xmlns:p14="http://schemas.microsoft.com/office/powerpoint/2010/main" val="813826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Faculty Notes :</a:t>
            </a:r>
          </a:p>
          <a:p>
            <a:endParaRPr lang="en-US" dirty="0" smtClean="0"/>
          </a:p>
          <a:p>
            <a:r>
              <a:rPr lang="en-US" dirty="0" smtClean="0"/>
              <a:t>Explain the</a:t>
            </a:r>
            <a:r>
              <a:rPr lang="en-US" baseline="0" dirty="0" smtClean="0"/>
              <a:t> concept of Cascading and help them understanding the use of cascading</a:t>
            </a:r>
          </a:p>
        </p:txBody>
      </p:sp>
      <p:sp>
        <p:nvSpPr>
          <p:cNvPr id="4" name="Slide Number Placeholder 3"/>
          <p:cNvSpPr>
            <a:spLocks noGrp="1"/>
          </p:cNvSpPr>
          <p:nvPr>
            <p:ph type="sldNum" sz="quarter" idx="10"/>
          </p:nvPr>
        </p:nvSpPr>
        <p:spPr/>
        <p:txBody>
          <a:bodyPr/>
          <a:lstStyle/>
          <a:p>
            <a:fld id="{FE9BC4E5-2BC1-4F43-85DD-A1B8F74CB7EB}" type="slidenum">
              <a:rPr lang="en-US" smtClean="0"/>
              <a:pPr/>
              <a:t>10</a:t>
            </a:fld>
            <a:endParaRPr lang="en-US"/>
          </a:p>
        </p:txBody>
      </p:sp>
    </p:spTree>
    <p:extLst>
      <p:ext uri="{BB962C8B-B14F-4D97-AF65-F5344CB8AC3E}">
        <p14:creationId xmlns:p14="http://schemas.microsoft.com/office/powerpoint/2010/main" val="27343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Faculty Notes :</a:t>
            </a:r>
          </a:p>
          <a:p>
            <a:pPr>
              <a:buFont typeface="Arial" pitchFamily="34" charset="0"/>
              <a:buChar char="•"/>
            </a:pPr>
            <a:r>
              <a:rPr lang="en-US" b="0" dirty="0" smtClean="0"/>
              <a:t> In the example provided the</a:t>
            </a:r>
            <a:r>
              <a:rPr lang="en-US" b="0" baseline="0" dirty="0" smtClean="0"/>
              <a:t> parent class is having the One to Many relationship with Child class. </a:t>
            </a:r>
          </a:p>
          <a:p>
            <a:pPr>
              <a:buFont typeface="Arial" pitchFamily="34" charset="0"/>
              <a:buNone/>
            </a:pPr>
            <a:r>
              <a:rPr lang="en-US" b="0" baseline="0" dirty="0" smtClean="0"/>
              <a:t>	- @OneToMany annotation is used to map the tables </a:t>
            </a:r>
          </a:p>
          <a:p>
            <a:pPr>
              <a:buFont typeface="Arial" pitchFamily="34" charset="0"/>
              <a:buNone/>
            </a:pPr>
            <a:r>
              <a:rPr lang="en-US" b="0" baseline="0" dirty="0" smtClean="0"/>
              <a:t>	- </a:t>
            </a:r>
            <a:r>
              <a:rPr lang="en-US" b="0" baseline="0" dirty="0" err="1" smtClean="0"/>
              <a:t>targetEntity</a:t>
            </a:r>
            <a:r>
              <a:rPr lang="en-US" b="0" baseline="0" dirty="0" smtClean="0"/>
              <a:t> – used to specify the destination child class</a:t>
            </a:r>
          </a:p>
          <a:p>
            <a:pPr>
              <a:buFont typeface="Arial" pitchFamily="34" charset="0"/>
              <a:buNone/>
            </a:pPr>
            <a:r>
              <a:rPr lang="en-US" b="0" baseline="0" dirty="0" smtClean="0"/>
              <a:t>	- cascade – used to specify the type of cascade</a:t>
            </a:r>
          </a:p>
          <a:p>
            <a:pPr>
              <a:buFont typeface="Arial" pitchFamily="34" charset="0"/>
              <a:buChar char="•"/>
            </a:pPr>
            <a:endParaRPr lang="en-US" b="0" dirty="0" smtClean="0"/>
          </a:p>
          <a:p>
            <a:pPr>
              <a:buFont typeface="Arial" pitchFamily="34" charset="0"/>
              <a:buChar char="•"/>
            </a:pPr>
            <a:r>
              <a:rPr lang="en-US" dirty="0" smtClean="0"/>
              <a:t> We are creating a child as</a:t>
            </a:r>
            <a:r>
              <a:rPr lang="en-US" baseline="0" dirty="0" smtClean="0"/>
              <a:t> a set in the parent class where we are planning to have Parent with multiple child</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12</a:t>
            </a:fld>
            <a:endParaRPr lang="en-US"/>
          </a:p>
        </p:txBody>
      </p:sp>
    </p:spTree>
    <p:extLst>
      <p:ext uri="{BB962C8B-B14F-4D97-AF65-F5344CB8AC3E}">
        <p14:creationId xmlns:p14="http://schemas.microsoft.com/office/powerpoint/2010/main" val="3686888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Faculty Notes :</a:t>
            </a:r>
          </a:p>
          <a:p>
            <a:endParaRPr lang="en-US" b="0" dirty="0" smtClean="0"/>
          </a:p>
          <a:p>
            <a:r>
              <a:rPr lang="en-US" b="0" dirty="0" smtClean="0"/>
              <a:t>Explain</a:t>
            </a:r>
            <a:r>
              <a:rPr lang="en-US" b="0" baseline="0" dirty="0" smtClean="0"/>
              <a:t> the participants about the persistence mapping with the Parent and Child class</a:t>
            </a:r>
            <a:endParaRPr lang="en-US" b="0"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13</a:t>
            </a:fld>
            <a:endParaRPr lang="en-US"/>
          </a:p>
        </p:txBody>
      </p:sp>
    </p:spTree>
    <p:extLst>
      <p:ext uri="{BB962C8B-B14F-4D97-AF65-F5344CB8AC3E}">
        <p14:creationId xmlns:p14="http://schemas.microsoft.com/office/powerpoint/2010/main" val="2358664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14</a:t>
            </a:fld>
            <a:endParaRPr lang="en-US"/>
          </a:p>
        </p:txBody>
      </p:sp>
    </p:spTree>
    <p:extLst>
      <p:ext uri="{BB962C8B-B14F-4D97-AF65-F5344CB8AC3E}">
        <p14:creationId xmlns:p14="http://schemas.microsoft.com/office/powerpoint/2010/main" val="1199117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Faculty Notes :</a:t>
            </a:r>
          </a:p>
          <a:p>
            <a:endParaRPr lang="en-US" b="0" dirty="0" smtClean="0"/>
          </a:p>
          <a:p>
            <a:r>
              <a:rPr lang="en-US" b="0" dirty="0" smtClean="0"/>
              <a:t>You</a:t>
            </a:r>
            <a:r>
              <a:rPr lang="en-US" b="0" baseline="0" dirty="0" smtClean="0"/>
              <a:t> can explain this main method which persist multiple child for a single parent</a:t>
            </a:r>
          </a:p>
          <a:p>
            <a:endParaRPr lang="en-US" b="0"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pPr/>
              <a:t>15</a:t>
            </a:fld>
            <a:endParaRPr lang="en-US"/>
          </a:p>
        </p:txBody>
      </p:sp>
    </p:spTree>
    <p:extLst>
      <p:ext uri="{BB962C8B-B14F-4D97-AF65-F5344CB8AC3E}">
        <p14:creationId xmlns:p14="http://schemas.microsoft.com/office/powerpoint/2010/main" val="311393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Faculty Notes :</a:t>
            </a:r>
          </a:p>
          <a:p>
            <a:r>
              <a:rPr lang="en-US" b="0" dirty="0" smtClean="0"/>
              <a:t>	</a:t>
            </a:r>
            <a:r>
              <a:rPr lang="en-US" b="0" dirty="0" err="1" smtClean="0"/>
              <a:t>em</a:t>
            </a:r>
            <a:r>
              <a:rPr lang="en-US" b="0" dirty="0" smtClean="0"/>
              <a:t> represents EntityManager object</a:t>
            </a:r>
            <a:endParaRPr lang="en-US" b="0"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26</a:t>
            </a:fld>
            <a:endParaRPr lang="en-US"/>
          </a:p>
        </p:txBody>
      </p:sp>
    </p:spTree>
    <p:extLst>
      <p:ext uri="{BB962C8B-B14F-4D97-AF65-F5344CB8AC3E}">
        <p14:creationId xmlns:p14="http://schemas.microsoft.com/office/powerpoint/2010/main" val="18439390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Black Signature">
    <p:spTree>
      <p:nvGrpSpPr>
        <p:cNvPr id="1" name=""/>
        <p:cNvGrpSpPr/>
        <p:nvPr/>
      </p:nvGrpSpPr>
      <p:grpSpPr>
        <a:xfrm>
          <a:off x="0" y="0"/>
          <a:ext cx="0" cy="0"/>
          <a:chOff x="0" y="0"/>
          <a:chExt cx="0" cy="0"/>
        </a:xfrm>
      </p:grpSpPr>
      <p:pic>
        <p:nvPicPr>
          <p:cNvPr id="13" name="Picture 12" descr="swf_photo2.jpg"/>
          <p:cNvPicPr>
            <a:picLocks noChangeAspect="1"/>
          </p:cNvPicPr>
          <p:nvPr userDrawn="1"/>
        </p:nvPicPr>
        <p:blipFill>
          <a:blip r:embed="rId2" cstate="print"/>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58788" y="544531"/>
            <a:ext cx="4811856" cy="1854206"/>
          </a:xfrm>
        </p:spPr>
        <p:txBody>
          <a:bodyPr anchor="b" anchorCtr="0">
            <a:noAutofit/>
          </a:bodyPr>
          <a:lstStyle>
            <a:lvl1pPr marL="0" indent="0">
              <a:lnSpc>
                <a:spcPts val="3900"/>
              </a:lnSpc>
              <a:spcBef>
                <a:spcPts val="0"/>
              </a:spcBef>
              <a:spcAft>
                <a:spcPts val="0"/>
              </a:spcAft>
              <a:buNone/>
              <a:defRPr sz="3600" baseline="0">
                <a:solidFill>
                  <a:schemeClr val="accent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Title Slide Headline</a:t>
            </a:r>
          </a:p>
        </p:txBody>
      </p:sp>
      <p:grpSp>
        <p:nvGrpSpPr>
          <p:cNvPr id="4" name="Group 3"/>
          <p:cNvGrpSpPr/>
          <p:nvPr userDrawn="1"/>
        </p:nvGrpSpPr>
        <p:grpSpPr>
          <a:xfrm>
            <a:off x="5701703" y="2274980"/>
            <a:ext cx="3074395" cy="2060440"/>
            <a:chOff x="5701703" y="682760"/>
            <a:chExt cx="3074395" cy="2060440"/>
          </a:xfrm>
        </p:grpSpPr>
        <p:sp>
          <p:nvSpPr>
            <p:cNvPr id="5" name="Freeform 4"/>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grpSp>
        <p:nvGrpSpPr>
          <p:cNvPr id="7" name="Group 6"/>
          <p:cNvGrpSpPr/>
          <p:nvPr userDrawn="1"/>
        </p:nvGrpSpPr>
        <p:grpSpPr>
          <a:xfrm>
            <a:off x="459321" y="5788818"/>
            <a:ext cx="2183716" cy="635721"/>
            <a:chOff x="459321" y="5788818"/>
            <a:chExt cx="2183716" cy="635721"/>
          </a:xfrm>
        </p:grpSpPr>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9321" y="6039743"/>
              <a:ext cx="2183716" cy="384796"/>
            </a:xfrm>
            <a:prstGeom prst="rect">
              <a:avLst/>
            </a:prstGeom>
          </p:spPr>
        </p:pic>
        <p:sp>
          <p:nvSpPr>
            <p:cNvPr id="10" name="Freeform 9"/>
            <p:cNvSpPr/>
            <p:nvPr/>
          </p:nvSpPr>
          <p:spPr>
            <a:xfrm>
              <a:off x="1741785"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pic>
        <p:nvPicPr>
          <p:cNvPr id="11" name="Pictur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173817" y="6279323"/>
            <a:ext cx="2520922" cy="176078"/>
          </a:xfrm>
          <a:prstGeom prst="rect">
            <a:avLst/>
          </a:prstGeom>
        </p:spPr>
      </p:pic>
      <p:cxnSp>
        <p:nvCxnSpPr>
          <p:cNvPr id="12" name="Straight Connector 11"/>
          <p:cNvCxnSpPr/>
          <p:nvPr userDrawn="1"/>
        </p:nvCxnSpPr>
        <p:spPr>
          <a:xfrm>
            <a:off x="457200" y="6570921"/>
            <a:ext cx="8686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Placeholder 8"/>
          <p:cNvSpPr>
            <a:spLocks noGrp="1"/>
          </p:cNvSpPr>
          <p:nvPr>
            <p:ph type="body" sz="quarter" idx="11" hasCustomPrompt="1"/>
          </p:nvPr>
        </p:nvSpPr>
        <p:spPr>
          <a:xfrm>
            <a:off x="459320" y="2543510"/>
            <a:ext cx="4811323" cy="1233311"/>
          </a:xfrm>
        </p:spPr>
        <p:txBody>
          <a:bodyPr>
            <a:noAutofit/>
          </a:bodyPr>
          <a:lstStyle>
            <a:lvl1pPr marL="0" indent="0">
              <a:lnSpc>
                <a:spcPts val="3900"/>
              </a:lnSpc>
              <a:spcBef>
                <a:spcPts val="0"/>
              </a:spcBef>
              <a:spcAft>
                <a:spcPts val="0"/>
              </a:spcAft>
              <a:buNone/>
              <a:defRPr sz="2400" baseline="0">
                <a:solidFill>
                  <a:schemeClr val="bg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Title Slide Headline</a:t>
            </a:r>
          </a:p>
        </p:txBody>
      </p:sp>
    </p:spTree>
    <p:extLst>
      <p:ext uri="{BB962C8B-B14F-4D97-AF65-F5344CB8AC3E}">
        <p14:creationId xmlns:p14="http://schemas.microsoft.com/office/powerpoint/2010/main" val="41953770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troductions">
    <p:bg>
      <p:bgPr>
        <a:solidFill>
          <a:schemeClr val="tx2"/>
        </a:solidFill>
        <a:effectLst/>
      </p:bgPr>
    </p:bg>
    <p:spTree>
      <p:nvGrpSpPr>
        <p:cNvPr id="1" name=""/>
        <p:cNvGrpSpPr/>
        <p:nvPr/>
      </p:nvGrpSpPr>
      <p:grpSpPr>
        <a:xfrm>
          <a:off x="0" y="0"/>
          <a:ext cx="0" cy="0"/>
          <a:chOff x="0" y="0"/>
          <a:chExt cx="0" cy="0"/>
        </a:xfrm>
      </p:grpSpPr>
      <p:pic>
        <p:nvPicPr>
          <p:cNvPr id="4" name="Picture 3" descr="stk153597rke.jpg"/>
          <p:cNvPicPr>
            <a:picLocks noChangeAspect="1"/>
          </p:cNvPicPr>
          <p:nvPr userDrawn="1"/>
        </p:nvPicPr>
        <p:blipFill>
          <a:blip r:embed="rId2" cstate="print"/>
          <a:stretch>
            <a:fillRect/>
          </a:stretch>
        </p:blipFill>
        <p:spPr>
          <a:xfrm>
            <a:off x="0" y="0"/>
            <a:ext cx="9144000" cy="6858000"/>
          </a:xfrm>
          <a:prstGeom prst="rect">
            <a:avLst/>
          </a:prstGeom>
        </p:spPr>
      </p:pic>
      <p:sp>
        <p:nvSpPr>
          <p:cNvPr id="5" name="Text Placeholder 8"/>
          <p:cNvSpPr>
            <a:spLocks noGrp="1"/>
          </p:cNvSpPr>
          <p:nvPr>
            <p:ph type="body" sz="quarter" idx="10" hasCustomPrompt="1"/>
          </p:nvPr>
        </p:nvSpPr>
        <p:spPr>
          <a:xfrm>
            <a:off x="457200" y="359082"/>
            <a:ext cx="8228013" cy="605012"/>
          </a:xfrm>
        </p:spPr>
        <p:txBody>
          <a:bodyPr lIns="0" rIns="0" anchor="b" anchorCtr="0">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p14="http://schemas.microsoft.com/office/powerpoint/2010/main" val="230994486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pic>
        <p:nvPicPr>
          <p:cNvPr id="9" name="Picture 8" descr="Power_PC [Converted].png"/>
          <p:cNvPicPr>
            <a:picLocks noChangeAspect="1"/>
          </p:cNvPicPr>
          <p:nvPr userDrawn="1"/>
        </p:nvPicPr>
        <p:blipFill>
          <a:blip r:embed="rId2" cstate="print"/>
          <a:stretch>
            <a:fillRect/>
          </a:stretch>
        </p:blipFill>
        <p:spPr>
          <a:xfrm>
            <a:off x="7294652" y="170122"/>
            <a:ext cx="1535846" cy="1781155"/>
          </a:xfrm>
          <a:prstGeom prst="rect">
            <a:avLst/>
          </a:prstGeom>
        </p:spPr>
      </p:pic>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nowledge Check">
    <p:spTree>
      <p:nvGrpSpPr>
        <p:cNvPr id="1" name=""/>
        <p:cNvGrpSpPr/>
        <p:nvPr/>
      </p:nvGrpSpPr>
      <p:grpSpPr>
        <a:xfrm>
          <a:off x="0" y="0"/>
          <a:ext cx="0" cy="0"/>
          <a:chOff x="0" y="0"/>
          <a:chExt cx="0" cy="0"/>
        </a:xfrm>
      </p:grpSpPr>
      <p:pic>
        <p:nvPicPr>
          <p:cNvPr id="11" name="Picture 10" descr="Light Bulb_PC [Converted].png"/>
          <p:cNvPicPr>
            <a:picLocks noChangeAspect="1"/>
          </p:cNvPicPr>
          <p:nvPr userDrawn="1"/>
        </p:nvPicPr>
        <p:blipFill>
          <a:blip r:embed="rId2" cstate="print"/>
          <a:stretch>
            <a:fillRect/>
          </a:stretch>
        </p:blipFill>
        <p:spPr>
          <a:xfrm>
            <a:off x="7315201" y="170122"/>
            <a:ext cx="1388650" cy="2239199"/>
          </a:xfrm>
          <a:prstGeom prst="rect">
            <a:avLst/>
          </a:prstGeom>
        </p:spPr>
      </p:pic>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pic>
        <p:nvPicPr>
          <p:cNvPr id="11" name="Picture 10" descr="Speaker_PC [Converted].png"/>
          <p:cNvPicPr>
            <a:picLocks noChangeAspect="1"/>
          </p:cNvPicPr>
          <p:nvPr userDrawn="1"/>
        </p:nvPicPr>
        <p:blipFill>
          <a:blip r:embed="rId2" cstate="print"/>
          <a:stretch>
            <a:fillRect/>
          </a:stretch>
        </p:blipFill>
        <p:spPr>
          <a:xfrm>
            <a:off x="6642376" y="195281"/>
            <a:ext cx="2191150" cy="1808840"/>
          </a:xfrm>
          <a:prstGeom prst="rect">
            <a:avLst/>
          </a:prstGeom>
        </p:spPr>
      </p:pic>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ctivity">
    <p:spTree>
      <p:nvGrpSpPr>
        <p:cNvPr id="1" name=""/>
        <p:cNvGrpSpPr/>
        <p:nvPr/>
      </p:nvGrpSpPr>
      <p:grpSpPr>
        <a:xfrm>
          <a:off x="0" y="0"/>
          <a:ext cx="0" cy="0"/>
          <a:chOff x="0" y="0"/>
          <a:chExt cx="0" cy="0"/>
        </a:xfrm>
      </p:grpSpPr>
      <p:pic>
        <p:nvPicPr>
          <p:cNvPr id="11" name="Picture 10" descr="140258517.png"/>
          <p:cNvPicPr>
            <a:picLocks noChangeAspect="1"/>
          </p:cNvPicPr>
          <p:nvPr userDrawn="1"/>
        </p:nvPicPr>
        <p:blipFill>
          <a:blip r:embed="rId2" cstate="print"/>
          <a:stretch>
            <a:fillRect/>
          </a:stretch>
        </p:blipFill>
        <p:spPr>
          <a:xfrm>
            <a:off x="5029714" y="3429000"/>
            <a:ext cx="4114286" cy="3419048"/>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9" name="Picture 8" descr="100605056.png"/>
          <p:cNvPicPr>
            <a:picLocks noChangeAspect="1"/>
          </p:cNvPicPr>
          <p:nvPr userDrawn="1"/>
        </p:nvPicPr>
        <p:blipFill>
          <a:blip r:embed="rId2" cstate="print"/>
          <a:stretch>
            <a:fillRect/>
          </a:stretch>
        </p:blipFill>
        <p:spPr>
          <a:xfrm>
            <a:off x="6218677" y="3062745"/>
            <a:ext cx="2447619" cy="3657143"/>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urse Goals">
    <p:spTree>
      <p:nvGrpSpPr>
        <p:cNvPr id="1" name=""/>
        <p:cNvGrpSpPr/>
        <p:nvPr/>
      </p:nvGrpSpPr>
      <p:grpSpPr>
        <a:xfrm>
          <a:off x="0" y="0"/>
          <a:ext cx="0" cy="0"/>
          <a:chOff x="0" y="0"/>
          <a:chExt cx="0" cy="0"/>
        </a:xfrm>
      </p:grpSpPr>
      <p:pic>
        <p:nvPicPr>
          <p:cNvPr id="11" name="Picture 10" descr="AA053798.png"/>
          <p:cNvPicPr>
            <a:picLocks noChangeAspect="1"/>
          </p:cNvPicPr>
          <p:nvPr userDrawn="1"/>
        </p:nvPicPr>
        <p:blipFill>
          <a:blip r:embed="rId2" cstate="print"/>
          <a:stretch>
            <a:fillRect/>
          </a:stretch>
        </p:blipFill>
        <p:spPr>
          <a:xfrm>
            <a:off x="3510986" y="4689478"/>
            <a:ext cx="5485715" cy="2019048"/>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urse Summary">
    <p:spTree>
      <p:nvGrpSpPr>
        <p:cNvPr id="1" name=""/>
        <p:cNvGrpSpPr/>
        <p:nvPr/>
      </p:nvGrpSpPr>
      <p:grpSpPr>
        <a:xfrm>
          <a:off x="0" y="0"/>
          <a:ext cx="0" cy="0"/>
          <a:chOff x="0" y="0"/>
          <a:chExt cx="0" cy="0"/>
        </a:xfrm>
      </p:grpSpPr>
      <p:pic>
        <p:nvPicPr>
          <p:cNvPr id="9" name="Picture 8" descr="AA053797.png"/>
          <p:cNvPicPr>
            <a:picLocks noChangeAspect="1"/>
          </p:cNvPicPr>
          <p:nvPr userDrawn="1"/>
        </p:nvPicPr>
        <p:blipFill>
          <a:blip r:embed="rId2" cstate="print"/>
          <a:stretch>
            <a:fillRect/>
          </a:stretch>
        </p:blipFill>
        <p:spPr>
          <a:xfrm>
            <a:off x="3510986" y="4584716"/>
            <a:ext cx="5485715" cy="2123810"/>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eflections">
    <p:spTree>
      <p:nvGrpSpPr>
        <p:cNvPr id="1" name=""/>
        <p:cNvGrpSpPr/>
        <p:nvPr/>
      </p:nvGrpSpPr>
      <p:grpSpPr>
        <a:xfrm>
          <a:off x="0" y="0"/>
          <a:ext cx="0" cy="0"/>
          <a:chOff x="0" y="0"/>
          <a:chExt cx="0" cy="0"/>
        </a:xfrm>
      </p:grpSpPr>
      <p:pic>
        <p:nvPicPr>
          <p:cNvPr id="11" name="Picture 10" descr="skd186908sdc.png"/>
          <p:cNvPicPr>
            <a:picLocks noChangeAspect="1"/>
          </p:cNvPicPr>
          <p:nvPr userDrawn="1"/>
        </p:nvPicPr>
        <p:blipFill>
          <a:blip r:embed="rId2" cstate="print"/>
          <a:stretch>
            <a:fillRect/>
          </a:stretch>
        </p:blipFill>
        <p:spPr>
          <a:xfrm>
            <a:off x="5405212" y="3953896"/>
            <a:ext cx="3657143" cy="2733334"/>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
    <p:bg>
      <p:bgPr>
        <a:solidFill>
          <a:schemeClr val="tx2"/>
        </a:solidFill>
        <a:effectLst/>
      </p:bgPr>
    </p:bg>
    <p:spTree>
      <p:nvGrpSpPr>
        <p:cNvPr id="1" name=""/>
        <p:cNvGrpSpPr/>
        <p:nvPr/>
      </p:nvGrpSpPr>
      <p:grpSpPr>
        <a:xfrm>
          <a:off x="0" y="0"/>
          <a:ext cx="0" cy="0"/>
          <a:chOff x="0" y="0"/>
          <a:chExt cx="0" cy="0"/>
        </a:xfrm>
      </p:grpSpPr>
      <p:pic>
        <p:nvPicPr>
          <p:cNvPr id="3" name="Picture 2" descr="stk318019rkn.jpg"/>
          <p:cNvPicPr>
            <a:picLocks noChangeAspect="1"/>
          </p:cNvPicPr>
          <p:nvPr userDrawn="1"/>
        </p:nvPicPr>
        <p:blipFill>
          <a:blip r:embed="rId2" cstate="print"/>
          <a:stretch>
            <a:fillRect/>
          </a:stretch>
        </p:blipFill>
        <p:spPr>
          <a:xfrm>
            <a:off x="0" y="0"/>
            <a:ext cx="9144000" cy="6858000"/>
          </a:xfrm>
          <a:prstGeom prst="rect">
            <a:avLst/>
          </a:prstGeom>
        </p:spPr>
      </p:pic>
      <p:sp>
        <p:nvSpPr>
          <p:cNvPr id="5" name="Text Placeholder 8"/>
          <p:cNvSpPr>
            <a:spLocks noGrp="1"/>
          </p:cNvSpPr>
          <p:nvPr>
            <p:ph type="body" sz="quarter" idx="10" hasCustomPrompt="1"/>
          </p:nvPr>
        </p:nvSpPr>
        <p:spPr>
          <a:xfrm>
            <a:off x="457200" y="310097"/>
            <a:ext cx="8228013" cy="670326"/>
          </a:xfrm>
        </p:spPr>
        <p:txBody>
          <a:bodyPr lIns="0" rIns="0" anchor="b" anchorCtr="0">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p14="http://schemas.microsoft.com/office/powerpoint/2010/main" val="23099448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1200"/>
              </a:spcBef>
              <a:spcAft>
                <a:spcPts val="0"/>
              </a:spcAft>
              <a:buNone/>
              <a:defRPr sz="2400" b="1">
                <a:solidFill>
                  <a:schemeClr val="bg2"/>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cxnSp>
        <p:nvCxnSpPr>
          <p:cNvPr id="8" name="Straight Connector 7"/>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9" name="Content Placeholder 9"/>
          <p:cNvSpPr>
            <a:spLocks noGrp="1"/>
          </p:cNvSpPr>
          <p:nvPr>
            <p:ph sz="quarter" idx="13" hasCustomPrompt="1"/>
          </p:nvPr>
        </p:nvSpPr>
        <p:spPr>
          <a:xfrm>
            <a:off x="4659314"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cxnSp>
        <p:nvCxnSpPr>
          <p:cNvPr id="11" name="Straight Connector 10"/>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1620262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content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381125"/>
            <a:ext cx="4025898" cy="4824414"/>
          </a:xfrm>
        </p:spPr>
        <p:txBody>
          <a:bodyPr>
            <a:normAutofit/>
          </a:bodyPr>
          <a:lstStyle>
            <a:lvl1pPr marL="0" indent="0">
              <a:spcBef>
                <a:spcPts val="1200"/>
              </a:spcBef>
              <a:spcAft>
                <a:spcPts val="0"/>
              </a:spcAft>
              <a:buNone/>
              <a:defRPr sz="2000" b="1">
                <a:solidFill>
                  <a:schemeClr val="bg2"/>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8" name="Content Placeholder 9"/>
          <p:cNvSpPr>
            <a:spLocks noGrp="1"/>
          </p:cNvSpPr>
          <p:nvPr>
            <p:ph sz="quarter" idx="14" hasCustomPrompt="1"/>
          </p:nvPr>
        </p:nvSpPr>
        <p:spPr>
          <a:xfrm>
            <a:off x="4660900" y="1381125"/>
            <a:ext cx="4025898" cy="4824414"/>
          </a:xfrm>
        </p:spPr>
        <p:txBody>
          <a:bodyPr>
            <a:normAutofit/>
          </a:bodyPr>
          <a:lstStyle>
            <a:lvl1pPr marL="0" indent="0">
              <a:spcBef>
                <a:spcPts val="1200"/>
              </a:spcBef>
              <a:spcAft>
                <a:spcPts val="0"/>
              </a:spcAft>
              <a:buNone/>
              <a:defRPr sz="2000" b="1">
                <a:solidFill>
                  <a:schemeClr val="bg2"/>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666666"/>
                </a:solidFill>
                <a:latin typeface="Arial" pitchFamily="34" charset="0"/>
                <a:cs typeface="Arial" pitchFamily="34" charset="0"/>
              </a:rPr>
              <a:t>Copyright © </a:t>
            </a:r>
            <a:r>
              <a:rPr lang="en-US" sz="900" dirty="0" smtClean="0">
                <a:solidFill>
                  <a:srgbClr val="666666"/>
                </a:solidFill>
                <a:latin typeface="Arial" pitchFamily="34" charset="0"/>
                <a:cs typeface="Arial" pitchFamily="34" charset="0"/>
              </a:rPr>
              <a:t>2012 </a:t>
            </a:r>
            <a:r>
              <a:rPr lang="en-US" sz="900" dirty="0">
                <a:solidFill>
                  <a:srgbClr val="666666"/>
                </a:solidFill>
                <a:latin typeface="Arial" pitchFamily="34" charset="0"/>
                <a:cs typeface="Arial" pitchFamily="34" charset="0"/>
              </a:rPr>
              <a:t>Accenture  All rights reserved.</a:t>
            </a:r>
          </a:p>
        </p:txBody>
      </p:sp>
      <p:cxnSp>
        <p:nvCxnSpPr>
          <p:cNvPr id="11" name="Straight Connector 10"/>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666666"/>
                </a:solidFill>
                <a:latin typeface="Arial" pitchFamily="34" charset="0"/>
                <a:cs typeface="Arial" pitchFamily="34" charset="0"/>
              </a:rPr>
              <a:pPr algn="r"/>
              <a:t>‹#›</a:t>
            </a:fld>
            <a:endParaRPr lang="en-CA" sz="900" dirty="0">
              <a:solidFill>
                <a:srgbClr val="666666"/>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Box 4"/>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6" name="TextBox 5"/>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19540059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Box 4"/>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3" name="TextBox 2"/>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17929388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s">
    <p:bg>
      <p:bgPr>
        <a:solidFill>
          <a:schemeClr val="tx2"/>
        </a:solidFill>
        <a:effectLst/>
      </p:bgPr>
    </p:bg>
    <p:spTree>
      <p:nvGrpSpPr>
        <p:cNvPr id="1" name=""/>
        <p:cNvGrpSpPr/>
        <p:nvPr/>
      </p:nvGrpSpPr>
      <p:grpSpPr>
        <a:xfrm>
          <a:off x="0" y="0"/>
          <a:ext cx="0" cy="0"/>
          <a:chOff x="0" y="0"/>
          <a:chExt cx="0" cy="0"/>
        </a:xfrm>
      </p:grpSpPr>
      <p:pic>
        <p:nvPicPr>
          <p:cNvPr id="3" name="Picture 2" descr="123583599.jpg"/>
          <p:cNvPicPr>
            <a:picLocks noChangeAspect="1"/>
          </p:cNvPicPr>
          <p:nvPr userDrawn="1"/>
        </p:nvPicPr>
        <p:blipFill>
          <a:blip r:embed="rId2" cstate="print"/>
          <a:stretch>
            <a:fillRect/>
          </a:stretch>
        </p:blipFill>
        <p:spPr>
          <a:xfrm>
            <a:off x="0" y="0"/>
            <a:ext cx="9144000" cy="6858000"/>
          </a:xfrm>
          <a:prstGeom prst="rect">
            <a:avLst/>
          </a:prstGeom>
        </p:spPr>
      </p:pic>
      <p:sp>
        <p:nvSpPr>
          <p:cNvPr id="5" name="Text Placeholder 8"/>
          <p:cNvSpPr>
            <a:spLocks noGrp="1"/>
          </p:cNvSpPr>
          <p:nvPr>
            <p:ph type="body" sz="quarter" idx="10" hasCustomPrompt="1"/>
          </p:nvPr>
        </p:nvSpPr>
        <p:spPr>
          <a:xfrm>
            <a:off x="457200" y="359082"/>
            <a:ext cx="8228013" cy="605012"/>
          </a:xfrm>
        </p:spPr>
        <p:txBody>
          <a:bodyPr lIns="0" rIns="0" anchor="b" anchorCtr="0">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p14="http://schemas.microsoft.com/office/powerpoint/2010/main" val="23099448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381125"/>
            <a:ext cx="8228012" cy="4824414"/>
          </a:xfrm>
          <a:prstGeom prst="rect">
            <a:avLst/>
          </a:prstGeom>
        </p:spPr>
        <p:txBody>
          <a:bodyPr vert="horz" lIns="0" tIns="0" rIns="0" bIns="0" rtlCol="0">
            <a:normAutofit/>
          </a:body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endParaRPr lang="en-US" dirty="0" smtClean="0"/>
          </a:p>
        </p:txBody>
      </p:sp>
      <p:sp>
        <p:nvSpPr>
          <p:cNvPr id="9" name="Title Placeholder 1"/>
          <p:cNvSpPr>
            <a:spLocks noGrp="1"/>
          </p:cNvSpPr>
          <p:nvPr>
            <p:ph type="title"/>
          </p:nvPr>
        </p:nvSpPr>
        <p:spPr>
          <a:xfrm>
            <a:off x="461035" y="170122"/>
            <a:ext cx="8205261" cy="785553"/>
          </a:xfrm>
          <a:prstGeom prst="rect">
            <a:avLst/>
          </a:prstGeom>
        </p:spPr>
        <p:txBody>
          <a:bodyPr vert="horz" lIns="0" tIns="0" rIns="0" bIns="0" rtlCol="0" anchor="b" anchorCtr="0">
            <a:normAutofit/>
          </a:bodyPr>
          <a:lstStyle/>
          <a:p>
            <a:r>
              <a:rPr lang="en-US" dirty="0" smtClean="0"/>
              <a:t>Master Title Slide Headline</a:t>
            </a:r>
            <a:endParaRPr lang="en-CA" dirty="0"/>
          </a:p>
        </p:txBody>
      </p:sp>
    </p:spTree>
    <p:extLst>
      <p:ext uri="{BB962C8B-B14F-4D97-AF65-F5344CB8AC3E}">
        <p14:creationId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1" r:id="rId10"/>
    <p:sldLayoutId id="2147483657" r:id="rId11"/>
    <p:sldLayoutId id="2147483658" r:id="rId12"/>
    <p:sldLayoutId id="2147483659" r:id="rId13"/>
    <p:sldLayoutId id="2147483663" r:id="rId14"/>
    <p:sldLayoutId id="2147483662" r:id="rId15"/>
    <p:sldLayoutId id="2147483664" r:id="rId16"/>
    <p:sldLayoutId id="2147483665" r:id="rId17"/>
    <p:sldLayoutId id="2147483666" r:id="rId18"/>
    <p:sldLayoutId id="2147483667" r:id="rId19"/>
  </p:sldLayoutIdLst>
  <p:timing>
    <p:tnLst>
      <p:par>
        <p:cTn id="1" dur="indefinite" restart="never" nodeType="tmRoot"/>
      </p:par>
    </p:tnLst>
  </p:timing>
  <p:hf hdr="0" ftr="0" dt="0"/>
  <p:txStyles>
    <p:titleStyle>
      <a:lvl1pPr algn="l" defTabSz="914400" rtl="0" eaLnBrk="1" latinLnBrk="0" hangingPunct="1">
        <a:lnSpc>
          <a:spcPts val="2600"/>
        </a:lnSpc>
        <a:spcBef>
          <a:spcPct val="0"/>
        </a:spcBef>
        <a:buNone/>
        <a:defRPr sz="2600" b="1" kern="1200">
          <a:solidFill>
            <a:schemeClr val="accent1"/>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59320" y="2630594"/>
            <a:ext cx="4811323" cy="1233311"/>
          </a:xfrm>
        </p:spPr>
        <p:txBody>
          <a:bodyPr/>
          <a:lstStyle/>
          <a:p>
            <a:r>
              <a:rPr lang="en-US" smtClean="0"/>
              <a:t>Module 8 </a:t>
            </a:r>
            <a:r>
              <a:rPr lang="en-US" dirty="0" smtClean="0"/>
              <a:t>: JPA Mappings/JPQL</a:t>
            </a:r>
            <a:endParaRPr lang="en-US" dirty="0"/>
          </a:p>
        </p:txBody>
      </p:sp>
      <p:sp>
        <p:nvSpPr>
          <p:cNvPr id="6" name="Text Placeholder 2"/>
          <p:cNvSpPr txBox="1">
            <a:spLocks/>
          </p:cNvSpPr>
          <p:nvPr/>
        </p:nvSpPr>
        <p:spPr>
          <a:xfrm>
            <a:off x="451534" y="696931"/>
            <a:ext cx="4811856" cy="1854206"/>
          </a:xfrm>
          <a:prstGeom prst="rect">
            <a:avLst/>
          </a:prstGeom>
        </p:spPr>
        <p:txBody>
          <a:bodyPr vert="horz" lIns="0" tIns="0" rIns="0" bIns="0" rtlCol="0" anchor="b" anchorCtr="0">
            <a:noAutofit/>
          </a:bodyPr>
          <a:lstStyle/>
          <a:p>
            <a:pPr marL="0" marR="0" lvl="0" indent="0" algn="l" defTabSz="914400" rtl="0" eaLnBrk="1" fontAlgn="auto" latinLnBrk="0" hangingPunct="1">
              <a:lnSpc>
                <a:spcPts val="3900"/>
              </a:lnSpc>
              <a:spcBef>
                <a:spcPts val="0"/>
              </a:spcBef>
              <a:spcAft>
                <a:spcPts val="0"/>
              </a:spcAft>
              <a:buClr>
                <a:schemeClr val="tx1"/>
              </a:buClr>
              <a:buSzPct val="80000"/>
              <a:buFont typeface="Arial" pitchFamily="34" charset="0"/>
              <a:buNone/>
              <a:tabLst/>
              <a:defRPr/>
            </a:pPr>
            <a:r>
              <a:rPr kumimoji="0" lang="en-US" sz="3600" b="0" i="0"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rPr>
              <a:t>Application Delivery Fundamentals 2.0</a:t>
            </a:r>
            <a:endParaRPr kumimoji="0" lang="en-US" sz="3600" b="0" i="0" u="none" strike="noStrike" kern="1200" cap="none" spc="0" normalizeH="0" baseline="0" noProof="0" dirty="0">
              <a:ln>
                <a:noFill/>
              </a:ln>
              <a:solidFill>
                <a:schemeClr val="accent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Autofit/>
          </a:bodyPr>
          <a:lstStyle/>
          <a:p>
            <a:r>
              <a:rPr lang="en-US" dirty="0" smtClean="0"/>
              <a:t>There are multiple ways to persist data in the table while we are using Parent and Child relationship the major problem is persisting data in a sequence. This has been taken care by Cascade option in JPA.</a:t>
            </a:r>
          </a:p>
          <a:p>
            <a:r>
              <a:rPr lang="en-US" b="1" dirty="0" smtClean="0"/>
              <a:t>There are following types of cascade</a:t>
            </a:r>
            <a:r>
              <a:rPr lang="en-US" dirty="0" smtClean="0"/>
              <a:t>:</a:t>
            </a:r>
          </a:p>
          <a:p>
            <a:pPr lvl="1"/>
            <a:r>
              <a:rPr lang="en-US" b="1" dirty="0" err="1" smtClean="0"/>
              <a:t>CascadeType.PERSIST</a:t>
            </a:r>
            <a:r>
              <a:rPr lang="en-US" dirty="0" smtClean="0"/>
              <a:t>: </a:t>
            </a:r>
            <a:r>
              <a:rPr lang="en-US" dirty="0" smtClean="0">
                <a:solidFill>
                  <a:srgbClr val="FF0000"/>
                </a:solidFill>
              </a:rPr>
              <a:t>When we persist </a:t>
            </a:r>
            <a:r>
              <a:rPr lang="en-US" dirty="0" smtClean="0">
                <a:solidFill>
                  <a:srgbClr val="FF0000"/>
                </a:solidFill>
              </a:rPr>
              <a:t>an </a:t>
            </a:r>
            <a:r>
              <a:rPr lang="en-US" dirty="0" smtClean="0">
                <a:solidFill>
                  <a:srgbClr val="FF0000"/>
                </a:solidFill>
              </a:rPr>
              <a:t>entity all the entities held in this field persist too. If you want to persist an entity and the fields </a:t>
            </a:r>
            <a:r>
              <a:rPr lang="en-US" dirty="0" err="1" smtClean="0">
                <a:solidFill>
                  <a:srgbClr val="FF0000"/>
                </a:solidFill>
              </a:rPr>
              <a:t>dont</a:t>
            </a:r>
            <a:r>
              <a:rPr lang="en-US" dirty="0" smtClean="0">
                <a:solidFill>
                  <a:srgbClr val="FF0000"/>
                </a:solidFill>
              </a:rPr>
              <a:t> use it fails.</a:t>
            </a:r>
          </a:p>
          <a:p>
            <a:pPr lvl="1"/>
            <a:r>
              <a:rPr lang="en-US" b="1" dirty="0" err="1" smtClean="0"/>
              <a:t>CascadeType.REMOVE</a:t>
            </a:r>
            <a:r>
              <a:rPr lang="en-US" dirty="0" smtClean="0"/>
              <a:t>: When we delete an entity all the entities held in this field delete too.</a:t>
            </a:r>
          </a:p>
          <a:p>
            <a:pPr lvl="1" algn="r">
              <a:buNone/>
            </a:pPr>
            <a:r>
              <a:rPr lang="en-US" sz="2000" dirty="0" smtClean="0"/>
              <a:t>(</a:t>
            </a:r>
            <a:r>
              <a:rPr lang="en-US" sz="2000" dirty="0" err="1" smtClean="0"/>
              <a:t>Contd</a:t>
            </a:r>
            <a:r>
              <a:rPr lang="en-US" sz="2000" dirty="0" smtClean="0"/>
              <a:t>…)</a:t>
            </a:r>
          </a:p>
          <a:p>
            <a:pPr lvl="1"/>
            <a:endParaRPr lang="en-US" dirty="0" smtClean="0"/>
          </a:p>
        </p:txBody>
      </p:sp>
      <p:sp>
        <p:nvSpPr>
          <p:cNvPr id="3" name="Title 2"/>
          <p:cNvSpPr>
            <a:spLocks noGrp="1"/>
          </p:cNvSpPr>
          <p:nvPr>
            <p:ph type="title"/>
          </p:nvPr>
        </p:nvSpPr>
        <p:spPr/>
        <p:txBody>
          <a:bodyPr/>
          <a:lstStyle/>
          <a:p>
            <a:r>
              <a:rPr lang="en-US" dirty="0" smtClean="0"/>
              <a:t>JPA Mappings – Entity relationship (Continued…)</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pPr lvl="1"/>
            <a:r>
              <a:rPr lang="en-US" b="1" dirty="0" err="1" smtClean="0"/>
              <a:t>CascadeType.REFRESH</a:t>
            </a:r>
            <a:r>
              <a:rPr lang="en-US" dirty="0" smtClean="0"/>
              <a:t>: When we refresh an entity all the entities held in this field refresh too.</a:t>
            </a:r>
          </a:p>
          <a:p>
            <a:pPr lvl="1"/>
            <a:r>
              <a:rPr lang="en-US" b="1" dirty="0" err="1" smtClean="0"/>
              <a:t>CascadeType.MERGE</a:t>
            </a:r>
            <a:r>
              <a:rPr lang="en-US" dirty="0" smtClean="0"/>
              <a:t>: When </a:t>
            </a:r>
            <a:r>
              <a:rPr lang="en-US" smtClean="0"/>
              <a:t>we </a:t>
            </a:r>
            <a:r>
              <a:rPr lang="en-US" smtClean="0"/>
              <a:t>merge </a:t>
            </a:r>
            <a:r>
              <a:rPr lang="en-US" dirty="0" smtClean="0"/>
              <a:t>an entity all the entities held in this flied merged too</a:t>
            </a:r>
          </a:p>
          <a:p>
            <a:r>
              <a:rPr lang="en-US" dirty="0" smtClean="0"/>
              <a:t>The property </a:t>
            </a:r>
            <a:r>
              <a:rPr lang="en-US" b="1" dirty="0" smtClean="0"/>
              <a:t>cascade = CascadeType.ALL</a:t>
            </a:r>
            <a:r>
              <a:rPr lang="en-US" dirty="0" smtClean="0"/>
              <a:t> indicates that when we persist, remove, refresh or merge this entity all the entities held in this field would be persist, remove, delete or update.</a:t>
            </a:r>
          </a:p>
          <a:p>
            <a:endParaRPr lang="en-US" sz="2400" dirty="0" smtClean="0"/>
          </a:p>
          <a:p>
            <a:endParaRPr lang="en-US" sz="2200" dirty="0"/>
          </a:p>
        </p:txBody>
      </p:sp>
      <p:sp>
        <p:nvSpPr>
          <p:cNvPr id="3" name="Title 2"/>
          <p:cNvSpPr>
            <a:spLocks noGrp="1"/>
          </p:cNvSpPr>
          <p:nvPr>
            <p:ph type="title"/>
          </p:nvPr>
        </p:nvSpPr>
        <p:spPr/>
        <p:txBody>
          <a:bodyPr/>
          <a:lstStyle/>
          <a:p>
            <a:r>
              <a:rPr lang="en-US" dirty="0" smtClean="0"/>
              <a:t>JPA Mappings – Entity relationship (Continued…)</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0" y="1381125"/>
            <a:ext cx="8467859" cy="5037138"/>
          </a:xfrm>
          <a:solidFill>
            <a:srgbClr val="722772"/>
          </a:solidFill>
          <a:ln>
            <a:noFill/>
          </a:ln>
        </p:spPr>
        <p:style>
          <a:lnRef idx="2">
            <a:schemeClr val="accent6">
              <a:shade val="50000"/>
            </a:schemeClr>
          </a:lnRef>
          <a:fillRef idx="1">
            <a:schemeClr val="accent6"/>
          </a:fillRef>
          <a:effectRef idx="0">
            <a:schemeClr val="accent6"/>
          </a:effectRef>
          <a:fontRef idx="minor">
            <a:schemeClr val="lt1"/>
          </a:fontRef>
        </p:style>
        <p:txBody>
          <a:bodyPr numCol="2" spcCol="274320">
            <a:normAutofit lnSpcReduction="10000"/>
          </a:bodyPr>
          <a:lstStyle/>
          <a:p>
            <a:pPr>
              <a:lnSpc>
                <a:spcPct val="80000"/>
              </a:lnSpc>
              <a:buNone/>
            </a:pPr>
            <a:endParaRPr lang="en-US" sz="1600" b="1" u="sng" dirty="0" smtClean="0"/>
          </a:p>
          <a:p>
            <a:pPr>
              <a:lnSpc>
                <a:spcPct val="80000"/>
              </a:lnSpc>
              <a:buNone/>
            </a:pPr>
            <a:r>
              <a:rPr lang="en-US" sz="1600" b="1" u="sng" dirty="0" smtClean="0"/>
              <a:t>Parent.java</a:t>
            </a:r>
          </a:p>
          <a:p>
            <a:pPr>
              <a:lnSpc>
                <a:spcPct val="80000"/>
              </a:lnSpc>
              <a:buNone/>
            </a:pPr>
            <a:r>
              <a:rPr lang="en-US" sz="1400" b="1" dirty="0" smtClean="0"/>
              <a:t>@Entity</a:t>
            </a:r>
          </a:p>
          <a:p>
            <a:pPr>
              <a:lnSpc>
                <a:spcPct val="80000"/>
              </a:lnSpc>
              <a:buNone/>
            </a:pPr>
            <a:r>
              <a:rPr lang="en-US" sz="1400" b="1" dirty="0" smtClean="0"/>
              <a:t>@Table(name = "parent")</a:t>
            </a:r>
          </a:p>
          <a:p>
            <a:pPr>
              <a:lnSpc>
                <a:spcPct val="80000"/>
              </a:lnSpc>
              <a:buNone/>
            </a:pPr>
            <a:r>
              <a:rPr lang="en-US" sz="1400" b="1" dirty="0" smtClean="0"/>
              <a:t>public class Parent implements Serializable {</a:t>
            </a:r>
          </a:p>
          <a:p>
            <a:pPr>
              <a:lnSpc>
                <a:spcPct val="80000"/>
              </a:lnSpc>
              <a:buNone/>
            </a:pPr>
            <a:r>
              <a:rPr lang="en-US" sz="1400" b="1" dirty="0" smtClean="0"/>
              <a:t>    @Id</a:t>
            </a:r>
          </a:p>
          <a:p>
            <a:pPr>
              <a:lnSpc>
                <a:spcPct val="80000"/>
              </a:lnSpc>
              <a:buNone/>
            </a:pPr>
            <a:r>
              <a:rPr lang="en-US" sz="1400" b="1" dirty="0" smtClean="0"/>
              <a:t>    @</a:t>
            </a:r>
            <a:r>
              <a:rPr lang="en-US" sz="1400" b="1" dirty="0" err="1" smtClean="0"/>
              <a:t>GeneratedValue</a:t>
            </a:r>
            <a:endParaRPr lang="en-US" sz="1400" b="1" dirty="0" smtClean="0"/>
          </a:p>
          <a:p>
            <a:pPr>
              <a:lnSpc>
                <a:spcPct val="80000"/>
              </a:lnSpc>
              <a:buNone/>
            </a:pPr>
            <a:r>
              <a:rPr lang="en-US" sz="1400" b="1" dirty="0" smtClean="0"/>
              <a:t>    @Column(name = "id")</a:t>
            </a:r>
          </a:p>
          <a:p>
            <a:pPr>
              <a:lnSpc>
                <a:spcPct val="80000"/>
              </a:lnSpc>
              <a:buNone/>
            </a:pPr>
            <a:r>
              <a:rPr lang="en-US" sz="1400" b="1" dirty="0" smtClean="0"/>
              <a:t>    private </a:t>
            </a:r>
            <a:r>
              <a:rPr lang="en-US" sz="1400" b="1" dirty="0" err="1" smtClean="0"/>
              <a:t>int</a:t>
            </a:r>
            <a:r>
              <a:rPr lang="en-US" sz="1400" b="1" dirty="0" smtClean="0"/>
              <a:t> id;</a:t>
            </a:r>
          </a:p>
          <a:p>
            <a:pPr>
              <a:buNone/>
            </a:pPr>
            <a:r>
              <a:rPr lang="en-US" sz="1400" b="1" dirty="0" smtClean="0"/>
              <a:t>@Column(name = "</a:t>
            </a:r>
            <a:r>
              <a:rPr lang="en-US" sz="1400" b="1" dirty="0" err="1" smtClean="0"/>
              <a:t>pname</a:t>
            </a:r>
            <a:r>
              <a:rPr lang="en-US" sz="1400" b="1" dirty="0" smtClean="0"/>
              <a:t>", </a:t>
            </a:r>
            <a:r>
              <a:rPr lang="en-US" sz="1400" b="1" dirty="0" err="1" smtClean="0"/>
              <a:t>nullable</a:t>
            </a:r>
            <a:r>
              <a:rPr lang="en-US" sz="1400" b="1" dirty="0" smtClean="0"/>
              <a:t> = false, length = 50, </a:t>
            </a:r>
            <a:r>
              <a:rPr lang="en-US" sz="1400" b="1" dirty="0" err="1" smtClean="0"/>
              <a:t>insertable</a:t>
            </a:r>
            <a:r>
              <a:rPr lang="en-US" sz="1400" b="1" dirty="0" smtClean="0"/>
              <a:t> = true)</a:t>
            </a:r>
          </a:p>
          <a:p>
            <a:pPr>
              <a:lnSpc>
                <a:spcPct val="80000"/>
              </a:lnSpc>
              <a:buNone/>
            </a:pPr>
            <a:r>
              <a:rPr lang="en-US" sz="1400" b="1" dirty="0" smtClean="0"/>
              <a:t>    private String </a:t>
            </a:r>
            <a:r>
              <a:rPr lang="en-US" sz="1400" b="1" dirty="0" err="1" smtClean="0"/>
              <a:t>pname</a:t>
            </a:r>
            <a:r>
              <a:rPr lang="en-US" sz="1400" b="1" dirty="0" smtClean="0"/>
              <a:t>;</a:t>
            </a:r>
          </a:p>
          <a:p>
            <a:pPr>
              <a:buNone/>
            </a:pPr>
            <a:r>
              <a:rPr lang="en-US" sz="1400" b="1" dirty="0" smtClean="0"/>
              <a:t>@</a:t>
            </a:r>
            <a:r>
              <a:rPr lang="en-US" sz="1400" b="1" dirty="0" err="1" smtClean="0"/>
              <a:t>OneToMany</a:t>
            </a:r>
            <a:r>
              <a:rPr lang="en-US" sz="1400" b="1" dirty="0" smtClean="0"/>
              <a:t>(</a:t>
            </a:r>
            <a:r>
              <a:rPr lang="en-US" sz="1400" b="1" dirty="0" err="1" smtClean="0"/>
              <a:t>targetEntity</a:t>
            </a:r>
            <a:r>
              <a:rPr lang="en-US" sz="1400" b="1" dirty="0" smtClean="0"/>
              <a:t>=</a:t>
            </a:r>
            <a:r>
              <a:rPr lang="en-US" sz="1400" b="1" dirty="0" err="1" smtClean="0"/>
              <a:t>Child.class</a:t>
            </a:r>
            <a:r>
              <a:rPr lang="en-US" sz="1400" b="1" dirty="0" smtClean="0"/>
              <a:t>, cascade = </a:t>
            </a:r>
            <a:r>
              <a:rPr lang="en-US" sz="1400" b="1" dirty="0" err="1" smtClean="0"/>
              <a:t>CascadeType.ALL</a:t>
            </a:r>
            <a:r>
              <a:rPr lang="en-US" sz="1400" b="1" dirty="0" smtClean="0"/>
              <a:t>)</a:t>
            </a:r>
          </a:p>
          <a:p>
            <a:pPr>
              <a:lnSpc>
                <a:spcPct val="80000"/>
              </a:lnSpc>
              <a:buNone/>
            </a:pPr>
            <a:r>
              <a:rPr lang="en-US" sz="1400" b="1" dirty="0" smtClean="0"/>
              <a:t>   private Set&lt;Child&gt; children;</a:t>
            </a:r>
          </a:p>
          <a:p>
            <a:pPr>
              <a:lnSpc>
                <a:spcPct val="80000"/>
              </a:lnSpc>
              <a:buNone/>
            </a:pPr>
            <a:r>
              <a:rPr lang="en-US" sz="1600" b="1" dirty="0" smtClean="0"/>
              <a:t>	</a:t>
            </a:r>
            <a:r>
              <a:rPr lang="en-US" sz="1400" b="1" dirty="0" smtClean="0"/>
              <a:t>// getter &amp; setter</a:t>
            </a:r>
          </a:p>
          <a:p>
            <a:pPr>
              <a:lnSpc>
                <a:spcPct val="80000"/>
              </a:lnSpc>
              <a:buNone/>
            </a:pPr>
            <a:r>
              <a:rPr lang="en-US" sz="1600" b="1" dirty="0" smtClean="0"/>
              <a:t>}</a:t>
            </a:r>
          </a:p>
          <a:p>
            <a:pPr>
              <a:lnSpc>
                <a:spcPct val="80000"/>
              </a:lnSpc>
              <a:buNone/>
            </a:pPr>
            <a:endParaRPr lang="en-US" sz="1600" b="1" u="sng" dirty="0" smtClean="0"/>
          </a:p>
          <a:p>
            <a:pPr>
              <a:lnSpc>
                <a:spcPct val="80000"/>
              </a:lnSpc>
              <a:buNone/>
            </a:pPr>
            <a:r>
              <a:rPr lang="en-US" sz="1600" b="1" u="sng" dirty="0" smtClean="0"/>
              <a:t>Child.java</a:t>
            </a:r>
          </a:p>
          <a:p>
            <a:pPr>
              <a:lnSpc>
                <a:spcPct val="80000"/>
              </a:lnSpc>
              <a:buNone/>
            </a:pPr>
            <a:r>
              <a:rPr lang="en-US" sz="1400" b="1" dirty="0" smtClean="0"/>
              <a:t>@Entity</a:t>
            </a:r>
          </a:p>
          <a:p>
            <a:pPr>
              <a:lnSpc>
                <a:spcPct val="80000"/>
              </a:lnSpc>
              <a:buNone/>
            </a:pPr>
            <a:r>
              <a:rPr lang="en-US" sz="1400" b="1" dirty="0" smtClean="0"/>
              <a:t>@Table(name="child")</a:t>
            </a:r>
          </a:p>
          <a:p>
            <a:pPr>
              <a:lnSpc>
                <a:spcPct val="80000"/>
              </a:lnSpc>
              <a:buNone/>
            </a:pPr>
            <a:r>
              <a:rPr lang="en-US" sz="1400" b="1" dirty="0" smtClean="0"/>
              <a:t>public class Child implements Serializable {</a:t>
            </a:r>
          </a:p>
          <a:p>
            <a:pPr>
              <a:lnSpc>
                <a:spcPct val="80000"/>
              </a:lnSpc>
              <a:buNone/>
            </a:pPr>
            <a:r>
              <a:rPr lang="en-US" sz="1400" b="1" dirty="0" smtClean="0"/>
              <a:t>	@Id</a:t>
            </a:r>
          </a:p>
          <a:p>
            <a:pPr>
              <a:lnSpc>
                <a:spcPct val="80000"/>
              </a:lnSpc>
              <a:buNone/>
            </a:pPr>
            <a:r>
              <a:rPr lang="en-US" sz="1400" b="1" dirty="0" smtClean="0"/>
              <a:t>	@GeneratedValue</a:t>
            </a:r>
          </a:p>
          <a:p>
            <a:pPr>
              <a:lnSpc>
                <a:spcPct val="80000"/>
              </a:lnSpc>
              <a:buNone/>
            </a:pPr>
            <a:r>
              <a:rPr lang="en-US" sz="1400" b="1" dirty="0" smtClean="0"/>
              <a:t>	@Column(name="id")</a:t>
            </a:r>
          </a:p>
          <a:p>
            <a:pPr>
              <a:lnSpc>
                <a:spcPct val="80000"/>
              </a:lnSpc>
              <a:buNone/>
            </a:pPr>
            <a:r>
              <a:rPr lang="en-US" sz="1400" b="1" dirty="0" smtClean="0"/>
              <a:t>	private </a:t>
            </a:r>
            <a:r>
              <a:rPr lang="en-US" sz="1400" b="1" dirty="0" err="1" smtClean="0"/>
              <a:t>int</a:t>
            </a:r>
            <a:r>
              <a:rPr lang="en-US" sz="1400" b="1" dirty="0" smtClean="0"/>
              <a:t> id;</a:t>
            </a:r>
          </a:p>
          <a:p>
            <a:pPr>
              <a:buNone/>
            </a:pPr>
            <a:r>
              <a:rPr lang="en-US" sz="1400" b="1" dirty="0" smtClean="0"/>
              <a:t>@Column(name="</a:t>
            </a:r>
            <a:r>
              <a:rPr lang="en-US" sz="1400" b="1" dirty="0" err="1" smtClean="0"/>
              <a:t>cname</a:t>
            </a:r>
            <a:r>
              <a:rPr lang="en-US" sz="1400" b="1" dirty="0" smtClean="0"/>
              <a:t>", </a:t>
            </a:r>
            <a:r>
              <a:rPr lang="en-US" sz="1400" b="1" dirty="0" err="1" smtClean="0"/>
              <a:t>nullable</a:t>
            </a:r>
            <a:r>
              <a:rPr lang="en-US" sz="1400" b="1" dirty="0" smtClean="0"/>
              <a:t>=false, length = 50, </a:t>
            </a:r>
            <a:r>
              <a:rPr lang="en-US" sz="1400" b="1" dirty="0" err="1" smtClean="0"/>
              <a:t>insertable</a:t>
            </a:r>
            <a:r>
              <a:rPr lang="en-US" sz="1400" b="1" dirty="0" smtClean="0"/>
              <a:t> = true)</a:t>
            </a:r>
          </a:p>
          <a:p>
            <a:pPr>
              <a:buNone/>
            </a:pPr>
            <a:r>
              <a:rPr lang="en-US" sz="1400" b="1" dirty="0" smtClean="0"/>
              <a:t>	private String </a:t>
            </a:r>
            <a:r>
              <a:rPr lang="en-US" sz="1400" b="1" dirty="0" err="1" smtClean="0"/>
              <a:t>cname</a:t>
            </a:r>
            <a:r>
              <a:rPr lang="en-US" sz="1400" b="1" dirty="0" smtClean="0"/>
              <a:t>;</a:t>
            </a:r>
          </a:p>
          <a:p>
            <a:pPr>
              <a:lnSpc>
                <a:spcPct val="80000"/>
              </a:lnSpc>
              <a:buNone/>
            </a:pPr>
            <a:r>
              <a:rPr lang="en-US" sz="1400" b="1" dirty="0" smtClean="0"/>
              <a:t>	// getter &amp; setter</a:t>
            </a:r>
          </a:p>
          <a:p>
            <a:pPr>
              <a:lnSpc>
                <a:spcPct val="80000"/>
              </a:lnSpc>
              <a:buNone/>
            </a:pPr>
            <a:r>
              <a:rPr lang="en-US" sz="1600" b="1" dirty="0" smtClean="0"/>
              <a:t>	}</a:t>
            </a:r>
          </a:p>
          <a:p>
            <a:pPr algn="r">
              <a:lnSpc>
                <a:spcPct val="80000"/>
              </a:lnSpc>
              <a:buNone/>
            </a:pPr>
            <a:r>
              <a:rPr lang="en-US" sz="1600" b="1" dirty="0" smtClean="0"/>
              <a:t>(</a:t>
            </a:r>
            <a:r>
              <a:rPr lang="en-US" sz="1600" b="1" dirty="0" err="1" smtClean="0"/>
              <a:t>Contd</a:t>
            </a:r>
            <a:r>
              <a:rPr lang="en-US" sz="1600" b="1" dirty="0" smtClean="0"/>
              <a:t>…)</a:t>
            </a:r>
            <a:endParaRPr lang="en-US" sz="1600" b="1" dirty="0"/>
          </a:p>
        </p:txBody>
      </p:sp>
      <p:sp>
        <p:nvSpPr>
          <p:cNvPr id="3" name="Title 2"/>
          <p:cNvSpPr>
            <a:spLocks noGrp="1"/>
          </p:cNvSpPr>
          <p:nvPr>
            <p:ph type="title"/>
          </p:nvPr>
        </p:nvSpPr>
        <p:spPr/>
        <p:txBody>
          <a:bodyPr/>
          <a:lstStyle/>
          <a:p>
            <a:r>
              <a:rPr lang="en-US" dirty="0" smtClean="0"/>
              <a:t>JPA Mappings – One-To-Many Sample </a:t>
            </a:r>
            <a:endParaRPr lang="en-US" dirty="0"/>
          </a:p>
        </p:txBody>
      </p:sp>
      <p:cxnSp>
        <p:nvCxnSpPr>
          <p:cNvPr id="12" name="Straight Connector 11"/>
          <p:cNvCxnSpPr/>
          <p:nvPr/>
        </p:nvCxnSpPr>
        <p:spPr>
          <a:xfrm>
            <a:off x="8925059" y="1329609"/>
            <a:ext cx="0" cy="4951413"/>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solidFill>
            <a:srgbClr val="722772"/>
          </a:solidFill>
          <a:ln>
            <a:noFill/>
          </a:ln>
        </p:spPr>
        <p:txBody>
          <a:bodyPr>
            <a:normAutofit/>
          </a:bodyPr>
          <a:lstStyle/>
          <a:p>
            <a:pPr>
              <a:buNone/>
            </a:pPr>
            <a:r>
              <a:rPr lang="en-US" sz="1400" b="1" u="sng" dirty="0" smtClean="0">
                <a:solidFill>
                  <a:schemeClr val="bg1"/>
                </a:solidFill>
              </a:rPr>
              <a:t>Persistence.xml</a:t>
            </a:r>
          </a:p>
          <a:p>
            <a:pPr>
              <a:buNone/>
            </a:pPr>
            <a:r>
              <a:rPr lang="en-US" sz="1400" b="1" dirty="0" smtClean="0">
                <a:solidFill>
                  <a:schemeClr val="bg1"/>
                </a:solidFill>
              </a:rPr>
              <a:t>&lt;?xml version="1.0" encoding="UTF-8"?&gt;</a:t>
            </a:r>
          </a:p>
          <a:p>
            <a:pPr>
              <a:buNone/>
            </a:pPr>
            <a:r>
              <a:rPr lang="fr-FR" sz="1400" b="1" dirty="0" smtClean="0">
                <a:solidFill>
                  <a:schemeClr val="bg1"/>
                </a:solidFill>
              </a:rPr>
              <a:t>&lt;</a:t>
            </a:r>
            <a:r>
              <a:rPr lang="fr-FR" sz="1400" b="1" dirty="0" err="1" smtClean="0">
                <a:solidFill>
                  <a:schemeClr val="bg1"/>
                </a:solidFill>
              </a:rPr>
              <a:t>persistence</a:t>
            </a:r>
            <a:r>
              <a:rPr lang="fr-FR" sz="1400" b="1" dirty="0" smtClean="0">
                <a:solidFill>
                  <a:schemeClr val="bg1"/>
                </a:solidFill>
              </a:rPr>
              <a:t> version="1.0" </a:t>
            </a:r>
            <a:r>
              <a:rPr lang="fr-FR" sz="1400" b="1" dirty="0" err="1" smtClean="0">
                <a:solidFill>
                  <a:schemeClr val="bg1"/>
                </a:solidFill>
              </a:rPr>
              <a:t>xmlns</a:t>
            </a:r>
            <a:r>
              <a:rPr lang="fr-FR" sz="1400" b="1" dirty="0" smtClean="0">
                <a:solidFill>
                  <a:schemeClr val="bg1"/>
                </a:solidFill>
              </a:rPr>
              <a:t>="http://java.sun.com/xml/ns/persistence" </a:t>
            </a:r>
            <a:r>
              <a:rPr lang="fr-FR" sz="1400" b="1" dirty="0" err="1" smtClean="0">
                <a:solidFill>
                  <a:schemeClr val="bg1"/>
                </a:solidFill>
              </a:rPr>
              <a:t>xmlns:xsi</a:t>
            </a:r>
            <a:r>
              <a:rPr lang="fr-FR" sz="1400" b="1" dirty="0" smtClean="0">
                <a:solidFill>
                  <a:schemeClr val="bg1"/>
                </a:solidFill>
              </a:rPr>
              <a:t>="http://www.w3.org/2001/XMLSchema-instance" </a:t>
            </a:r>
            <a:r>
              <a:rPr lang="fr-FR" sz="1400" b="1" dirty="0" err="1" smtClean="0">
                <a:solidFill>
                  <a:schemeClr val="bg1"/>
                </a:solidFill>
              </a:rPr>
              <a:t>xsi:schemaLocation</a:t>
            </a:r>
            <a:r>
              <a:rPr lang="fr-FR" sz="1400" b="1" dirty="0" smtClean="0">
                <a:solidFill>
                  <a:schemeClr val="bg1"/>
                </a:solidFill>
              </a:rPr>
              <a:t>="http://java.sun.com/xml/ns/persistence http://java.sun.com/xml/ns/persistence/persistence_1_0.xsd"&gt;</a:t>
            </a:r>
          </a:p>
          <a:p>
            <a:pPr>
              <a:buNone/>
            </a:pPr>
            <a:r>
              <a:rPr lang="en-US" sz="1400" b="1" dirty="0" smtClean="0">
                <a:solidFill>
                  <a:schemeClr val="bg1"/>
                </a:solidFill>
              </a:rPr>
              <a:t>  &lt;persistence-unit name="</a:t>
            </a:r>
            <a:r>
              <a:rPr lang="en-US" sz="1400" b="1" dirty="0" err="1" smtClean="0">
                <a:solidFill>
                  <a:schemeClr val="bg1"/>
                </a:solidFill>
              </a:rPr>
              <a:t>jpapu</a:t>
            </a:r>
            <a:r>
              <a:rPr lang="en-US" sz="1400" b="1" dirty="0" smtClean="0">
                <a:solidFill>
                  <a:schemeClr val="bg1"/>
                </a:solidFill>
              </a:rPr>
              <a:t>" transaction-type="RESOURCE_LOCAL"&gt;</a:t>
            </a:r>
          </a:p>
          <a:p>
            <a:pPr>
              <a:buNone/>
            </a:pPr>
            <a:r>
              <a:rPr lang="en-US" sz="1400" b="1" dirty="0" smtClean="0">
                <a:solidFill>
                  <a:schemeClr val="bg1"/>
                </a:solidFill>
              </a:rPr>
              <a:t>    &lt;provider&gt;</a:t>
            </a:r>
            <a:r>
              <a:rPr lang="en-US" sz="1400" b="1" dirty="0" err="1" smtClean="0">
                <a:solidFill>
                  <a:schemeClr val="bg1"/>
                </a:solidFill>
              </a:rPr>
              <a:t>org.hibernate.ejb.HibernatePersistence</a:t>
            </a:r>
            <a:r>
              <a:rPr lang="en-US" sz="1400" b="1" dirty="0" smtClean="0">
                <a:solidFill>
                  <a:schemeClr val="bg1"/>
                </a:solidFill>
              </a:rPr>
              <a:t>&lt;/provider&gt;</a:t>
            </a:r>
          </a:p>
          <a:p>
            <a:pPr>
              <a:buNone/>
            </a:pPr>
            <a:r>
              <a:rPr lang="en-US" sz="1400" b="1" dirty="0" smtClean="0">
                <a:solidFill>
                  <a:schemeClr val="bg1"/>
                </a:solidFill>
              </a:rPr>
              <a:t>    &lt;class&gt;</a:t>
            </a:r>
            <a:r>
              <a:rPr lang="en-US" sz="1400" b="1" dirty="0" err="1" smtClean="0">
                <a:solidFill>
                  <a:schemeClr val="bg1"/>
                </a:solidFill>
              </a:rPr>
              <a:t>com.jpa.Parent</a:t>
            </a:r>
            <a:r>
              <a:rPr lang="en-US" sz="1400" b="1" dirty="0" smtClean="0">
                <a:solidFill>
                  <a:schemeClr val="bg1"/>
                </a:solidFill>
              </a:rPr>
              <a:t>&lt;/class&gt;</a:t>
            </a:r>
          </a:p>
          <a:p>
            <a:pPr>
              <a:buNone/>
            </a:pPr>
            <a:r>
              <a:rPr lang="en-US" sz="1400" b="1" dirty="0" smtClean="0">
                <a:solidFill>
                  <a:schemeClr val="bg1"/>
                </a:solidFill>
              </a:rPr>
              <a:t>    &lt;class&gt;</a:t>
            </a:r>
            <a:r>
              <a:rPr lang="en-US" sz="1400" b="1" dirty="0" err="1" smtClean="0">
                <a:solidFill>
                  <a:schemeClr val="bg1"/>
                </a:solidFill>
              </a:rPr>
              <a:t>com.jpa.Child</a:t>
            </a:r>
            <a:r>
              <a:rPr lang="en-US" sz="1400" b="1" dirty="0" smtClean="0">
                <a:solidFill>
                  <a:schemeClr val="bg1"/>
                </a:solidFill>
              </a:rPr>
              <a:t>&lt;/class&gt;</a:t>
            </a:r>
          </a:p>
          <a:p>
            <a:pPr algn="r">
              <a:buNone/>
            </a:pPr>
            <a:r>
              <a:rPr lang="en-US" sz="1400" b="1" dirty="0" smtClean="0">
                <a:solidFill>
                  <a:schemeClr val="bg1"/>
                </a:solidFill>
              </a:rPr>
              <a:t>(</a:t>
            </a:r>
            <a:r>
              <a:rPr lang="en-US" sz="1400" b="1" dirty="0" err="1" smtClean="0">
                <a:solidFill>
                  <a:schemeClr val="bg1"/>
                </a:solidFill>
              </a:rPr>
              <a:t>Contd</a:t>
            </a:r>
            <a:r>
              <a:rPr lang="en-US" sz="1400" b="1" dirty="0" smtClean="0">
                <a:solidFill>
                  <a:schemeClr val="bg1"/>
                </a:solidFill>
              </a:rPr>
              <a:t>…)</a:t>
            </a:r>
          </a:p>
          <a:p>
            <a:pPr>
              <a:buNone/>
            </a:pPr>
            <a:endParaRPr lang="en-US" sz="1400" b="1" dirty="0" smtClean="0">
              <a:solidFill>
                <a:schemeClr val="bg1"/>
              </a:solidFill>
            </a:endParaRPr>
          </a:p>
          <a:p>
            <a:pPr>
              <a:buNone/>
            </a:pPr>
            <a:endParaRPr lang="en-US" sz="1400" b="1" dirty="0">
              <a:solidFill>
                <a:schemeClr val="bg1"/>
              </a:solidFill>
            </a:endParaRPr>
          </a:p>
        </p:txBody>
      </p:sp>
      <p:sp>
        <p:nvSpPr>
          <p:cNvPr id="3" name="Title 2"/>
          <p:cNvSpPr>
            <a:spLocks noGrp="1"/>
          </p:cNvSpPr>
          <p:nvPr>
            <p:ph type="title"/>
          </p:nvPr>
        </p:nvSpPr>
        <p:spPr/>
        <p:txBody>
          <a:bodyPr/>
          <a:lstStyle/>
          <a:p>
            <a:r>
              <a:rPr lang="en-US" dirty="0" smtClean="0"/>
              <a:t>JPA Mappings – One-To-Many Sample (</a:t>
            </a:r>
            <a:r>
              <a:rPr lang="en-US" dirty="0" err="1" smtClean="0"/>
              <a:t>Contd</a:t>
            </a:r>
            <a:r>
              <a:rPr lang="en-US" dirty="0" smtClean="0"/>
              <a: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368425"/>
            <a:ext cx="8228012" cy="5037138"/>
          </a:xfrm>
          <a:solidFill>
            <a:srgbClr val="722772"/>
          </a:solidFill>
          <a:ln>
            <a:noFill/>
          </a:ln>
        </p:spPr>
        <p:txBody>
          <a:bodyPr>
            <a:normAutofit/>
          </a:bodyPr>
          <a:lstStyle/>
          <a:p>
            <a:pPr>
              <a:lnSpc>
                <a:spcPct val="90000"/>
              </a:lnSpc>
              <a:buNone/>
            </a:pPr>
            <a:r>
              <a:rPr lang="en-US" sz="1400" b="1" dirty="0" smtClean="0">
                <a:solidFill>
                  <a:schemeClr val="bg1"/>
                </a:solidFill>
              </a:rPr>
              <a:t> &lt;properties&gt;</a:t>
            </a:r>
          </a:p>
          <a:p>
            <a:pPr>
              <a:lnSpc>
                <a:spcPct val="90000"/>
              </a:lnSpc>
              <a:buNone/>
            </a:pPr>
            <a:r>
              <a:rPr lang="en-US" sz="1400" b="1" dirty="0" smtClean="0">
                <a:solidFill>
                  <a:schemeClr val="bg1"/>
                </a:solidFill>
              </a:rPr>
              <a:t>      &lt;property name="</a:t>
            </a:r>
            <a:r>
              <a:rPr lang="en-US" sz="1400" b="1" dirty="0" err="1" smtClean="0">
                <a:solidFill>
                  <a:schemeClr val="bg1"/>
                </a:solidFill>
              </a:rPr>
              <a:t>hibernate.connection.username</a:t>
            </a:r>
            <a:r>
              <a:rPr lang="en-US" sz="1400" b="1" dirty="0" smtClean="0">
                <a:solidFill>
                  <a:schemeClr val="bg1"/>
                </a:solidFill>
              </a:rPr>
              <a:t>" value="admin"/&gt;</a:t>
            </a:r>
          </a:p>
          <a:p>
            <a:pPr>
              <a:lnSpc>
                <a:spcPct val="90000"/>
              </a:lnSpc>
              <a:buNone/>
            </a:pPr>
            <a:r>
              <a:rPr lang="en-US" sz="1400" b="1" dirty="0" smtClean="0">
                <a:solidFill>
                  <a:schemeClr val="bg1"/>
                </a:solidFill>
              </a:rPr>
              <a:t>      &lt;property name="</a:t>
            </a:r>
            <a:r>
              <a:rPr lang="en-US" sz="1400" b="1" dirty="0" err="1" smtClean="0">
                <a:solidFill>
                  <a:schemeClr val="bg1"/>
                </a:solidFill>
              </a:rPr>
              <a:t>hibernate.connection.driver_class</a:t>
            </a:r>
            <a:r>
              <a:rPr lang="en-US" sz="1400" b="1" dirty="0" smtClean="0">
                <a:solidFill>
                  <a:schemeClr val="bg1"/>
                </a:solidFill>
              </a:rPr>
              <a:t>" value="</a:t>
            </a:r>
            <a:r>
              <a:rPr lang="en-US" sz="1400" b="1" dirty="0" err="1" smtClean="0">
                <a:solidFill>
                  <a:schemeClr val="bg1"/>
                </a:solidFill>
              </a:rPr>
              <a:t>org.apache.derby.jdbc.ClientDriver</a:t>
            </a:r>
            <a:r>
              <a:rPr lang="en-US" sz="1400" b="1" dirty="0" smtClean="0">
                <a:solidFill>
                  <a:schemeClr val="bg1"/>
                </a:solidFill>
              </a:rPr>
              <a:t>"/&gt;</a:t>
            </a:r>
          </a:p>
          <a:p>
            <a:pPr>
              <a:lnSpc>
                <a:spcPct val="90000"/>
              </a:lnSpc>
              <a:buNone/>
            </a:pPr>
            <a:r>
              <a:rPr lang="en-US" sz="1400" b="1" dirty="0" smtClean="0">
                <a:solidFill>
                  <a:schemeClr val="bg1"/>
                </a:solidFill>
              </a:rPr>
              <a:t>      &lt;property name="</a:t>
            </a:r>
            <a:r>
              <a:rPr lang="en-US" sz="1400" b="1" dirty="0" err="1" smtClean="0">
                <a:solidFill>
                  <a:schemeClr val="bg1"/>
                </a:solidFill>
              </a:rPr>
              <a:t>hibernate.connection.password</a:t>
            </a:r>
            <a:r>
              <a:rPr lang="en-US" sz="1400" b="1" dirty="0" smtClean="0">
                <a:solidFill>
                  <a:schemeClr val="bg1"/>
                </a:solidFill>
              </a:rPr>
              <a:t>" value="admin"/&gt;</a:t>
            </a:r>
          </a:p>
          <a:p>
            <a:pPr>
              <a:lnSpc>
                <a:spcPct val="90000"/>
              </a:lnSpc>
              <a:buNone/>
            </a:pPr>
            <a:r>
              <a:rPr lang="en-US" sz="1400" b="1" dirty="0" smtClean="0">
                <a:solidFill>
                  <a:schemeClr val="bg1"/>
                </a:solidFill>
              </a:rPr>
              <a:t>      &lt;property name="</a:t>
            </a:r>
            <a:r>
              <a:rPr lang="en-US" sz="1400" b="1" dirty="0" err="1" smtClean="0">
                <a:solidFill>
                  <a:schemeClr val="bg1"/>
                </a:solidFill>
              </a:rPr>
              <a:t>hibernate.connection.url</a:t>
            </a:r>
            <a:r>
              <a:rPr lang="en-US" sz="1400" b="1" dirty="0" smtClean="0">
                <a:solidFill>
                  <a:schemeClr val="bg1"/>
                </a:solidFill>
              </a:rPr>
              <a:t>" value="</a:t>
            </a:r>
            <a:r>
              <a:rPr lang="en-US" sz="1400" b="1" dirty="0" err="1" smtClean="0">
                <a:solidFill>
                  <a:schemeClr val="bg1"/>
                </a:solidFill>
              </a:rPr>
              <a:t>jdbc:derby</a:t>
            </a:r>
            <a:r>
              <a:rPr lang="en-US" sz="1400" b="1" dirty="0" smtClean="0">
                <a:solidFill>
                  <a:schemeClr val="bg1"/>
                </a:solidFill>
              </a:rPr>
              <a:t>://localhost:1527/</a:t>
            </a:r>
            <a:r>
              <a:rPr lang="en-US" sz="1400" b="1" dirty="0" err="1" smtClean="0">
                <a:solidFill>
                  <a:schemeClr val="bg1"/>
                </a:solidFill>
              </a:rPr>
              <a:t>HibernateDB</a:t>
            </a:r>
            <a:r>
              <a:rPr lang="en-US" sz="1400" b="1" dirty="0" smtClean="0">
                <a:solidFill>
                  <a:schemeClr val="bg1"/>
                </a:solidFill>
              </a:rPr>
              <a:t>"/&gt;</a:t>
            </a:r>
          </a:p>
          <a:p>
            <a:pPr>
              <a:lnSpc>
                <a:spcPct val="90000"/>
              </a:lnSpc>
              <a:buNone/>
            </a:pPr>
            <a:r>
              <a:rPr lang="en-US" sz="1400" b="1" dirty="0" smtClean="0">
                <a:solidFill>
                  <a:schemeClr val="bg1"/>
                </a:solidFill>
              </a:rPr>
              <a:t>      &lt;property name="</a:t>
            </a:r>
            <a:r>
              <a:rPr lang="en-US" sz="1400" b="1" dirty="0" err="1" smtClean="0">
                <a:solidFill>
                  <a:schemeClr val="bg1"/>
                </a:solidFill>
              </a:rPr>
              <a:t>hibernate.cache.provider_class</a:t>
            </a:r>
            <a:r>
              <a:rPr lang="en-US" sz="1400" b="1" dirty="0" smtClean="0">
                <a:solidFill>
                  <a:schemeClr val="bg1"/>
                </a:solidFill>
              </a:rPr>
              <a:t>" value="</a:t>
            </a:r>
            <a:r>
              <a:rPr lang="en-US" sz="1400" b="1" dirty="0" err="1" smtClean="0">
                <a:solidFill>
                  <a:schemeClr val="bg1"/>
                </a:solidFill>
              </a:rPr>
              <a:t>org.hibernate.cache.NoCacheProvider</a:t>
            </a:r>
            <a:r>
              <a:rPr lang="en-US" sz="1400" b="1" dirty="0" smtClean="0">
                <a:solidFill>
                  <a:schemeClr val="bg1"/>
                </a:solidFill>
              </a:rPr>
              <a:t>"/&gt;</a:t>
            </a:r>
          </a:p>
          <a:p>
            <a:pPr>
              <a:lnSpc>
                <a:spcPct val="90000"/>
              </a:lnSpc>
              <a:buNone/>
            </a:pPr>
            <a:r>
              <a:rPr lang="en-US" sz="1400" b="1" dirty="0" smtClean="0">
                <a:solidFill>
                  <a:schemeClr val="bg1"/>
                </a:solidFill>
              </a:rPr>
              <a:t>      &lt;property name="hibernate.hbm2ddl.auto" value="create"/&gt;</a:t>
            </a:r>
          </a:p>
          <a:p>
            <a:pPr>
              <a:lnSpc>
                <a:spcPct val="90000"/>
              </a:lnSpc>
              <a:buNone/>
            </a:pPr>
            <a:r>
              <a:rPr lang="en-US" sz="1400" b="1" dirty="0" smtClean="0">
                <a:solidFill>
                  <a:schemeClr val="bg1"/>
                </a:solidFill>
              </a:rPr>
              <a:t>    &lt;/properties&gt;</a:t>
            </a:r>
          </a:p>
          <a:p>
            <a:pPr>
              <a:lnSpc>
                <a:spcPct val="90000"/>
              </a:lnSpc>
              <a:buNone/>
            </a:pPr>
            <a:r>
              <a:rPr lang="en-US" sz="1400" b="1" dirty="0" smtClean="0">
                <a:solidFill>
                  <a:schemeClr val="bg1"/>
                </a:solidFill>
              </a:rPr>
              <a:t>  &lt;/persistence-unit&gt;</a:t>
            </a:r>
          </a:p>
          <a:p>
            <a:pPr>
              <a:lnSpc>
                <a:spcPct val="90000"/>
              </a:lnSpc>
              <a:buNone/>
            </a:pPr>
            <a:r>
              <a:rPr lang="en-US" sz="1400" b="1" dirty="0" smtClean="0">
                <a:solidFill>
                  <a:schemeClr val="bg1"/>
                </a:solidFill>
              </a:rPr>
              <a:t>&lt;/persistence&gt;</a:t>
            </a:r>
            <a:endParaRPr lang="en-US" sz="1400" b="1" dirty="0">
              <a:solidFill>
                <a:schemeClr val="bg1"/>
              </a:solidFill>
            </a:endParaRPr>
          </a:p>
        </p:txBody>
      </p:sp>
      <p:sp>
        <p:nvSpPr>
          <p:cNvPr id="3" name="Title 2"/>
          <p:cNvSpPr>
            <a:spLocks noGrp="1"/>
          </p:cNvSpPr>
          <p:nvPr>
            <p:ph type="title"/>
          </p:nvPr>
        </p:nvSpPr>
        <p:spPr/>
        <p:txBody>
          <a:bodyPr/>
          <a:lstStyle/>
          <a:p>
            <a:r>
              <a:rPr lang="en-US" dirty="0" smtClean="0"/>
              <a:t>JPA Mappings – One-To-Many Sample (</a:t>
            </a:r>
            <a:r>
              <a:rPr lang="en-US" dirty="0" err="1" smtClean="0"/>
              <a:t>Contd</a:t>
            </a:r>
            <a:r>
              <a:rPr lang="en-US" dirty="0" smtClean="0"/>
              <a: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solidFill>
            <a:srgbClr val="722772"/>
          </a:solidFill>
          <a:ln>
            <a:noFill/>
          </a:ln>
        </p:spPr>
        <p:txBody>
          <a:bodyPr numCol="1">
            <a:noAutofit/>
          </a:bodyPr>
          <a:lstStyle/>
          <a:p>
            <a:pPr>
              <a:buNone/>
            </a:pPr>
            <a:r>
              <a:rPr lang="en-US" sz="1400" b="1" u="sng" dirty="0" smtClean="0">
                <a:solidFill>
                  <a:schemeClr val="bg1"/>
                </a:solidFill>
              </a:rPr>
              <a:t>OneToManyRelation.java</a:t>
            </a:r>
          </a:p>
          <a:p>
            <a:pPr>
              <a:buNone/>
            </a:pPr>
            <a:r>
              <a:rPr lang="en-US" sz="1400" b="1" dirty="0" smtClean="0">
                <a:solidFill>
                  <a:schemeClr val="bg1"/>
                </a:solidFill>
              </a:rPr>
              <a:t>public class </a:t>
            </a:r>
            <a:r>
              <a:rPr lang="en-US" sz="1400" b="1" dirty="0" err="1" smtClean="0">
                <a:solidFill>
                  <a:schemeClr val="bg1"/>
                </a:solidFill>
              </a:rPr>
              <a:t>OneToManyRelation</a:t>
            </a:r>
            <a:r>
              <a:rPr lang="en-US" sz="1400" b="1" dirty="0" smtClean="0">
                <a:solidFill>
                  <a:schemeClr val="bg1"/>
                </a:solidFill>
              </a:rPr>
              <a:t> {</a:t>
            </a:r>
          </a:p>
          <a:p>
            <a:pPr>
              <a:buNone/>
            </a:pPr>
            <a:r>
              <a:rPr lang="en-US" sz="1400" b="1" dirty="0" smtClean="0">
                <a:solidFill>
                  <a:schemeClr val="bg1"/>
                </a:solidFill>
              </a:rPr>
              <a:t>public static void main(String[] </a:t>
            </a:r>
            <a:r>
              <a:rPr lang="en-US" sz="1400" b="1" dirty="0" err="1" smtClean="0">
                <a:solidFill>
                  <a:schemeClr val="bg1"/>
                </a:solidFill>
              </a:rPr>
              <a:t>args</a:t>
            </a:r>
            <a:r>
              <a:rPr lang="en-US" sz="1400" b="1" dirty="0" smtClean="0">
                <a:solidFill>
                  <a:schemeClr val="bg1"/>
                </a:solidFill>
              </a:rPr>
              <a:t>) {</a:t>
            </a:r>
          </a:p>
          <a:p>
            <a:pPr>
              <a:buNone/>
            </a:pPr>
            <a:r>
              <a:rPr lang="en-US" sz="1400" b="1" dirty="0" smtClean="0">
                <a:solidFill>
                  <a:schemeClr val="bg1"/>
                </a:solidFill>
              </a:rPr>
              <a:t>        EntityManagerFactory </a:t>
            </a:r>
            <a:r>
              <a:rPr lang="en-US" sz="1400" b="1" dirty="0" err="1" smtClean="0">
                <a:solidFill>
                  <a:schemeClr val="bg1"/>
                </a:solidFill>
              </a:rPr>
              <a:t>emf</a:t>
            </a:r>
            <a:r>
              <a:rPr lang="en-US" sz="1400" b="1" dirty="0" smtClean="0">
                <a:solidFill>
                  <a:schemeClr val="bg1"/>
                </a:solidFill>
              </a:rPr>
              <a:t> = null;</a:t>
            </a:r>
          </a:p>
          <a:p>
            <a:pPr>
              <a:buNone/>
            </a:pPr>
            <a:r>
              <a:rPr lang="en-US" sz="1400" b="1" dirty="0" smtClean="0">
                <a:solidFill>
                  <a:schemeClr val="bg1"/>
                </a:solidFill>
              </a:rPr>
              <a:t>        EntityManager </a:t>
            </a:r>
            <a:r>
              <a:rPr lang="en-US" sz="1400" b="1" dirty="0" err="1" smtClean="0">
                <a:solidFill>
                  <a:schemeClr val="bg1"/>
                </a:solidFill>
              </a:rPr>
              <a:t>em</a:t>
            </a:r>
            <a:r>
              <a:rPr lang="en-US" sz="1400" b="1" dirty="0" smtClean="0">
                <a:solidFill>
                  <a:schemeClr val="bg1"/>
                </a:solidFill>
              </a:rPr>
              <a:t> = null;</a:t>
            </a:r>
          </a:p>
          <a:p>
            <a:pPr>
              <a:buNone/>
            </a:pPr>
            <a:r>
              <a:rPr lang="en-US" sz="1400" b="1" dirty="0" smtClean="0">
                <a:solidFill>
                  <a:schemeClr val="bg1"/>
                </a:solidFill>
              </a:rPr>
              <a:t>        try {</a:t>
            </a:r>
          </a:p>
          <a:p>
            <a:pPr>
              <a:buNone/>
            </a:pPr>
            <a:r>
              <a:rPr lang="en-US" sz="1400" b="1" dirty="0" smtClean="0">
                <a:solidFill>
                  <a:schemeClr val="bg1"/>
                </a:solidFill>
              </a:rPr>
              <a:t>            </a:t>
            </a:r>
            <a:r>
              <a:rPr lang="en-US" sz="1400" b="1" dirty="0" err="1" smtClean="0">
                <a:solidFill>
                  <a:schemeClr val="bg1"/>
                </a:solidFill>
              </a:rPr>
              <a:t>emf</a:t>
            </a:r>
            <a:r>
              <a:rPr lang="en-US" sz="1400" b="1" dirty="0" smtClean="0">
                <a:solidFill>
                  <a:schemeClr val="bg1"/>
                </a:solidFill>
              </a:rPr>
              <a:t> = </a:t>
            </a:r>
            <a:r>
              <a:rPr lang="en-US" sz="1400" b="1" dirty="0" err="1" smtClean="0">
                <a:solidFill>
                  <a:schemeClr val="bg1"/>
                </a:solidFill>
              </a:rPr>
              <a:t>Persistence.createEntityManagerFactory</a:t>
            </a:r>
            <a:r>
              <a:rPr lang="en-US" sz="1400" b="1" dirty="0" smtClean="0">
                <a:solidFill>
                  <a:schemeClr val="bg1"/>
                </a:solidFill>
              </a:rPr>
              <a:t>("</a:t>
            </a:r>
            <a:r>
              <a:rPr lang="en-US" sz="1400" b="1" dirty="0" err="1" smtClean="0">
                <a:solidFill>
                  <a:schemeClr val="bg1"/>
                </a:solidFill>
              </a:rPr>
              <a:t>jpapu</a:t>
            </a:r>
            <a:r>
              <a:rPr lang="en-US" sz="1400" b="1" dirty="0" smtClean="0">
                <a:solidFill>
                  <a:schemeClr val="bg1"/>
                </a:solidFill>
              </a:rPr>
              <a:t>");</a:t>
            </a:r>
          </a:p>
          <a:p>
            <a:pPr>
              <a:buNone/>
            </a:pPr>
            <a:r>
              <a:rPr lang="en-US" sz="1400" b="1" dirty="0" smtClean="0">
                <a:solidFill>
                  <a:schemeClr val="bg1"/>
                </a:solidFill>
              </a:rPr>
              <a:t>            </a:t>
            </a:r>
            <a:r>
              <a:rPr lang="en-US" sz="1400" b="1" dirty="0" err="1" smtClean="0">
                <a:solidFill>
                  <a:schemeClr val="bg1"/>
                </a:solidFill>
              </a:rPr>
              <a:t>em</a:t>
            </a:r>
            <a:r>
              <a:rPr lang="en-US" sz="1400" b="1" dirty="0" smtClean="0">
                <a:solidFill>
                  <a:schemeClr val="bg1"/>
                </a:solidFill>
              </a:rPr>
              <a:t> = </a:t>
            </a:r>
            <a:r>
              <a:rPr lang="en-US" sz="1400" b="1" dirty="0" err="1" smtClean="0">
                <a:solidFill>
                  <a:schemeClr val="bg1"/>
                </a:solidFill>
              </a:rPr>
              <a:t>emf.createEntityManager</a:t>
            </a:r>
            <a:r>
              <a:rPr lang="en-US" sz="1400" b="1" dirty="0" smtClean="0">
                <a:solidFill>
                  <a:schemeClr val="bg1"/>
                </a:solidFill>
              </a:rPr>
              <a:t>();</a:t>
            </a:r>
          </a:p>
          <a:p>
            <a:pPr>
              <a:buNone/>
            </a:pPr>
            <a:r>
              <a:rPr lang="en-US" sz="1400" b="1" dirty="0" smtClean="0">
                <a:solidFill>
                  <a:schemeClr val="bg1"/>
                </a:solidFill>
              </a:rPr>
              <a:t>            </a:t>
            </a:r>
            <a:r>
              <a:rPr lang="en-US" sz="1400" b="1" dirty="0" err="1" smtClean="0">
                <a:solidFill>
                  <a:schemeClr val="bg1"/>
                </a:solidFill>
              </a:rPr>
              <a:t>em.getTransaction</a:t>
            </a:r>
            <a:r>
              <a:rPr lang="en-US" sz="1400" b="1" dirty="0" smtClean="0">
                <a:solidFill>
                  <a:schemeClr val="bg1"/>
                </a:solidFill>
              </a:rPr>
              <a:t>().begin();</a:t>
            </a:r>
          </a:p>
          <a:p>
            <a:pPr>
              <a:buNone/>
            </a:pPr>
            <a:r>
              <a:rPr lang="en-US" sz="1400" b="1" dirty="0" smtClean="0">
                <a:solidFill>
                  <a:schemeClr val="bg1"/>
                </a:solidFill>
              </a:rPr>
              <a:t>            Parent </a:t>
            </a:r>
            <a:r>
              <a:rPr lang="en-US" sz="1400" b="1" dirty="0" err="1" smtClean="0">
                <a:solidFill>
                  <a:schemeClr val="bg1"/>
                </a:solidFill>
              </a:rPr>
              <a:t>parent</a:t>
            </a:r>
            <a:r>
              <a:rPr lang="en-US" sz="1400" b="1" dirty="0" smtClean="0">
                <a:solidFill>
                  <a:schemeClr val="bg1"/>
                </a:solidFill>
              </a:rPr>
              <a:t> = new Parent();</a:t>
            </a:r>
          </a:p>
          <a:p>
            <a:pPr>
              <a:buNone/>
            </a:pPr>
            <a:r>
              <a:rPr lang="en-US" sz="1400" b="1" dirty="0" smtClean="0">
                <a:solidFill>
                  <a:schemeClr val="bg1"/>
                </a:solidFill>
              </a:rPr>
              <a:t> 	       </a:t>
            </a:r>
            <a:r>
              <a:rPr lang="en-US" sz="1400" b="1" dirty="0" err="1" smtClean="0">
                <a:solidFill>
                  <a:schemeClr val="bg1"/>
                </a:solidFill>
              </a:rPr>
              <a:t>parent.setPname</a:t>
            </a:r>
            <a:r>
              <a:rPr lang="en-US" sz="1400" b="1" dirty="0" smtClean="0">
                <a:solidFill>
                  <a:schemeClr val="bg1"/>
                </a:solidFill>
              </a:rPr>
              <a:t>("Vinod");</a:t>
            </a:r>
          </a:p>
          <a:p>
            <a:pPr>
              <a:buNone/>
            </a:pPr>
            <a:r>
              <a:rPr lang="en-US" sz="1400" b="1" dirty="0" smtClean="0">
                <a:solidFill>
                  <a:schemeClr val="bg1"/>
                </a:solidFill>
              </a:rPr>
              <a:t>            Child </a:t>
            </a:r>
            <a:r>
              <a:rPr lang="en-US" sz="1400" b="1" dirty="0" err="1" smtClean="0">
                <a:solidFill>
                  <a:schemeClr val="bg1"/>
                </a:solidFill>
              </a:rPr>
              <a:t>child</a:t>
            </a:r>
            <a:r>
              <a:rPr lang="en-US" sz="1400" b="1" dirty="0" smtClean="0">
                <a:solidFill>
                  <a:schemeClr val="bg1"/>
                </a:solidFill>
              </a:rPr>
              <a:t> = new Child();</a:t>
            </a:r>
          </a:p>
          <a:p>
            <a:pPr>
              <a:buNone/>
            </a:pPr>
            <a:r>
              <a:rPr lang="en-US" sz="1400" b="1" dirty="0" smtClean="0">
                <a:solidFill>
                  <a:schemeClr val="bg1"/>
                </a:solidFill>
              </a:rPr>
              <a:t>            </a:t>
            </a:r>
            <a:r>
              <a:rPr lang="en-US" sz="1400" b="1" dirty="0" err="1" smtClean="0">
                <a:solidFill>
                  <a:schemeClr val="bg1"/>
                </a:solidFill>
              </a:rPr>
              <a:t>child.setCname</a:t>
            </a:r>
            <a:r>
              <a:rPr lang="en-US" sz="1400" b="1" dirty="0" smtClean="0">
                <a:solidFill>
                  <a:schemeClr val="bg1"/>
                </a:solidFill>
              </a:rPr>
              <a:t>("</a:t>
            </a:r>
            <a:r>
              <a:rPr lang="en-US" sz="1400" b="1" dirty="0" err="1" smtClean="0">
                <a:solidFill>
                  <a:schemeClr val="bg1"/>
                </a:solidFill>
              </a:rPr>
              <a:t>Monu</a:t>
            </a:r>
            <a:r>
              <a:rPr lang="en-US" sz="1400" b="1" dirty="0" smtClean="0">
                <a:solidFill>
                  <a:schemeClr val="bg1"/>
                </a:solidFill>
              </a:rPr>
              <a:t>");</a:t>
            </a:r>
          </a:p>
          <a:p>
            <a:pPr>
              <a:buNone/>
            </a:pPr>
            <a:r>
              <a:rPr lang="en-US" sz="1400" b="1" dirty="0" smtClean="0">
                <a:solidFill>
                  <a:schemeClr val="bg1"/>
                </a:solidFill>
              </a:rPr>
              <a:t>            </a:t>
            </a:r>
            <a:r>
              <a:rPr lang="en-US" sz="1400" b="1" dirty="0" err="1" smtClean="0">
                <a:solidFill>
                  <a:schemeClr val="bg1"/>
                </a:solidFill>
              </a:rPr>
              <a:t>em.persist</a:t>
            </a:r>
            <a:r>
              <a:rPr lang="en-US" sz="1400" b="1" dirty="0" smtClean="0">
                <a:solidFill>
                  <a:schemeClr val="bg1"/>
                </a:solidFill>
              </a:rPr>
              <a:t>(child);</a:t>
            </a:r>
          </a:p>
          <a:p>
            <a:pPr algn="r">
              <a:buNone/>
            </a:pPr>
            <a:r>
              <a:rPr lang="en-US" sz="1400" b="1" dirty="0" smtClean="0">
                <a:solidFill>
                  <a:schemeClr val="bg1"/>
                </a:solidFill>
              </a:rPr>
              <a:t>(</a:t>
            </a:r>
            <a:r>
              <a:rPr lang="en-US" sz="1400" b="1" dirty="0" err="1" smtClean="0">
                <a:solidFill>
                  <a:schemeClr val="bg1"/>
                </a:solidFill>
              </a:rPr>
              <a:t>Contd</a:t>
            </a:r>
            <a:r>
              <a:rPr lang="en-US" sz="1400" b="1" dirty="0" smtClean="0">
                <a:solidFill>
                  <a:schemeClr val="bg1"/>
                </a:solidFill>
              </a:rPr>
              <a:t>…)</a:t>
            </a:r>
          </a:p>
          <a:p>
            <a:pPr>
              <a:buNone/>
            </a:pPr>
            <a:endParaRPr lang="en-US" sz="1400" b="1" dirty="0" smtClean="0">
              <a:solidFill>
                <a:schemeClr val="bg1"/>
              </a:solidFill>
            </a:endParaRPr>
          </a:p>
          <a:p>
            <a:pPr>
              <a:buNone/>
            </a:pPr>
            <a:endParaRPr lang="en-US" sz="1400" b="1" dirty="0" smtClean="0">
              <a:solidFill>
                <a:schemeClr val="bg1"/>
              </a:solidFill>
            </a:endParaRPr>
          </a:p>
          <a:p>
            <a:pPr>
              <a:buNone/>
            </a:pPr>
            <a:endParaRPr lang="en-US" sz="1100" b="1" dirty="0">
              <a:solidFill>
                <a:schemeClr val="bg1"/>
              </a:solidFill>
            </a:endParaRPr>
          </a:p>
        </p:txBody>
      </p:sp>
      <p:sp>
        <p:nvSpPr>
          <p:cNvPr id="3" name="Title 2"/>
          <p:cNvSpPr>
            <a:spLocks noGrp="1"/>
          </p:cNvSpPr>
          <p:nvPr>
            <p:ph type="title"/>
          </p:nvPr>
        </p:nvSpPr>
        <p:spPr/>
        <p:txBody>
          <a:bodyPr/>
          <a:lstStyle/>
          <a:p>
            <a:r>
              <a:rPr lang="en-US" dirty="0" smtClean="0"/>
              <a:t>JPA Mappings – One-To-Many Sample (</a:t>
            </a:r>
            <a:r>
              <a:rPr lang="en-US" dirty="0" err="1" smtClean="0"/>
              <a:t>Contd</a:t>
            </a:r>
            <a:r>
              <a:rPr lang="en-US" dirty="0" smtClean="0"/>
              <a:t>…)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solidFill>
            <a:srgbClr val="722772"/>
          </a:solidFill>
          <a:ln>
            <a:noFill/>
          </a:ln>
        </p:spPr>
        <p:txBody>
          <a:bodyPr numCol="2">
            <a:noAutofit/>
          </a:bodyPr>
          <a:lstStyle/>
          <a:p>
            <a:pPr>
              <a:buNone/>
            </a:pPr>
            <a:r>
              <a:rPr lang="en-US" sz="1400" b="1" dirty="0" smtClean="0">
                <a:solidFill>
                  <a:schemeClr val="bg1"/>
                </a:solidFill>
              </a:rPr>
              <a:t>	Child child2 = new Child();</a:t>
            </a:r>
          </a:p>
          <a:p>
            <a:pPr>
              <a:buNone/>
            </a:pPr>
            <a:r>
              <a:rPr lang="en-US" sz="1400" b="1" dirty="0" smtClean="0">
                <a:solidFill>
                  <a:schemeClr val="bg1"/>
                </a:solidFill>
              </a:rPr>
              <a:t>     child2.setCname("</a:t>
            </a:r>
            <a:r>
              <a:rPr lang="en-US" sz="1400" b="1" dirty="0" err="1" smtClean="0">
                <a:solidFill>
                  <a:schemeClr val="bg1"/>
                </a:solidFill>
              </a:rPr>
              <a:t>Sintu</a:t>
            </a:r>
            <a:r>
              <a:rPr lang="en-US" sz="1400" b="1" dirty="0" smtClean="0">
                <a:solidFill>
                  <a:schemeClr val="bg1"/>
                </a:solidFill>
              </a:rPr>
              <a:t>");</a:t>
            </a:r>
          </a:p>
          <a:p>
            <a:pPr>
              <a:buNone/>
            </a:pPr>
            <a:r>
              <a:rPr lang="en-US" sz="1400" b="1" dirty="0" smtClean="0">
                <a:solidFill>
                  <a:schemeClr val="bg1"/>
                </a:solidFill>
              </a:rPr>
              <a:t>     </a:t>
            </a:r>
            <a:r>
              <a:rPr lang="en-US" sz="1400" b="1" dirty="0" err="1" smtClean="0">
                <a:solidFill>
                  <a:schemeClr val="bg1"/>
                </a:solidFill>
              </a:rPr>
              <a:t>em.persist</a:t>
            </a:r>
            <a:r>
              <a:rPr lang="en-US" sz="1400" b="1" dirty="0" smtClean="0">
                <a:solidFill>
                  <a:schemeClr val="bg1"/>
                </a:solidFill>
              </a:rPr>
              <a:t>(child2);</a:t>
            </a:r>
          </a:p>
          <a:p>
            <a:pPr>
              <a:buNone/>
            </a:pPr>
            <a:endParaRPr lang="en-US" sz="1400" b="1" dirty="0" smtClean="0">
              <a:solidFill>
                <a:schemeClr val="bg1"/>
              </a:solidFill>
            </a:endParaRPr>
          </a:p>
          <a:p>
            <a:pPr>
              <a:buNone/>
            </a:pPr>
            <a:r>
              <a:rPr lang="en-US" sz="1400" b="1" dirty="0" smtClean="0">
                <a:solidFill>
                  <a:schemeClr val="bg1"/>
                </a:solidFill>
              </a:rPr>
              <a:t> 	</a:t>
            </a:r>
            <a:r>
              <a:rPr lang="en-US" sz="1400" b="1" dirty="0" err="1" smtClean="0">
                <a:solidFill>
                  <a:schemeClr val="bg1"/>
                </a:solidFill>
              </a:rPr>
              <a:t>HashSet</a:t>
            </a:r>
            <a:r>
              <a:rPr lang="en-US" sz="1400" b="1" dirty="0" smtClean="0">
                <a:solidFill>
                  <a:schemeClr val="bg1"/>
                </a:solidFill>
              </a:rPr>
              <a:t> </a:t>
            </a:r>
            <a:r>
              <a:rPr lang="en-US" sz="1400" b="1" dirty="0" err="1" smtClean="0">
                <a:solidFill>
                  <a:schemeClr val="bg1"/>
                </a:solidFill>
              </a:rPr>
              <a:t>childSet</a:t>
            </a:r>
            <a:r>
              <a:rPr lang="en-US" sz="1400" b="1" dirty="0" smtClean="0">
                <a:solidFill>
                  <a:schemeClr val="bg1"/>
                </a:solidFill>
              </a:rPr>
              <a:t> = new </a:t>
            </a:r>
            <a:r>
              <a:rPr lang="en-US" sz="1400" b="1" dirty="0" err="1" smtClean="0">
                <a:solidFill>
                  <a:schemeClr val="bg1"/>
                </a:solidFill>
              </a:rPr>
              <a:t>HashSet</a:t>
            </a:r>
            <a:r>
              <a:rPr lang="en-US" sz="1400" b="1" dirty="0" smtClean="0">
                <a:solidFill>
                  <a:schemeClr val="bg1"/>
                </a:solidFill>
              </a:rPr>
              <a:t>();</a:t>
            </a:r>
          </a:p>
          <a:p>
            <a:pPr>
              <a:buNone/>
            </a:pPr>
            <a:r>
              <a:rPr lang="en-US" sz="1400" b="1" dirty="0" smtClean="0">
                <a:solidFill>
                  <a:schemeClr val="bg1"/>
                </a:solidFill>
              </a:rPr>
              <a:t>     </a:t>
            </a:r>
            <a:r>
              <a:rPr lang="en-US" sz="1400" b="1" dirty="0" err="1" smtClean="0">
                <a:solidFill>
                  <a:schemeClr val="bg1"/>
                </a:solidFill>
              </a:rPr>
              <a:t>childSet.add</a:t>
            </a:r>
            <a:r>
              <a:rPr lang="en-US" sz="1400" b="1" dirty="0" smtClean="0">
                <a:solidFill>
                  <a:schemeClr val="bg1"/>
                </a:solidFill>
              </a:rPr>
              <a:t>(child);</a:t>
            </a:r>
          </a:p>
          <a:p>
            <a:pPr>
              <a:buNone/>
            </a:pPr>
            <a:r>
              <a:rPr lang="en-US" sz="1400" b="1" dirty="0" smtClean="0">
                <a:solidFill>
                  <a:schemeClr val="bg1"/>
                </a:solidFill>
              </a:rPr>
              <a:t>     </a:t>
            </a:r>
            <a:r>
              <a:rPr lang="en-US" sz="1400" b="1" dirty="0" err="1" smtClean="0">
                <a:solidFill>
                  <a:schemeClr val="bg1"/>
                </a:solidFill>
              </a:rPr>
              <a:t>childSet.add</a:t>
            </a:r>
            <a:r>
              <a:rPr lang="en-US" sz="1400" b="1" dirty="0" smtClean="0">
                <a:solidFill>
                  <a:schemeClr val="bg1"/>
                </a:solidFill>
              </a:rPr>
              <a:t>(child1);</a:t>
            </a:r>
          </a:p>
          <a:p>
            <a:pPr>
              <a:buNone/>
            </a:pPr>
            <a:r>
              <a:rPr lang="en-US" sz="1400" b="1" dirty="0" smtClean="0">
                <a:solidFill>
                  <a:schemeClr val="bg1"/>
                </a:solidFill>
              </a:rPr>
              <a:t>     </a:t>
            </a:r>
            <a:r>
              <a:rPr lang="en-US" sz="1400" b="1" dirty="0" err="1" smtClean="0">
                <a:solidFill>
                  <a:schemeClr val="bg1"/>
                </a:solidFill>
              </a:rPr>
              <a:t>childSet.add</a:t>
            </a:r>
            <a:r>
              <a:rPr lang="en-US" sz="1400" b="1" dirty="0" smtClean="0">
                <a:solidFill>
                  <a:schemeClr val="bg1"/>
                </a:solidFill>
              </a:rPr>
              <a:t>(child2);</a:t>
            </a:r>
          </a:p>
          <a:p>
            <a:pPr>
              <a:buNone/>
            </a:pPr>
            <a:r>
              <a:rPr lang="en-US" sz="1400" b="1" dirty="0" smtClean="0">
                <a:solidFill>
                  <a:schemeClr val="bg1"/>
                </a:solidFill>
              </a:rPr>
              <a:t>	</a:t>
            </a:r>
            <a:r>
              <a:rPr lang="en-US" sz="1400" b="1" dirty="0" err="1" smtClean="0">
                <a:solidFill>
                  <a:schemeClr val="bg1"/>
                </a:solidFill>
              </a:rPr>
              <a:t>parent.setChildren</a:t>
            </a:r>
            <a:r>
              <a:rPr lang="en-US" sz="1400" b="1" dirty="0" smtClean="0">
                <a:solidFill>
                  <a:schemeClr val="bg1"/>
                </a:solidFill>
              </a:rPr>
              <a:t>(</a:t>
            </a:r>
            <a:r>
              <a:rPr lang="en-US" sz="1400" b="1" dirty="0" err="1" smtClean="0">
                <a:solidFill>
                  <a:schemeClr val="bg1"/>
                </a:solidFill>
              </a:rPr>
              <a:t>childSet</a:t>
            </a:r>
            <a:r>
              <a:rPr lang="en-US" sz="1400" b="1" dirty="0" smtClean="0">
                <a:solidFill>
                  <a:schemeClr val="bg1"/>
                </a:solidFill>
              </a:rPr>
              <a:t>);</a:t>
            </a:r>
          </a:p>
          <a:p>
            <a:pPr>
              <a:buNone/>
            </a:pPr>
            <a:r>
              <a:rPr lang="en-US" sz="1400" b="1" dirty="0" smtClean="0">
                <a:solidFill>
                  <a:schemeClr val="bg1"/>
                </a:solidFill>
              </a:rPr>
              <a:t>     </a:t>
            </a:r>
            <a:r>
              <a:rPr lang="en-US" sz="1400" b="1" dirty="0" err="1" smtClean="0">
                <a:solidFill>
                  <a:schemeClr val="bg1"/>
                </a:solidFill>
              </a:rPr>
              <a:t>em.persist</a:t>
            </a:r>
            <a:r>
              <a:rPr lang="en-US" sz="1400" b="1" dirty="0" smtClean="0">
                <a:solidFill>
                  <a:schemeClr val="bg1"/>
                </a:solidFill>
              </a:rPr>
              <a:t>(parent);</a:t>
            </a:r>
          </a:p>
          <a:p>
            <a:pPr>
              <a:buNone/>
            </a:pPr>
            <a:endParaRPr lang="en-US" sz="1400" b="1" dirty="0" smtClean="0">
              <a:solidFill>
                <a:schemeClr val="bg1"/>
              </a:solidFill>
            </a:endParaRPr>
          </a:p>
          <a:p>
            <a:pPr>
              <a:buNone/>
            </a:pPr>
            <a:r>
              <a:rPr lang="en-US" sz="1400" b="1" dirty="0" smtClean="0">
                <a:solidFill>
                  <a:schemeClr val="bg1"/>
                </a:solidFill>
              </a:rPr>
              <a:t>     </a:t>
            </a:r>
            <a:r>
              <a:rPr lang="en-US" sz="1400" b="1" dirty="0" err="1" smtClean="0">
                <a:solidFill>
                  <a:schemeClr val="bg1"/>
                </a:solidFill>
              </a:rPr>
              <a:t>em.getTransaction</a:t>
            </a:r>
            <a:r>
              <a:rPr lang="en-US" sz="1400" b="1" dirty="0" smtClean="0">
                <a:solidFill>
                  <a:schemeClr val="bg1"/>
                </a:solidFill>
              </a:rPr>
              <a:t>().commit();</a:t>
            </a:r>
          </a:p>
          <a:p>
            <a:pPr>
              <a:buNone/>
            </a:pPr>
            <a:r>
              <a:rPr lang="en-US" sz="1400" b="1" dirty="0" smtClean="0">
                <a:solidFill>
                  <a:schemeClr val="bg1"/>
                </a:solidFill>
              </a:rPr>
              <a:t>     </a:t>
            </a:r>
            <a:r>
              <a:rPr lang="en-US" sz="1400" b="1" dirty="0" err="1" smtClean="0">
                <a:solidFill>
                  <a:schemeClr val="bg1"/>
                </a:solidFill>
              </a:rPr>
              <a:t>System.out.println</a:t>
            </a:r>
            <a:r>
              <a:rPr lang="en-US" sz="1400" b="1" dirty="0" smtClean="0">
                <a:solidFill>
                  <a:schemeClr val="bg1"/>
                </a:solidFill>
              </a:rPr>
              <a:t>("Done");</a:t>
            </a:r>
          </a:p>
          <a:p>
            <a:pPr>
              <a:buNone/>
            </a:pPr>
            <a:r>
              <a:rPr lang="en-US" sz="1400" b="1" dirty="0" smtClean="0">
                <a:solidFill>
                  <a:schemeClr val="bg1"/>
                </a:solidFill>
              </a:rPr>
              <a:t> 	} catch (Exception e) {</a:t>
            </a:r>
          </a:p>
          <a:p>
            <a:pPr>
              <a:buNone/>
            </a:pPr>
            <a:r>
              <a:rPr lang="en-US" sz="1400" b="1" dirty="0" smtClean="0">
                <a:solidFill>
                  <a:schemeClr val="bg1"/>
                </a:solidFill>
              </a:rPr>
              <a:t>            </a:t>
            </a:r>
            <a:r>
              <a:rPr lang="en-US" sz="1400" b="1" dirty="0" err="1" smtClean="0">
                <a:solidFill>
                  <a:schemeClr val="bg1"/>
                </a:solidFill>
              </a:rPr>
              <a:t>System.out.println</a:t>
            </a:r>
            <a:r>
              <a:rPr lang="en-US" sz="1400" b="1" dirty="0" smtClean="0">
                <a:solidFill>
                  <a:schemeClr val="bg1"/>
                </a:solidFill>
              </a:rPr>
              <a:t>(</a:t>
            </a:r>
            <a:r>
              <a:rPr lang="en-US" sz="1400" b="1" dirty="0" err="1" smtClean="0">
                <a:solidFill>
                  <a:schemeClr val="bg1"/>
                </a:solidFill>
              </a:rPr>
              <a:t>e.getMessage</a:t>
            </a:r>
            <a:r>
              <a:rPr lang="en-US" sz="1400" b="1" dirty="0" smtClean="0">
                <a:solidFill>
                  <a:schemeClr val="bg1"/>
                </a:solidFill>
              </a:rPr>
              <a:t>());</a:t>
            </a:r>
          </a:p>
          <a:p>
            <a:pPr>
              <a:buNone/>
            </a:pPr>
            <a:r>
              <a:rPr lang="en-US" sz="1400" b="1" dirty="0" smtClean="0">
                <a:solidFill>
                  <a:schemeClr val="bg1"/>
                </a:solidFill>
              </a:rPr>
              <a:t>        } finally {</a:t>
            </a:r>
          </a:p>
          <a:p>
            <a:pPr>
              <a:buNone/>
            </a:pPr>
            <a:r>
              <a:rPr lang="en-US" sz="1400" b="1" dirty="0" smtClean="0">
                <a:solidFill>
                  <a:schemeClr val="bg1"/>
                </a:solidFill>
              </a:rPr>
              <a:t>            </a:t>
            </a:r>
            <a:r>
              <a:rPr lang="en-US" sz="1400" b="1" dirty="0" err="1" smtClean="0">
                <a:solidFill>
                  <a:schemeClr val="bg1"/>
                </a:solidFill>
              </a:rPr>
              <a:t>emf.close</a:t>
            </a:r>
            <a:r>
              <a:rPr lang="en-US" sz="1400" b="1" dirty="0" smtClean="0">
                <a:solidFill>
                  <a:schemeClr val="bg1"/>
                </a:solidFill>
              </a:rPr>
              <a:t>();</a:t>
            </a:r>
          </a:p>
          <a:p>
            <a:pPr>
              <a:buNone/>
            </a:pPr>
            <a:r>
              <a:rPr lang="en-US" sz="1400" b="1" dirty="0" smtClean="0">
                <a:solidFill>
                  <a:schemeClr val="bg1"/>
                </a:solidFill>
              </a:rPr>
              <a:t>            </a:t>
            </a:r>
            <a:r>
              <a:rPr lang="en-US" sz="1400" b="1" dirty="0" err="1" smtClean="0">
                <a:solidFill>
                  <a:schemeClr val="bg1"/>
                </a:solidFill>
              </a:rPr>
              <a:t>em.close</a:t>
            </a:r>
            <a:r>
              <a:rPr lang="en-US" sz="1400" b="1" dirty="0" smtClean="0">
                <a:solidFill>
                  <a:schemeClr val="bg1"/>
                </a:solidFill>
              </a:rPr>
              <a:t>();    </a:t>
            </a:r>
          </a:p>
          <a:p>
            <a:pPr>
              <a:buNone/>
            </a:pPr>
            <a:r>
              <a:rPr lang="en-US" sz="1400" b="1" dirty="0" smtClean="0">
                <a:solidFill>
                  <a:schemeClr val="bg1"/>
                </a:solidFill>
              </a:rPr>
              <a:t>		    }</a:t>
            </a:r>
          </a:p>
          <a:p>
            <a:pPr>
              <a:buNone/>
            </a:pPr>
            <a:r>
              <a:rPr lang="en-US" sz="1400" b="1" dirty="0" smtClean="0">
                <a:solidFill>
                  <a:schemeClr val="bg1"/>
                </a:solidFill>
              </a:rPr>
              <a:t>    		}</a:t>
            </a:r>
          </a:p>
          <a:p>
            <a:pPr>
              <a:buNone/>
            </a:pPr>
            <a:r>
              <a:rPr lang="en-US" sz="1400" b="1" dirty="0" smtClean="0">
                <a:solidFill>
                  <a:schemeClr val="bg1"/>
                </a:solidFill>
              </a:rPr>
              <a:t>   	      }</a:t>
            </a:r>
          </a:p>
        </p:txBody>
      </p:sp>
      <p:sp>
        <p:nvSpPr>
          <p:cNvPr id="3" name="Title 2"/>
          <p:cNvSpPr>
            <a:spLocks noGrp="1"/>
          </p:cNvSpPr>
          <p:nvPr>
            <p:ph type="title"/>
          </p:nvPr>
        </p:nvSpPr>
        <p:spPr/>
        <p:txBody>
          <a:bodyPr/>
          <a:lstStyle/>
          <a:p>
            <a:r>
              <a:rPr lang="en-US" dirty="0" smtClean="0"/>
              <a:t>JPA Mappings – One-To-Many Sample (</a:t>
            </a:r>
            <a:r>
              <a:rPr lang="en-US" dirty="0" err="1" smtClean="0"/>
              <a:t>Contd</a:t>
            </a:r>
            <a:r>
              <a:rPr lang="en-US" dirty="0" smtClean="0"/>
              <a: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Autofit/>
          </a:bodyPr>
          <a:lstStyle/>
          <a:p>
            <a:r>
              <a:rPr lang="en-US" dirty="0" smtClean="0"/>
              <a:t>The Java Persistence query language defines queries for entities and for their persistence. The query language allows to write simple queries that work regardless of the data base package</a:t>
            </a:r>
          </a:p>
          <a:p>
            <a:r>
              <a:rPr lang="en-US" dirty="0" smtClean="0"/>
              <a:t>The query language uses the abstract data structures of entities, including their relationships, for its data model, and it defines operators and expressions based on this data model. </a:t>
            </a:r>
          </a:p>
          <a:p>
            <a:pPr algn="r">
              <a:buNone/>
            </a:pPr>
            <a:r>
              <a:rPr lang="en-US" sz="2400" dirty="0" smtClean="0"/>
              <a:t>(</a:t>
            </a:r>
            <a:r>
              <a:rPr lang="en-US" sz="2400" dirty="0" err="1" smtClean="0"/>
              <a:t>Contd</a:t>
            </a:r>
            <a:r>
              <a:rPr lang="en-US" sz="2400" dirty="0" smtClean="0"/>
              <a:t>…)</a:t>
            </a:r>
            <a:endParaRPr lang="en-US" sz="2400" dirty="0"/>
          </a:p>
        </p:txBody>
      </p:sp>
      <p:sp>
        <p:nvSpPr>
          <p:cNvPr id="3" name="Title 2"/>
          <p:cNvSpPr>
            <a:spLocks noGrp="1"/>
          </p:cNvSpPr>
          <p:nvPr>
            <p:ph type="title"/>
          </p:nvPr>
        </p:nvSpPr>
        <p:spPr/>
        <p:txBody>
          <a:bodyPr/>
          <a:lstStyle/>
          <a:p>
            <a:r>
              <a:rPr lang="en-US" dirty="0" smtClean="0"/>
              <a:t>Introduction to JPQL</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smtClean="0"/>
              <a:t>The scope of a query is to work with underlying mapped and related entities that are packaged in the same persistence unit. The query uses a familiar query language like SQL to select objects or values based on entity types and relationships among them.</a:t>
            </a:r>
            <a:endParaRPr lang="en-US" dirty="0"/>
          </a:p>
        </p:txBody>
      </p:sp>
      <p:sp>
        <p:nvSpPr>
          <p:cNvPr id="3" name="Title 2"/>
          <p:cNvSpPr>
            <a:spLocks noGrp="1"/>
          </p:cNvSpPr>
          <p:nvPr>
            <p:ph type="title"/>
          </p:nvPr>
        </p:nvSpPr>
        <p:spPr/>
        <p:txBody>
          <a:bodyPr/>
          <a:lstStyle/>
          <a:p>
            <a:r>
              <a:rPr lang="en-US" dirty="0" smtClean="0"/>
              <a:t>Introduction to JPQL</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2"/>
          </p:nvPr>
        </p:nvGraphicFramePr>
        <p:xfrm>
          <a:off x="457200" y="1376045"/>
          <a:ext cx="8228014" cy="3043555"/>
        </p:xfrm>
        <a:graphic>
          <a:graphicData uri="http://schemas.openxmlformats.org/drawingml/2006/table">
            <a:tbl>
              <a:tblPr firstRow="1" bandRow="1">
                <a:tableStyleId>{B301B821-A1FF-4177-AEE7-76D212191A09}</a:tableStyleId>
              </a:tblPr>
              <a:tblGrid>
                <a:gridCol w="4114007"/>
                <a:gridCol w="4114007"/>
              </a:tblGrid>
              <a:tr h="370840">
                <a:tc>
                  <a:txBody>
                    <a:bodyPr/>
                    <a:lstStyle/>
                    <a:p>
                      <a:pPr marL="342900" lvl="0" indent="-342900" algn="ctr" defTabSz="914400" rtl="0" eaLnBrk="1" latinLnBrk="0" hangingPunct="1">
                        <a:buFont typeface="Arial" pitchFamily="34" charset="0"/>
                        <a:buNone/>
                      </a:pPr>
                      <a:r>
                        <a:rPr lang="en-US" sz="1800" kern="1200" dirty="0" smtClean="0">
                          <a:solidFill>
                            <a:schemeClr val="bg1"/>
                          </a:solidFill>
                          <a:latin typeface="+mn-lt"/>
                          <a:ea typeface="+mn-ea"/>
                          <a:cs typeface="+mn-cs"/>
                        </a:rPr>
                        <a:t>SQL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42900" lvl="0" indent="-342900" algn="ctr" defTabSz="914400" rtl="0" eaLnBrk="1" latinLnBrk="0" hangingPunct="1">
                        <a:buFont typeface="Arial" pitchFamily="34" charset="0"/>
                        <a:buNone/>
                      </a:pPr>
                      <a:r>
                        <a:rPr lang="en-US" sz="1800" kern="1200" dirty="0" smtClean="0">
                          <a:solidFill>
                            <a:schemeClr val="bg1"/>
                          </a:solidFill>
                          <a:latin typeface="+mn-lt"/>
                          <a:ea typeface="+mn-ea"/>
                          <a:cs typeface="+mn-cs"/>
                        </a:rPr>
                        <a:t>JPQL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46735">
                <a:tc>
                  <a:txBody>
                    <a:bodyPr/>
                    <a:lstStyle/>
                    <a:p>
                      <a:pPr marL="342900" lvl="0" indent="-342900" algn="l" defTabSz="914400" rtl="0" eaLnBrk="1" latinLnBrk="0" hangingPunct="1">
                        <a:buFont typeface="Arial" pitchFamily="34" charset="0"/>
                        <a:buNone/>
                      </a:pPr>
                      <a:r>
                        <a:rPr lang="en-US" sz="1800" kern="1200" dirty="0" smtClean="0">
                          <a:solidFill>
                            <a:schemeClr val="tx1"/>
                          </a:solidFill>
                          <a:latin typeface="+mn-lt"/>
                          <a:ea typeface="+mn-ea"/>
                          <a:cs typeface="+mn-cs"/>
                        </a:rPr>
                        <a:t>SQL is used to query relational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342900" lvl="0" indent="-342900" algn="l" defTabSz="914400" rtl="0" eaLnBrk="1" latinLnBrk="0" hangingPunct="1">
                        <a:buFont typeface="Arial" pitchFamily="34" charset="0"/>
                        <a:buNone/>
                      </a:pPr>
                      <a:r>
                        <a:rPr lang="en-US" sz="1800" kern="1200" dirty="0" smtClean="0">
                          <a:solidFill>
                            <a:schemeClr val="tx1"/>
                          </a:solidFill>
                          <a:latin typeface="+mn-lt"/>
                          <a:ea typeface="+mn-ea"/>
                          <a:cs typeface="+mn-cs"/>
                        </a:rPr>
                        <a:t>JPA QL is used to query entity objects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23900">
                <a:tc>
                  <a:txBody>
                    <a:bodyP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lang="en-US" sz="1800" kern="1200" dirty="0" smtClean="0">
                          <a:solidFill>
                            <a:schemeClr val="tx1"/>
                          </a:solidFill>
                          <a:latin typeface="+mn-lt"/>
                          <a:ea typeface="+mn-ea"/>
                          <a:cs typeface="+mn-cs"/>
                        </a:rPr>
                        <a:t>SQL – Need to specify table and column names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lang="en-US" sz="1800" kern="1200" dirty="0" smtClean="0">
                          <a:solidFill>
                            <a:schemeClr val="tx1"/>
                          </a:solidFill>
                          <a:latin typeface="+mn-lt"/>
                          <a:ea typeface="+mn-ea"/>
                          <a:cs typeface="+mn-cs"/>
                        </a:rPr>
                        <a:t>JPA QL – Need to specify Entity and Attribute names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62000">
                <a:tc>
                  <a:txBody>
                    <a:bodyPr/>
                    <a:lstStyle/>
                    <a:p>
                      <a:pPr marL="342900" lvl="0" indent="-342900" algn="l" defTabSz="914400" rtl="0" eaLnBrk="1" latinLnBrk="0" hangingPunct="1">
                        <a:buFont typeface="Arial" pitchFamily="34" charset="0"/>
                        <a:buNone/>
                      </a:pPr>
                      <a:r>
                        <a:rPr lang="en-US" sz="1800" kern="1200" dirty="0" smtClean="0">
                          <a:solidFill>
                            <a:schemeClr val="tx1"/>
                          </a:solidFill>
                          <a:latin typeface="+mn-lt"/>
                          <a:ea typeface="+mn-ea"/>
                          <a:cs typeface="+mn-cs"/>
                        </a:rPr>
                        <a:t>Directly works with table hence security constraints are there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342900" lvl="0" indent="-342900" algn="l" defTabSz="914400" rtl="0" eaLnBrk="1" latinLnBrk="0" hangingPunct="1">
                        <a:buFont typeface="Arial" pitchFamily="34" charset="0"/>
                        <a:buNone/>
                      </a:pPr>
                      <a:r>
                        <a:rPr lang="en-US" sz="1800" kern="1200" dirty="0" smtClean="0">
                          <a:solidFill>
                            <a:schemeClr val="tx1"/>
                          </a:solidFill>
                          <a:latin typeface="+mn-lt"/>
                          <a:ea typeface="+mn-ea"/>
                          <a:cs typeface="+mn-cs"/>
                        </a:rPr>
                        <a:t>It works with Objects of Entity so security is not a constraint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35000">
                <a:tc>
                  <a:txBody>
                    <a:bodyPr/>
                    <a:lstStyle/>
                    <a:p>
                      <a:pPr marL="342900" lvl="0" indent="-342900" algn="l" defTabSz="914400" rtl="0" eaLnBrk="1" latinLnBrk="0" hangingPunct="1">
                        <a:buFont typeface="Arial" pitchFamily="34" charset="0"/>
                        <a:buNone/>
                      </a:pPr>
                      <a:r>
                        <a:rPr lang="en-US" sz="1800" kern="1200" dirty="0" smtClean="0">
                          <a:solidFill>
                            <a:schemeClr val="tx1"/>
                          </a:solidFill>
                          <a:latin typeface="+mn-lt"/>
                          <a:ea typeface="+mn-ea"/>
                          <a:cs typeface="+mn-cs"/>
                        </a:rPr>
                        <a:t>Java developers should have a good knowledge on SQL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342900" lvl="0" indent="-342900" algn="l" defTabSz="914400" rtl="0" eaLnBrk="1" latinLnBrk="0" hangingPunct="1">
                        <a:buFont typeface="Arial" pitchFamily="34" charset="0"/>
                        <a:buNone/>
                      </a:pPr>
                      <a:r>
                        <a:rPr lang="en-US" sz="1800" kern="1200" dirty="0" smtClean="0">
                          <a:solidFill>
                            <a:schemeClr val="tx1"/>
                          </a:solidFill>
                          <a:latin typeface="+mn-lt"/>
                          <a:ea typeface="+mn-ea"/>
                          <a:cs typeface="+mn-cs"/>
                        </a:rPr>
                        <a:t>Java developers are expected to have least knowledge to design JPQL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3" name="Title 2"/>
          <p:cNvSpPr>
            <a:spLocks noGrp="1"/>
          </p:cNvSpPr>
          <p:nvPr>
            <p:ph type="title"/>
          </p:nvPr>
        </p:nvSpPr>
        <p:spPr/>
        <p:txBody>
          <a:bodyPr/>
          <a:lstStyle/>
          <a:p>
            <a:r>
              <a:rPr lang="en-US" dirty="0" smtClean="0"/>
              <a:t>Difference between SQL and JPQL</a:t>
            </a:r>
            <a:endParaRPr lang="en-US" dirty="0"/>
          </a:p>
        </p:txBody>
      </p:sp>
      <p:sp>
        <p:nvSpPr>
          <p:cNvPr id="5" name="Rectangle 4"/>
          <p:cNvSpPr/>
          <p:nvPr/>
        </p:nvSpPr>
        <p:spPr>
          <a:xfrm>
            <a:off x="457200" y="4775200"/>
            <a:ext cx="7988300" cy="1692771"/>
          </a:xfrm>
          <a:prstGeom prst="rect">
            <a:avLst/>
          </a:prstGeom>
        </p:spPr>
        <p:txBody>
          <a:bodyPr wrap="square">
            <a:spAutoFit/>
          </a:bodyPr>
          <a:lstStyle/>
          <a:p>
            <a:pPr>
              <a:buFont typeface="Arial" pitchFamily="34" charset="0"/>
              <a:buChar char="•"/>
            </a:pPr>
            <a:r>
              <a:rPr lang="en-US" sz="2600" dirty="0" smtClean="0"/>
              <a:t> Most of the operations performed using SQL can be 	performed using JPQL too</a:t>
            </a:r>
          </a:p>
          <a:p>
            <a:pPr>
              <a:buFont typeface="Arial" pitchFamily="34" charset="0"/>
              <a:buChar char="•"/>
            </a:pPr>
            <a:r>
              <a:rPr lang="en-US" sz="2600" dirty="0" smtClean="0"/>
              <a:t> Challenge in creating complex SQL queries are 	taken 	care in JPQL</a:t>
            </a:r>
            <a:endParaRPr lang="en-US" sz="2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Course Goals / Objectives</a:t>
            </a:r>
            <a:endParaRPr lang="en-US" dirty="0"/>
          </a:p>
        </p:txBody>
      </p:sp>
      <p:sp>
        <p:nvSpPr>
          <p:cNvPr id="6" name="Content Placeholder 4"/>
          <p:cNvSpPr>
            <a:spLocks noGrp="1"/>
          </p:cNvSpPr>
          <p:nvPr>
            <p:ph idx="4294967295"/>
          </p:nvPr>
        </p:nvSpPr>
        <p:spPr>
          <a:xfrm>
            <a:off x="457199" y="1466850"/>
            <a:ext cx="8209097" cy="519127"/>
          </a:xfrm>
          <a:prstGeom prst="rect">
            <a:avLst/>
          </a:prstGeom>
        </p:spPr>
        <p:txBody>
          <a:bodyPr>
            <a:noAutofit/>
          </a:bodyPr>
          <a:lstStyle/>
          <a:p>
            <a:r>
              <a:rPr lang="en-US" noProof="0" dirty="0" smtClean="0"/>
              <a:t>At the end of this module, participants will be able to:</a:t>
            </a:r>
          </a:p>
        </p:txBody>
      </p:sp>
      <p:sp>
        <p:nvSpPr>
          <p:cNvPr id="7" name="Text Placeholder 6"/>
          <p:cNvSpPr txBox="1">
            <a:spLocks/>
          </p:cNvSpPr>
          <p:nvPr/>
        </p:nvSpPr>
        <p:spPr>
          <a:xfrm>
            <a:off x="457199" y="2249715"/>
            <a:ext cx="8209097" cy="3541486"/>
          </a:xfrm>
          <a:prstGeom prst="rect">
            <a:avLst/>
          </a:prstGeom>
        </p:spPr>
        <p:txBody>
          <a:bodyPr>
            <a:normAutofit/>
          </a:bodyPr>
          <a:lstStyle/>
          <a:p>
            <a:pPr marL="270000" lvl="1" indent="-270000">
              <a:spcBef>
                <a:spcPct val="20000"/>
              </a:spcBef>
              <a:buFont typeface="Arial" pitchFamily="34" charset="0"/>
              <a:buChar char="•"/>
            </a:pPr>
            <a:r>
              <a:rPr lang="en-US" sz="2400" dirty="0" smtClean="0">
                <a:latin typeface="Arial" pitchFamily="34" charset="0"/>
                <a:cs typeface="Arial" pitchFamily="34" charset="0"/>
              </a:rPr>
              <a:t>Understanding the JPA Mappings – Entity Relationship</a:t>
            </a:r>
          </a:p>
          <a:p>
            <a:pPr marL="270000" lvl="1" indent="-270000">
              <a:spcBef>
                <a:spcPct val="20000"/>
              </a:spcBef>
              <a:buFont typeface="Arial" pitchFamily="34" charset="0"/>
              <a:buChar char="•"/>
            </a:pPr>
            <a:r>
              <a:rPr lang="en-US" sz="2400" dirty="0" smtClean="0">
                <a:latin typeface="Arial" pitchFamily="34" charset="0"/>
                <a:cs typeface="Arial" pitchFamily="34" charset="0"/>
              </a:rPr>
              <a:t>Understanding the JPA QL</a:t>
            </a:r>
          </a:p>
          <a:p>
            <a:pPr marL="270000" lvl="1" indent="-270000">
              <a:spcBef>
                <a:spcPct val="20000"/>
              </a:spcBef>
              <a:buFont typeface="Arial" pitchFamily="34" charset="0"/>
              <a:buChar char="•"/>
            </a:pPr>
            <a:r>
              <a:rPr lang="en-US" sz="2400" dirty="0" smtClean="0">
                <a:latin typeface="Arial" pitchFamily="34" charset="0"/>
                <a:cs typeface="Arial" pitchFamily="34" charset="0"/>
              </a:rPr>
              <a:t>Explain the difference between SQL &amp; JPA QL</a:t>
            </a:r>
          </a:p>
          <a:p>
            <a:pPr marL="270000" lvl="1" indent="-270000">
              <a:spcBef>
                <a:spcPct val="20000"/>
              </a:spcBef>
              <a:buFont typeface="Arial" pitchFamily="34" charset="0"/>
              <a:buChar char="•"/>
            </a:pPr>
            <a:r>
              <a:rPr lang="en-US" sz="2400" dirty="0" smtClean="0">
                <a:latin typeface="Arial" pitchFamily="34" charset="0"/>
                <a:cs typeface="Arial" pitchFamily="34" charset="0"/>
              </a:rPr>
              <a:t>Demonstrate the understanding of JPA QL with different functionalities</a:t>
            </a:r>
          </a:p>
          <a:p>
            <a:pPr marL="270000" lvl="1" indent="-270000">
              <a:spcBef>
                <a:spcPct val="20000"/>
              </a:spcBef>
              <a:buFont typeface="Arial" pitchFamily="34" charset="0"/>
              <a:buChar char="•"/>
            </a:pPr>
            <a:r>
              <a:rPr lang="en-US" sz="2400" dirty="0" smtClean="0">
                <a:latin typeface="Arial" pitchFamily="34" charset="0"/>
                <a:cs typeface="Arial" pitchFamily="34" charset="0"/>
              </a:rPr>
              <a:t>Explain the significance of </a:t>
            </a:r>
            <a:r>
              <a:rPr lang="en-US" sz="2400" dirty="0" err="1" smtClean="0">
                <a:latin typeface="Arial" pitchFamily="34" charset="0"/>
                <a:cs typeface="Arial" pitchFamily="34" charset="0"/>
              </a:rPr>
              <a:t>createQuery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NamedQuery</a:t>
            </a:r>
            <a:endParaRPr lang="en-US"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pPr>
              <a:buNone/>
            </a:pPr>
            <a:r>
              <a:rPr lang="en-US" b="1" dirty="0" smtClean="0"/>
              <a:t>JPQL in its simplest form</a:t>
            </a:r>
          </a:p>
          <a:p>
            <a:r>
              <a:rPr lang="en-US" sz="2400" dirty="0" smtClean="0"/>
              <a:t>SQL</a:t>
            </a:r>
          </a:p>
          <a:p>
            <a:pPr lvl="1"/>
            <a:r>
              <a:rPr lang="en-US" sz="2200" dirty="0" smtClean="0"/>
              <a:t>Select EMP_ID, EMP_NAME from EMPLOYEE</a:t>
            </a:r>
          </a:p>
          <a:p>
            <a:r>
              <a:rPr lang="en-US" sz="2400" dirty="0" smtClean="0"/>
              <a:t>JPQL</a:t>
            </a:r>
          </a:p>
          <a:p>
            <a:pPr lvl="1"/>
            <a:r>
              <a:rPr lang="en-US" sz="2200" dirty="0" smtClean="0"/>
              <a:t>from Employee</a:t>
            </a:r>
          </a:p>
          <a:p>
            <a:pPr lvl="1"/>
            <a:r>
              <a:rPr lang="en-US" sz="2200" dirty="0" smtClean="0"/>
              <a:t>Select e from Employee e(uses an alias mostly useful in joins)</a:t>
            </a:r>
          </a:p>
          <a:p>
            <a:pPr lvl="1"/>
            <a:r>
              <a:rPr lang="en-US" sz="2200" dirty="0" smtClean="0"/>
              <a:t>Select </a:t>
            </a:r>
            <a:r>
              <a:rPr lang="en-US" sz="2200" dirty="0" err="1" smtClean="0"/>
              <a:t>e.empName</a:t>
            </a:r>
            <a:r>
              <a:rPr lang="en-US" sz="2200" dirty="0" smtClean="0"/>
              <a:t> from Employee e </a:t>
            </a:r>
          </a:p>
        </p:txBody>
      </p:sp>
      <p:sp>
        <p:nvSpPr>
          <p:cNvPr id="3" name="Title 2"/>
          <p:cNvSpPr>
            <a:spLocks noGrp="1"/>
          </p:cNvSpPr>
          <p:nvPr>
            <p:ph type="title"/>
          </p:nvPr>
        </p:nvSpPr>
        <p:spPr/>
        <p:txBody>
          <a:bodyPr/>
          <a:lstStyle/>
          <a:p>
            <a:r>
              <a:rPr lang="en-US" dirty="0" smtClean="0"/>
              <a:t>Difference between SQL and JPQL</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445078"/>
            <a:ext cx="8228012" cy="5037138"/>
          </a:xfrm>
        </p:spPr>
        <p:txBody>
          <a:bodyPr>
            <a:normAutofit lnSpcReduction="10000"/>
          </a:bodyPr>
          <a:lstStyle/>
          <a:p>
            <a:pPr>
              <a:lnSpc>
                <a:spcPct val="90000"/>
              </a:lnSpc>
              <a:buFontTx/>
              <a:buNone/>
            </a:pPr>
            <a:r>
              <a:rPr lang="en-US" dirty="0" smtClean="0"/>
              <a:t>	</a:t>
            </a:r>
            <a:r>
              <a:rPr lang="en-US" b="1" dirty="0" smtClean="0"/>
              <a:t>Expression in JPA QL</a:t>
            </a:r>
          </a:p>
          <a:p>
            <a:pPr>
              <a:lnSpc>
                <a:spcPct val="90000"/>
              </a:lnSpc>
            </a:pPr>
            <a:r>
              <a:rPr lang="en-US" sz="2400" dirty="0" smtClean="0"/>
              <a:t>from Employee </a:t>
            </a:r>
            <a:r>
              <a:rPr lang="en-US" sz="2400" dirty="0" err="1" smtClean="0"/>
              <a:t>emp</a:t>
            </a:r>
            <a:r>
              <a:rPr lang="en-US" sz="2400" dirty="0" smtClean="0"/>
              <a:t> where </a:t>
            </a:r>
            <a:r>
              <a:rPr lang="en-US" sz="2400" dirty="0" err="1" smtClean="0"/>
              <a:t>emp.empAge</a:t>
            </a:r>
            <a:r>
              <a:rPr lang="en-US" sz="2400" dirty="0" smtClean="0"/>
              <a:t> between 25 and 30</a:t>
            </a:r>
          </a:p>
          <a:p>
            <a:pPr>
              <a:lnSpc>
                <a:spcPct val="90000"/>
              </a:lnSpc>
            </a:pPr>
            <a:r>
              <a:rPr lang="en-US" sz="2400" dirty="0" smtClean="0"/>
              <a:t>from Employee </a:t>
            </a:r>
            <a:r>
              <a:rPr lang="en-US" sz="2400" dirty="0" err="1" smtClean="0"/>
              <a:t>emp</a:t>
            </a:r>
            <a:r>
              <a:rPr lang="en-US" sz="2400" dirty="0" smtClean="0"/>
              <a:t> where </a:t>
            </a:r>
            <a:r>
              <a:rPr lang="en-US" sz="2400" dirty="0" err="1" smtClean="0"/>
              <a:t>emp.empAge</a:t>
            </a:r>
            <a:r>
              <a:rPr lang="en-US" sz="2400" dirty="0" smtClean="0"/>
              <a:t> &gt; 26</a:t>
            </a:r>
          </a:p>
          <a:p>
            <a:pPr>
              <a:lnSpc>
                <a:spcPct val="90000"/>
              </a:lnSpc>
            </a:pPr>
            <a:r>
              <a:rPr lang="en-US" sz="2400" dirty="0" smtClean="0"/>
              <a:t>from Employee </a:t>
            </a:r>
            <a:r>
              <a:rPr lang="en-US" sz="2400" dirty="0" err="1" smtClean="0"/>
              <a:t>emp</a:t>
            </a:r>
            <a:r>
              <a:rPr lang="en-US" sz="2400" dirty="0" smtClean="0"/>
              <a:t> where </a:t>
            </a:r>
            <a:r>
              <a:rPr lang="en-US" sz="2400" dirty="0" err="1" smtClean="0"/>
              <a:t>emp.deptName</a:t>
            </a:r>
            <a:r>
              <a:rPr lang="en-US" sz="2400" dirty="0" smtClean="0"/>
              <a:t> in (‘BIDW', ‘JAVA')</a:t>
            </a:r>
          </a:p>
          <a:p>
            <a:pPr>
              <a:lnSpc>
                <a:spcPct val="90000"/>
              </a:lnSpc>
            </a:pPr>
            <a:r>
              <a:rPr lang="en-US" sz="2400" dirty="0" smtClean="0"/>
              <a:t>from Employee e where </a:t>
            </a:r>
            <a:r>
              <a:rPr lang="en-US" sz="2400" dirty="0" err="1" smtClean="0"/>
              <a:t>e.deptName</a:t>
            </a:r>
            <a:r>
              <a:rPr lang="en-US" sz="2400" dirty="0" smtClean="0"/>
              <a:t> like ‘J%‘</a:t>
            </a:r>
          </a:p>
          <a:p>
            <a:pPr>
              <a:lnSpc>
                <a:spcPct val="90000"/>
              </a:lnSpc>
            </a:pPr>
            <a:r>
              <a:rPr lang="en-US" sz="2400" dirty="0" smtClean="0"/>
              <a:t>from Employee e where </a:t>
            </a:r>
            <a:r>
              <a:rPr lang="en-US" sz="2400" dirty="0" err="1" smtClean="0"/>
              <a:t>e.deptName</a:t>
            </a:r>
            <a:r>
              <a:rPr lang="en-US" sz="2400" dirty="0" smtClean="0"/>
              <a:t> not like ‘J%‘</a:t>
            </a:r>
          </a:p>
          <a:p>
            <a:pPr>
              <a:lnSpc>
                <a:spcPct val="90000"/>
              </a:lnSpc>
            </a:pPr>
            <a:r>
              <a:rPr lang="en-US" sz="2400" dirty="0" smtClean="0"/>
              <a:t>from Employee e where ( </a:t>
            </a:r>
            <a:r>
              <a:rPr lang="en-US" sz="2400" dirty="0" err="1" smtClean="0"/>
              <a:t>e.empAge</a:t>
            </a:r>
            <a:r>
              <a:rPr lang="en-US" sz="2400" dirty="0" smtClean="0"/>
              <a:t> / 20) &gt; 0</a:t>
            </a:r>
          </a:p>
          <a:p>
            <a:pPr>
              <a:lnSpc>
                <a:spcPct val="90000"/>
              </a:lnSpc>
            </a:pPr>
            <a:r>
              <a:rPr lang="en-US" sz="2400" dirty="0" smtClean="0"/>
              <a:t>from Employee e</a:t>
            </a:r>
          </a:p>
          <a:p>
            <a:pPr>
              <a:lnSpc>
                <a:spcPct val="90000"/>
              </a:lnSpc>
              <a:buFontTx/>
              <a:buNone/>
            </a:pPr>
            <a:r>
              <a:rPr lang="en-US" sz="2400" dirty="0" smtClean="0"/>
              <a:t>	where (</a:t>
            </a:r>
            <a:r>
              <a:rPr lang="en-US" sz="2400" dirty="0" err="1" smtClean="0"/>
              <a:t>e.empName</a:t>
            </a:r>
            <a:r>
              <a:rPr lang="en-US" sz="2400" dirty="0" smtClean="0"/>
              <a:t> like 'K%' and </a:t>
            </a:r>
            <a:r>
              <a:rPr lang="en-US" sz="2400" dirty="0" err="1" smtClean="0"/>
              <a:t>e.empId</a:t>
            </a:r>
            <a:r>
              <a:rPr lang="en-US" sz="2400" dirty="0" smtClean="0"/>
              <a:t> = 109 )	or </a:t>
            </a:r>
            <a:r>
              <a:rPr lang="en-US" sz="2400" dirty="0" err="1" smtClean="0"/>
              <a:t>e.empAge</a:t>
            </a:r>
            <a:r>
              <a:rPr lang="en-US" sz="2400" dirty="0" smtClean="0"/>
              <a:t> in (25, 30 )</a:t>
            </a:r>
            <a:endParaRPr lang="en-US" sz="2400" dirty="0"/>
          </a:p>
        </p:txBody>
      </p:sp>
      <p:sp>
        <p:nvSpPr>
          <p:cNvPr id="3" name="Title 2"/>
          <p:cNvSpPr>
            <a:spLocks noGrp="1"/>
          </p:cNvSpPr>
          <p:nvPr>
            <p:ph type="title"/>
          </p:nvPr>
        </p:nvSpPr>
        <p:spPr/>
        <p:txBody>
          <a:bodyPr/>
          <a:lstStyle/>
          <a:p>
            <a:r>
              <a:rPr lang="en-US" dirty="0" smtClean="0"/>
              <a:t>JPQL with different Functionalities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pPr>
              <a:buFontTx/>
              <a:buNone/>
            </a:pPr>
            <a:r>
              <a:rPr lang="en-US" dirty="0" smtClean="0"/>
              <a:t>	</a:t>
            </a:r>
            <a:r>
              <a:rPr lang="en-US" b="1" dirty="0" smtClean="0"/>
              <a:t>Ordering Query Results</a:t>
            </a:r>
          </a:p>
          <a:p>
            <a:r>
              <a:rPr lang="en-US" sz="2400" dirty="0" smtClean="0"/>
              <a:t>from User u order by </a:t>
            </a:r>
            <a:r>
              <a:rPr lang="en-US" sz="2400" dirty="0" err="1" smtClean="0"/>
              <a:t>u.username</a:t>
            </a:r>
            <a:endParaRPr lang="en-US" sz="2400" dirty="0" smtClean="0"/>
          </a:p>
          <a:p>
            <a:r>
              <a:rPr lang="en-US" sz="2400" dirty="0" smtClean="0"/>
              <a:t>from User u order by </a:t>
            </a:r>
            <a:r>
              <a:rPr lang="en-US" sz="2400" dirty="0" err="1" smtClean="0"/>
              <a:t>u.username</a:t>
            </a:r>
            <a:r>
              <a:rPr lang="en-US" sz="2400" dirty="0" smtClean="0"/>
              <a:t> </a:t>
            </a:r>
            <a:r>
              <a:rPr lang="en-US" sz="2400" dirty="0" err="1" smtClean="0"/>
              <a:t>desc</a:t>
            </a:r>
            <a:endParaRPr lang="en-US" sz="2400" dirty="0" smtClean="0"/>
          </a:p>
          <a:p>
            <a:pPr>
              <a:buFontTx/>
              <a:buNone/>
            </a:pPr>
            <a:r>
              <a:rPr lang="en-US" sz="2400" dirty="0" smtClean="0"/>
              <a:t>			Distinct Rows</a:t>
            </a:r>
          </a:p>
          <a:p>
            <a:r>
              <a:rPr lang="en-US" sz="2400" dirty="0" smtClean="0"/>
              <a:t>select distinct </a:t>
            </a:r>
            <a:r>
              <a:rPr lang="en-US" sz="2400" dirty="0" err="1" smtClean="0"/>
              <a:t>item.description</a:t>
            </a:r>
            <a:r>
              <a:rPr lang="en-US" sz="2400" dirty="0" smtClean="0"/>
              <a:t> from Item </a:t>
            </a:r>
            <a:r>
              <a:rPr lang="en-US" sz="2400" dirty="0" err="1" smtClean="0"/>
              <a:t>item</a:t>
            </a:r>
            <a:endParaRPr lang="en-US" sz="2400" dirty="0" smtClean="0"/>
          </a:p>
          <a:p>
            <a:endParaRPr lang="en-US" sz="2400" dirty="0"/>
          </a:p>
        </p:txBody>
      </p:sp>
      <p:sp>
        <p:nvSpPr>
          <p:cNvPr id="3" name="Title 2"/>
          <p:cNvSpPr>
            <a:spLocks noGrp="1"/>
          </p:cNvSpPr>
          <p:nvPr>
            <p:ph type="title"/>
          </p:nvPr>
        </p:nvSpPr>
        <p:spPr/>
        <p:txBody>
          <a:bodyPr/>
          <a:lstStyle/>
          <a:p>
            <a:r>
              <a:rPr lang="en-US" dirty="0" smtClean="0"/>
              <a:t>JPQL with different Functionalities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US" dirty="0" smtClean="0"/>
              <a:t>Queries are represented in JPA by an interface called “Query” which is used to control query execution. Which is the only interface available for representing queries in JPA.</a:t>
            </a:r>
          </a:p>
          <a:p>
            <a:r>
              <a:rPr lang="en-US" dirty="0" smtClean="0"/>
              <a:t>This interface should be used mainly when the query result type is unknown or when a query returns multiple results  and the results will be stored in the result objects called the Query Object.</a:t>
            </a:r>
          </a:p>
          <a:p>
            <a:r>
              <a:rPr lang="en-US" dirty="0" smtClean="0"/>
              <a:t>It is easier to run queries and process the query results in a type safe manner when using the Query interface.</a:t>
            </a:r>
          </a:p>
          <a:p>
            <a:pPr lvl="1"/>
            <a:endParaRPr lang="en-US" dirty="0"/>
          </a:p>
        </p:txBody>
      </p:sp>
      <p:sp>
        <p:nvSpPr>
          <p:cNvPr id="3" name="Title 2"/>
          <p:cNvSpPr>
            <a:spLocks noGrp="1"/>
          </p:cNvSpPr>
          <p:nvPr>
            <p:ph type="title"/>
          </p:nvPr>
        </p:nvSpPr>
        <p:spPr/>
        <p:txBody>
          <a:bodyPr/>
          <a:lstStyle/>
          <a:p>
            <a:r>
              <a:rPr lang="en-US" dirty="0" smtClean="0"/>
              <a:t>JPQL with different Functionalities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US" dirty="0" smtClean="0"/>
              <a:t>EntityManager is the class which takes care of executing the queries using </a:t>
            </a:r>
            <a:r>
              <a:rPr lang="en-US" dirty="0" err="1" smtClean="0"/>
              <a:t>createQuery</a:t>
            </a:r>
            <a:r>
              <a:rPr lang="en-US" dirty="0" smtClean="0"/>
              <a:t>, </a:t>
            </a:r>
            <a:r>
              <a:rPr lang="en-US" dirty="0" err="1" smtClean="0"/>
              <a:t>NamedQuery</a:t>
            </a:r>
            <a:r>
              <a:rPr lang="en-US" dirty="0" smtClean="0"/>
              <a:t> and </a:t>
            </a:r>
            <a:r>
              <a:rPr lang="en-US" dirty="0" err="1" smtClean="0"/>
              <a:t>NativeQuery</a:t>
            </a:r>
            <a:r>
              <a:rPr lang="en-US" dirty="0" smtClean="0"/>
              <a:t> </a:t>
            </a:r>
          </a:p>
          <a:p>
            <a:endParaRPr lang="en-US" dirty="0"/>
          </a:p>
        </p:txBody>
      </p:sp>
      <p:sp>
        <p:nvSpPr>
          <p:cNvPr id="3" name="Title 2"/>
          <p:cNvSpPr>
            <a:spLocks noGrp="1"/>
          </p:cNvSpPr>
          <p:nvPr>
            <p:ph type="title"/>
          </p:nvPr>
        </p:nvSpPr>
        <p:spPr/>
        <p:txBody>
          <a:bodyPr/>
          <a:lstStyle/>
          <a:p>
            <a:r>
              <a:rPr lang="en-US" dirty="0" smtClean="0"/>
              <a:t>JPQL with different Functionalities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US" dirty="0" smtClean="0"/>
              <a:t>The </a:t>
            </a:r>
            <a:r>
              <a:rPr lang="en-US" dirty="0" err="1" smtClean="0"/>
              <a:t>EntityManager.createQuery</a:t>
            </a:r>
            <a:r>
              <a:rPr lang="en-US" dirty="0" smtClean="0"/>
              <a:t> and </a:t>
            </a:r>
            <a:r>
              <a:rPr lang="en-US" dirty="0" err="1" smtClean="0"/>
              <a:t>EntityManager.createNamedQuery</a:t>
            </a:r>
            <a:r>
              <a:rPr lang="en-US" dirty="0" smtClean="0"/>
              <a:t> methods are used to query the </a:t>
            </a:r>
            <a:r>
              <a:rPr lang="en-US" dirty="0" err="1" smtClean="0"/>
              <a:t>datastore</a:t>
            </a:r>
            <a:r>
              <a:rPr lang="en-US" dirty="0" smtClean="0"/>
              <a:t> by using Java Persistence query language queries. </a:t>
            </a:r>
          </a:p>
          <a:p>
            <a:r>
              <a:rPr lang="en-US" dirty="0" smtClean="0"/>
              <a:t>The </a:t>
            </a:r>
            <a:r>
              <a:rPr lang="en-US" dirty="0" err="1" smtClean="0"/>
              <a:t>createQuery</a:t>
            </a:r>
            <a:r>
              <a:rPr lang="en-US" dirty="0" smtClean="0"/>
              <a:t> method is used to create </a:t>
            </a:r>
            <a:r>
              <a:rPr lang="en-US" b="1" dirty="0" smtClean="0"/>
              <a:t>dynamic queries</a:t>
            </a:r>
            <a:r>
              <a:rPr lang="en-US" dirty="0" smtClean="0"/>
              <a:t>, which are queries defined directly within an application’s business logic</a:t>
            </a:r>
          </a:p>
          <a:p>
            <a:endParaRPr lang="en-US" sz="2400" dirty="0" smtClean="0"/>
          </a:p>
          <a:p>
            <a:pPr algn="r">
              <a:buNone/>
            </a:pPr>
            <a:r>
              <a:rPr lang="en-US" sz="2400" dirty="0" smtClean="0"/>
              <a:t>(Contd..)</a:t>
            </a:r>
            <a:endParaRPr lang="en-US" sz="2400" dirty="0"/>
          </a:p>
        </p:txBody>
      </p:sp>
      <p:sp>
        <p:nvSpPr>
          <p:cNvPr id="3" name="Title 2"/>
          <p:cNvSpPr>
            <a:spLocks noGrp="1"/>
          </p:cNvSpPr>
          <p:nvPr>
            <p:ph type="title"/>
          </p:nvPr>
        </p:nvSpPr>
        <p:spPr/>
        <p:txBody>
          <a:bodyPr/>
          <a:lstStyle/>
          <a:p>
            <a:r>
              <a:rPr lang="en-US" dirty="0" smtClean="0"/>
              <a:t>JPQL with different Functionalities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Autofit/>
          </a:bodyPr>
          <a:lstStyle/>
          <a:p>
            <a:r>
              <a:rPr lang="en-US" dirty="0" smtClean="0"/>
              <a:t>There are three ways to fetch the result using the </a:t>
            </a:r>
            <a:r>
              <a:rPr lang="en-US" dirty="0" err="1" smtClean="0"/>
              <a:t>createQuery</a:t>
            </a:r>
            <a:r>
              <a:rPr lang="en-US" dirty="0" smtClean="0"/>
              <a:t> method</a:t>
            </a:r>
          </a:p>
          <a:p>
            <a:pPr lvl="1"/>
            <a:r>
              <a:rPr lang="en-US" dirty="0" smtClean="0"/>
              <a:t>Using </a:t>
            </a:r>
            <a:r>
              <a:rPr lang="en-US" dirty="0" err="1" smtClean="0"/>
              <a:t>getResultList</a:t>
            </a:r>
            <a:r>
              <a:rPr lang="en-US" dirty="0" smtClean="0"/>
              <a:t> – Ordinary Query Execution</a:t>
            </a:r>
          </a:p>
          <a:p>
            <a:pPr lvl="2">
              <a:buNone/>
            </a:pPr>
            <a:r>
              <a:rPr lang="en-US" sz="2400" dirty="0" smtClean="0"/>
              <a:t>		</a:t>
            </a:r>
            <a:r>
              <a:rPr lang="en-US" sz="2200" i="1" dirty="0" smtClean="0"/>
              <a:t>Query </a:t>
            </a:r>
            <a:r>
              <a:rPr lang="en-US" sz="2200" i="1" dirty="0" err="1" smtClean="0"/>
              <a:t>query</a:t>
            </a:r>
            <a:r>
              <a:rPr lang="en-US" sz="2200" i="1" dirty="0" smtClean="0"/>
              <a:t> = </a:t>
            </a:r>
            <a:r>
              <a:rPr lang="en-US" sz="2200" i="1" dirty="0" err="1" smtClean="0"/>
              <a:t>em.createQuery</a:t>
            </a:r>
            <a:r>
              <a:rPr lang="en-US" sz="2200" i="1" dirty="0" smtClean="0"/>
              <a:t>("from Student");</a:t>
            </a:r>
          </a:p>
          <a:p>
            <a:pPr>
              <a:buNone/>
            </a:pPr>
            <a:r>
              <a:rPr lang="en-US" sz="2200" i="1" dirty="0" smtClean="0"/>
              <a:t>        	List </a:t>
            </a:r>
            <a:r>
              <a:rPr lang="en-US" sz="2200" i="1" dirty="0" err="1" smtClean="0"/>
              <a:t>stList</a:t>
            </a:r>
            <a:r>
              <a:rPr lang="en-US" sz="2200" i="1" dirty="0" smtClean="0"/>
              <a:t> = </a:t>
            </a:r>
            <a:r>
              <a:rPr lang="en-US" sz="2200" i="1" dirty="0" err="1" smtClean="0"/>
              <a:t>query.getResultList</a:t>
            </a:r>
            <a:r>
              <a:rPr lang="en-US" sz="2200" i="1" dirty="0" smtClean="0"/>
              <a:t>();</a:t>
            </a:r>
          </a:p>
          <a:p>
            <a:pPr lvl="1">
              <a:buNone/>
            </a:pPr>
            <a:endParaRPr lang="en-US" sz="300" dirty="0" smtClean="0"/>
          </a:p>
          <a:p>
            <a:pPr lvl="1"/>
            <a:r>
              <a:rPr lang="en-US" dirty="0" smtClean="0"/>
              <a:t>Using </a:t>
            </a:r>
            <a:r>
              <a:rPr lang="en-US" dirty="0" err="1" smtClean="0"/>
              <a:t>getSingleResult</a:t>
            </a:r>
            <a:r>
              <a:rPr lang="en-US" dirty="0" smtClean="0"/>
              <a:t> – Single Row as a result</a:t>
            </a:r>
          </a:p>
          <a:p>
            <a:pPr>
              <a:buNone/>
            </a:pPr>
            <a:r>
              <a:rPr lang="en-US" sz="2400" dirty="0" smtClean="0"/>
              <a:t>		</a:t>
            </a:r>
            <a:r>
              <a:rPr lang="en-US" sz="2200" i="1" dirty="0" smtClean="0">
                <a:solidFill>
                  <a:srgbClr val="000000"/>
                </a:solidFill>
              </a:rPr>
              <a:t>Query </a:t>
            </a:r>
            <a:r>
              <a:rPr lang="en-US" sz="2200" i="1" dirty="0" err="1" smtClean="0">
                <a:solidFill>
                  <a:srgbClr val="000000"/>
                </a:solidFill>
              </a:rPr>
              <a:t>query</a:t>
            </a:r>
            <a:r>
              <a:rPr lang="en-US" sz="2200" i="1" dirty="0" smtClean="0">
                <a:solidFill>
                  <a:srgbClr val="000000"/>
                </a:solidFill>
              </a:rPr>
              <a:t>=</a:t>
            </a:r>
            <a:r>
              <a:rPr lang="en-US" sz="2200" i="1" dirty="0" err="1" smtClean="0">
                <a:solidFill>
                  <a:srgbClr val="000000"/>
                </a:solidFill>
              </a:rPr>
              <a:t>em.createQuery</a:t>
            </a:r>
            <a:r>
              <a:rPr lang="en-US" sz="2200" i="1" dirty="0" smtClean="0">
                <a:solidFill>
                  <a:srgbClr val="000000"/>
                </a:solidFill>
              </a:rPr>
              <a:t>("SELECT </a:t>
            </a:r>
            <a:r>
              <a:rPr lang="en-US" sz="2200" i="1" dirty="0" err="1" smtClean="0">
                <a:solidFill>
                  <a:srgbClr val="000000"/>
                </a:solidFill>
              </a:rPr>
              <a:t>st</a:t>
            </a:r>
            <a:r>
              <a:rPr lang="en-US" sz="2200" i="1" dirty="0" smtClean="0">
                <a:solidFill>
                  <a:srgbClr val="000000"/>
                </a:solidFill>
              </a:rPr>
              <a:t> FROM Student 	</a:t>
            </a:r>
            <a:r>
              <a:rPr lang="en-US" sz="2200" i="1" dirty="0" err="1" smtClean="0">
                <a:solidFill>
                  <a:srgbClr val="000000"/>
                </a:solidFill>
              </a:rPr>
              <a:t>st</a:t>
            </a:r>
            <a:r>
              <a:rPr lang="en-US" sz="2200" i="1" dirty="0" smtClean="0">
                <a:solidFill>
                  <a:srgbClr val="000000"/>
                </a:solidFill>
              </a:rPr>
              <a:t>  WHERE st.id= ?1");</a:t>
            </a:r>
          </a:p>
          <a:p>
            <a:pPr>
              <a:buNone/>
            </a:pPr>
            <a:r>
              <a:rPr lang="en-US" sz="2200" i="1" dirty="0" smtClean="0">
                <a:solidFill>
                  <a:srgbClr val="000000"/>
                </a:solidFill>
              </a:rPr>
              <a:t>           	</a:t>
            </a:r>
            <a:r>
              <a:rPr lang="en-US" sz="2200" i="1" dirty="0" err="1" smtClean="0">
                <a:solidFill>
                  <a:srgbClr val="000000"/>
                </a:solidFill>
              </a:rPr>
              <a:t>query.setParameter</a:t>
            </a:r>
            <a:r>
              <a:rPr lang="en-US" sz="2200" i="1" dirty="0" smtClean="0">
                <a:solidFill>
                  <a:srgbClr val="000000"/>
                </a:solidFill>
              </a:rPr>
              <a:t>(1, “</a:t>
            </a:r>
            <a:r>
              <a:rPr lang="en-US" sz="2200" i="1" dirty="0" err="1" smtClean="0">
                <a:solidFill>
                  <a:srgbClr val="000000"/>
                </a:solidFill>
              </a:rPr>
              <a:t>Rishi</a:t>
            </a:r>
            <a:r>
              <a:rPr lang="en-US" sz="2200" i="1" dirty="0" smtClean="0">
                <a:solidFill>
                  <a:srgbClr val="000000"/>
                </a:solidFill>
              </a:rPr>
              <a:t>");</a:t>
            </a:r>
          </a:p>
          <a:p>
            <a:pPr>
              <a:buNone/>
            </a:pPr>
            <a:r>
              <a:rPr lang="en-US" sz="2200" i="1" dirty="0" smtClean="0">
                <a:solidFill>
                  <a:srgbClr val="000000"/>
                </a:solidFill>
              </a:rPr>
              <a:t>           	List </a:t>
            </a:r>
            <a:r>
              <a:rPr lang="en-US" sz="2200" i="1" dirty="0" err="1" smtClean="0">
                <a:solidFill>
                  <a:srgbClr val="000000"/>
                </a:solidFill>
              </a:rPr>
              <a:t>stList</a:t>
            </a:r>
            <a:r>
              <a:rPr lang="en-US" sz="2200" i="1" dirty="0" smtClean="0">
                <a:solidFill>
                  <a:srgbClr val="000000"/>
                </a:solidFill>
              </a:rPr>
              <a:t>=</a:t>
            </a:r>
            <a:r>
              <a:rPr lang="en-US" sz="2200" i="1" dirty="0" err="1" smtClean="0">
                <a:solidFill>
                  <a:srgbClr val="000000"/>
                </a:solidFill>
              </a:rPr>
              <a:t>query.getResultList</a:t>
            </a:r>
            <a:r>
              <a:rPr lang="en-US" sz="2200" i="1" dirty="0" smtClean="0">
                <a:solidFill>
                  <a:srgbClr val="000000"/>
                </a:solidFill>
              </a:rPr>
              <a:t>();</a:t>
            </a:r>
          </a:p>
          <a:p>
            <a:pPr algn="r">
              <a:buNone/>
            </a:pPr>
            <a:r>
              <a:rPr lang="en-US" sz="2000" dirty="0" smtClean="0">
                <a:solidFill>
                  <a:srgbClr val="000000"/>
                </a:solidFill>
              </a:rPr>
              <a:t>(</a:t>
            </a:r>
            <a:r>
              <a:rPr lang="en-US" sz="2000" dirty="0" err="1" smtClean="0">
                <a:solidFill>
                  <a:srgbClr val="000000"/>
                </a:solidFill>
              </a:rPr>
              <a:t>Contd</a:t>
            </a:r>
            <a:r>
              <a:rPr lang="en-US" sz="2000" dirty="0" smtClean="0">
                <a:solidFill>
                  <a:srgbClr val="000000"/>
                </a:solidFill>
              </a:rPr>
              <a:t>…)</a:t>
            </a:r>
          </a:p>
          <a:p>
            <a:endParaRPr lang="en-US" sz="2800" dirty="0"/>
          </a:p>
        </p:txBody>
      </p:sp>
      <p:sp>
        <p:nvSpPr>
          <p:cNvPr id="3" name="Title 2"/>
          <p:cNvSpPr>
            <a:spLocks noGrp="1"/>
          </p:cNvSpPr>
          <p:nvPr>
            <p:ph type="title"/>
          </p:nvPr>
        </p:nvSpPr>
        <p:spPr/>
        <p:txBody>
          <a:bodyPr/>
          <a:lstStyle/>
          <a:p>
            <a:r>
              <a:rPr lang="en-US" dirty="0" smtClean="0"/>
              <a:t>JPQL with different Functionalities - </a:t>
            </a:r>
            <a:r>
              <a:rPr lang="en-US" dirty="0" err="1" smtClean="0"/>
              <a:t>createQuery</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lvl="1"/>
            <a:r>
              <a:rPr lang="en-US" dirty="0" smtClean="0"/>
              <a:t>Using </a:t>
            </a:r>
            <a:r>
              <a:rPr lang="en-US" dirty="0" err="1" smtClean="0"/>
              <a:t>executeUpdate</a:t>
            </a:r>
            <a:r>
              <a:rPr lang="en-US" dirty="0" smtClean="0"/>
              <a:t> – DELETE and UPDATE Query Execution</a:t>
            </a:r>
          </a:p>
          <a:p>
            <a:pPr lvl="2">
              <a:buNone/>
            </a:pPr>
            <a:r>
              <a:rPr lang="en-US" sz="1400" i="1" dirty="0" smtClean="0">
                <a:solidFill>
                  <a:srgbClr val="000000"/>
                </a:solidFill>
              </a:rPr>
              <a:t> 	</a:t>
            </a:r>
            <a:r>
              <a:rPr lang="en-US" sz="2200" i="1" dirty="0" smtClean="0">
                <a:solidFill>
                  <a:srgbClr val="000000"/>
                </a:solidFill>
              </a:rPr>
              <a:t>Query </a:t>
            </a:r>
            <a:r>
              <a:rPr lang="en-US" sz="2200" i="1" dirty="0" err="1" smtClean="0">
                <a:solidFill>
                  <a:srgbClr val="000000"/>
                </a:solidFill>
              </a:rPr>
              <a:t>query</a:t>
            </a:r>
            <a:r>
              <a:rPr lang="en-US" sz="2200" i="1" dirty="0" smtClean="0">
                <a:solidFill>
                  <a:srgbClr val="000000"/>
                </a:solidFill>
              </a:rPr>
              <a:t>=</a:t>
            </a:r>
            <a:r>
              <a:rPr lang="en-US" sz="2200" i="1" dirty="0" err="1" smtClean="0">
                <a:solidFill>
                  <a:srgbClr val="000000"/>
                </a:solidFill>
              </a:rPr>
              <a:t>em.createQuery</a:t>
            </a:r>
            <a:r>
              <a:rPr lang="en-US" sz="2200" i="1" dirty="0" smtClean="0">
                <a:solidFill>
                  <a:srgbClr val="000000"/>
                </a:solidFill>
              </a:rPr>
              <a:t>("Update Student </a:t>
            </a:r>
            <a:r>
              <a:rPr lang="en-US" sz="2200" i="1" dirty="0" err="1" smtClean="0">
                <a:solidFill>
                  <a:srgbClr val="000000"/>
                </a:solidFill>
              </a:rPr>
              <a:t>st</a:t>
            </a:r>
            <a:r>
              <a:rPr lang="en-US" sz="2200" i="1" dirty="0" smtClean="0">
                <a:solidFill>
                  <a:srgbClr val="000000"/>
                </a:solidFill>
              </a:rPr>
              <a:t> set 	</a:t>
            </a:r>
            <a:r>
              <a:rPr lang="en-US" sz="2200" i="1" dirty="0" err="1" smtClean="0">
                <a:solidFill>
                  <a:srgbClr val="000000"/>
                </a:solidFill>
              </a:rPr>
              <a:t>st.sname</a:t>
            </a:r>
            <a:r>
              <a:rPr lang="en-US" sz="2200" i="1" dirty="0" smtClean="0">
                <a:solidFill>
                  <a:srgbClr val="000000"/>
                </a:solidFill>
              </a:rPr>
              <a:t>=?1 where </a:t>
            </a:r>
            <a:r>
              <a:rPr lang="en-US" sz="2200" i="1" dirty="0" err="1" smtClean="0">
                <a:solidFill>
                  <a:srgbClr val="000000"/>
                </a:solidFill>
              </a:rPr>
              <a:t>st.sroll</a:t>
            </a:r>
            <a:r>
              <a:rPr lang="en-US" sz="2200" i="1" dirty="0" smtClean="0">
                <a:solidFill>
                  <a:srgbClr val="000000"/>
                </a:solidFill>
              </a:rPr>
              <a:t>=?2");</a:t>
            </a:r>
          </a:p>
          <a:p>
            <a:pPr lvl="2">
              <a:buNone/>
            </a:pPr>
            <a:r>
              <a:rPr lang="en-US" sz="2200" i="1" dirty="0" smtClean="0">
                <a:solidFill>
                  <a:srgbClr val="000000"/>
                </a:solidFill>
              </a:rPr>
              <a:t>	</a:t>
            </a:r>
            <a:r>
              <a:rPr lang="en-US" sz="2200" i="1" dirty="0" err="1" smtClean="0">
                <a:solidFill>
                  <a:srgbClr val="000000"/>
                </a:solidFill>
              </a:rPr>
              <a:t>query.setParameter</a:t>
            </a:r>
            <a:r>
              <a:rPr lang="en-US" sz="2200" i="1" dirty="0" smtClean="0">
                <a:solidFill>
                  <a:srgbClr val="000000"/>
                </a:solidFill>
              </a:rPr>
              <a:t>(1, "</a:t>
            </a:r>
            <a:r>
              <a:rPr lang="en-US" sz="2200" i="1" dirty="0" err="1" smtClean="0">
                <a:solidFill>
                  <a:srgbClr val="000000"/>
                </a:solidFill>
              </a:rPr>
              <a:t>Mohit</a:t>
            </a:r>
            <a:r>
              <a:rPr lang="en-US" sz="2200" i="1" dirty="0" smtClean="0">
                <a:solidFill>
                  <a:srgbClr val="000000"/>
                </a:solidFill>
              </a:rPr>
              <a:t>");</a:t>
            </a:r>
          </a:p>
          <a:p>
            <a:pPr lvl="2">
              <a:buNone/>
            </a:pPr>
            <a:r>
              <a:rPr lang="en-US" sz="2200" i="1" dirty="0" smtClean="0">
                <a:solidFill>
                  <a:srgbClr val="000000"/>
                </a:solidFill>
              </a:rPr>
              <a:t>   </a:t>
            </a:r>
            <a:r>
              <a:rPr lang="en-US" sz="2200" i="1" dirty="0" err="1" smtClean="0">
                <a:solidFill>
                  <a:srgbClr val="000000"/>
                </a:solidFill>
              </a:rPr>
              <a:t>query.setParameter</a:t>
            </a:r>
            <a:r>
              <a:rPr lang="en-US" sz="2200" i="1" dirty="0" smtClean="0">
                <a:solidFill>
                  <a:srgbClr val="000000"/>
                </a:solidFill>
              </a:rPr>
              <a:t>(2, 103);</a:t>
            </a:r>
          </a:p>
          <a:p>
            <a:pPr lvl="2">
              <a:buNone/>
            </a:pPr>
            <a:r>
              <a:rPr lang="en-US" sz="2200" i="1" dirty="0" smtClean="0">
                <a:solidFill>
                  <a:srgbClr val="000000"/>
                </a:solidFill>
              </a:rPr>
              <a:t>   </a:t>
            </a:r>
            <a:r>
              <a:rPr lang="en-US" sz="2200" i="1" dirty="0" err="1" smtClean="0">
                <a:solidFill>
                  <a:srgbClr val="000000"/>
                </a:solidFill>
              </a:rPr>
              <a:t>int</a:t>
            </a:r>
            <a:r>
              <a:rPr lang="en-US" sz="2200" i="1" dirty="0" smtClean="0">
                <a:solidFill>
                  <a:srgbClr val="000000"/>
                </a:solidFill>
              </a:rPr>
              <a:t> </a:t>
            </a:r>
            <a:r>
              <a:rPr lang="en-US" sz="2200" i="1" dirty="0" err="1" smtClean="0">
                <a:solidFill>
                  <a:srgbClr val="000000"/>
                </a:solidFill>
              </a:rPr>
              <a:t>numRecord</a:t>
            </a:r>
            <a:r>
              <a:rPr lang="en-US" sz="2200" i="1" dirty="0" smtClean="0">
                <a:solidFill>
                  <a:srgbClr val="000000"/>
                </a:solidFill>
              </a:rPr>
              <a:t>=</a:t>
            </a:r>
            <a:r>
              <a:rPr lang="en-US" sz="2200" i="1" dirty="0" err="1" smtClean="0">
                <a:solidFill>
                  <a:srgbClr val="000000"/>
                </a:solidFill>
              </a:rPr>
              <a:t>query.executeUpdate</a:t>
            </a:r>
            <a:r>
              <a:rPr lang="en-US" sz="2200" i="1" dirty="0" smtClean="0">
                <a:solidFill>
                  <a:srgbClr val="000000"/>
                </a:solidFill>
              </a:rPr>
              <a:t>();</a:t>
            </a:r>
          </a:p>
        </p:txBody>
      </p:sp>
      <p:sp>
        <p:nvSpPr>
          <p:cNvPr id="3" name="Title 2"/>
          <p:cNvSpPr>
            <a:spLocks noGrp="1"/>
          </p:cNvSpPr>
          <p:nvPr>
            <p:ph type="title"/>
          </p:nvPr>
        </p:nvSpPr>
        <p:spPr/>
        <p:txBody>
          <a:bodyPr/>
          <a:lstStyle/>
          <a:p>
            <a:r>
              <a:rPr lang="en-US" dirty="0" smtClean="0"/>
              <a:t>JPQL with different Functionalities - </a:t>
            </a:r>
            <a:r>
              <a:rPr lang="en-US" dirty="0" err="1" smtClean="0"/>
              <a:t>createQuery</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439181"/>
            <a:ext cx="8228012" cy="5037138"/>
          </a:xfrm>
        </p:spPr>
        <p:txBody>
          <a:bodyPr>
            <a:noAutofit/>
          </a:bodyPr>
          <a:lstStyle/>
          <a:p>
            <a:pPr>
              <a:lnSpc>
                <a:spcPct val="80000"/>
              </a:lnSpc>
              <a:buFontTx/>
              <a:buNone/>
            </a:pPr>
            <a:r>
              <a:rPr lang="en-US" sz="2400" dirty="0" smtClean="0"/>
              <a:t>	</a:t>
            </a:r>
            <a:r>
              <a:rPr lang="en-US" b="1" dirty="0" smtClean="0"/>
              <a:t>Named Queries</a:t>
            </a:r>
          </a:p>
          <a:p>
            <a:pPr>
              <a:lnSpc>
                <a:spcPct val="80000"/>
              </a:lnSpc>
            </a:pPr>
            <a:r>
              <a:rPr lang="en-US" sz="2400" dirty="0" smtClean="0"/>
              <a:t>JPA QL queries embedded within Java Code makes the code unreadable and reduces maintainability</a:t>
            </a:r>
          </a:p>
          <a:p>
            <a:pPr>
              <a:lnSpc>
                <a:spcPct val="80000"/>
              </a:lnSpc>
            </a:pPr>
            <a:r>
              <a:rPr lang="en-US" sz="2400" dirty="0" smtClean="0"/>
              <a:t>Externalizing queries as metadata using annotations helps resolve the above issues.</a:t>
            </a:r>
          </a:p>
          <a:p>
            <a:pPr>
              <a:lnSpc>
                <a:spcPct val="80000"/>
              </a:lnSpc>
            </a:pPr>
            <a:r>
              <a:rPr lang="en-US" sz="2400" dirty="0" smtClean="0"/>
              <a:t>Two Steps</a:t>
            </a:r>
          </a:p>
          <a:p>
            <a:pPr lvl="1">
              <a:lnSpc>
                <a:spcPct val="80000"/>
              </a:lnSpc>
            </a:pPr>
            <a:r>
              <a:rPr lang="en-US" sz="2200" dirty="0" smtClean="0"/>
              <a:t>Externalize the query in your Entity class using @</a:t>
            </a:r>
            <a:r>
              <a:rPr lang="en-US" sz="2200" dirty="0" err="1" smtClean="0"/>
              <a:t>NamedQuery</a:t>
            </a:r>
            <a:r>
              <a:rPr lang="en-US" sz="2200" dirty="0" smtClean="0"/>
              <a:t> and give it a name</a:t>
            </a:r>
          </a:p>
          <a:p>
            <a:pPr lvl="3">
              <a:lnSpc>
                <a:spcPct val="80000"/>
              </a:lnSpc>
              <a:buFontTx/>
              <a:buNone/>
            </a:pPr>
            <a:r>
              <a:rPr lang="en-US" sz="2000" i="1" dirty="0" smtClean="0"/>
              <a:t>@</a:t>
            </a:r>
            <a:r>
              <a:rPr lang="en-US" sz="2000" i="1" dirty="0" err="1" smtClean="0"/>
              <a:t>NamedQueries</a:t>
            </a:r>
            <a:r>
              <a:rPr lang="en-US" sz="2000" i="1" dirty="0" smtClean="0"/>
              <a:t>({</a:t>
            </a:r>
          </a:p>
          <a:p>
            <a:pPr lvl="3">
              <a:lnSpc>
                <a:spcPct val="80000"/>
              </a:lnSpc>
              <a:buFontTx/>
              <a:buNone/>
            </a:pPr>
            <a:r>
              <a:rPr lang="en-US" sz="2000" i="1" dirty="0" smtClean="0"/>
              <a:t>@</a:t>
            </a:r>
            <a:r>
              <a:rPr lang="en-US" sz="2000" i="1" dirty="0" err="1" smtClean="0"/>
              <a:t>NamedQuery</a:t>
            </a:r>
            <a:r>
              <a:rPr lang="en-US" sz="2000" i="1" dirty="0" smtClean="0"/>
              <a:t>(</a:t>
            </a:r>
          </a:p>
          <a:p>
            <a:pPr lvl="3">
              <a:lnSpc>
                <a:spcPct val="80000"/>
              </a:lnSpc>
              <a:buFontTx/>
              <a:buNone/>
            </a:pPr>
            <a:r>
              <a:rPr lang="en-US" sz="2000" i="1" dirty="0" smtClean="0"/>
              <a:t>name = "</a:t>
            </a:r>
            <a:r>
              <a:rPr lang="en-US" sz="2000" i="1" dirty="0" err="1" smtClean="0"/>
              <a:t>findEmployees</a:t>
            </a:r>
            <a:r>
              <a:rPr lang="en-US" sz="2000" i="1" dirty="0" smtClean="0"/>
              <a:t>",</a:t>
            </a:r>
          </a:p>
          <a:p>
            <a:pPr lvl="3">
              <a:lnSpc>
                <a:spcPct val="80000"/>
              </a:lnSpc>
              <a:buFontTx/>
              <a:buNone/>
            </a:pPr>
            <a:r>
              <a:rPr lang="en-US" sz="2000" i="1" dirty="0" smtClean="0"/>
              <a:t>query = "from Employee")})</a:t>
            </a:r>
          </a:p>
          <a:p>
            <a:pPr lvl="1">
              <a:lnSpc>
                <a:spcPct val="80000"/>
              </a:lnSpc>
            </a:pPr>
            <a:endParaRPr lang="en-US" dirty="0" smtClean="0"/>
          </a:p>
          <a:p>
            <a:endParaRPr lang="en-US" sz="2400" dirty="0"/>
          </a:p>
        </p:txBody>
      </p:sp>
      <p:sp>
        <p:nvSpPr>
          <p:cNvPr id="3" name="Title 2"/>
          <p:cNvSpPr>
            <a:spLocks noGrp="1"/>
          </p:cNvSpPr>
          <p:nvPr>
            <p:ph type="title"/>
          </p:nvPr>
        </p:nvSpPr>
        <p:spPr/>
        <p:txBody>
          <a:bodyPr/>
          <a:lstStyle/>
          <a:p>
            <a:r>
              <a:rPr lang="en-US" dirty="0" smtClean="0"/>
              <a:t>JPQL with different Functionalities - </a:t>
            </a:r>
            <a:r>
              <a:rPr lang="en-US" dirty="0" err="1" smtClean="0"/>
              <a:t>NamedQuery</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482723"/>
            <a:ext cx="8228012" cy="5037138"/>
          </a:xfrm>
        </p:spPr>
        <p:txBody>
          <a:bodyPr>
            <a:normAutofit lnSpcReduction="10000"/>
          </a:bodyPr>
          <a:lstStyle/>
          <a:p>
            <a:pPr lvl="1">
              <a:lnSpc>
                <a:spcPct val="80000"/>
              </a:lnSpc>
            </a:pPr>
            <a:r>
              <a:rPr lang="en-US" sz="2200" dirty="0" smtClean="0"/>
              <a:t>Refer to the query by its name from the Java code.</a:t>
            </a:r>
          </a:p>
          <a:p>
            <a:pPr lvl="1">
              <a:lnSpc>
                <a:spcPct val="80000"/>
              </a:lnSpc>
              <a:buFontTx/>
              <a:buNone/>
            </a:pPr>
            <a:r>
              <a:rPr lang="en-US" dirty="0" smtClean="0"/>
              <a:t>		</a:t>
            </a:r>
            <a:r>
              <a:rPr lang="en-US" sz="2000" i="1" dirty="0" smtClean="0"/>
              <a:t>Query </a:t>
            </a:r>
            <a:r>
              <a:rPr lang="en-US" sz="2000" i="1" dirty="0" err="1" smtClean="0"/>
              <a:t>query</a:t>
            </a:r>
            <a:r>
              <a:rPr lang="en-US" sz="2000" i="1" dirty="0" smtClean="0"/>
              <a:t> = </a:t>
            </a:r>
            <a:r>
              <a:rPr lang="en-US" sz="2000" i="1" dirty="0" err="1" smtClean="0"/>
              <a:t>em.createNamedQuery</a:t>
            </a:r>
            <a:r>
              <a:rPr lang="en-US" sz="2000" i="1" dirty="0" smtClean="0"/>
              <a:t>(" </a:t>
            </a:r>
            <a:r>
              <a:rPr lang="en-US" sz="2000" i="1" dirty="0" err="1" smtClean="0"/>
              <a:t>findEmployees</a:t>
            </a:r>
            <a:r>
              <a:rPr lang="en-US" sz="2000" i="1" dirty="0" smtClean="0"/>
              <a:t>");</a:t>
            </a:r>
          </a:p>
          <a:p>
            <a:pPr lvl="1">
              <a:lnSpc>
                <a:spcPct val="80000"/>
              </a:lnSpc>
              <a:buFontTx/>
              <a:buNone/>
            </a:pPr>
            <a:endParaRPr lang="en-US" sz="2000" i="1" dirty="0" smtClean="0"/>
          </a:p>
          <a:p>
            <a:pPr lvl="1">
              <a:lnSpc>
                <a:spcPct val="80000"/>
              </a:lnSpc>
              <a:buFontTx/>
              <a:buNone/>
            </a:pPr>
            <a:r>
              <a:rPr lang="en-US" sz="2000" b="1" u="sng" dirty="0" smtClean="0"/>
              <a:t>Sample :</a:t>
            </a:r>
          </a:p>
          <a:p>
            <a:pPr lvl="1">
              <a:lnSpc>
                <a:spcPct val="80000"/>
              </a:lnSpc>
              <a:buFontTx/>
              <a:buNone/>
            </a:pPr>
            <a:endParaRPr lang="en-US" sz="2000" b="1" i="1" u="sng" dirty="0" smtClean="0"/>
          </a:p>
          <a:p>
            <a:pPr lvl="1">
              <a:lnSpc>
                <a:spcPct val="80000"/>
              </a:lnSpc>
              <a:buFontTx/>
              <a:buNone/>
            </a:pPr>
            <a:r>
              <a:rPr lang="en-US" sz="2000" b="1" i="1" dirty="0" smtClean="0"/>
              <a:t>Creating :</a:t>
            </a:r>
          </a:p>
          <a:p>
            <a:pPr lvl="2">
              <a:buNone/>
            </a:pPr>
            <a:r>
              <a:rPr lang="en-US" i="1" dirty="0" smtClean="0">
                <a:solidFill>
                  <a:srgbClr val="000000"/>
                </a:solidFill>
              </a:rPr>
              <a:t>@</a:t>
            </a:r>
            <a:r>
              <a:rPr lang="en-US" i="1" dirty="0" err="1" smtClean="0">
                <a:solidFill>
                  <a:srgbClr val="000000"/>
                </a:solidFill>
              </a:rPr>
              <a:t>NamedQueries</a:t>
            </a:r>
            <a:r>
              <a:rPr lang="en-US" i="1" dirty="0" smtClean="0">
                <a:solidFill>
                  <a:srgbClr val="000000"/>
                </a:solidFill>
              </a:rPr>
              <a:t>({</a:t>
            </a:r>
          </a:p>
          <a:p>
            <a:pPr lvl="2">
              <a:buNone/>
            </a:pPr>
            <a:r>
              <a:rPr lang="en-US" i="1" dirty="0" smtClean="0">
                <a:solidFill>
                  <a:srgbClr val="000000"/>
                </a:solidFill>
              </a:rPr>
              <a:t>@</a:t>
            </a:r>
            <a:r>
              <a:rPr lang="en-US" i="1" dirty="0" err="1" smtClean="0">
                <a:solidFill>
                  <a:srgbClr val="000000"/>
                </a:solidFill>
              </a:rPr>
              <a:t>NamedQuery</a:t>
            </a:r>
            <a:r>
              <a:rPr lang="en-US" i="1" dirty="0" smtClean="0">
                <a:solidFill>
                  <a:srgbClr val="000000"/>
                </a:solidFill>
              </a:rPr>
              <a:t>(name = "</a:t>
            </a:r>
            <a:r>
              <a:rPr lang="en-US" i="1" dirty="0" err="1" smtClean="0">
                <a:solidFill>
                  <a:srgbClr val="000000"/>
                </a:solidFill>
              </a:rPr>
              <a:t>deleteRecord</a:t>
            </a:r>
            <a:r>
              <a:rPr lang="en-US" i="1" dirty="0" smtClean="0">
                <a:solidFill>
                  <a:srgbClr val="000000"/>
                </a:solidFill>
              </a:rPr>
              <a:t>", query = "DELETE FROM Student </a:t>
            </a:r>
            <a:r>
              <a:rPr lang="en-US" i="1" dirty="0" err="1" smtClean="0">
                <a:solidFill>
                  <a:srgbClr val="000000"/>
                </a:solidFill>
              </a:rPr>
              <a:t>st</a:t>
            </a:r>
            <a:r>
              <a:rPr lang="en-US" i="1" dirty="0" smtClean="0">
                <a:solidFill>
                  <a:srgbClr val="000000"/>
                </a:solidFill>
              </a:rPr>
              <a:t> WHERE </a:t>
            </a:r>
            <a:r>
              <a:rPr lang="en-US" i="1" dirty="0" err="1" smtClean="0">
                <a:solidFill>
                  <a:srgbClr val="000000"/>
                </a:solidFill>
              </a:rPr>
              <a:t>st.sroll</a:t>
            </a:r>
            <a:r>
              <a:rPr lang="en-US" i="1" dirty="0" smtClean="0">
                <a:solidFill>
                  <a:srgbClr val="000000"/>
                </a:solidFill>
              </a:rPr>
              <a:t>=?1")</a:t>
            </a:r>
          </a:p>
          <a:p>
            <a:pPr lvl="2">
              <a:buNone/>
            </a:pPr>
            <a:r>
              <a:rPr lang="en-US" i="1" dirty="0" smtClean="0">
                <a:solidFill>
                  <a:srgbClr val="000000"/>
                </a:solidFill>
              </a:rPr>
              <a:t>})</a:t>
            </a:r>
          </a:p>
          <a:p>
            <a:pPr lvl="1">
              <a:lnSpc>
                <a:spcPct val="80000"/>
              </a:lnSpc>
              <a:buFontTx/>
              <a:buNone/>
            </a:pPr>
            <a:r>
              <a:rPr lang="en-US" sz="2000" b="1" i="1" dirty="0" smtClean="0"/>
              <a:t>Executing :</a:t>
            </a:r>
          </a:p>
          <a:p>
            <a:pPr lvl="1">
              <a:lnSpc>
                <a:spcPct val="80000"/>
              </a:lnSpc>
              <a:buNone/>
            </a:pPr>
            <a:r>
              <a:rPr lang="en-US" sz="2000" dirty="0" smtClean="0"/>
              <a:t>	</a:t>
            </a:r>
            <a:r>
              <a:rPr lang="en-US" sz="2000" i="1" dirty="0" smtClean="0"/>
              <a:t>Query </a:t>
            </a:r>
            <a:r>
              <a:rPr lang="en-US" sz="2000" i="1" dirty="0" err="1" smtClean="0"/>
              <a:t>query</a:t>
            </a:r>
            <a:r>
              <a:rPr lang="en-US" sz="2000" i="1" dirty="0" smtClean="0"/>
              <a:t> = </a:t>
            </a:r>
            <a:r>
              <a:rPr lang="en-US" sz="2000" i="1" dirty="0" err="1" smtClean="0"/>
              <a:t>em.createNamedQuery</a:t>
            </a:r>
            <a:r>
              <a:rPr lang="en-US" sz="2000" i="1" dirty="0" smtClean="0"/>
              <a:t>(" </a:t>
            </a:r>
            <a:r>
              <a:rPr lang="en-US" sz="2000" i="1" dirty="0" err="1" smtClean="0"/>
              <a:t>deleteRecord</a:t>
            </a:r>
            <a:r>
              <a:rPr lang="en-US" sz="2000" i="1" dirty="0" smtClean="0"/>
              <a:t>");</a:t>
            </a:r>
          </a:p>
          <a:p>
            <a:pPr lvl="1">
              <a:lnSpc>
                <a:spcPct val="80000"/>
              </a:lnSpc>
              <a:buFontTx/>
              <a:buNone/>
            </a:pPr>
            <a:endParaRPr lang="en-US" sz="2000" i="1" dirty="0" smtClean="0"/>
          </a:p>
          <a:p>
            <a:pPr lvl="1">
              <a:lnSpc>
                <a:spcPct val="80000"/>
              </a:lnSpc>
              <a:buFontTx/>
              <a:buNone/>
            </a:pPr>
            <a:endParaRPr lang="en-US" sz="2000" i="1" dirty="0" smtClean="0"/>
          </a:p>
          <a:p>
            <a:pPr lvl="1">
              <a:lnSpc>
                <a:spcPct val="80000"/>
              </a:lnSpc>
              <a:buFontTx/>
              <a:buNone/>
            </a:pPr>
            <a:endParaRPr lang="en-US" sz="2000" i="1" dirty="0" smtClean="0"/>
          </a:p>
          <a:p>
            <a:pPr lvl="1">
              <a:lnSpc>
                <a:spcPct val="80000"/>
              </a:lnSpc>
              <a:buFontTx/>
              <a:buNone/>
            </a:pPr>
            <a:r>
              <a:rPr lang="en-US" dirty="0" smtClean="0"/>
              <a:t>Note: Query names are global and hence must be unique.</a:t>
            </a:r>
            <a:endParaRPr lang="en-US" dirty="0"/>
          </a:p>
        </p:txBody>
      </p:sp>
      <p:sp>
        <p:nvSpPr>
          <p:cNvPr id="3" name="Title 2"/>
          <p:cNvSpPr>
            <a:spLocks noGrp="1"/>
          </p:cNvSpPr>
          <p:nvPr>
            <p:ph type="title"/>
          </p:nvPr>
        </p:nvSpPr>
        <p:spPr/>
        <p:txBody>
          <a:bodyPr/>
          <a:lstStyle/>
          <a:p>
            <a:r>
              <a:rPr lang="en-US" dirty="0" smtClean="0"/>
              <a:t>JPQL with different Functionalities - </a:t>
            </a:r>
            <a:r>
              <a:rPr lang="en-US" dirty="0" err="1" smtClean="0"/>
              <a:t>NamedQuery</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sp>
        <p:nvSpPr>
          <p:cNvPr id="6" name="Content Placeholder 7"/>
          <p:cNvSpPr>
            <a:spLocks noGrp="1"/>
          </p:cNvSpPr>
          <p:nvPr>
            <p:ph idx="4294967295"/>
          </p:nvPr>
        </p:nvSpPr>
        <p:spPr>
          <a:xfrm>
            <a:off x="457200" y="2081197"/>
            <a:ext cx="8686800" cy="4776803"/>
          </a:xfrm>
          <a:prstGeom prst="rect">
            <a:avLst/>
          </a:prstGeom>
        </p:spPr>
        <p:txBody>
          <a:bodyPr>
            <a:noAutofit/>
          </a:bodyPr>
          <a:lstStyle/>
          <a:p>
            <a:pPr lvl="1"/>
            <a:r>
              <a:rPr lang="en-US" dirty="0" smtClean="0"/>
              <a:t>JPA Mappings – Entity relationship</a:t>
            </a:r>
          </a:p>
          <a:p>
            <a:pPr lvl="1"/>
            <a:r>
              <a:rPr lang="en-US" dirty="0" smtClean="0"/>
              <a:t>Introduction to JPQL</a:t>
            </a:r>
          </a:p>
          <a:p>
            <a:pPr lvl="1"/>
            <a:r>
              <a:rPr lang="en-US" dirty="0" smtClean="0"/>
              <a:t>Difference between SQL &amp; JPQL</a:t>
            </a:r>
          </a:p>
          <a:p>
            <a:pPr lvl="1"/>
            <a:r>
              <a:rPr lang="en-US" dirty="0" smtClean="0"/>
              <a:t>JP QL with different functionalities – using Query, </a:t>
            </a:r>
            <a:r>
              <a:rPr lang="en-US" dirty="0" err="1" smtClean="0"/>
              <a:t>CreateQuery</a:t>
            </a:r>
            <a:r>
              <a:rPr lang="en-US" dirty="0" smtClean="0"/>
              <a:t>, </a:t>
            </a:r>
            <a:r>
              <a:rPr lang="en-US" dirty="0" err="1" smtClean="0"/>
              <a:t>NamedQuery</a:t>
            </a:r>
            <a:endParaRPr lang="en-US" sz="2800" dirty="0" smtClean="0"/>
          </a:p>
          <a:p>
            <a:pPr lvl="1"/>
            <a:endParaRPr lang="en-US" dirty="0"/>
          </a:p>
        </p:txBody>
      </p:sp>
      <p:sp>
        <p:nvSpPr>
          <p:cNvPr id="7" name="Text Placeholder 6"/>
          <p:cNvSpPr txBox="1">
            <a:spLocks/>
          </p:cNvSpPr>
          <p:nvPr/>
        </p:nvSpPr>
        <p:spPr>
          <a:xfrm>
            <a:off x="461035" y="1466850"/>
            <a:ext cx="8229600" cy="371475"/>
          </a:xfrm>
          <a:prstGeom prst="rect">
            <a:avLst/>
          </a:prstGeom>
        </p:spPr>
        <p:txBody>
          <a:bodyPr/>
          <a:lstStyle/>
          <a:p>
            <a:pPr marL="231775" marR="0" lvl="0" indent="-231775" algn="l" defTabSz="914400" rtl="0" eaLnBrk="1" fontAlgn="auto" latinLnBrk="0" hangingPunct="1">
              <a:lnSpc>
                <a:spcPct val="100000"/>
              </a:lnSpc>
              <a:spcBef>
                <a:spcPts val="1200"/>
              </a:spcBef>
              <a:spcAft>
                <a:spcPts val="0"/>
              </a:spcAft>
              <a:buClr>
                <a:schemeClr val="tx1"/>
              </a:buClr>
              <a:buSzPct val="80000"/>
              <a:buFont typeface="Arial" pitchFamily="34" charset="0"/>
              <a:buChar char="•"/>
              <a:tabLst/>
              <a:defRPr/>
            </a:pPr>
            <a:r>
              <a:rPr kumimoji="0" lang="en-US" sz="2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This module will cover the following topics:</a:t>
            </a:r>
          </a:p>
        </p:txBody>
      </p:sp>
      <p:pic>
        <p:nvPicPr>
          <p:cNvPr id="5" name="Picture 4" descr="Magnify_PC [Converted].png"/>
          <p:cNvPicPr>
            <a:picLocks noChangeAspect="1"/>
          </p:cNvPicPr>
          <p:nvPr/>
        </p:nvPicPr>
        <p:blipFill>
          <a:blip r:embed="rId2" cstate="print"/>
          <a:stretch>
            <a:fillRect/>
          </a:stretch>
        </p:blipFill>
        <p:spPr>
          <a:xfrm>
            <a:off x="7017943" y="158624"/>
            <a:ext cx="2000897" cy="20068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mph" presetSubtype="1" nodeType="clickEffect">
                                  <p:stCondLst>
                                    <p:cond delay="0"/>
                                  </p:stCondLst>
                                  <p:childTnLst>
                                    <p:set>
                                      <p:cBhvr override="childStyle">
                                        <p:cTn id="6" dur="indefinite"/>
                                        <p:tgtEl>
                                          <p:spTgt spid="6">
                                            <p:txEl>
                                              <p:pRg st="0" end="0"/>
                                            </p:txEl>
                                          </p:spTgt>
                                        </p:tgtEl>
                                        <p:attrNameLst>
                                          <p:attrName>style.fontStyle</p:attrName>
                                        </p:attrNameLst>
                                      </p:cBhvr>
                                      <p:to>
                                        <p:strVal val="normal"/>
                                      </p:to>
                                    </p:set>
                                    <p:set>
                                      <p:cBhvr override="childStyle">
                                        <p:cTn id="7" dur="indefinite"/>
                                        <p:tgtEl>
                                          <p:spTgt spid="6">
                                            <p:txEl>
                                              <p:pRg st="0" end="0"/>
                                            </p:txEl>
                                          </p:spTgt>
                                        </p:tgtEl>
                                        <p:attrNameLst>
                                          <p:attrName>style.fontWeight</p:attrName>
                                        </p:attrNameLst>
                                      </p:cBhvr>
                                      <p:to>
                                        <p:strVal val="bold"/>
                                      </p:to>
                                    </p:set>
                                    <p:set>
                                      <p:cBhvr override="childStyle">
                                        <p:cTn id="8" dur="indefinite"/>
                                        <p:tgtEl>
                                          <p:spTgt spid="6">
                                            <p:txEl>
                                              <p:pRg st="0" end="0"/>
                                            </p:txEl>
                                          </p:spTgt>
                                        </p:tgtEl>
                                        <p:attrNameLst>
                                          <p:attrName>style.textDecorationUnderline</p:attrName>
                                        </p:attrNameLst>
                                      </p:cBhvr>
                                      <p:to>
                                        <p:strVal val="false"/>
                                      </p:to>
                                    </p:set>
                                  </p:childTnLst>
                                </p:cTn>
                              </p:par>
                            </p:childTnLst>
                          </p:cTn>
                        </p:par>
                      </p:childTnLst>
                    </p:cTn>
                  </p:par>
                  <p:par>
                    <p:cTn id="9" fill="hold">
                      <p:stCondLst>
                        <p:cond delay="indefinite"/>
                      </p:stCondLst>
                      <p:childTnLst>
                        <p:par>
                          <p:cTn id="10" fill="hold">
                            <p:stCondLst>
                              <p:cond delay="0"/>
                            </p:stCondLst>
                            <p:childTnLst>
                              <p:par>
                                <p:cTn id="11" presetID="5" presetClass="emph" presetSubtype="1" nodeType="clickEffect">
                                  <p:stCondLst>
                                    <p:cond delay="0"/>
                                  </p:stCondLst>
                                  <p:childTnLst>
                                    <p:set>
                                      <p:cBhvr override="childStyle">
                                        <p:cTn id="12" dur="indefinite"/>
                                        <p:tgtEl>
                                          <p:spTgt spid="6">
                                            <p:txEl>
                                              <p:pRg st="1" end="1"/>
                                            </p:txEl>
                                          </p:spTgt>
                                        </p:tgtEl>
                                        <p:attrNameLst>
                                          <p:attrName>style.fontStyle</p:attrName>
                                        </p:attrNameLst>
                                      </p:cBhvr>
                                      <p:to>
                                        <p:strVal val="normal"/>
                                      </p:to>
                                    </p:set>
                                    <p:set>
                                      <p:cBhvr override="childStyle">
                                        <p:cTn id="13" dur="indefinite"/>
                                        <p:tgtEl>
                                          <p:spTgt spid="6">
                                            <p:txEl>
                                              <p:pRg st="1" end="1"/>
                                            </p:txEl>
                                          </p:spTgt>
                                        </p:tgtEl>
                                        <p:attrNameLst>
                                          <p:attrName>style.fontWeight</p:attrName>
                                        </p:attrNameLst>
                                      </p:cBhvr>
                                      <p:to>
                                        <p:strVal val="bold"/>
                                      </p:to>
                                    </p:set>
                                    <p:set>
                                      <p:cBhvr override="childStyle">
                                        <p:cTn id="14" dur="indefinite"/>
                                        <p:tgtEl>
                                          <p:spTgt spid="6">
                                            <p:txEl>
                                              <p:pRg st="1" end="1"/>
                                            </p:txEl>
                                          </p:spTgt>
                                        </p:tgtEl>
                                        <p:attrNameLst>
                                          <p:attrName>style.textDecorationUnderline</p:attrName>
                                        </p:attrNameLst>
                                      </p:cBhvr>
                                      <p:to>
                                        <p:strVal val="false"/>
                                      </p:to>
                                    </p:set>
                                  </p:childTnLst>
                                </p:cTn>
                              </p:par>
                            </p:childTnLst>
                          </p:cTn>
                        </p:par>
                      </p:childTnLst>
                    </p:cTn>
                  </p:par>
                  <p:par>
                    <p:cTn id="15" fill="hold">
                      <p:stCondLst>
                        <p:cond delay="indefinite"/>
                      </p:stCondLst>
                      <p:childTnLst>
                        <p:par>
                          <p:cTn id="16" fill="hold">
                            <p:stCondLst>
                              <p:cond delay="0"/>
                            </p:stCondLst>
                            <p:childTnLst>
                              <p:par>
                                <p:cTn id="17" presetID="5" presetClass="emph" presetSubtype="1" nodeType="clickEffect">
                                  <p:stCondLst>
                                    <p:cond delay="0"/>
                                  </p:stCondLst>
                                  <p:childTnLst>
                                    <p:set>
                                      <p:cBhvr override="childStyle">
                                        <p:cTn id="18" dur="indefinite"/>
                                        <p:tgtEl>
                                          <p:spTgt spid="6">
                                            <p:txEl>
                                              <p:pRg st="2" end="2"/>
                                            </p:txEl>
                                          </p:spTgt>
                                        </p:tgtEl>
                                        <p:attrNameLst>
                                          <p:attrName>style.fontStyle</p:attrName>
                                        </p:attrNameLst>
                                      </p:cBhvr>
                                      <p:to>
                                        <p:strVal val="normal"/>
                                      </p:to>
                                    </p:set>
                                    <p:set>
                                      <p:cBhvr override="childStyle">
                                        <p:cTn id="19" dur="indefinite"/>
                                        <p:tgtEl>
                                          <p:spTgt spid="6">
                                            <p:txEl>
                                              <p:pRg st="2" end="2"/>
                                            </p:txEl>
                                          </p:spTgt>
                                        </p:tgtEl>
                                        <p:attrNameLst>
                                          <p:attrName>style.fontWeight</p:attrName>
                                        </p:attrNameLst>
                                      </p:cBhvr>
                                      <p:to>
                                        <p:strVal val="bold"/>
                                      </p:to>
                                    </p:set>
                                    <p:set>
                                      <p:cBhvr override="childStyle">
                                        <p:cTn id="20" dur="indefinite"/>
                                        <p:tgtEl>
                                          <p:spTgt spid="6">
                                            <p:txEl>
                                              <p:pRg st="2" end="2"/>
                                            </p:txEl>
                                          </p:spTgt>
                                        </p:tgtEl>
                                        <p:attrNameLst>
                                          <p:attrName>style.textDecorationUnderline</p:attrName>
                                        </p:attrNameLst>
                                      </p:cBhvr>
                                      <p:to>
                                        <p:strVal val="false"/>
                                      </p:to>
                                    </p:set>
                                  </p:childTnLst>
                                </p:cTn>
                              </p:par>
                            </p:childTnLst>
                          </p:cTn>
                        </p:par>
                      </p:childTnLst>
                    </p:cTn>
                  </p:par>
                  <p:par>
                    <p:cTn id="21" fill="hold">
                      <p:stCondLst>
                        <p:cond delay="indefinite"/>
                      </p:stCondLst>
                      <p:childTnLst>
                        <p:par>
                          <p:cTn id="22" fill="hold">
                            <p:stCondLst>
                              <p:cond delay="0"/>
                            </p:stCondLst>
                            <p:childTnLst>
                              <p:par>
                                <p:cTn id="23" presetID="5" presetClass="emph" presetSubtype="1" nodeType="clickEffect">
                                  <p:stCondLst>
                                    <p:cond delay="0"/>
                                  </p:stCondLst>
                                  <p:childTnLst>
                                    <p:set>
                                      <p:cBhvr override="childStyle">
                                        <p:cTn id="24" dur="indefinite"/>
                                        <p:tgtEl>
                                          <p:spTgt spid="6">
                                            <p:txEl>
                                              <p:pRg st="3" end="3"/>
                                            </p:txEl>
                                          </p:spTgt>
                                        </p:tgtEl>
                                        <p:attrNameLst>
                                          <p:attrName>style.fontStyle</p:attrName>
                                        </p:attrNameLst>
                                      </p:cBhvr>
                                      <p:to>
                                        <p:strVal val="normal"/>
                                      </p:to>
                                    </p:set>
                                    <p:set>
                                      <p:cBhvr override="childStyle">
                                        <p:cTn id="25" dur="indefinite"/>
                                        <p:tgtEl>
                                          <p:spTgt spid="6">
                                            <p:txEl>
                                              <p:pRg st="3" end="3"/>
                                            </p:txEl>
                                          </p:spTgt>
                                        </p:tgtEl>
                                        <p:attrNameLst>
                                          <p:attrName>style.fontWeight</p:attrName>
                                        </p:attrNameLst>
                                      </p:cBhvr>
                                      <p:to>
                                        <p:strVal val="bold"/>
                                      </p:to>
                                    </p:set>
                                    <p:set>
                                      <p:cBhvr override="childStyle">
                                        <p:cTn id="26" dur="indefinite"/>
                                        <p:tgtEl>
                                          <p:spTgt spid="6">
                                            <p:txEl>
                                              <p:pRg st="3" end="3"/>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smtClean="0"/>
              <a:t>In order to use the traditional SQL queries in case of change in schema we need to execute the query using Native Query</a:t>
            </a:r>
          </a:p>
          <a:p>
            <a:pPr lvl="2">
              <a:buNone/>
            </a:pPr>
            <a:r>
              <a:rPr lang="en-US" i="1" dirty="0" smtClean="0"/>
              <a:t> Query query=</a:t>
            </a:r>
            <a:r>
              <a:rPr lang="en-US" i="1" dirty="0" err="1" smtClean="0"/>
              <a:t>em.createNativeQuery</a:t>
            </a:r>
            <a:r>
              <a:rPr lang="en-US" i="1" dirty="0" smtClean="0"/>
              <a:t>("ALTER TABLE Student ADD COLUMN info VARCHAR(30)");</a:t>
            </a:r>
          </a:p>
          <a:p>
            <a:pPr lvl="2">
              <a:buNone/>
            </a:pPr>
            <a:r>
              <a:rPr lang="en-US" i="1" dirty="0" smtClean="0"/>
              <a:t> </a:t>
            </a:r>
            <a:r>
              <a:rPr lang="en-US" i="1" dirty="0" err="1" smtClean="0"/>
              <a:t>query.executeUpdate</a:t>
            </a:r>
            <a:r>
              <a:rPr lang="en-US" i="1" dirty="0" smtClean="0"/>
              <a:t>();</a:t>
            </a:r>
          </a:p>
        </p:txBody>
      </p:sp>
      <p:sp>
        <p:nvSpPr>
          <p:cNvPr id="3" name="Title 2"/>
          <p:cNvSpPr>
            <a:spLocks noGrp="1"/>
          </p:cNvSpPr>
          <p:nvPr>
            <p:ph type="title"/>
          </p:nvPr>
        </p:nvSpPr>
        <p:spPr/>
        <p:txBody>
          <a:bodyPr/>
          <a:lstStyle/>
          <a:p>
            <a:r>
              <a:rPr lang="en-US" dirty="0" smtClean="0"/>
              <a:t>JPQL with different Functionalities - </a:t>
            </a:r>
            <a:r>
              <a:rPr lang="en-US" dirty="0" err="1" smtClean="0"/>
              <a:t>NativeQuery</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2"/>
          </p:nvPr>
        </p:nvSpPr>
        <p:spPr>
          <a:xfrm>
            <a:off x="461034" y="1240974"/>
            <a:ext cx="6162015" cy="4100946"/>
          </a:xfrm>
          <a:solidFill>
            <a:schemeClr val="bg1"/>
          </a:solidFill>
        </p:spPr>
        <p:txBody>
          <a:bodyPr anchor="ctr">
            <a:normAutofit/>
          </a:bodyPr>
          <a:lstStyle/>
          <a:p>
            <a:r>
              <a:rPr lang="en-US" b="1" dirty="0" smtClean="0"/>
              <a:t>Demonstration</a:t>
            </a:r>
            <a:r>
              <a:rPr lang="en-US" dirty="0" smtClean="0"/>
              <a:t>:</a:t>
            </a:r>
          </a:p>
          <a:p>
            <a:pPr lvl="1"/>
            <a:r>
              <a:rPr lang="en-US" dirty="0" smtClean="0">
                <a:solidFill>
                  <a:schemeClr val="tx1"/>
                </a:solidFill>
              </a:rPr>
              <a:t>Faculty will demonstrate how to implement JPA  Mappings - 1 &amp; JPQL - 2</a:t>
            </a:r>
          </a:p>
          <a:p>
            <a:r>
              <a:rPr lang="en-US" b="1" dirty="0" smtClean="0"/>
              <a:t>Environment</a:t>
            </a:r>
            <a:r>
              <a:rPr lang="en-US" dirty="0" smtClean="0"/>
              <a:t> – Eclipse</a:t>
            </a:r>
          </a:p>
          <a:p>
            <a:r>
              <a:rPr lang="en-US" b="1" dirty="0" smtClean="0"/>
              <a:t>Time</a:t>
            </a:r>
            <a:r>
              <a:rPr lang="en-US" dirty="0" smtClean="0"/>
              <a:t> – 60 Minutes</a:t>
            </a:r>
          </a:p>
          <a:p>
            <a:pPr algn="r">
              <a:buNone/>
            </a:pPr>
            <a:r>
              <a:rPr lang="en-US" sz="2300" dirty="0" smtClean="0"/>
              <a:t>Instructions </a:t>
            </a:r>
            <a:r>
              <a:rPr lang="en-US" sz="2300" dirty="0" err="1" smtClean="0"/>
              <a:t>Contd</a:t>
            </a:r>
            <a:r>
              <a:rPr lang="en-US" sz="2300" dirty="0" smtClean="0"/>
              <a:t>…</a:t>
            </a:r>
            <a:endParaRPr lang="en-US" sz="2000" dirty="0" smtClean="0"/>
          </a:p>
          <a:p>
            <a:endParaRPr lang="en-US" sz="2000" dirty="0" smtClean="0"/>
          </a:p>
          <a:p>
            <a:endParaRPr lang="en-US" dirty="0"/>
          </a:p>
        </p:txBody>
      </p:sp>
      <p:sp>
        <p:nvSpPr>
          <p:cNvPr id="3" name="Title 2"/>
          <p:cNvSpPr>
            <a:spLocks noGrp="1"/>
          </p:cNvSpPr>
          <p:nvPr>
            <p:ph type="title"/>
          </p:nvPr>
        </p:nvSpPr>
        <p:spPr/>
        <p:txBody>
          <a:bodyPr/>
          <a:lstStyle/>
          <a:p>
            <a:r>
              <a:rPr lang="en-US" dirty="0" smtClean="0"/>
              <a:t>See It</a:t>
            </a:r>
            <a:endParaRPr lang="en-US" dirty="0"/>
          </a:p>
        </p:txBody>
      </p:sp>
    </p:spTree>
  </p:cSld>
  <p:clrMapOvr>
    <a:masterClrMapping/>
  </p:clrMapOvr>
  <p:transition advTm="500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381125"/>
            <a:ext cx="6165849" cy="4824414"/>
          </a:xfrm>
        </p:spPr>
        <p:txBody>
          <a:bodyPr>
            <a:noAutofit/>
          </a:bodyPr>
          <a:lstStyle/>
          <a:p>
            <a:r>
              <a:rPr lang="en-US" b="1" dirty="0" smtClean="0"/>
              <a:t>File</a:t>
            </a:r>
          </a:p>
          <a:p>
            <a:pPr marL="568325" lvl="1" indent="-342900"/>
            <a:r>
              <a:rPr lang="en-US" dirty="0" smtClean="0"/>
              <a:t>applicationContext.xml , all classes in sample folder and Employee.java &amp; Department.java in entity folder </a:t>
            </a:r>
          </a:p>
          <a:p>
            <a:r>
              <a:rPr lang="en-US" b="1" dirty="0" smtClean="0"/>
              <a:t>Steps</a:t>
            </a:r>
          </a:p>
          <a:p>
            <a:pPr marL="568325" lvl="1" indent="-342900"/>
            <a:r>
              <a:rPr lang="en-US" sz="1800" dirty="0" smtClean="0"/>
              <a:t>Open the project </a:t>
            </a:r>
            <a:r>
              <a:rPr lang="en-US" sz="1800" i="1" dirty="0" smtClean="0"/>
              <a:t>ADFExtensionCodebaseM8JPAMappings_participant</a:t>
            </a:r>
            <a:r>
              <a:rPr lang="en-US" sz="1800" dirty="0" smtClean="0"/>
              <a:t> in Eclipse</a:t>
            </a:r>
          </a:p>
          <a:p>
            <a:pPr marL="568325" lvl="1" indent="-342900"/>
            <a:r>
              <a:rPr lang="en-US" sz="1800" dirty="0" smtClean="0"/>
              <a:t>Open DepartmentSampleClient.java and run as java application.</a:t>
            </a:r>
          </a:p>
          <a:p>
            <a:pPr marL="568325" lvl="1" indent="-342900"/>
            <a:r>
              <a:rPr lang="en-US" sz="1800" dirty="0" smtClean="0"/>
              <a:t>Refer the log for queries and result.</a:t>
            </a:r>
          </a:p>
          <a:p>
            <a:pPr marL="568325" lvl="1" indent="-342900"/>
            <a:r>
              <a:rPr lang="en-US" sz="1800" dirty="0" smtClean="0"/>
              <a:t>Refer applicationContect.xml for JPA configurations.</a:t>
            </a:r>
          </a:p>
          <a:p>
            <a:pPr marL="568325" lvl="1" indent="-342900"/>
            <a:r>
              <a:rPr lang="en-US" sz="1800" dirty="0" smtClean="0"/>
              <a:t>Refer the table for data.</a:t>
            </a:r>
          </a:p>
          <a:p>
            <a:pPr>
              <a:buNone/>
            </a:pPr>
            <a:endParaRPr lang="en-US" sz="2400" dirty="0"/>
          </a:p>
        </p:txBody>
      </p:sp>
      <p:sp>
        <p:nvSpPr>
          <p:cNvPr id="3" name="Title 2"/>
          <p:cNvSpPr>
            <a:spLocks noGrp="1"/>
          </p:cNvSpPr>
          <p:nvPr>
            <p:ph type="title"/>
          </p:nvPr>
        </p:nvSpPr>
        <p:spPr/>
        <p:txBody>
          <a:bodyPr/>
          <a:lstStyle/>
          <a:p>
            <a:r>
              <a:rPr lang="en-US" dirty="0" smtClean="0"/>
              <a:t>See It- Instructions - 1</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381125"/>
            <a:ext cx="6425513" cy="4824414"/>
          </a:xfrm>
        </p:spPr>
        <p:txBody>
          <a:bodyPr/>
          <a:lstStyle/>
          <a:p>
            <a:r>
              <a:rPr lang="en-US" b="1" dirty="0" smtClean="0"/>
              <a:t>File</a:t>
            </a:r>
          </a:p>
          <a:p>
            <a:pPr lvl="1"/>
            <a:r>
              <a:rPr lang="en-US" dirty="0" smtClean="0"/>
              <a:t>applicationContext.xml , all classes in sample folder and Museum.java in entity folder</a:t>
            </a:r>
          </a:p>
          <a:p>
            <a:r>
              <a:rPr lang="en-US" b="1" dirty="0" smtClean="0"/>
              <a:t>Steps</a:t>
            </a:r>
          </a:p>
          <a:p>
            <a:pPr marL="568325" lvl="1" indent="-342900"/>
            <a:r>
              <a:rPr lang="en-US" sz="1800" dirty="0" smtClean="0"/>
              <a:t>Open the project </a:t>
            </a:r>
            <a:r>
              <a:rPr lang="en-US" sz="1800" i="1" dirty="0" smtClean="0"/>
              <a:t>ADFExtensionCodebaseM8JPAMappings_participant</a:t>
            </a:r>
            <a:r>
              <a:rPr lang="en-US" sz="1800" dirty="0" smtClean="0"/>
              <a:t> in Eclipse</a:t>
            </a:r>
          </a:p>
          <a:p>
            <a:pPr marL="568325" lvl="1" indent="-342900"/>
            <a:r>
              <a:rPr lang="en-US" sz="1800" dirty="0" smtClean="0"/>
              <a:t>Open </a:t>
            </a:r>
            <a:r>
              <a:rPr lang="en-US" sz="1800" dirty="0" err="1" smtClean="0"/>
              <a:t>JPQLMuseumSampleClient</a:t>
            </a:r>
            <a:r>
              <a:rPr lang="en-US" sz="1800" dirty="0" smtClean="0"/>
              <a:t> and run as java application.</a:t>
            </a:r>
          </a:p>
          <a:p>
            <a:pPr marL="568325" lvl="1" indent="-342900"/>
            <a:r>
              <a:rPr lang="en-US" sz="1800" dirty="0" smtClean="0"/>
              <a:t>Refer the log for queries and result.</a:t>
            </a:r>
          </a:p>
          <a:p>
            <a:pPr marL="568325" lvl="1" indent="-342900"/>
            <a:r>
              <a:rPr lang="en-US" sz="1800" dirty="0" smtClean="0"/>
              <a:t>Refer applicationContect.xml for JPA configurations.</a:t>
            </a:r>
          </a:p>
          <a:p>
            <a:pPr marL="568325" lvl="1" indent="-342900"/>
            <a:r>
              <a:rPr lang="en-US" sz="1800" dirty="0" smtClean="0"/>
              <a:t>Refer the table for the data.</a:t>
            </a:r>
          </a:p>
          <a:p>
            <a:pPr lvl="1"/>
            <a:endParaRPr lang="en-US" dirty="0"/>
          </a:p>
        </p:txBody>
      </p:sp>
      <p:sp>
        <p:nvSpPr>
          <p:cNvPr id="3" name="Title 2"/>
          <p:cNvSpPr>
            <a:spLocks noGrp="1"/>
          </p:cNvSpPr>
          <p:nvPr>
            <p:ph type="title"/>
          </p:nvPr>
        </p:nvSpPr>
        <p:spPr/>
        <p:txBody>
          <a:bodyPr/>
          <a:lstStyle/>
          <a:p>
            <a:r>
              <a:rPr lang="en-US" dirty="0" smtClean="0"/>
              <a:t>See It- Instructions - 2</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Try It</a:t>
            </a:r>
            <a:endParaRPr lang="en-US" dirty="0"/>
          </a:p>
        </p:txBody>
      </p:sp>
      <p:sp>
        <p:nvSpPr>
          <p:cNvPr id="5" name="Content Placeholder 4"/>
          <p:cNvSpPr>
            <a:spLocks noGrp="1"/>
          </p:cNvSpPr>
          <p:nvPr>
            <p:ph sz="quarter" idx="12"/>
          </p:nvPr>
        </p:nvSpPr>
        <p:spPr/>
        <p:txBody>
          <a:bodyPr/>
          <a:lstStyle/>
          <a:p>
            <a:r>
              <a:rPr lang="en-US" b="1" dirty="0" smtClean="0"/>
              <a:t>Activity</a:t>
            </a:r>
          </a:p>
          <a:p>
            <a:pPr lvl="1"/>
            <a:r>
              <a:rPr lang="en-US" dirty="0" smtClean="0"/>
              <a:t>Customer with more than one contact number (Use One to Many Mapping in JPA) -1</a:t>
            </a:r>
          </a:p>
          <a:p>
            <a:pPr lvl="1"/>
            <a:r>
              <a:rPr lang="en-US" dirty="0" smtClean="0"/>
              <a:t>Find the Customer using </a:t>
            </a:r>
            <a:r>
              <a:rPr lang="en-US" dirty="0" err="1" smtClean="0"/>
              <a:t>Firstname</a:t>
            </a:r>
            <a:r>
              <a:rPr lang="en-US" dirty="0" smtClean="0"/>
              <a:t> (Use JPQL) - 2</a:t>
            </a:r>
          </a:p>
          <a:p>
            <a:r>
              <a:rPr lang="en-US" b="1" dirty="0" smtClean="0"/>
              <a:t>Environment</a:t>
            </a:r>
            <a:r>
              <a:rPr lang="en-US" dirty="0" smtClean="0"/>
              <a:t> – Eclipse</a:t>
            </a:r>
          </a:p>
          <a:p>
            <a:r>
              <a:rPr lang="en-US" b="1" dirty="0" smtClean="0"/>
              <a:t>Time</a:t>
            </a:r>
            <a:r>
              <a:rPr lang="en-US" dirty="0" smtClean="0"/>
              <a:t> – 120 Minutes</a:t>
            </a:r>
          </a:p>
          <a:p>
            <a:pPr algn="r">
              <a:buNone/>
            </a:pPr>
            <a:r>
              <a:rPr lang="en-US" sz="2300" dirty="0" smtClean="0"/>
              <a:t>Instructions </a:t>
            </a:r>
            <a:r>
              <a:rPr lang="en-US" sz="2300" dirty="0" err="1" smtClean="0"/>
              <a:t>Contd</a:t>
            </a:r>
            <a:r>
              <a:rPr lang="en-US" sz="2300" dirty="0" smtClean="0"/>
              <a:t>…</a:t>
            </a:r>
            <a:endParaRPr lang="en-US" sz="2000" dirty="0" smtClean="0"/>
          </a:p>
          <a:p>
            <a:pPr lvl="1"/>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0" y="1467623"/>
            <a:ext cx="6165850" cy="5338763"/>
          </a:xfrm>
        </p:spPr>
        <p:txBody>
          <a:bodyPr>
            <a:normAutofit fontScale="77500" lnSpcReduction="20000"/>
          </a:bodyPr>
          <a:lstStyle/>
          <a:p>
            <a:pPr marL="342900" indent="-342900"/>
            <a:r>
              <a:rPr lang="en-US" sz="3400" b="1" dirty="0" smtClean="0"/>
              <a:t>File</a:t>
            </a:r>
          </a:p>
          <a:p>
            <a:pPr marL="568325" lvl="1" indent="-342900"/>
            <a:r>
              <a:rPr lang="en-US" sz="2300" dirty="0" smtClean="0"/>
              <a:t>VendorPhonesDaoImpl.java (incomplete) /                                                             All files in Activity folder and Vendor.java &amp; Phone.java (complete)  in Entity folder and applicationContext.xml (complete) </a:t>
            </a:r>
          </a:p>
          <a:p>
            <a:pPr marL="342900" indent="-342900"/>
            <a:r>
              <a:rPr lang="en-US" sz="3400" b="1" dirty="0" smtClean="0"/>
              <a:t>Steps</a:t>
            </a:r>
            <a:endParaRPr lang="en-US" sz="3400" dirty="0" smtClean="0"/>
          </a:p>
          <a:p>
            <a:pPr marL="568325" lvl="1" indent="-342900"/>
            <a:r>
              <a:rPr lang="en-GB" sz="2300" dirty="0" smtClean="0"/>
              <a:t>Open the project </a:t>
            </a:r>
            <a:r>
              <a:rPr lang="en-US" sz="2300" i="1" dirty="0" smtClean="0"/>
              <a:t>ADFExtensionCodebaseM8JPAMappings_participant</a:t>
            </a:r>
            <a:r>
              <a:rPr lang="en-GB" sz="2300" dirty="0" smtClean="0"/>
              <a:t> in Eclipse</a:t>
            </a:r>
          </a:p>
          <a:p>
            <a:pPr marL="568325" lvl="1" indent="-342900"/>
            <a:r>
              <a:rPr lang="en-GB" sz="2300" dirty="0" smtClean="0"/>
              <a:t>Open </a:t>
            </a:r>
            <a:r>
              <a:rPr lang="en-US" sz="2300" dirty="0" smtClean="0"/>
              <a:t>com.accenture.adfX.module8.activity. VendorPhonesDaoImpl.java</a:t>
            </a:r>
            <a:endParaRPr lang="en-GB" sz="2300" dirty="0" smtClean="0"/>
          </a:p>
          <a:p>
            <a:pPr marL="568325" lvl="1" indent="-342900"/>
            <a:r>
              <a:rPr lang="en-GB" sz="2300" dirty="0" smtClean="0"/>
              <a:t>Complete the </a:t>
            </a:r>
            <a:r>
              <a:rPr lang="en-GB" sz="2300" b="1" dirty="0" smtClean="0"/>
              <a:t>Try It TODO 1 -  TODO 10</a:t>
            </a:r>
            <a:r>
              <a:rPr lang="en-GB" sz="2300" dirty="0" smtClean="0"/>
              <a:t> mentioned in </a:t>
            </a:r>
            <a:r>
              <a:rPr lang="en-US" sz="2300" dirty="0" smtClean="0"/>
              <a:t>JPACustomerActivity.java </a:t>
            </a:r>
            <a:r>
              <a:rPr lang="en-GB" sz="2300" dirty="0" smtClean="0"/>
              <a:t>to Enable JPA implementation.</a:t>
            </a:r>
          </a:p>
          <a:p>
            <a:pPr marL="568325" lvl="1" indent="-342900"/>
            <a:r>
              <a:rPr lang="en-GB" sz="2300" dirty="0" smtClean="0"/>
              <a:t>Save and run VendorPhonesDaoImpl.java as a Java application</a:t>
            </a:r>
          </a:p>
          <a:p>
            <a:pPr marL="568325" lvl="1" indent="-342900"/>
            <a:r>
              <a:rPr lang="en-US" sz="2300" dirty="0" smtClean="0"/>
              <a:t>Refer applicationContect.xml for JPA configurations.</a:t>
            </a:r>
          </a:p>
          <a:p>
            <a:pPr marL="568325" lvl="1" indent="-342900"/>
            <a:r>
              <a:rPr lang="en-US" sz="2300" dirty="0" smtClean="0"/>
              <a:t>Refer the log and see how it behaves.</a:t>
            </a:r>
          </a:p>
          <a:p>
            <a:pPr>
              <a:buNone/>
            </a:pPr>
            <a:endParaRPr lang="en-US" sz="2400" dirty="0"/>
          </a:p>
        </p:txBody>
      </p:sp>
      <p:sp>
        <p:nvSpPr>
          <p:cNvPr id="3" name="Title 2"/>
          <p:cNvSpPr>
            <a:spLocks noGrp="1"/>
          </p:cNvSpPr>
          <p:nvPr>
            <p:ph type="title"/>
          </p:nvPr>
        </p:nvSpPr>
        <p:spPr/>
        <p:txBody>
          <a:bodyPr/>
          <a:lstStyle/>
          <a:p>
            <a:r>
              <a:rPr lang="en-US" dirty="0" smtClean="0"/>
              <a:t>Try It- Instructions - 1</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467624"/>
            <a:ext cx="8209095" cy="5037138"/>
          </a:xfrm>
        </p:spPr>
        <p:txBody>
          <a:bodyPr>
            <a:normAutofit fontScale="77500" lnSpcReduction="20000"/>
          </a:bodyPr>
          <a:lstStyle/>
          <a:p>
            <a:pPr marL="342900" indent="-342900"/>
            <a:r>
              <a:rPr lang="en-US" sz="3400" b="1" dirty="0" smtClean="0"/>
              <a:t>File</a:t>
            </a:r>
          </a:p>
          <a:p>
            <a:pPr lvl="1"/>
            <a:r>
              <a:rPr lang="en-US" sz="2300" dirty="0" smtClean="0">
                <a:solidFill>
                  <a:schemeClr val="tx1"/>
                </a:solidFill>
              </a:rPr>
              <a:t>JPQLCustomerActivityClient.java (incomplete)  / CustomerDaoImpl.java (incomplete). All files in Activity folder  and Customer.java (complete)  in Entity folder and applicationContext.xml (complete)</a:t>
            </a:r>
          </a:p>
          <a:p>
            <a:r>
              <a:rPr lang="en-US" sz="3400" b="1" dirty="0" smtClean="0"/>
              <a:t>Steps</a:t>
            </a:r>
          </a:p>
          <a:p>
            <a:pPr marL="568325" lvl="1" indent="-342900"/>
            <a:r>
              <a:rPr lang="en-GB" sz="2300" dirty="0" smtClean="0"/>
              <a:t>Open the project </a:t>
            </a:r>
            <a:r>
              <a:rPr lang="en-US" sz="2300" i="1" dirty="0" smtClean="0"/>
              <a:t>ADFExtensionCodebaseM8JPAMappings_participant</a:t>
            </a:r>
            <a:r>
              <a:rPr lang="en-GB" sz="2300" dirty="0" smtClean="0"/>
              <a:t> </a:t>
            </a:r>
          </a:p>
          <a:p>
            <a:pPr marL="568325" lvl="1" indent="-342900"/>
            <a:r>
              <a:rPr lang="en-GB" sz="2300" dirty="0" smtClean="0"/>
              <a:t>Open </a:t>
            </a:r>
            <a:r>
              <a:rPr lang="en-US" sz="2300" dirty="0" smtClean="0"/>
              <a:t>com.accenture.adfX.module8.activity.CustomerDaoImpl.java</a:t>
            </a:r>
            <a:r>
              <a:rPr lang="en-GB" sz="2300" dirty="0" smtClean="0"/>
              <a:t> in Eclipse</a:t>
            </a:r>
          </a:p>
          <a:p>
            <a:pPr marL="568325" lvl="1" indent="-342900"/>
            <a:r>
              <a:rPr lang="en-GB" sz="2300" dirty="0" smtClean="0"/>
              <a:t>Complete the </a:t>
            </a:r>
            <a:r>
              <a:rPr lang="en-GB" sz="2300" b="1" dirty="0" smtClean="0"/>
              <a:t>Try It TODO 1 -  TODO 2</a:t>
            </a:r>
            <a:r>
              <a:rPr lang="en-GB" sz="2300" dirty="0" smtClean="0"/>
              <a:t> mentioned in </a:t>
            </a:r>
            <a:r>
              <a:rPr lang="en-US" sz="2300" dirty="0" smtClean="0"/>
              <a:t>JPQLCustomerActivityClient.java </a:t>
            </a:r>
            <a:r>
              <a:rPr lang="en-GB" sz="2300" dirty="0" smtClean="0"/>
              <a:t>and </a:t>
            </a:r>
          </a:p>
          <a:p>
            <a:pPr marL="568325" lvl="1" indent="-342900"/>
            <a:r>
              <a:rPr lang="en-GB" sz="2300" dirty="0" smtClean="0"/>
              <a:t>Complete the </a:t>
            </a:r>
            <a:r>
              <a:rPr lang="en-GB" sz="2300" b="1" dirty="0" smtClean="0"/>
              <a:t>Try It TODO 1 -  TODO 2</a:t>
            </a:r>
            <a:r>
              <a:rPr lang="en-GB" sz="2300" dirty="0" smtClean="0"/>
              <a:t> mentioned in </a:t>
            </a:r>
            <a:r>
              <a:rPr lang="en-US" sz="2300" dirty="0" smtClean="0"/>
              <a:t>CustomerDaoImpl.java</a:t>
            </a:r>
            <a:endParaRPr lang="en-GB" sz="2300" dirty="0" smtClean="0"/>
          </a:p>
          <a:p>
            <a:pPr marL="1146175" lvl="2" indent="-457200"/>
            <a:r>
              <a:rPr lang="en-GB" sz="2300" dirty="0" smtClean="0"/>
              <a:t>Enable JPQL implementation.</a:t>
            </a:r>
          </a:p>
          <a:p>
            <a:pPr marL="568325" lvl="1" indent="-342900"/>
            <a:r>
              <a:rPr lang="en-GB" sz="2300" dirty="0" smtClean="0"/>
              <a:t>Save and run </a:t>
            </a:r>
            <a:r>
              <a:rPr lang="en-US" sz="2300" dirty="0" smtClean="0"/>
              <a:t>JPQLCustomerActivityClient.java</a:t>
            </a:r>
            <a:r>
              <a:rPr lang="en-GB" sz="2300" dirty="0" smtClean="0"/>
              <a:t> as a Java application</a:t>
            </a:r>
          </a:p>
          <a:p>
            <a:pPr marL="568325" lvl="1" indent="-342900"/>
            <a:r>
              <a:rPr lang="en-US" sz="2300" dirty="0" smtClean="0"/>
              <a:t>Refer applicationContect.xml for JPA configurations.</a:t>
            </a:r>
          </a:p>
          <a:p>
            <a:pPr marL="568325" lvl="1" indent="-342900"/>
            <a:r>
              <a:rPr lang="en-US" sz="2300" dirty="0" smtClean="0"/>
              <a:t>Refer the log and see how it behaves.</a:t>
            </a:r>
          </a:p>
          <a:p>
            <a:pPr lvl="1"/>
            <a:endParaRPr lang="en-US" sz="1800" dirty="0" smtClean="0"/>
          </a:p>
        </p:txBody>
      </p:sp>
      <p:sp>
        <p:nvSpPr>
          <p:cNvPr id="3" name="Title 2"/>
          <p:cNvSpPr>
            <a:spLocks noGrp="1"/>
          </p:cNvSpPr>
          <p:nvPr>
            <p:ph type="title"/>
          </p:nvPr>
        </p:nvSpPr>
        <p:spPr/>
        <p:txBody>
          <a:bodyPr/>
          <a:lstStyle/>
          <a:p>
            <a:r>
              <a:rPr lang="en-US" dirty="0" smtClean="0"/>
              <a:t>Try It- Instructions - 2</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US" dirty="0" smtClean="0"/>
              <a:t>It is a generic approach to store data in multiple table hence we require a powerful ORM tool which takes care of the same</a:t>
            </a:r>
          </a:p>
          <a:p>
            <a:r>
              <a:rPr lang="en-US" dirty="0" smtClean="0"/>
              <a:t>Below are the different types of Entity Relationships which could be used in persistence</a:t>
            </a:r>
          </a:p>
          <a:p>
            <a:pPr lvl="1"/>
            <a:r>
              <a:rPr lang="en-US" sz="2600" dirty="0" smtClean="0"/>
              <a:t>One-to-One, One-to-Many, Many-to-One, Many-to-Many</a:t>
            </a:r>
          </a:p>
          <a:p>
            <a:r>
              <a:rPr lang="en-US" dirty="0" smtClean="0"/>
              <a:t>There are multiple ways to persist data in the table while we are using Parent and Child relationship the major problem is persisting data in a sequence. This has been taken care by Cascade option in JPA.</a:t>
            </a:r>
          </a:p>
          <a:p>
            <a:pPr lvl="1"/>
            <a:endParaRPr lang="en-US" sz="2600" dirty="0" smtClean="0"/>
          </a:p>
          <a:p>
            <a:endParaRPr lang="en-US" dirty="0"/>
          </a:p>
        </p:txBody>
      </p:sp>
      <p:sp>
        <p:nvSpPr>
          <p:cNvPr id="3" name="Title 2"/>
          <p:cNvSpPr>
            <a:spLocks noGrp="1"/>
          </p:cNvSpPr>
          <p:nvPr>
            <p:ph type="title"/>
          </p:nvPr>
        </p:nvSpPr>
        <p:spPr/>
        <p:txBody>
          <a:bodyPr/>
          <a:lstStyle/>
          <a:p>
            <a:r>
              <a:rPr lang="en-US" dirty="0" smtClean="0"/>
              <a:t>Course / Module Summary</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US" dirty="0" smtClean="0"/>
              <a:t>The query language uses the abstract data structures of entities, including their relationships, for its data model, and it defines operators and expressions based on this data model. The scope of a query is to work with underlying mapped and related entities that are packaged in the same persistence unit.</a:t>
            </a:r>
          </a:p>
          <a:p>
            <a:r>
              <a:rPr lang="en-US" dirty="0" smtClean="0"/>
              <a:t>The </a:t>
            </a:r>
            <a:r>
              <a:rPr lang="en-US" dirty="0" err="1" smtClean="0"/>
              <a:t>EntityManager.createQuery</a:t>
            </a:r>
            <a:r>
              <a:rPr lang="en-US" dirty="0" smtClean="0"/>
              <a:t> and </a:t>
            </a:r>
            <a:r>
              <a:rPr lang="en-US" dirty="0" err="1" smtClean="0"/>
              <a:t>EntityManager.createNamedQuery</a:t>
            </a:r>
            <a:r>
              <a:rPr lang="en-US" dirty="0" smtClean="0"/>
              <a:t> methods are used to query the </a:t>
            </a:r>
            <a:r>
              <a:rPr lang="en-US" dirty="0" err="1" smtClean="0"/>
              <a:t>datastore</a:t>
            </a:r>
            <a:r>
              <a:rPr lang="en-US" dirty="0" smtClean="0"/>
              <a:t> by using Java Persistence query language queries. </a:t>
            </a:r>
          </a:p>
          <a:p>
            <a:endParaRPr lang="en-US" dirty="0" smtClean="0"/>
          </a:p>
          <a:p>
            <a:endParaRPr lang="en-US" dirty="0"/>
          </a:p>
        </p:txBody>
      </p:sp>
      <p:sp>
        <p:nvSpPr>
          <p:cNvPr id="3" name="Title 2"/>
          <p:cNvSpPr>
            <a:spLocks noGrp="1"/>
          </p:cNvSpPr>
          <p:nvPr>
            <p:ph type="title"/>
          </p:nvPr>
        </p:nvSpPr>
        <p:spPr/>
        <p:txBody>
          <a:bodyPr/>
          <a:lstStyle/>
          <a:p>
            <a:r>
              <a:rPr lang="en-US" dirty="0" smtClean="0"/>
              <a:t>Course / Module Summary</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Questions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Autofit/>
          </a:bodyPr>
          <a:lstStyle/>
          <a:p>
            <a:r>
              <a:rPr lang="en-US" dirty="0" smtClean="0"/>
              <a:t>Generally Objects will be persisted through Entities in the Table</a:t>
            </a:r>
          </a:p>
          <a:p>
            <a:r>
              <a:rPr lang="en-US" dirty="0" smtClean="0"/>
              <a:t>As per Normalization the persistence happens in multiple tables</a:t>
            </a:r>
          </a:p>
          <a:p>
            <a:r>
              <a:rPr lang="en-US" dirty="0" smtClean="0"/>
              <a:t>It is a generic approach to store data in multiple table hence we require a powerful ORM tool which takes care of the same</a:t>
            </a:r>
          </a:p>
          <a:p>
            <a:r>
              <a:rPr lang="en-US" dirty="0" smtClean="0"/>
              <a:t>Below are the different types of Entity Relationships which could be used in persistence</a:t>
            </a:r>
          </a:p>
          <a:p>
            <a:pPr lvl="1"/>
            <a:r>
              <a:rPr lang="en-US" dirty="0" smtClean="0"/>
              <a:t>One-to-One, One-to-Many, Many-to-One, Many-to-Many</a:t>
            </a:r>
          </a:p>
          <a:p>
            <a:endParaRPr lang="en-US" sz="2400" dirty="0"/>
          </a:p>
        </p:txBody>
      </p:sp>
      <p:sp>
        <p:nvSpPr>
          <p:cNvPr id="3" name="Title 2"/>
          <p:cNvSpPr>
            <a:spLocks noGrp="1"/>
          </p:cNvSpPr>
          <p:nvPr>
            <p:ph type="title"/>
          </p:nvPr>
        </p:nvSpPr>
        <p:spPr/>
        <p:txBody>
          <a:bodyPr/>
          <a:lstStyle/>
          <a:p>
            <a:r>
              <a:rPr lang="en-US" dirty="0" smtClean="0"/>
              <a:t>JPA Mappings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US" dirty="0" smtClean="0"/>
              <a:t>Commonly used Annotations in JPA</a:t>
            </a:r>
            <a:endParaRPr lang="en-US" dirty="0"/>
          </a:p>
        </p:txBody>
      </p:sp>
      <p:sp>
        <p:nvSpPr>
          <p:cNvPr id="3" name="Title 2"/>
          <p:cNvSpPr>
            <a:spLocks noGrp="1"/>
          </p:cNvSpPr>
          <p:nvPr>
            <p:ph type="title"/>
          </p:nvPr>
        </p:nvSpPr>
        <p:spPr/>
        <p:txBody>
          <a:bodyPr/>
          <a:lstStyle/>
          <a:p>
            <a:r>
              <a:rPr lang="en-US" dirty="0" smtClean="0"/>
              <a:t>JPA Mappings</a:t>
            </a:r>
            <a:endParaRPr lang="en-US" dirty="0"/>
          </a:p>
        </p:txBody>
      </p:sp>
      <p:graphicFrame>
        <p:nvGraphicFramePr>
          <p:cNvPr id="4" name="Table 3"/>
          <p:cNvGraphicFramePr>
            <a:graphicFrameLocks noGrp="1"/>
          </p:cNvGraphicFramePr>
          <p:nvPr/>
        </p:nvGraphicFramePr>
        <p:xfrm>
          <a:off x="461035" y="2097723"/>
          <a:ext cx="8001000" cy="3383280"/>
        </p:xfrm>
        <a:graphic>
          <a:graphicData uri="http://schemas.openxmlformats.org/drawingml/2006/table">
            <a:tbl>
              <a:tblPr/>
              <a:tblGrid>
                <a:gridCol w="2286000"/>
                <a:gridCol w="5715000"/>
              </a:tblGrid>
              <a:tr h="262255">
                <a:tc>
                  <a:txBody>
                    <a:bodyPr/>
                    <a:lstStyle/>
                    <a:p>
                      <a:pPr marL="0" algn="ctr"/>
                      <a:r>
                        <a:rPr lang="en-US" sz="2000" b="1" dirty="0">
                          <a:solidFill>
                            <a:schemeClr val="bg1"/>
                          </a:solidFill>
                          <a:latin typeface="Arial"/>
                        </a:rPr>
                        <a:t>Hibernate </a:t>
                      </a:r>
                      <a:r>
                        <a:rPr lang="en-US" sz="2000" b="1" dirty="0" smtClean="0">
                          <a:solidFill>
                            <a:schemeClr val="bg1"/>
                          </a:solidFill>
                          <a:latin typeface="Arial"/>
                        </a:rPr>
                        <a:t>Annotation</a:t>
                      </a:r>
                      <a:endParaRPr lang="en-US" sz="2000" dirty="0">
                        <a:solidFill>
                          <a:schemeClr val="bg1"/>
                        </a:solidFill>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99CC"/>
                    </a:solidFill>
                  </a:tcPr>
                </a:tc>
                <a:tc>
                  <a:txBody>
                    <a:bodyPr/>
                    <a:lstStyle/>
                    <a:p>
                      <a:pPr marL="0" algn="ctr"/>
                      <a:r>
                        <a:rPr lang="en-US" sz="2000" b="1" dirty="0">
                          <a:solidFill>
                            <a:schemeClr val="bg1"/>
                          </a:solidFill>
                          <a:latin typeface="Arial"/>
                        </a:rPr>
                        <a:t>Description</a:t>
                      </a:r>
                      <a:endParaRPr lang="en-US" sz="2000" dirty="0">
                        <a:solidFill>
                          <a:schemeClr val="bg1"/>
                        </a:solidFill>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99CC"/>
                    </a:solidFill>
                  </a:tcPr>
                </a:tc>
              </a:tr>
              <a:tr h="200025">
                <a:tc>
                  <a:txBody>
                    <a:bodyPr/>
                    <a:lstStyle/>
                    <a:p>
                      <a:pPr marL="0" marR="0">
                        <a:lnSpc>
                          <a:spcPct val="100000"/>
                        </a:lnSpc>
                        <a:spcBef>
                          <a:spcPts val="600"/>
                        </a:spcBef>
                        <a:spcAft>
                          <a:spcPts val="0"/>
                        </a:spcAft>
                      </a:pPr>
                      <a:r>
                        <a:rPr lang="en-US" sz="2000" dirty="0">
                          <a:latin typeface="Arial"/>
                        </a:rPr>
                        <a:t>@Entity</a:t>
                      </a:r>
                      <a:endParaRPr lang="en-US" sz="2000" dirty="0">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spcBef>
                          <a:spcPts val="0"/>
                        </a:spcBef>
                        <a:spcAft>
                          <a:spcPts val="0"/>
                        </a:spcAft>
                        <a:buFont typeface="Arial" pitchFamily="34" charset="0"/>
                        <a:buChar char="•"/>
                      </a:pPr>
                      <a:r>
                        <a:rPr lang="en-US" sz="1800" dirty="0" smtClean="0">
                          <a:latin typeface="+mn-lt"/>
                        </a:rPr>
                        <a:t>Declared at class level</a:t>
                      </a:r>
                    </a:p>
                    <a:p>
                      <a:pPr marL="342900" marR="0" lvl="0" indent="-342900">
                        <a:spcBef>
                          <a:spcPts val="0"/>
                        </a:spcBef>
                        <a:spcAft>
                          <a:spcPts val="0"/>
                        </a:spcAft>
                        <a:buFont typeface="Arial" pitchFamily="34" charset="0"/>
                        <a:buChar char="•"/>
                      </a:pPr>
                      <a:r>
                        <a:rPr lang="en-US" sz="1800" dirty="0" smtClean="0">
                          <a:latin typeface="+mn-lt"/>
                        </a:rPr>
                        <a:t>Represents the persistent entity object</a:t>
                      </a:r>
                      <a:endParaRPr lang="en-US" sz="1800" dirty="0">
                        <a:latin typeface="+mn-l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4310">
                <a:tc>
                  <a:txBody>
                    <a:bodyPr/>
                    <a:lstStyle/>
                    <a:p>
                      <a:pPr marL="0" marR="0">
                        <a:lnSpc>
                          <a:spcPct val="100000"/>
                        </a:lnSpc>
                        <a:spcBef>
                          <a:spcPts val="600"/>
                        </a:spcBef>
                        <a:spcAft>
                          <a:spcPts val="0"/>
                        </a:spcAft>
                      </a:pPr>
                      <a:r>
                        <a:rPr lang="en-US" sz="2000" dirty="0">
                          <a:latin typeface="Arial"/>
                        </a:rPr>
                        <a:t>@Table</a:t>
                      </a:r>
                      <a:endParaRPr lang="en-US" sz="2000" dirty="0">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buFont typeface="Arial" pitchFamily="34" charset="0"/>
                        <a:buChar char="•"/>
                      </a:pPr>
                      <a:r>
                        <a:rPr lang="en-US" sz="1800" dirty="0">
                          <a:latin typeface="+mn-lt"/>
                        </a:rPr>
                        <a:t>Represents that the entity class maps to a specified table in the </a:t>
                      </a:r>
                      <a:r>
                        <a:rPr lang="en-US" sz="1800" dirty="0" smtClean="0">
                          <a:latin typeface="+mn-lt"/>
                        </a:rPr>
                        <a:t>database</a:t>
                      </a:r>
                      <a:endParaRPr lang="en-US" sz="1800" dirty="0">
                        <a:latin typeface="+mn-l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00000"/>
                        </a:lnSpc>
                        <a:spcBef>
                          <a:spcPts val="600"/>
                        </a:spcBef>
                        <a:spcAft>
                          <a:spcPts val="0"/>
                        </a:spcAft>
                      </a:pPr>
                      <a:r>
                        <a:rPr lang="en-US" sz="2000" dirty="0">
                          <a:latin typeface="Arial"/>
                        </a:rPr>
                        <a:t>@Id</a:t>
                      </a:r>
                      <a:endParaRPr lang="en-US" sz="2000" dirty="0">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buFont typeface="Arial" pitchFamily="34" charset="0"/>
                        <a:buChar char="•"/>
                      </a:pPr>
                      <a:r>
                        <a:rPr lang="en-US" sz="1800" dirty="0">
                          <a:latin typeface="+mn-lt"/>
                        </a:rPr>
                        <a:t>Represents that the “identifier” property maps to the primary key </a:t>
                      </a:r>
                      <a:r>
                        <a:rPr lang="en-US" sz="1800" dirty="0" smtClean="0">
                          <a:latin typeface="+mn-lt"/>
                        </a:rPr>
                        <a:t>column</a:t>
                      </a:r>
                    </a:p>
                    <a:p>
                      <a:pPr marL="342900" lvl="0" indent="-342900">
                        <a:buFont typeface="Arial" pitchFamily="34" charset="0"/>
                        <a:buChar char="•"/>
                      </a:pPr>
                      <a:r>
                        <a:rPr lang="en-US" sz="1800" dirty="0" smtClean="0">
                          <a:latin typeface="+mn-lt"/>
                        </a:rPr>
                        <a:t>Should</a:t>
                      </a:r>
                      <a:r>
                        <a:rPr lang="en-US" sz="1800" baseline="0" dirty="0" smtClean="0">
                          <a:latin typeface="+mn-lt"/>
                        </a:rPr>
                        <a:t> a</a:t>
                      </a:r>
                      <a:r>
                        <a:rPr lang="en-US" sz="1800" dirty="0" smtClean="0">
                          <a:latin typeface="+mn-lt"/>
                        </a:rPr>
                        <a:t>lways the first element /attribute in the </a:t>
                      </a:r>
                      <a:r>
                        <a:rPr lang="en-US" sz="1800" dirty="0" err="1" smtClean="0">
                          <a:latin typeface="+mn-lt"/>
                        </a:rPr>
                        <a:t>clas</a:t>
                      </a:r>
                      <a:endParaRPr lang="en-US" sz="1800" dirty="0">
                        <a:latin typeface="+mn-l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marL="0" marR="0">
                        <a:lnSpc>
                          <a:spcPct val="100000"/>
                        </a:lnSpc>
                        <a:spcBef>
                          <a:spcPts val="600"/>
                        </a:spcBef>
                        <a:spcAft>
                          <a:spcPts val="0"/>
                        </a:spcAft>
                      </a:pPr>
                      <a:r>
                        <a:rPr lang="en-US" sz="2000" dirty="0">
                          <a:latin typeface="Arial"/>
                        </a:rPr>
                        <a:t>@GeneratedValue</a:t>
                      </a:r>
                      <a:endParaRPr lang="en-US" sz="2000" dirty="0">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buFont typeface="Arial" pitchFamily="34" charset="0"/>
                        <a:buChar char="•"/>
                      </a:pPr>
                      <a:r>
                        <a:rPr lang="en-US" sz="1800" dirty="0">
                          <a:latin typeface="+mn-lt"/>
                        </a:rPr>
                        <a:t>Used for automatic generation of the identifier </a:t>
                      </a:r>
                      <a:r>
                        <a:rPr lang="en-US" sz="1800" dirty="0" smtClean="0">
                          <a:latin typeface="+mn-lt"/>
                        </a:rPr>
                        <a:t>property</a:t>
                      </a:r>
                      <a:endParaRPr lang="en-US" sz="1800" dirty="0">
                        <a:latin typeface="+mn-l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marL="0" marR="0">
                        <a:lnSpc>
                          <a:spcPct val="100000"/>
                        </a:lnSpc>
                        <a:spcBef>
                          <a:spcPts val="600"/>
                        </a:spcBef>
                        <a:spcAft>
                          <a:spcPts val="0"/>
                        </a:spcAft>
                      </a:pPr>
                      <a:r>
                        <a:rPr lang="en-US" sz="2000" dirty="0">
                          <a:latin typeface="Arial"/>
                        </a:rPr>
                        <a:t>@Column</a:t>
                      </a:r>
                      <a:endParaRPr lang="en-US" sz="2000" dirty="0">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buFont typeface="Arial" pitchFamily="34" charset="0"/>
                        <a:buChar char="•"/>
                      </a:pPr>
                      <a:r>
                        <a:rPr lang="en-US" sz="1800" dirty="0" smtClean="0">
                          <a:latin typeface="+mn-lt"/>
                        </a:rPr>
                        <a:t>Maps the properties to columns in database</a:t>
                      </a:r>
                      <a:endParaRPr lang="en-US" sz="1800" dirty="0">
                        <a:latin typeface="+mn-l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US" dirty="0" smtClean="0"/>
              <a:t>In the below code we are looking at JPA Mappings at single table using @Entity annotations</a:t>
            </a:r>
          </a:p>
          <a:p>
            <a:endParaRPr lang="en-US" dirty="0" smtClean="0"/>
          </a:p>
        </p:txBody>
      </p:sp>
      <p:sp>
        <p:nvSpPr>
          <p:cNvPr id="3" name="Title 2"/>
          <p:cNvSpPr>
            <a:spLocks noGrp="1"/>
          </p:cNvSpPr>
          <p:nvPr>
            <p:ph type="title"/>
          </p:nvPr>
        </p:nvSpPr>
        <p:spPr/>
        <p:txBody>
          <a:bodyPr/>
          <a:lstStyle/>
          <a:p>
            <a:r>
              <a:rPr lang="en-US" dirty="0" smtClean="0"/>
              <a:t>JPA Mappings (Continued…)</a:t>
            </a:r>
            <a:endParaRPr lang="en-US" dirty="0"/>
          </a:p>
        </p:txBody>
      </p:sp>
      <p:grpSp>
        <p:nvGrpSpPr>
          <p:cNvPr id="26" name="Group 25"/>
          <p:cNvGrpSpPr/>
          <p:nvPr/>
        </p:nvGrpSpPr>
        <p:grpSpPr>
          <a:xfrm>
            <a:off x="525596" y="2113878"/>
            <a:ext cx="8140700" cy="3983534"/>
            <a:chOff x="457201" y="1737360"/>
            <a:chExt cx="8140700" cy="4218027"/>
          </a:xfrm>
        </p:grpSpPr>
        <p:sp>
          <p:nvSpPr>
            <p:cNvPr id="4" name="TextBox 3"/>
            <p:cNvSpPr txBox="1"/>
            <p:nvPr/>
          </p:nvSpPr>
          <p:spPr>
            <a:xfrm>
              <a:off x="457201" y="1985069"/>
              <a:ext cx="8140700" cy="3970318"/>
            </a:xfrm>
            <a:prstGeom prst="rect">
              <a:avLst/>
            </a:prstGeom>
            <a:noFill/>
            <a:ln w="3175">
              <a:solidFill>
                <a:schemeClr val="tx1"/>
              </a:solidFill>
            </a:ln>
          </p:spPr>
          <p:txBody>
            <a:bodyPr wrap="square" rtlCol="0">
              <a:spAutoFit/>
            </a:bodyPr>
            <a:lstStyle/>
            <a:p>
              <a:r>
                <a:rPr lang="en-US" dirty="0" smtClean="0"/>
                <a:t>@Entity</a:t>
              </a:r>
            </a:p>
            <a:p>
              <a:r>
                <a:rPr lang="en-US" dirty="0" smtClean="0"/>
                <a:t>@Table</a:t>
              </a:r>
            </a:p>
            <a:p>
              <a:r>
                <a:rPr lang="en-US" dirty="0" smtClean="0"/>
                <a:t>public class Student implements </a:t>
              </a:r>
              <a:r>
                <a:rPr lang="en-US" dirty="0" err="1" smtClean="0"/>
                <a:t>java.io.Serializable</a:t>
              </a:r>
              <a:r>
                <a:rPr lang="en-US" dirty="0" smtClean="0"/>
                <a:t> {</a:t>
              </a:r>
            </a:p>
            <a:p>
              <a:endParaRPr lang="en-US" dirty="0" smtClean="0"/>
            </a:p>
            <a:p>
              <a:r>
                <a:rPr lang="en-US" dirty="0" smtClean="0"/>
                <a:t>    @Id</a:t>
              </a:r>
            </a:p>
            <a:p>
              <a:r>
                <a:rPr lang="en-US" dirty="0" smtClean="0"/>
                <a:t>    @GeneratedValue</a:t>
              </a:r>
            </a:p>
            <a:p>
              <a:r>
                <a:rPr lang="en-US" dirty="0" smtClean="0"/>
                <a:t>    private </a:t>
              </a:r>
              <a:r>
                <a:rPr lang="en-US" dirty="0" err="1" smtClean="0"/>
                <a:t>int</a:t>
              </a:r>
              <a:r>
                <a:rPr lang="en-US" dirty="0" smtClean="0"/>
                <a:t> id;</a:t>
              </a:r>
            </a:p>
            <a:p>
              <a:r>
                <a:rPr lang="en-US" dirty="0" smtClean="0"/>
                <a:t>    </a:t>
              </a:r>
            </a:p>
            <a:p>
              <a:r>
                <a:rPr lang="en-US" dirty="0" smtClean="0"/>
                <a:t>    @Column(name="</a:t>
              </a:r>
              <a:r>
                <a:rPr lang="en-US" dirty="0" err="1" smtClean="0"/>
                <a:t>sname",length</a:t>
              </a:r>
              <a:r>
                <a:rPr lang="en-US" dirty="0" smtClean="0"/>
                <a:t>=40,nullable=false)</a:t>
              </a:r>
            </a:p>
            <a:p>
              <a:r>
                <a:rPr lang="en-US" dirty="0" smtClean="0"/>
                <a:t>    private String </a:t>
              </a:r>
              <a:r>
                <a:rPr lang="en-US" dirty="0" err="1" smtClean="0"/>
                <a:t>sname</a:t>
              </a:r>
              <a:r>
                <a:rPr lang="en-US" dirty="0" smtClean="0"/>
                <a:t>;</a:t>
              </a:r>
            </a:p>
            <a:p>
              <a:endParaRPr lang="en-US" dirty="0" smtClean="0"/>
            </a:p>
            <a:p>
              <a:r>
                <a:rPr lang="en-US" dirty="0" smtClean="0"/>
                <a:t>    // getter &amp; setter</a:t>
              </a:r>
            </a:p>
            <a:p>
              <a:r>
                <a:rPr lang="en-US" dirty="0" smtClean="0"/>
                <a:t>}</a:t>
              </a:r>
            </a:p>
            <a:p>
              <a:endParaRPr lang="en-US" dirty="0"/>
            </a:p>
          </p:txBody>
        </p:sp>
        <p:sp>
          <p:nvSpPr>
            <p:cNvPr id="5" name="Rounded Rectangle 4"/>
            <p:cNvSpPr/>
            <p:nvPr/>
          </p:nvSpPr>
          <p:spPr>
            <a:xfrm>
              <a:off x="6202680" y="1737360"/>
              <a:ext cx="2125980" cy="7315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t>This describes that the class created is considered as Entity class</a:t>
              </a:r>
              <a:endParaRPr lang="en-US" sz="1100" dirty="0"/>
            </a:p>
          </p:txBody>
        </p:sp>
        <p:sp>
          <p:nvSpPr>
            <p:cNvPr id="6" name="Rounded Rectangle 5"/>
            <p:cNvSpPr/>
            <p:nvPr/>
          </p:nvSpPr>
          <p:spPr>
            <a:xfrm>
              <a:off x="6202680" y="2628900"/>
              <a:ext cx="2125980" cy="7315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t>This describes that the class Student is mapping with table  named as Student </a:t>
              </a:r>
              <a:endParaRPr lang="en-US" sz="1100" dirty="0"/>
            </a:p>
          </p:txBody>
        </p:sp>
        <p:sp>
          <p:nvSpPr>
            <p:cNvPr id="7" name="Rounded Rectangle 6"/>
            <p:cNvSpPr/>
            <p:nvPr/>
          </p:nvSpPr>
          <p:spPr>
            <a:xfrm>
              <a:off x="6202680" y="3554730"/>
              <a:ext cx="2125980" cy="7315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t>This describes that the property “id” is mapped with the column “id” with constraint “Primary Key”</a:t>
              </a:r>
              <a:endParaRPr lang="en-US" sz="1100" dirty="0"/>
            </a:p>
          </p:txBody>
        </p:sp>
        <p:sp>
          <p:nvSpPr>
            <p:cNvPr id="8" name="Rounded Rectangle 7"/>
            <p:cNvSpPr/>
            <p:nvPr/>
          </p:nvSpPr>
          <p:spPr>
            <a:xfrm>
              <a:off x="6202680" y="4446269"/>
              <a:ext cx="2125980" cy="89904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t>This describes that the property “</a:t>
              </a:r>
              <a:r>
                <a:rPr lang="en-US" sz="1100" dirty="0" err="1" smtClean="0"/>
                <a:t>sname</a:t>
              </a:r>
              <a:r>
                <a:rPr lang="en-US" sz="1100" dirty="0" smtClean="0"/>
                <a:t>” is mapped with the column “</a:t>
              </a:r>
              <a:r>
                <a:rPr lang="en-US" sz="1100" dirty="0" err="1" smtClean="0"/>
                <a:t>sname</a:t>
              </a:r>
              <a:r>
                <a:rPr lang="en-US" sz="1100" dirty="0" smtClean="0"/>
                <a:t>” with length 40 and not null as constraint</a:t>
              </a:r>
              <a:endParaRPr lang="en-US" sz="1100" dirty="0"/>
            </a:p>
          </p:txBody>
        </p:sp>
        <p:cxnSp>
          <p:nvCxnSpPr>
            <p:cNvPr id="10" name="Straight Arrow Connector 9"/>
            <p:cNvCxnSpPr/>
            <p:nvPr/>
          </p:nvCxnSpPr>
          <p:spPr>
            <a:xfrm flipH="1">
              <a:off x="1291590" y="2205990"/>
              <a:ext cx="4911090" cy="0"/>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1291590" y="2468880"/>
              <a:ext cx="4911090" cy="560070"/>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1291590" y="3360420"/>
              <a:ext cx="4911090" cy="697230"/>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1577340" y="4446269"/>
              <a:ext cx="4625340" cy="640082"/>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US" dirty="0" smtClean="0"/>
              <a:t>Following are the types of Entity relationship provided for Relational databases</a:t>
            </a:r>
          </a:p>
          <a:p>
            <a:pPr lvl="1"/>
            <a:r>
              <a:rPr lang="en-US" dirty="0" smtClean="0"/>
              <a:t>One-to-One</a:t>
            </a:r>
          </a:p>
          <a:p>
            <a:pPr lvl="1"/>
            <a:r>
              <a:rPr lang="en-US" dirty="0" smtClean="0"/>
              <a:t>One-to-Many</a:t>
            </a:r>
          </a:p>
          <a:p>
            <a:pPr lvl="1"/>
            <a:r>
              <a:rPr lang="en-US" dirty="0" smtClean="0"/>
              <a:t>Many-to-One</a:t>
            </a:r>
          </a:p>
          <a:p>
            <a:pPr lvl="1"/>
            <a:r>
              <a:rPr lang="en-US" dirty="0" smtClean="0"/>
              <a:t>Many-to-Many</a:t>
            </a:r>
          </a:p>
          <a:p>
            <a:r>
              <a:rPr lang="en-US" dirty="0" smtClean="0"/>
              <a:t>JPA relationships are not bi-directional. JPA annotations are added to define the relationship. If, we want to make a relationship bi-directional should use a special attribute.</a:t>
            </a:r>
          </a:p>
          <a:p>
            <a:pPr lvl="1" algn="r">
              <a:buNone/>
            </a:pPr>
            <a:r>
              <a:rPr lang="en-US" sz="2000" dirty="0" smtClean="0"/>
              <a:t>(</a:t>
            </a:r>
            <a:r>
              <a:rPr lang="en-US" sz="2000" dirty="0" err="1" smtClean="0"/>
              <a:t>Contd</a:t>
            </a:r>
            <a:r>
              <a:rPr lang="en-US" sz="2000" dirty="0" smtClean="0"/>
              <a:t>…)</a:t>
            </a:r>
            <a:endParaRPr lang="en-US" sz="2000" dirty="0"/>
          </a:p>
        </p:txBody>
      </p:sp>
      <p:sp>
        <p:nvSpPr>
          <p:cNvPr id="3" name="Title 2"/>
          <p:cNvSpPr>
            <a:spLocks noGrp="1"/>
          </p:cNvSpPr>
          <p:nvPr>
            <p:ph type="title"/>
          </p:nvPr>
        </p:nvSpPr>
        <p:spPr/>
        <p:txBody>
          <a:bodyPr/>
          <a:lstStyle/>
          <a:p>
            <a:r>
              <a:rPr lang="en-US" dirty="0" smtClean="0"/>
              <a:t>JPA Mappings – Entity relationship</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Autofit/>
          </a:bodyPr>
          <a:lstStyle/>
          <a:p>
            <a:r>
              <a:rPr lang="en-US" b="1" dirty="0" smtClean="0"/>
              <a:t>One-to-one</a:t>
            </a:r>
            <a:r>
              <a:rPr lang="en-US" dirty="0" smtClean="0"/>
              <a:t>: A </a:t>
            </a:r>
            <a:r>
              <a:rPr lang="en-US" b="1" dirty="0" err="1" smtClean="0"/>
              <a:t>OneToOne</a:t>
            </a:r>
            <a:r>
              <a:rPr lang="en-US" b="1" dirty="0" smtClean="0"/>
              <a:t> </a:t>
            </a:r>
            <a:r>
              <a:rPr lang="en-US" dirty="0" smtClean="0"/>
              <a:t>relation mapping to a single-value association to another entity. It has one-to-one multiplicity and infers the associated target entity from the type of the object being referenced</a:t>
            </a:r>
          </a:p>
          <a:p>
            <a:r>
              <a:rPr lang="en-US" b="1" dirty="0" smtClean="0"/>
              <a:t>One-to-many</a:t>
            </a:r>
            <a:r>
              <a:rPr lang="en-US" dirty="0" smtClean="0"/>
              <a:t>: JPA defines a OneToMany mapping for a many-valued association with one-to-many multiplicity</a:t>
            </a:r>
          </a:p>
          <a:p>
            <a:r>
              <a:rPr lang="en-US" b="1" dirty="0" smtClean="0"/>
              <a:t>Many-to-one</a:t>
            </a:r>
            <a:r>
              <a:rPr lang="en-US" dirty="0" smtClean="0"/>
              <a:t>: JPA defines a </a:t>
            </a:r>
            <a:r>
              <a:rPr lang="en-US" dirty="0" err="1" smtClean="0"/>
              <a:t>ManyToOne</a:t>
            </a:r>
            <a:r>
              <a:rPr lang="en-US" dirty="0" smtClean="0"/>
              <a:t> mapping for a single-valued association to another entity class that has many-to-one multiplicity</a:t>
            </a:r>
          </a:p>
        </p:txBody>
      </p:sp>
      <p:sp>
        <p:nvSpPr>
          <p:cNvPr id="3" name="Title 2"/>
          <p:cNvSpPr>
            <a:spLocks noGrp="1"/>
          </p:cNvSpPr>
          <p:nvPr>
            <p:ph type="title"/>
          </p:nvPr>
        </p:nvSpPr>
        <p:spPr/>
        <p:txBody>
          <a:bodyPr/>
          <a:lstStyle/>
          <a:p>
            <a:r>
              <a:rPr lang="en-US" dirty="0" smtClean="0"/>
              <a:t>JPA Mappings – Entity relationship</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b="1" dirty="0" smtClean="0"/>
              <a:t>Many-to-many</a:t>
            </a:r>
            <a:r>
              <a:rPr lang="en-US" dirty="0" smtClean="0"/>
              <a:t>: JPA defines a </a:t>
            </a:r>
            <a:r>
              <a:rPr lang="en-US" b="1" dirty="0" smtClean="0"/>
              <a:t>@</a:t>
            </a:r>
            <a:r>
              <a:rPr lang="en-US" b="1" dirty="0" err="1" smtClean="0"/>
              <a:t>ManyToMany</a:t>
            </a:r>
            <a:r>
              <a:rPr lang="en-US" dirty="0" smtClean="0"/>
              <a:t> mapping for a many-valued association with many-to-many multiplicity</a:t>
            </a:r>
            <a:br>
              <a:rPr lang="en-US" dirty="0" smtClean="0"/>
            </a:br>
            <a:endParaRPr lang="en-US" dirty="0" smtClean="0"/>
          </a:p>
          <a:p>
            <a:endParaRPr lang="en-US" dirty="0"/>
          </a:p>
        </p:txBody>
      </p:sp>
      <p:sp>
        <p:nvSpPr>
          <p:cNvPr id="3" name="Title 2"/>
          <p:cNvSpPr>
            <a:spLocks noGrp="1"/>
          </p:cNvSpPr>
          <p:nvPr>
            <p:ph type="title"/>
          </p:nvPr>
        </p:nvSpPr>
        <p:spPr/>
        <p:txBody>
          <a:bodyPr/>
          <a:lstStyle/>
          <a:p>
            <a:r>
              <a:rPr lang="en-US" dirty="0" smtClean="0"/>
              <a:t>JPA Mappings – Entity relationship (Continued…)</a:t>
            </a:r>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1"/>
</p:tagLst>
</file>

<file path=ppt/theme/theme1.xml><?xml version="1.0" encoding="utf-8"?>
<a:theme xmlns:a="http://schemas.openxmlformats.org/drawingml/2006/main" name="Pencils_02_2012">
  <a:themeElements>
    <a:clrScheme name="SWF Template">
      <a:dk1>
        <a:srgbClr val="000000"/>
      </a:dk1>
      <a:lt1>
        <a:sysClr val="window" lastClr="FFFFFF"/>
      </a:lt1>
      <a:dk2>
        <a:srgbClr val="002266"/>
      </a:dk2>
      <a:lt2>
        <a:srgbClr val="BBBB00"/>
      </a:lt2>
      <a:accent1>
        <a:srgbClr val="00BBEE"/>
      </a:accent1>
      <a:accent2>
        <a:srgbClr val="FF9900"/>
      </a:accent2>
      <a:accent3>
        <a:srgbClr val="BBBB00"/>
      </a:accent3>
      <a:accent4>
        <a:srgbClr val="002266"/>
      </a:accent4>
      <a:accent5>
        <a:srgbClr val="DD4411"/>
      </a:accent5>
      <a:accent6>
        <a:srgbClr val="E1DD00"/>
      </a:accent6>
      <a:hlink>
        <a:srgbClr val="FF9900"/>
      </a:hlink>
      <a:folHlink>
        <a:srgbClr val="002266"/>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104DE32136F4D4F8B91DE44C434FF89" ma:contentTypeVersion="0" ma:contentTypeDescription="Create a new document." ma:contentTypeScope="" ma:versionID="51781ce6f9edcc76a54a87506d8d885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14F291-B47C-48A1-B199-EBD0A7B4E780}">
  <ds:schemaRefs>
    <ds:schemaRef ds:uri="http://schemas.microsoft.com/office/2006/metadata/properties"/>
  </ds:schemaRefs>
</ds:datastoreItem>
</file>

<file path=customXml/itemProps2.xml><?xml version="1.0" encoding="utf-8"?>
<ds:datastoreItem xmlns:ds="http://schemas.openxmlformats.org/officeDocument/2006/customXml" ds:itemID="{B2F9E672-CF2E-4520-A024-7DD0D1CDAC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9A6220E-5020-4ACE-A33D-0A412E4F470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Pencils_02_2012</Template>
  <TotalTime>3662</TotalTime>
  <Words>2241</Words>
  <Application>Microsoft Office PowerPoint</Application>
  <PresentationFormat>On-screen Show (4:3)</PresentationFormat>
  <Paragraphs>377</Paragraphs>
  <Slides>39</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Times New Roman</vt:lpstr>
      <vt:lpstr>Pencils_02_2012</vt:lpstr>
      <vt:lpstr>PowerPoint Presentation</vt:lpstr>
      <vt:lpstr>Course Goals / Objectives</vt:lpstr>
      <vt:lpstr>Agenda</vt:lpstr>
      <vt:lpstr>JPA Mappings</vt:lpstr>
      <vt:lpstr>JPA Mappings</vt:lpstr>
      <vt:lpstr>JPA Mappings (Continued…)</vt:lpstr>
      <vt:lpstr>JPA Mappings – Entity relationship</vt:lpstr>
      <vt:lpstr>JPA Mappings – Entity relationship</vt:lpstr>
      <vt:lpstr>JPA Mappings – Entity relationship (Continued…)</vt:lpstr>
      <vt:lpstr>JPA Mappings – Entity relationship (Continued…)</vt:lpstr>
      <vt:lpstr>JPA Mappings – Entity relationship (Continued…)</vt:lpstr>
      <vt:lpstr>JPA Mappings – One-To-Many Sample </vt:lpstr>
      <vt:lpstr>JPA Mappings – One-To-Many Sample (Contd…)</vt:lpstr>
      <vt:lpstr>JPA Mappings – One-To-Many Sample (Contd…)</vt:lpstr>
      <vt:lpstr>JPA Mappings – One-To-Many Sample (Contd…) </vt:lpstr>
      <vt:lpstr>JPA Mappings – One-To-Many Sample (Contd…)</vt:lpstr>
      <vt:lpstr>Introduction to JPQL</vt:lpstr>
      <vt:lpstr>Introduction to JPQL</vt:lpstr>
      <vt:lpstr>Difference between SQL and JPQL</vt:lpstr>
      <vt:lpstr>Difference between SQL and JPQL</vt:lpstr>
      <vt:lpstr>JPQL with different Functionalities</vt:lpstr>
      <vt:lpstr>JPQL with different Functionalities</vt:lpstr>
      <vt:lpstr>JPQL with different Functionalities</vt:lpstr>
      <vt:lpstr>JPQL with different Functionalities</vt:lpstr>
      <vt:lpstr>JPQL with different Functionalities</vt:lpstr>
      <vt:lpstr>JPQL with different Functionalities - createQuery</vt:lpstr>
      <vt:lpstr>JPQL with different Functionalities - createQuery</vt:lpstr>
      <vt:lpstr>JPQL with different Functionalities - NamedQuery</vt:lpstr>
      <vt:lpstr>JPQL with different Functionalities - NamedQuery</vt:lpstr>
      <vt:lpstr>JPQL with different Functionalities - NativeQuery</vt:lpstr>
      <vt:lpstr>See It</vt:lpstr>
      <vt:lpstr>See It- Instructions - 1</vt:lpstr>
      <vt:lpstr>See It- Instructions - 2</vt:lpstr>
      <vt:lpstr>Try It</vt:lpstr>
      <vt:lpstr>Try It- Instructions - 1</vt:lpstr>
      <vt:lpstr>Try It- Instructions - 2</vt:lpstr>
      <vt:lpstr>Course / Module Summary</vt:lpstr>
      <vt:lpstr>Course / Module Summary</vt:lpstr>
      <vt:lpstr>PowerPoint Presentation</vt:lpstr>
    </vt:vector>
  </TitlesOfParts>
  <Company>Accenture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erica.l.moeser</dc:creator>
  <cp:lastModifiedBy>Parameswari Bala</cp:lastModifiedBy>
  <cp:revision>221</cp:revision>
  <dcterms:created xsi:type="dcterms:W3CDTF">2012-03-13T15:47:14Z</dcterms:created>
  <dcterms:modified xsi:type="dcterms:W3CDTF">2015-04-12T09:21:27Z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DH_PPT_012012_LEO</vt:lpwstr>
  </property>
  <property fmtid="{D5CDD505-2E9C-101B-9397-08002B2CF9AE}" pid="4" name="ArticulateGUID">
    <vt:lpwstr>AAA9661D-BB09-40B4-9621-E5DD34F7073B</vt:lpwstr>
  </property>
  <property fmtid="{D5CDD505-2E9C-101B-9397-08002B2CF9AE}" pid="5" name="ArticulateProjectFull">
    <vt:lpwstr>F:\PROJECTS\JohnsonBeesley\Accenture\Accenture_PPT_020412_LEO.ppta</vt:lpwstr>
  </property>
  <property fmtid="{D5CDD505-2E9C-101B-9397-08002B2CF9AE}" pid="6" name="ContentTypeId">
    <vt:lpwstr>0x0101003104DE32136F4D4F8B91DE44C434FF89</vt:lpwstr>
  </property>
</Properties>
</file>