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4"/>
  </p:notesMasterIdLst>
  <p:handoutMasterIdLst>
    <p:handoutMasterId r:id="rId55"/>
  </p:handoutMasterIdLst>
  <p:sldIdLst>
    <p:sldId id="316" r:id="rId5"/>
    <p:sldId id="330" r:id="rId6"/>
    <p:sldId id="331" r:id="rId7"/>
    <p:sldId id="341" r:id="rId8"/>
    <p:sldId id="342" r:id="rId9"/>
    <p:sldId id="391" r:id="rId10"/>
    <p:sldId id="347" r:id="rId11"/>
    <p:sldId id="348" r:id="rId12"/>
    <p:sldId id="349" r:id="rId13"/>
    <p:sldId id="371" r:id="rId14"/>
    <p:sldId id="372" r:id="rId15"/>
    <p:sldId id="380" r:id="rId16"/>
    <p:sldId id="381" r:id="rId17"/>
    <p:sldId id="382" r:id="rId18"/>
    <p:sldId id="383" r:id="rId19"/>
    <p:sldId id="377" r:id="rId20"/>
    <p:sldId id="361" r:id="rId21"/>
    <p:sldId id="362" r:id="rId22"/>
    <p:sldId id="363" r:id="rId23"/>
    <p:sldId id="378" r:id="rId24"/>
    <p:sldId id="364" r:id="rId25"/>
    <p:sldId id="365" r:id="rId26"/>
    <p:sldId id="366" r:id="rId27"/>
    <p:sldId id="367" r:id="rId28"/>
    <p:sldId id="384" r:id="rId29"/>
    <p:sldId id="385" r:id="rId30"/>
    <p:sldId id="386" r:id="rId31"/>
    <p:sldId id="387" r:id="rId32"/>
    <p:sldId id="388" r:id="rId33"/>
    <p:sldId id="389" r:id="rId34"/>
    <p:sldId id="390" r:id="rId35"/>
    <p:sldId id="379" r:id="rId36"/>
    <p:sldId id="368" r:id="rId37"/>
    <p:sldId id="369" r:id="rId38"/>
    <p:sldId id="370" r:id="rId39"/>
    <p:sldId id="352" r:id="rId40"/>
    <p:sldId id="353" r:id="rId41"/>
    <p:sldId id="392" r:id="rId42"/>
    <p:sldId id="393" r:id="rId43"/>
    <p:sldId id="394" r:id="rId44"/>
    <p:sldId id="395" r:id="rId45"/>
    <p:sldId id="396" r:id="rId46"/>
    <p:sldId id="397" r:id="rId47"/>
    <p:sldId id="373" r:id="rId48"/>
    <p:sldId id="374" r:id="rId49"/>
    <p:sldId id="375" r:id="rId50"/>
    <p:sldId id="376" r:id="rId51"/>
    <p:sldId id="340" r:id="rId52"/>
    <p:sldId id="339" r:id="rId53"/>
  </p:sldIdLst>
  <p:sldSz cx="9144000" cy="6858000" type="screen4x3"/>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
          <p15:clr>
            <a:srgbClr val="A4A3A4"/>
          </p15:clr>
        </p15:guide>
        <p15:guide id="2" orient="horz" pos="4043">
          <p15:clr>
            <a:srgbClr val="A4A3A4"/>
          </p15:clr>
        </p15:guide>
        <p15:guide id="3" orient="horz" pos="2387">
          <p15:clr>
            <a:srgbClr val="A4A3A4"/>
          </p15:clr>
        </p15:guide>
        <p15:guide id="4" orient="horz" pos="4233">
          <p15:clr>
            <a:srgbClr val="A4A3A4"/>
          </p15:clr>
        </p15:guide>
        <p15:guide id="5" orient="horz" pos="924">
          <p15:clr>
            <a:srgbClr val="A4A3A4"/>
          </p15:clr>
        </p15:guide>
        <p15:guide id="6" orient="horz" pos="736">
          <p15:clr>
            <a:srgbClr val="A4A3A4"/>
          </p15:clr>
        </p15:guide>
        <p15:guide id="7" orient="horz" pos="2882">
          <p15:clr>
            <a:srgbClr val="A4A3A4"/>
          </p15:clr>
        </p15:guide>
        <p15:guide id="8" orient="horz" pos="560">
          <p15:clr>
            <a:srgbClr val="A4A3A4"/>
          </p15:clr>
        </p15:guide>
        <p15:guide id="9" pos="2880">
          <p15:clr>
            <a:srgbClr val="A4A3A4"/>
          </p15:clr>
        </p15:guide>
        <p15:guide id="10" pos="288">
          <p15:clr>
            <a:srgbClr val="A4A3A4"/>
          </p15:clr>
        </p15:guide>
        <p15:guide id="11" pos="5501">
          <p15:clr>
            <a:srgbClr val="A4A3A4"/>
          </p15:clr>
        </p15:guide>
        <p15:guide id="12" pos="2824">
          <p15:clr>
            <a:srgbClr val="A4A3A4"/>
          </p15:clr>
        </p15:guide>
        <p15:guide id="13" pos="2936">
          <p15:clr>
            <a:srgbClr val="A4A3A4"/>
          </p15:clr>
        </p15:guide>
        <p15:guide id="14" pos="4172">
          <p15:clr>
            <a:srgbClr val="A4A3A4"/>
          </p15:clr>
        </p15:guide>
        <p15:guide id="15" pos="15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J"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2772"/>
    <a:srgbClr val="992222"/>
    <a:srgbClr val="00BBEE"/>
    <a:srgbClr val="7F7F7F"/>
    <a:srgbClr val="666666"/>
    <a:srgbClr val="000000"/>
    <a:srgbClr val="FF0000"/>
    <a:srgbClr val="EDCAED"/>
    <a:srgbClr val="C85FC8"/>
    <a:srgbClr val="869E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2754" autoAdjust="0"/>
  </p:normalViewPr>
  <p:slideViewPr>
    <p:cSldViewPr snapToGrid="0" snapToObjects="1" showGuides="1">
      <p:cViewPr varScale="1">
        <p:scale>
          <a:sx n="67" d="100"/>
          <a:sy n="67" d="100"/>
        </p:scale>
        <p:origin x="1906" y="58"/>
      </p:cViewPr>
      <p:guideLst>
        <p:guide orient="horz" pos="5"/>
        <p:guide orient="horz" pos="4043"/>
        <p:guide orient="horz" pos="2387"/>
        <p:guide orient="horz" pos="4233"/>
        <p:guide orient="horz" pos="924"/>
        <p:guide orient="horz" pos="736"/>
        <p:guide orient="horz" pos="2882"/>
        <p:guide orient="horz" pos="560"/>
        <p:guide pos="2880"/>
        <p:guide pos="288"/>
        <p:guide pos="5501"/>
        <p:guide pos="2824"/>
        <p:guide pos="2936"/>
        <p:guide pos="4172"/>
        <p:guide pos="1585"/>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snapToObjects="1" showGuides="1">
      <p:cViewPr varScale="1">
        <p:scale>
          <a:sx n="67" d="100"/>
          <a:sy n="67" d="100"/>
        </p:scale>
        <p:origin x="-27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FA3CA-5725-4BA7-A851-72A62AC5A8EE}" type="datetimeFigureOut">
              <a:rPr lang="en-CA" smtClean="0"/>
              <a:pPr/>
              <a:t>2021-05-02</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873CA4-7EF9-467F-99BD-6DDCB9451CF6}" type="slidenum">
              <a:rPr lang="en-CA" smtClean="0"/>
              <a:pPr/>
              <a:t>‹#›</a:t>
            </a:fld>
            <a:endParaRPr lang="en-CA"/>
          </a:p>
        </p:txBody>
      </p:sp>
    </p:spTree>
    <p:extLst>
      <p:ext uri="{BB962C8B-B14F-4D97-AF65-F5344CB8AC3E}">
        <p14:creationId xmlns:p14="http://schemas.microsoft.com/office/powerpoint/2010/main" val="2175470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58700-9FA2-48CE-AC88-D71D45EB490A}" type="datetimeFigureOut">
              <a:rPr lang="en-US" smtClean="0"/>
              <a:pPr/>
              <a:t>5/2/2021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Faculty Notes:</a:t>
            </a:r>
          </a:p>
          <a:p>
            <a:pPr lvl="2"/>
            <a:r>
              <a:rPr lang="en-GB" dirty="0"/>
              <a:t>Introduce yourself, if necessary.</a:t>
            </a:r>
          </a:p>
          <a:p>
            <a:pPr lvl="2"/>
            <a:r>
              <a:rPr lang="en-GB" dirty="0"/>
              <a:t>Introduce the module and time frame, which is approximately 4 hours </a:t>
            </a:r>
          </a:p>
          <a:p>
            <a:pPr lvl="2"/>
            <a:r>
              <a:rPr lang="en-GB" dirty="0"/>
              <a:t>Verify the students have the proper handouts for the module.</a:t>
            </a:r>
          </a:p>
          <a:p>
            <a:pPr lvl="2"/>
            <a:r>
              <a:rPr lang="en-GB" dirty="0"/>
              <a:t>Ensure the students have access to the required software for the practice exercises.</a:t>
            </a:r>
          </a:p>
          <a:p>
            <a:pPr lvl="1"/>
            <a:endParaRPr lang="en-GB" dirty="0"/>
          </a:p>
          <a:p>
            <a:pPr lvl="1"/>
            <a:r>
              <a:rPr lang="en-GB" b="1" dirty="0"/>
              <a:t>Participant Notes:</a:t>
            </a:r>
          </a:p>
          <a:p>
            <a:pPr lvl="1"/>
            <a:r>
              <a:rPr lang="en-GB" dirty="0"/>
              <a:t>N/A</a:t>
            </a:r>
          </a:p>
          <a:p>
            <a:pPr lvl="1"/>
            <a:endParaRPr lang="en-GB" dirty="0"/>
          </a:p>
          <a:p>
            <a:endParaRPr lang="en-GB" dirty="0"/>
          </a:p>
          <a:p>
            <a:endParaRPr lang="en-US" dirty="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BC4E5-2BC1-4F43-85DD-A1B8F74CB7EB}" type="slidenum">
              <a:rPr lang="en-US" smtClean="0"/>
              <a:pPr/>
              <a:t>15</a:t>
            </a:fld>
            <a:endParaRPr lang="en-US"/>
          </a:p>
        </p:txBody>
      </p:sp>
    </p:spTree>
    <p:extLst>
      <p:ext uri="{BB962C8B-B14F-4D97-AF65-F5344CB8AC3E}">
        <p14:creationId xmlns:p14="http://schemas.microsoft.com/office/powerpoint/2010/main" val="404347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Faculty Notes :</a:t>
            </a:r>
          </a:p>
          <a:p>
            <a:pPr lvl="1">
              <a:buClr>
                <a:schemeClr val="tx1"/>
              </a:buClr>
              <a:buFont typeface="Wingdings" pitchFamily="2" charset="2"/>
              <a:buChar char="§"/>
            </a:pPr>
            <a:r>
              <a:rPr lang="en-US" dirty="0"/>
              <a:t> This</a:t>
            </a:r>
            <a:r>
              <a:rPr lang="en-US" baseline="0" dirty="0"/>
              <a:t> helps us to u</a:t>
            </a:r>
            <a:r>
              <a:rPr lang="en-US" dirty="0"/>
              <a:t>nderstand the transaction semantics and some important classes/interfaces.</a:t>
            </a:r>
          </a:p>
          <a:p>
            <a:pPr lvl="1">
              <a:buClr>
                <a:schemeClr val="tx1"/>
              </a:buClr>
              <a:buFont typeface="Wingdings" pitchFamily="2" charset="2"/>
              <a:buChar char="§"/>
            </a:pPr>
            <a:r>
              <a:rPr lang="en-US" dirty="0"/>
              <a:t> TIMEOUT_DEFAULT is -1; it can be changed to 0 or any positive integer above 0 .</a:t>
            </a:r>
          </a:p>
          <a:p>
            <a:pPr>
              <a:buFont typeface="Wingdings" pitchFamily="2" charset="2"/>
              <a:buChar char="§"/>
            </a:pPr>
            <a:endParaRPr lang="en-US" b="1"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Faculty Notes :</a:t>
            </a:r>
          </a:p>
          <a:p>
            <a:pPr lvl="1">
              <a:buFont typeface="Wingdings" pitchFamily="2" charset="2"/>
              <a:buChar char="§"/>
            </a:pPr>
            <a:r>
              <a:rPr lang="en-US" dirty="0"/>
              <a:t> When the &lt;</a:t>
            </a:r>
            <a:r>
              <a:rPr lang="en-US" dirty="0" err="1"/>
              <a:t>tx:attributes</a:t>
            </a:r>
            <a:r>
              <a:rPr lang="en-US" dirty="0"/>
              <a:t>&gt; element is used in declarative transaction management, Spring instantiates </a:t>
            </a:r>
            <a:r>
              <a:rPr lang="en-US" dirty="0" err="1"/>
              <a:t>DefaultTransactionAttribute</a:t>
            </a:r>
            <a:r>
              <a:rPr lang="en-US" dirty="0"/>
              <a:t> in the background.</a:t>
            </a:r>
          </a:p>
          <a:p>
            <a:pPr lvl="1">
              <a:buFont typeface="Wingdings" pitchFamily="2" charset="2"/>
              <a:buChar char="§"/>
            </a:pPr>
            <a:r>
              <a:rPr lang="en-US" dirty="0"/>
              <a:t> </a:t>
            </a:r>
            <a:r>
              <a:rPr lang="en-US" dirty="0" err="1"/>
              <a:t>DefaultTransactionAttribute</a:t>
            </a:r>
            <a:r>
              <a:rPr lang="en-US" dirty="0"/>
              <a:t>  implements the </a:t>
            </a:r>
            <a:r>
              <a:rPr lang="en-US" dirty="0" err="1"/>
              <a:t>TransactionDefinition</a:t>
            </a:r>
            <a:r>
              <a:rPr lang="en-US" dirty="0"/>
              <a:t> interface in addition to the </a:t>
            </a:r>
            <a:r>
              <a:rPr lang="en-US" dirty="0" err="1"/>
              <a:t>TransactionAttribute</a:t>
            </a:r>
            <a:r>
              <a:rPr lang="en-US" dirty="0"/>
              <a:t> interface.</a:t>
            </a:r>
          </a:p>
        </p:txBody>
      </p:sp>
      <p:sp>
        <p:nvSpPr>
          <p:cNvPr id="4" name="Slide Number Placeholder 3"/>
          <p:cNvSpPr>
            <a:spLocks noGrp="1"/>
          </p:cNvSpPr>
          <p:nvPr>
            <p:ph type="sldNum" sz="quarter" idx="10"/>
          </p:nvPr>
        </p:nvSpPr>
        <p:spPr/>
        <p:txBody>
          <a:bodyPr/>
          <a:lstStyle/>
          <a:p>
            <a:fld id="{FE9BC4E5-2BC1-4F43-85DD-A1B8F74CB7EB}" type="slidenum">
              <a:rPr lang="en-US" smtClean="0"/>
              <a:pPr/>
              <a:t>37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Black Signature">
    <p:spTree>
      <p:nvGrpSpPr>
        <p:cNvPr id="1" name=""/>
        <p:cNvGrpSpPr/>
        <p:nvPr/>
      </p:nvGrpSpPr>
      <p:grpSpPr>
        <a:xfrm>
          <a:off x="0" y="0"/>
          <a:ext cx="0" cy="0"/>
          <a:chOff x="0" y="0"/>
          <a:chExt cx="0" cy="0"/>
        </a:xfrm>
      </p:grpSpPr>
      <p:pic>
        <p:nvPicPr>
          <p:cNvPr id="13" name="Picture 12" descr="swf_photo2.jpg"/>
          <p:cNvPicPr>
            <a:picLocks noChangeAspect="1"/>
          </p:cNvPicPr>
          <p:nvPr userDrawn="1"/>
        </p:nvPicPr>
        <p:blipFill>
          <a:blip r:embed="rId2" cstate="print"/>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58788" y="544531"/>
            <a:ext cx="4811856" cy="1854206"/>
          </a:xfrm>
        </p:spPr>
        <p:txBody>
          <a:bodyPr anchor="b" anchorCtr="0">
            <a:noAutofit/>
          </a:bodyPr>
          <a:lstStyle>
            <a:lvl1pPr marL="0" indent="0">
              <a:lnSpc>
                <a:spcPts val="3900"/>
              </a:lnSpc>
              <a:spcBef>
                <a:spcPts val="0"/>
              </a:spcBef>
              <a:spcAft>
                <a:spcPts val="0"/>
              </a:spcAft>
              <a:buNone/>
              <a:defRPr sz="3600" baseline="0">
                <a:solidFill>
                  <a:schemeClr val="accent1"/>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73817" y="6279323"/>
            <a:ext cx="2520922" cy="176078"/>
          </a:xfrm>
          <a:prstGeom prst="rect">
            <a:avLst/>
          </a:prstGeom>
        </p:spPr>
      </p:pic>
      <p:cxnSp>
        <p:nvCxnSpPr>
          <p:cNvPr id="12" name="Straight Connector 11"/>
          <p:cNvCxnSpPr/>
          <p:nvPr userDrawn="1"/>
        </p:nvCxnSpPr>
        <p:spPr>
          <a:xfrm>
            <a:off x="457200" y="6570921"/>
            <a:ext cx="8686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Placeholder 8"/>
          <p:cNvSpPr>
            <a:spLocks noGrp="1"/>
          </p:cNvSpPr>
          <p:nvPr>
            <p:ph type="body" sz="quarter" idx="11" hasCustomPrompt="1"/>
          </p:nvPr>
        </p:nvSpPr>
        <p:spPr>
          <a:xfrm>
            <a:off x="459320" y="2543510"/>
            <a:ext cx="4811323" cy="1233311"/>
          </a:xfrm>
        </p:spPr>
        <p:txBody>
          <a:bodyPr>
            <a:noAutofit/>
          </a:bodyPr>
          <a:lstStyle>
            <a:lvl1pPr marL="0" indent="0">
              <a:lnSpc>
                <a:spcPts val="3900"/>
              </a:lnSpc>
              <a:spcBef>
                <a:spcPts val="0"/>
              </a:spcBef>
              <a:spcAft>
                <a:spcPts val="0"/>
              </a:spcAft>
              <a:buNone/>
              <a:defRPr sz="2400" baseline="0">
                <a:solidFill>
                  <a:schemeClr val="bg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Title Slide Headline</a:t>
            </a:r>
          </a:p>
        </p:txBody>
      </p:sp>
    </p:spTree>
    <p:extLst>
      <p:ext uri="{BB962C8B-B14F-4D97-AF65-F5344CB8AC3E}">
        <p14:creationId xmlns:p14="http://schemas.microsoft.com/office/powerpoint/2010/main" val="419537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ductions">
    <p:bg>
      <p:bgPr>
        <a:solidFill>
          <a:schemeClr val="tx2"/>
        </a:solidFill>
        <a:effectLst/>
      </p:bgPr>
    </p:bg>
    <p:spTree>
      <p:nvGrpSpPr>
        <p:cNvPr id="1" name=""/>
        <p:cNvGrpSpPr/>
        <p:nvPr/>
      </p:nvGrpSpPr>
      <p:grpSpPr>
        <a:xfrm>
          <a:off x="0" y="0"/>
          <a:ext cx="0" cy="0"/>
          <a:chOff x="0" y="0"/>
          <a:chExt cx="0" cy="0"/>
        </a:xfrm>
      </p:grpSpPr>
      <p:pic>
        <p:nvPicPr>
          <p:cNvPr id="4" name="Picture 3" descr="stk153597rke.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pic>
        <p:nvPicPr>
          <p:cNvPr id="9" name="Picture 8" descr="Power_PC [Converted].png"/>
          <p:cNvPicPr>
            <a:picLocks noChangeAspect="1"/>
          </p:cNvPicPr>
          <p:nvPr userDrawn="1"/>
        </p:nvPicPr>
        <p:blipFill>
          <a:blip r:embed="rId2" cstate="print"/>
          <a:stretch>
            <a:fillRect/>
          </a:stretch>
        </p:blipFill>
        <p:spPr>
          <a:xfrm>
            <a:off x="7294652" y="170122"/>
            <a:ext cx="1535846" cy="1781155"/>
          </a:xfrm>
          <a:prstGeom prst="rect">
            <a:avLst/>
          </a:prstGeom>
        </p:spPr>
      </p:pic>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pic>
        <p:nvPicPr>
          <p:cNvPr id="11" name="Picture 10" descr="Light Bulb_PC [Converted].png"/>
          <p:cNvPicPr>
            <a:picLocks noChangeAspect="1"/>
          </p:cNvPicPr>
          <p:nvPr userDrawn="1"/>
        </p:nvPicPr>
        <p:blipFill>
          <a:blip r:embed="rId2" cstate="print"/>
          <a:stretch>
            <a:fillRect/>
          </a:stretch>
        </p:blipFill>
        <p:spPr>
          <a:xfrm>
            <a:off x="7315201" y="170122"/>
            <a:ext cx="1388650" cy="2239199"/>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pic>
        <p:nvPicPr>
          <p:cNvPr id="11" name="Picture 10" descr="Speaker_PC [Converted].png"/>
          <p:cNvPicPr>
            <a:picLocks noChangeAspect="1"/>
          </p:cNvPicPr>
          <p:nvPr userDrawn="1"/>
        </p:nvPicPr>
        <p:blipFill>
          <a:blip r:embed="rId2" cstate="print"/>
          <a:stretch>
            <a:fillRect/>
          </a:stretch>
        </p:blipFill>
        <p:spPr>
          <a:xfrm>
            <a:off x="6642376" y="195281"/>
            <a:ext cx="2191150" cy="1808840"/>
          </a:xfrm>
          <a:prstGeom prst="rect">
            <a:avLst/>
          </a:prstGeom>
        </p:spPr>
      </p:pic>
      <p:sp>
        <p:nvSpPr>
          <p:cNvPr id="10" name="Content Placeholder 9"/>
          <p:cNvSpPr>
            <a:spLocks noGrp="1"/>
          </p:cNvSpPr>
          <p:nvPr>
            <p:ph sz="quarter" idx="12" hasCustomPrompt="1"/>
          </p:nvPr>
        </p:nvSpPr>
        <p:spPr>
          <a:xfrm>
            <a:off x="457201" y="1381125"/>
            <a:ext cx="8228012" cy="5037138"/>
          </a:xfrm>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pic>
        <p:nvPicPr>
          <p:cNvPr id="11" name="Picture 10" descr="140258517.png"/>
          <p:cNvPicPr>
            <a:picLocks noChangeAspect="1"/>
          </p:cNvPicPr>
          <p:nvPr userDrawn="1"/>
        </p:nvPicPr>
        <p:blipFill>
          <a:blip r:embed="rId2" cstate="print"/>
          <a:stretch>
            <a:fillRect/>
          </a:stretch>
        </p:blipFill>
        <p:spPr>
          <a:xfrm>
            <a:off x="5029714" y="3429000"/>
            <a:ext cx="4114286" cy="34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descr="100605056.png"/>
          <p:cNvPicPr>
            <a:picLocks noChangeAspect="1"/>
          </p:cNvPicPr>
          <p:nvPr userDrawn="1"/>
        </p:nvPicPr>
        <p:blipFill>
          <a:blip r:embed="rId2" cstate="print"/>
          <a:stretch>
            <a:fillRect/>
          </a:stretch>
        </p:blipFill>
        <p:spPr>
          <a:xfrm>
            <a:off x="6218677" y="3062745"/>
            <a:ext cx="2447619" cy="3657143"/>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rse Goals">
    <p:spTree>
      <p:nvGrpSpPr>
        <p:cNvPr id="1" name=""/>
        <p:cNvGrpSpPr/>
        <p:nvPr/>
      </p:nvGrpSpPr>
      <p:grpSpPr>
        <a:xfrm>
          <a:off x="0" y="0"/>
          <a:ext cx="0" cy="0"/>
          <a:chOff x="0" y="0"/>
          <a:chExt cx="0" cy="0"/>
        </a:xfrm>
      </p:grpSpPr>
      <p:pic>
        <p:nvPicPr>
          <p:cNvPr id="11" name="Picture 10" descr="AA053798.png"/>
          <p:cNvPicPr>
            <a:picLocks noChangeAspect="1"/>
          </p:cNvPicPr>
          <p:nvPr userDrawn="1"/>
        </p:nvPicPr>
        <p:blipFill>
          <a:blip r:embed="rId2" cstate="print"/>
          <a:stretch>
            <a:fillRect/>
          </a:stretch>
        </p:blipFill>
        <p:spPr>
          <a:xfrm>
            <a:off x="3510986" y="4689478"/>
            <a:ext cx="5485715" cy="2019048"/>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pic>
        <p:nvPicPr>
          <p:cNvPr id="9" name="Picture 8" descr="AA053797.png"/>
          <p:cNvPicPr>
            <a:picLocks noChangeAspect="1"/>
          </p:cNvPicPr>
          <p:nvPr userDrawn="1"/>
        </p:nvPicPr>
        <p:blipFill>
          <a:blip r:embed="rId2" cstate="print"/>
          <a:stretch>
            <a:fillRect/>
          </a:stretch>
        </p:blipFill>
        <p:spPr>
          <a:xfrm>
            <a:off x="3510986" y="4584716"/>
            <a:ext cx="5485715" cy="2123810"/>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flections">
    <p:spTree>
      <p:nvGrpSpPr>
        <p:cNvPr id="1" name=""/>
        <p:cNvGrpSpPr/>
        <p:nvPr/>
      </p:nvGrpSpPr>
      <p:grpSpPr>
        <a:xfrm>
          <a:off x="0" y="0"/>
          <a:ext cx="0" cy="0"/>
          <a:chOff x="0" y="0"/>
          <a:chExt cx="0" cy="0"/>
        </a:xfrm>
      </p:grpSpPr>
      <p:pic>
        <p:nvPicPr>
          <p:cNvPr id="11" name="Picture 10" descr="skd186908sdc.png"/>
          <p:cNvPicPr>
            <a:picLocks noChangeAspect="1"/>
          </p:cNvPicPr>
          <p:nvPr userDrawn="1"/>
        </p:nvPicPr>
        <p:blipFill>
          <a:blip r:embed="rId2" cstate="print"/>
          <a:stretch>
            <a:fillRect/>
          </a:stretch>
        </p:blipFill>
        <p:spPr>
          <a:xfrm>
            <a:off x="5405212" y="3953896"/>
            <a:ext cx="3657143" cy="2733334"/>
          </a:xfrm>
          <a:prstGeom prst="rect">
            <a:avLst/>
          </a:prstGeom>
        </p:spPr>
      </p:pic>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
    <p:bg>
      <p:bgPr>
        <a:solidFill>
          <a:schemeClr val="tx2"/>
        </a:solidFill>
        <a:effectLst/>
      </p:bgPr>
    </p:bg>
    <p:spTree>
      <p:nvGrpSpPr>
        <p:cNvPr id="1" name=""/>
        <p:cNvGrpSpPr/>
        <p:nvPr/>
      </p:nvGrpSpPr>
      <p:grpSpPr>
        <a:xfrm>
          <a:off x="0" y="0"/>
          <a:ext cx="0" cy="0"/>
          <a:chOff x="0" y="0"/>
          <a:chExt cx="0" cy="0"/>
        </a:xfrm>
      </p:grpSpPr>
      <p:pic>
        <p:nvPicPr>
          <p:cNvPr id="3" name="Picture 2" descr="stk318019rkn.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10097"/>
            <a:ext cx="8228013" cy="670326"/>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1pPr marL="0" indent="0">
              <a:spcBef>
                <a:spcPts val="1200"/>
              </a:spcBef>
              <a:spcAft>
                <a:spcPts val="0"/>
              </a:spcAft>
              <a:buNone/>
              <a:defRPr sz="2400" b="1">
                <a:solidFill>
                  <a:schemeClr val="bg2"/>
                </a:solidFill>
              </a:defRPr>
            </a:lvl1pPr>
            <a:lvl2pPr marL="231775" indent="-231775">
              <a:spcBef>
                <a:spcPts val="624"/>
              </a:spcBef>
              <a:buFont typeface="Arial" pitchFamily="34" charset="0"/>
              <a:buChar char="•"/>
              <a:defRPr/>
            </a:lvl2pPr>
            <a:lvl3pPr marL="457200" indent="-231775">
              <a:buFont typeface="Arial" pitchFamily="34" charset="0"/>
              <a:buChar char="–"/>
              <a:defRPr/>
            </a:lvl3pPr>
            <a:lvl4pPr marL="688975" indent="-225425">
              <a:buFont typeface="Arial" pitchFamily="34" charset="0"/>
              <a:buChar char="•"/>
              <a:defRPr/>
            </a:lvl4pPr>
            <a:lvl5pPr marL="914400" indent="-225425">
              <a:buFont typeface="Arial" pitchFamily="34" charset="0"/>
              <a:buChar char="–"/>
              <a:tabLst/>
              <a:defRPr/>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cxnSp>
        <p:nvCxnSpPr>
          <p:cNvPr id="8" name="Straight Connector 7"/>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1"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9" name="Content Placeholder 9"/>
          <p:cNvSpPr>
            <a:spLocks noGrp="1"/>
          </p:cNvSpPr>
          <p:nvPr>
            <p:ph sz="quarter" idx="13" hasCustomPrompt="1"/>
          </p:nvPr>
        </p:nvSpPr>
        <p:spPr>
          <a:xfrm>
            <a:off x="4659314" y="1381125"/>
            <a:ext cx="4025899" cy="4824414"/>
          </a:xfrm>
        </p:spPr>
        <p:txBody>
          <a:bodyPr>
            <a:normAutofit/>
          </a:bodyPr>
          <a:lstStyle>
            <a:lvl1pPr>
              <a:defRPr sz="2000"/>
            </a:lvl1pPr>
            <a:lvl2pPr>
              <a:defRPr sz="1800"/>
            </a:lvl2pPr>
            <a:lvl3pPr>
              <a:defRPr sz="1600"/>
            </a:lvl3pPr>
            <a:lvl4pPr>
              <a:defRPr sz="1400"/>
            </a:lvl4pPr>
            <a:lvl5pPr>
              <a:defRPr sz="12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8" name="TextBox 7"/>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620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a:xfrm>
            <a:off x="457202"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8" name="Content Placeholder 9"/>
          <p:cNvSpPr>
            <a:spLocks noGrp="1"/>
          </p:cNvSpPr>
          <p:nvPr>
            <p:ph sz="quarter" idx="14" hasCustomPrompt="1"/>
          </p:nvPr>
        </p:nvSpPr>
        <p:spPr>
          <a:xfrm>
            <a:off x="4660900" y="1381125"/>
            <a:ext cx="4025898" cy="4824414"/>
          </a:xfrm>
        </p:spPr>
        <p:txBody>
          <a:bodyPr>
            <a:normAutofit/>
          </a:bodyPr>
          <a:lstStyle>
            <a:lvl1pPr marL="0" indent="0">
              <a:spcBef>
                <a:spcPts val="1200"/>
              </a:spcBef>
              <a:spcAft>
                <a:spcPts val="0"/>
              </a:spcAft>
              <a:buNone/>
              <a:defRPr sz="2000" b="1">
                <a:solidFill>
                  <a:schemeClr val="bg2"/>
                </a:solidFill>
              </a:defRPr>
            </a:lvl1pPr>
            <a:lvl2pPr marL="231775" indent="-231775">
              <a:buFont typeface="Arial" pitchFamily="34" charset="0"/>
              <a:buChar char="•"/>
              <a:defRPr sz="2000"/>
            </a:lvl2pPr>
            <a:lvl3pPr marL="457200" indent="-231775">
              <a:buFont typeface="Arial" pitchFamily="34" charset="0"/>
              <a:buChar char="–"/>
              <a:defRPr sz="1800"/>
            </a:lvl3pPr>
            <a:lvl4pPr marL="688975" indent="-225425">
              <a:buFont typeface="Arial" pitchFamily="34" charset="0"/>
              <a:buChar char="•"/>
              <a:defRPr sz="1600"/>
            </a:lvl4pPr>
            <a:lvl5pPr marL="914400" indent="-225425">
              <a:buFont typeface="Arial" pitchFamily="34" charset="0"/>
              <a:buChar char="–"/>
              <a:tabLst/>
              <a:defRPr sz="1400"/>
            </a:lvl5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7" name="TextBox 6"/>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666666"/>
                </a:solidFill>
                <a:latin typeface="Arial" pitchFamily="34" charset="0"/>
                <a:cs typeface="Arial" pitchFamily="34" charset="0"/>
              </a:rPr>
              <a:t>Copyright © 2012 Accenture  All rights reserved.</a:t>
            </a:r>
          </a:p>
        </p:txBody>
      </p:sp>
      <p:cxnSp>
        <p:nvCxnSpPr>
          <p:cNvPr id="11" name="Straight Connector 10"/>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9" name="TextBox 8"/>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666666"/>
                </a:solidFill>
                <a:latin typeface="Arial" pitchFamily="34" charset="0"/>
                <a:cs typeface="Arial" pitchFamily="34" charset="0"/>
              </a:rPr>
              <a:pPr algn="r"/>
              <a:t>‹#›</a:t>
            </a:fld>
            <a:endParaRPr lang="en-CA" sz="900" dirty="0">
              <a:solidFill>
                <a:srgbClr val="666666"/>
              </a:solidFill>
              <a:latin typeface="Arial" pitchFamily="34" charset="0"/>
              <a:cs typeface="Arial" pitchFamily="34" charset="0"/>
            </a:endParaRPr>
          </a:p>
        </p:txBody>
      </p:sp>
    </p:spTree>
    <p:extLst>
      <p:ext uri="{BB962C8B-B14F-4D97-AF65-F5344CB8AC3E}">
        <p14:creationId xmlns:p14="http://schemas.microsoft.com/office/powerpoint/2010/main" val="350323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cxnSp>
        <p:nvCxnSpPr>
          <p:cNvPr id="7" name="Straight Connector 6"/>
          <p:cNvCxnSpPr/>
          <p:nvPr userDrawn="1"/>
        </p:nvCxnSpPr>
        <p:spPr>
          <a:xfrm>
            <a:off x="457994" y="1162050"/>
            <a:ext cx="8686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a:t>Master Title Slide Headline</a:t>
            </a:r>
            <a:endParaRPr lang="en-CA" dirty="0"/>
          </a:p>
        </p:txBody>
      </p:sp>
      <p:sp>
        <p:nvSpPr>
          <p:cNvPr id="6" name="TextBox 5"/>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95400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Box 4"/>
          <p:cNvSpPr txBox="1"/>
          <p:nvPr userDrawn="1"/>
        </p:nvSpPr>
        <p:spPr>
          <a:xfrm>
            <a:off x="444500" y="6572250"/>
            <a:ext cx="2573227"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2012 Accenture  All rights reserved.</a:t>
            </a:r>
          </a:p>
        </p:txBody>
      </p:sp>
      <p:sp>
        <p:nvSpPr>
          <p:cNvPr id="3" name="TextBox 2"/>
          <p:cNvSpPr txBox="1"/>
          <p:nvPr userDrawn="1"/>
        </p:nvSpPr>
        <p:spPr>
          <a:xfrm>
            <a:off x="8144698" y="6562940"/>
            <a:ext cx="536400"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17929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2" descr="123583599.jpg"/>
          <p:cNvPicPr>
            <a:picLocks noChangeAspect="1"/>
          </p:cNvPicPr>
          <p:nvPr userDrawn="1"/>
        </p:nvPicPr>
        <p:blipFill>
          <a:blip r:embed="rId2" cstate="print"/>
          <a:stretch>
            <a:fillRect/>
          </a:stretch>
        </p:blipFill>
        <p:spPr>
          <a:xfrm>
            <a:off x="0" y="0"/>
            <a:ext cx="9144000" cy="6858000"/>
          </a:xfrm>
          <a:prstGeom prst="rect">
            <a:avLst/>
          </a:prstGeom>
        </p:spPr>
      </p:pic>
      <p:sp>
        <p:nvSpPr>
          <p:cNvPr id="5" name="Text Placeholder 8"/>
          <p:cNvSpPr>
            <a:spLocks noGrp="1"/>
          </p:cNvSpPr>
          <p:nvPr>
            <p:ph type="body" sz="quarter" idx="10" hasCustomPrompt="1"/>
          </p:nvPr>
        </p:nvSpPr>
        <p:spPr>
          <a:xfrm>
            <a:off x="457200" y="359082"/>
            <a:ext cx="8228013" cy="605012"/>
          </a:xfrm>
        </p:spPr>
        <p:txBody>
          <a:bodyPr lIns="0" rIns="0" anchor="b" anchorCtr="0">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8000" indent="0">
              <a:buNone/>
              <a:defRPr/>
            </a:lvl3pPr>
          </a:lstStyle>
          <a:p>
            <a:pPr lvl="0"/>
            <a:r>
              <a:rPr lang="en-US" dirty="0"/>
              <a:t>Master Divider Slide Headline</a:t>
            </a:r>
          </a:p>
        </p:txBody>
      </p:sp>
    </p:spTree>
    <p:extLst>
      <p:ext uri="{BB962C8B-B14F-4D97-AF65-F5344CB8AC3E}">
        <p14:creationId xmlns:p14="http://schemas.microsoft.com/office/powerpoint/2010/main" val="230994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1" y="1381125"/>
            <a:ext cx="8228012" cy="4824414"/>
          </a:xfrm>
          <a:prstGeom prst="rect">
            <a:avLst/>
          </a:prstGeom>
        </p:spPr>
        <p:txBody>
          <a:bodyPr vert="horz" lIns="0" tIns="0" rIns="0" bIns="0" rtlCol="0">
            <a:normAutofit/>
          </a:body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endParaRPr lang="en-US" dirty="0"/>
          </a:p>
        </p:txBody>
      </p:sp>
      <p:sp>
        <p:nvSpPr>
          <p:cNvPr id="9" name="Title Placeholder 1"/>
          <p:cNvSpPr>
            <a:spLocks noGrp="1"/>
          </p:cNvSpPr>
          <p:nvPr>
            <p:ph type="title"/>
          </p:nvPr>
        </p:nvSpPr>
        <p:spPr>
          <a:xfrm>
            <a:off x="461035" y="170122"/>
            <a:ext cx="8205261" cy="785553"/>
          </a:xfrm>
          <a:prstGeom prst="rect">
            <a:avLst/>
          </a:prstGeom>
        </p:spPr>
        <p:txBody>
          <a:bodyPr vert="horz" lIns="0" tIns="0" rIns="0" bIns="0" rtlCol="0" anchor="b" anchorCtr="0">
            <a:normAutofit/>
          </a:bodyPr>
          <a:lstStyle/>
          <a:p>
            <a:r>
              <a:rPr lang="en-US" dirty="0"/>
              <a:t>Master Title Slide Headline</a:t>
            </a:r>
            <a:endParaRPr lang="en-CA"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57" r:id="rId11"/>
    <p:sldLayoutId id="2147483658" r:id="rId12"/>
    <p:sldLayoutId id="2147483659" r:id="rId13"/>
    <p:sldLayoutId id="2147483663" r:id="rId14"/>
    <p:sldLayoutId id="2147483662"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ts val="2600"/>
        </a:lnSpc>
        <a:spcBef>
          <a:spcPct val="0"/>
        </a:spcBef>
        <a:buNone/>
        <a:defRPr sz="26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Arial"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Arial"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Arial"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59320" y="2543510"/>
            <a:ext cx="5244794" cy="1233311"/>
          </a:xfrm>
        </p:spPr>
        <p:txBody>
          <a:bodyPr/>
          <a:lstStyle/>
          <a:p>
            <a:r>
              <a:rPr lang="en-US"/>
              <a:t>Spring </a:t>
            </a:r>
            <a:r>
              <a:rPr lang="en-US" dirty="0"/>
              <a:t>/JPA Transaction Management</a:t>
            </a:r>
          </a:p>
        </p:txBody>
      </p:sp>
      <p:sp>
        <p:nvSpPr>
          <p:cNvPr id="6" name="Text Placeholder 2"/>
          <p:cNvSpPr>
            <a:spLocks noGrp="1"/>
          </p:cNvSpPr>
          <p:nvPr>
            <p:ph type="body" sz="quarter" idx="10"/>
          </p:nvPr>
        </p:nvSpPr>
        <p:spPr>
          <a:xfrm>
            <a:off x="458788" y="544531"/>
            <a:ext cx="4811856" cy="1854206"/>
          </a:xfrm>
        </p:spPr>
        <p:txBody>
          <a:bodyPr/>
          <a:lstStyle/>
          <a:p>
            <a:r>
              <a:rPr lang="en-US" dirty="0"/>
              <a:t>Application Delivery Fundamentals 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61035" y="1466849"/>
            <a:ext cx="8228012" cy="5253039"/>
          </a:xfrm>
        </p:spPr>
        <p:txBody>
          <a:bodyPr>
            <a:noAutofit/>
          </a:bodyPr>
          <a:lstStyle/>
          <a:p>
            <a:pPr marL="342900" indent="-342900">
              <a:spcBef>
                <a:spcPts val="300"/>
              </a:spcBef>
              <a:spcAft>
                <a:spcPts val="300"/>
              </a:spcAft>
              <a:defRPr/>
            </a:pPr>
            <a:r>
              <a:rPr lang="en-US" dirty="0"/>
              <a:t>Provides flexible and powerful layer for transaction management</a:t>
            </a:r>
          </a:p>
          <a:p>
            <a:pPr marL="342900" indent="-342900">
              <a:spcBef>
                <a:spcPts val="300"/>
              </a:spcBef>
              <a:spcAft>
                <a:spcPts val="300"/>
              </a:spcAft>
              <a:defRPr/>
            </a:pPr>
            <a:r>
              <a:rPr lang="en-US" dirty="0"/>
              <a:t>Provides a consistent programming model across different transaction APIs.</a:t>
            </a:r>
          </a:p>
          <a:p>
            <a:pPr marL="342900" indent="-342900">
              <a:spcBef>
                <a:spcPts val="300"/>
              </a:spcBef>
              <a:spcAft>
                <a:spcPts val="300"/>
              </a:spcAft>
              <a:defRPr/>
            </a:pPr>
            <a:r>
              <a:rPr lang="en-US" dirty="0"/>
              <a:t>Masks/hides differences between local and distributed/global (JTA) transactions for the client code</a:t>
            </a:r>
          </a:p>
          <a:p>
            <a:pPr marL="342900" indent="-342900">
              <a:spcBef>
                <a:spcPts val="300"/>
              </a:spcBef>
              <a:spcAft>
                <a:spcPts val="300"/>
              </a:spcAft>
              <a:defRPr/>
            </a:pPr>
            <a:r>
              <a:rPr lang="en-US" dirty="0"/>
              <a:t>Choice of transaction demarcation strategy and choice of transaction manager are independent of each other.</a:t>
            </a:r>
          </a:p>
          <a:p>
            <a:pPr marL="231775" lvl="1" algn="r">
              <a:spcBef>
                <a:spcPts val="1200"/>
              </a:spcBef>
              <a:buNone/>
              <a:defRPr/>
            </a:pPr>
            <a:r>
              <a:rPr lang="en-US" sz="2000" dirty="0"/>
              <a:t>(</a:t>
            </a:r>
            <a:r>
              <a:rPr lang="en-US" sz="2000" dirty="0" err="1"/>
              <a:t>Contd</a:t>
            </a:r>
            <a:r>
              <a:rPr lang="en-US" sz="2000" dirty="0"/>
              <a:t>…)</a:t>
            </a:r>
          </a:p>
          <a:p>
            <a:pPr>
              <a:defRPr/>
            </a:pPr>
            <a:endParaRPr lang="en-US" dirty="0"/>
          </a:p>
          <a:p>
            <a:endParaRPr lang="en-US" dirty="0"/>
          </a:p>
          <a:p>
            <a:endParaRPr lang="en-US" dirty="0"/>
          </a:p>
        </p:txBody>
      </p:sp>
      <p:sp>
        <p:nvSpPr>
          <p:cNvPr id="3" name="Title 2"/>
          <p:cNvSpPr>
            <a:spLocks noGrp="1"/>
          </p:cNvSpPr>
          <p:nvPr>
            <p:ph type="title"/>
          </p:nvPr>
        </p:nvSpPr>
        <p:spPr/>
        <p:txBody>
          <a:bodyPr/>
          <a:lstStyle/>
          <a:p>
            <a:r>
              <a:rPr lang="en-US" dirty="0"/>
              <a:t>Introduction to Spring Transaction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342900" indent="-342900">
              <a:spcBef>
                <a:spcPts val="300"/>
              </a:spcBef>
              <a:spcAft>
                <a:spcPts val="300"/>
              </a:spcAft>
              <a:defRPr/>
            </a:pPr>
            <a:r>
              <a:rPr lang="en-US" dirty="0"/>
              <a:t>For any transaction manager chosen, both programmatic and declarative transaction demarcation work equally well.</a:t>
            </a:r>
          </a:p>
          <a:p>
            <a:pPr marL="342900" indent="-342900">
              <a:spcBef>
                <a:spcPts val="300"/>
              </a:spcBef>
              <a:spcAft>
                <a:spcPts val="300"/>
              </a:spcAft>
              <a:defRPr/>
            </a:pPr>
            <a:r>
              <a:rPr lang="en-US" dirty="0"/>
              <a:t>No application code needs to be changed when the transaction manager is changed – only configuration files are updated.</a:t>
            </a:r>
          </a:p>
          <a:p>
            <a:r>
              <a:rPr lang="en-US" dirty="0"/>
              <a:t>Spring provides implementations of Transaction managers for both Hibernate and JPA:</a:t>
            </a:r>
          </a:p>
          <a:p>
            <a:pPr lvl="1"/>
            <a:r>
              <a:rPr lang="en-US" dirty="0" err="1"/>
              <a:t>HibernateTransactionManager</a:t>
            </a:r>
            <a:endParaRPr lang="en-US" dirty="0"/>
          </a:p>
          <a:p>
            <a:pPr lvl="1"/>
            <a:r>
              <a:rPr lang="en-US" dirty="0" err="1"/>
              <a:t>JpaTransactionManager</a:t>
            </a:r>
            <a:endParaRPr lang="en-US" dirty="0"/>
          </a:p>
          <a:p>
            <a:pPr marL="231775" lvl="1" algn="r">
              <a:spcBef>
                <a:spcPts val="1200"/>
              </a:spcBef>
              <a:buNone/>
            </a:pPr>
            <a:r>
              <a:rPr lang="en-US" sz="2000" dirty="0"/>
              <a:t>(</a:t>
            </a:r>
            <a:r>
              <a:rPr lang="en-US" sz="2000" dirty="0" err="1"/>
              <a:t>Contd</a:t>
            </a:r>
            <a:r>
              <a:rPr lang="en-US" sz="2000" dirty="0"/>
              <a:t>…)</a:t>
            </a:r>
          </a:p>
          <a:p>
            <a:endParaRPr lang="en-US" dirty="0"/>
          </a:p>
        </p:txBody>
      </p:sp>
      <p:sp>
        <p:nvSpPr>
          <p:cNvPr id="3" name="Title 2"/>
          <p:cNvSpPr>
            <a:spLocks noGrp="1"/>
          </p:cNvSpPr>
          <p:nvPr>
            <p:ph type="title"/>
          </p:nvPr>
        </p:nvSpPr>
        <p:spPr/>
        <p:txBody>
          <a:bodyPr/>
          <a:lstStyle/>
          <a:p>
            <a:r>
              <a:rPr lang="en-US" dirty="0"/>
              <a:t>Introduction to Spring Transaction Management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a:bodyPr>
          <a:lstStyle/>
          <a:p>
            <a:r>
              <a:rPr lang="en-US" dirty="0"/>
              <a:t>DataSource Transaction manager -  </a:t>
            </a:r>
          </a:p>
          <a:p>
            <a:r>
              <a:rPr lang="en-US" dirty="0"/>
              <a:t>We can use </a:t>
            </a:r>
            <a:r>
              <a:rPr lang="en-US" dirty="0" err="1"/>
              <a:t>DataSourceTransactionManager</a:t>
            </a:r>
            <a:r>
              <a:rPr lang="en-US" dirty="0"/>
              <a:t> for simple JDBC persistence mechanism. Sample configuration of </a:t>
            </a:r>
            <a:r>
              <a:rPr lang="en-US" dirty="0" err="1"/>
              <a:t>DataSourceTransactionManager</a:t>
            </a:r>
            <a:r>
              <a:rPr lang="en-US" dirty="0"/>
              <a:t> looks like below</a:t>
            </a:r>
          </a:p>
          <a:p>
            <a:r>
              <a:rPr lang="en-US" dirty="0"/>
              <a:t>     &lt;bean id=”</a:t>
            </a:r>
            <a:r>
              <a:rPr lang="en-US" dirty="0" err="1"/>
              <a:t>transactionManager</a:t>
            </a:r>
            <a:r>
              <a:rPr lang="en-US" dirty="0"/>
              <a:t>” </a:t>
            </a:r>
          </a:p>
          <a:p>
            <a:r>
              <a:rPr lang="en-US" dirty="0"/>
              <a:t>           class=”org.springframework.jdbc.datasource.DataSourceTransactionManager&gt;</a:t>
            </a:r>
          </a:p>
          <a:p>
            <a:r>
              <a:rPr lang="en-US" dirty="0"/>
              <a:t>          &lt;property name=”</a:t>
            </a:r>
            <a:r>
              <a:rPr lang="en-US" dirty="0" err="1"/>
              <a:t>dataSource</a:t>
            </a:r>
            <a:r>
              <a:rPr lang="en-US" dirty="0"/>
              <a:t>” ref= “</a:t>
            </a:r>
            <a:r>
              <a:rPr lang="en-US" dirty="0" err="1"/>
              <a:t>datasource</a:t>
            </a:r>
            <a:r>
              <a:rPr lang="en-US" dirty="0"/>
              <a:t>” /&gt;</a:t>
            </a:r>
          </a:p>
          <a:p>
            <a:r>
              <a:rPr lang="en-US" dirty="0"/>
              <a:t>     &lt;/bean&gt;</a:t>
            </a:r>
          </a:p>
        </p:txBody>
      </p:sp>
      <p:sp>
        <p:nvSpPr>
          <p:cNvPr id="3" name="Title 2"/>
          <p:cNvSpPr>
            <a:spLocks noGrp="1"/>
          </p:cNvSpPr>
          <p:nvPr>
            <p:ph type="title"/>
          </p:nvPr>
        </p:nvSpPr>
        <p:spPr/>
        <p:txBody>
          <a:bodyPr/>
          <a:lstStyle/>
          <a:p>
            <a:r>
              <a:rPr lang="en-US" dirty="0"/>
              <a:t>Introduction to Spring Transaction Management</a:t>
            </a:r>
          </a:p>
        </p:txBody>
      </p:sp>
    </p:spTree>
    <p:extLst>
      <p:ext uri="{BB962C8B-B14F-4D97-AF65-F5344CB8AC3E}">
        <p14:creationId xmlns:p14="http://schemas.microsoft.com/office/powerpoint/2010/main" val="417878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Hibernate Transaction manager – Hibernate transaction manager should be used when our application is using Hibernate. Sample configuration of </a:t>
            </a:r>
            <a:r>
              <a:rPr lang="en-US" dirty="0" err="1"/>
              <a:t>HibernateTransactionManager</a:t>
            </a:r>
            <a:r>
              <a:rPr lang="en-US" dirty="0"/>
              <a:t> looks like below</a:t>
            </a:r>
          </a:p>
          <a:p>
            <a:r>
              <a:rPr lang="en-US" dirty="0"/>
              <a:t>                &lt;bean id=”</a:t>
            </a:r>
            <a:r>
              <a:rPr lang="en-US" dirty="0" err="1"/>
              <a:t>transactionManager</a:t>
            </a:r>
            <a:r>
              <a:rPr lang="en-US" dirty="0"/>
              <a:t>” </a:t>
            </a:r>
          </a:p>
          <a:p>
            <a:r>
              <a:rPr lang="en-US" dirty="0"/>
              <a:t>                      class=”org.springframework.orm.hibernate3.HibernateTransactionManager&gt;</a:t>
            </a:r>
          </a:p>
          <a:p>
            <a:r>
              <a:rPr lang="en-US" dirty="0"/>
              <a:t>                     &lt;property name=”</a:t>
            </a:r>
            <a:r>
              <a:rPr lang="en-US" dirty="0" err="1"/>
              <a:t>sessionFactory</a:t>
            </a:r>
            <a:r>
              <a:rPr lang="en-US" dirty="0"/>
              <a:t>” ref= “</a:t>
            </a:r>
            <a:r>
              <a:rPr lang="en-US" dirty="0" err="1"/>
              <a:t>sessionFactory</a:t>
            </a:r>
            <a:r>
              <a:rPr lang="en-US" dirty="0"/>
              <a:t>” /&gt;</a:t>
            </a:r>
          </a:p>
          <a:p>
            <a:r>
              <a:rPr lang="en-US" dirty="0"/>
              <a:t>                &lt;/bean&gt;</a:t>
            </a:r>
          </a:p>
        </p:txBody>
      </p:sp>
      <p:sp>
        <p:nvSpPr>
          <p:cNvPr id="3" name="Title 2"/>
          <p:cNvSpPr>
            <a:spLocks noGrp="1"/>
          </p:cNvSpPr>
          <p:nvPr>
            <p:ph type="title"/>
          </p:nvPr>
        </p:nvSpPr>
        <p:spPr/>
        <p:txBody>
          <a:bodyPr/>
          <a:lstStyle/>
          <a:p>
            <a:r>
              <a:rPr lang="en-US" dirty="0"/>
              <a:t>Introduction to Spring Transaction Management</a:t>
            </a:r>
          </a:p>
        </p:txBody>
      </p:sp>
    </p:spTree>
    <p:extLst>
      <p:ext uri="{BB962C8B-B14F-4D97-AF65-F5344CB8AC3E}">
        <p14:creationId xmlns:p14="http://schemas.microsoft.com/office/powerpoint/2010/main" val="4227052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t>Jdo Transaction manager –Use below configuration to use Java data object transaction manager .</a:t>
            </a:r>
          </a:p>
          <a:p>
            <a:r>
              <a:rPr lang="en-US" dirty="0"/>
              <a:t>              &lt;bean id=”</a:t>
            </a:r>
            <a:r>
              <a:rPr lang="en-US" dirty="0" err="1"/>
              <a:t>transactionManager</a:t>
            </a:r>
            <a:r>
              <a:rPr lang="en-US" dirty="0"/>
              <a:t>” </a:t>
            </a:r>
          </a:p>
          <a:p>
            <a:r>
              <a:rPr lang="en-US" dirty="0"/>
              <a:t>                    class=”</a:t>
            </a:r>
            <a:r>
              <a:rPr lang="en-US" dirty="0" err="1"/>
              <a:t>org.springframework.orm.jdo.JdoTransactionManager</a:t>
            </a:r>
            <a:r>
              <a:rPr lang="en-US" dirty="0"/>
              <a:t>&gt;</a:t>
            </a:r>
          </a:p>
          <a:p>
            <a:r>
              <a:rPr lang="en-US" dirty="0"/>
              <a:t>                   &lt;property name=”</a:t>
            </a:r>
            <a:r>
              <a:rPr lang="en-US" dirty="0" err="1"/>
              <a:t>persistanceManagerFactory</a:t>
            </a:r>
            <a:r>
              <a:rPr lang="en-US" dirty="0"/>
              <a:t>” ref= “</a:t>
            </a:r>
            <a:r>
              <a:rPr lang="en-US" dirty="0" err="1"/>
              <a:t>persistanceManagerFactory</a:t>
            </a:r>
            <a:r>
              <a:rPr lang="en-US" dirty="0"/>
              <a:t>” /&gt;</a:t>
            </a:r>
          </a:p>
          <a:p>
            <a:r>
              <a:rPr lang="en-US" dirty="0"/>
              <a:t>              &lt;/bean&gt;</a:t>
            </a:r>
          </a:p>
        </p:txBody>
      </p:sp>
      <p:sp>
        <p:nvSpPr>
          <p:cNvPr id="3" name="Title 2"/>
          <p:cNvSpPr>
            <a:spLocks noGrp="1"/>
          </p:cNvSpPr>
          <p:nvPr>
            <p:ph type="title"/>
          </p:nvPr>
        </p:nvSpPr>
        <p:spPr/>
        <p:txBody>
          <a:bodyPr/>
          <a:lstStyle/>
          <a:p>
            <a:r>
              <a:rPr lang="en-US" dirty="0"/>
              <a:t>Introduction to Spring Transaction Management</a:t>
            </a:r>
          </a:p>
        </p:txBody>
      </p:sp>
    </p:spTree>
    <p:extLst>
      <p:ext uri="{BB962C8B-B14F-4D97-AF65-F5344CB8AC3E}">
        <p14:creationId xmlns:p14="http://schemas.microsoft.com/office/powerpoint/2010/main" val="57689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fontScale="92500" lnSpcReduction="20000"/>
          </a:bodyPr>
          <a:lstStyle/>
          <a:p>
            <a:r>
              <a:rPr lang="en-US" dirty="0" err="1"/>
              <a:t>Jta</a:t>
            </a:r>
            <a:r>
              <a:rPr lang="en-US" dirty="0"/>
              <a:t> Transaction manager – If our transaction is across multiple data sources than we need to use Java Transactions API transactions . Internally  JTA implementation handles transaction responsibility.</a:t>
            </a:r>
          </a:p>
          <a:p>
            <a:r>
              <a:rPr lang="en-US" dirty="0"/>
              <a:t>          Use below configuration to configure JTA transaction manager.</a:t>
            </a:r>
          </a:p>
          <a:p>
            <a:endParaRPr lang="en-US" dirty="0"/>
          </a:p>
          <a:p>
            <a:r>
              <a:rPr lang="en-US" dirty="0"/>
              <a:t>          &lt;bean id=”</a:t>
            </a:r>
            <a:r>
              <a:rPr lang="en-US" dirty="0" err="1"/>
              <a:t>transactionManager</a:t>
            </a:r>
            <a:r>
              <a:rPr lang="en-US" dirty="0"/>
              <a:t>” </a:t>
            </a:r>
          </a:p>
          <a:p>
            <a:r>
              <a:rPr lang="en-US" dirty="0"/>
              <a:t>                class=”</a:t>
            </a:r>
            <a:r>
              <a:rPr lang="en-US" dirty="0" err="1"/>
              <a:t>org.springframework.transaction.jta.JtaTransactionManager</a:t>
            </a:r>
            <a:r>
              <a:rPr lang="en-US" dirty="0"/>
              <a:t>&gt;</a:t>
            </a:r>
          </a:p>
          <a:p>
            <a:r>
              <a:rPr lang="en-US" dirty="0"/>
              <a:t>               &lt;property name=”</a:t>
            </a:r>
            <a:r>
              <a:rPr lang="en-US" dirty="0" err="1"/>
              <a:t>transactonManagerName</a:t>
            </a:r>
            <a:r>
              <a:rPr lang="en-US" dirty="0"/>
              <a:t>” ref= “java:/</a:t>
            </a:r>
            <a:r>
              <a:rPr lang="en-US" dirty="0" err="1"/>
              <a:t>TransactionManager</a:t>
            </a:r>
            <a:r>
              <a:rPr lang="en-US" dirty="0"/>
              <a:t>” /&gt;</a:t>
            </a:r>
          </a:p>
          <a:p>
            <a:r>
              <a:rPr lang="en-US" dirty="0"/>
              <a:t>          &lt;/bean&gt;</a:t>
            </a:r>
          </a:p>
        </p:txBody>
      </p:sp>
      <p:sp>
        <p:nvSpPr>
          <p:cNvPr id="3" name="Title 2"/>
          <p:cNvSpPr>
            <a:spLocks noGrp="1"/>
          </p:cNvSpPr>
          <p:nvPr>
            <p:ph type="title"/>
          </p:nvPr>
        </p:nvSpPr>
        <p:spPr/>
        <p:txBody>
          <a:bodyPr/>
          <a:lstStyle/>
          <a:p>
            <a:r>
              <a:rPr lang="en-US" dirty="0"/>
              <a:t>Introduction to Spring Transaction Management</a:t>
            </a:r>
          </a:p>
        </p:txBody>
      </p:sp>
    </p:spTree>
    <p:extLst>
      <p:ext uri="{BB962C8B-B14F-4D97-AF65-F5344CB8AC3E}">
        <p14:creationId xmlns:p14="http://schemas.microsoft.com/office/powerpoint/2010/main" val="161398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These can be used to back Spring annotation-based transaction management</a:t>
            </a:r>
          </a:p>
          <a:p>
            <a:pPr lvl="1"/>
            <a:r>
              <a:rPr lang="en-US" dirty="0"/>
              <a:t>Will automatically commit or rollback appropriately on annotated methods</a:t>
            </a:r>
          </a:p>
          <a:p>
            <a:endParaRPr lang="en-US" dirty="0"/>
          </a:p>
        </p:txBody>
      </p:sp>
      <p:sp>
        <p:nvSpPr>
          <p:cNvPr id="3" name="Title 2"/>
          <p:cNvSpPr>
            <a:spLocks noGrp="1"/>
          </p:cNvSpPr>
          <p:nvPr>
            <p:ph type="title"/>
          </p:nvPr>
        </p:nvSpPr>
        <p:spPr/>
        <p:txBody>
          <a:bodyPr/>
          <a:lstStyle/>
          <a:p>
            <a:r>
              <a:rPr lang="en-US" dirty="0"/>
              <a:t>Introduction to Spring Transaction Management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39180"/>
            <a:ext cx="8228012" cy="4979083"/>
          </a:xfrm>
        </p:spPr>
        <p:txBody>
          <a:bodyPr>
            <a:normAutofit fontScale="92500" lnSpcReduction="10000"/>
          </a:bodyPr>
          <a:lstStyle/>
          <a:p>
            <a:pPr>
              <a:buNone/>
            </a:pPr>
            <a:r>
              <a:rPr lang="en-US" sz="2800" dirty="0"/>
              <a:t>Transaction Properties</a:t>
            </a:r>
          </a:p>
          <a:p>
            <a:pPr>
              <a:lnSpc>
                <a:spcPct val="120000"/>
              </a:lnSpc>
            </a:pPr>
            <a:r>
              <a:rPr lang="en-US" dirty="0">
                <a:solidFill>
                  <a:srgbClr val="000000"/>
                </a:solidFill>
              </a:rPr>
              <a:t>All transactions share these properties: atomicity, consistency, isolation, and durability (represented by the acronym ACID). </a:t>
            </a:r>
          </a:p>
          <a:p>
            <a:pPr lvl="1">
              <a:lnSpc>
                <a:spcPct val="120000"/>
              </a:lnSpc>
            </a:pPr>
            <a:r>
              <a:rPr lang="en-US" i="1" u="sng" dirty="0"/>
              <a:t>Atomicity</a:t>
            </a:r>
            <a:r>
              <a:rPr lang="en-US" dirty="0"/>
              <a:t>: This implies indivisibility; any indivisible operation (one which will either complete fully or not at all) is said to be atomic. </a:t>
            </a:r>
          </a:p>
          <a:p>
            <a:pPr lvl="1">
              <a:lnSpc>
                <a:spcPct val="120000"/>
              </a:lnSpc>
            </a:pPr>
            <a:r>
              <a:rPr lang="en-US" i="1" u="sng" dirty="0"/>
              <a:t>Consistency</a:t>
            </a:r>
            <a:r>
              <a:rPr lang="en-US" b="1" dirty="0"/>
              <a:t>:</a:t>
            </a:r>
            <a:r>
              <a:rPr lang="en-US" dirty="0"/>
              <a:t> A transaction must transition persistent data from one consistent state to another. If a failure occurs during processing, the data must be restored to the state it was in prior to the transaction. </a:t>
            </a:r>
          </a:p>
          <a:p>
            <a:pPr lvl="1" algn="r">
              <a:lnSpc>
                <a:spcPct val="120000"/>
              </a:lnSpc>
              <a:buNone/>
            </a:pPr>
            <a:r>
              <a:rPr lang="en-US" sz="2200" dirty="0"/>
              <a:t>(Contd..)</a:t>
            </a:r>
          </a:p>
          <a:p>
            <a:pPr lvl="1">
              <a:lnSpc>
                <a:spcPct val="120000"/>
              </a:lnSpc>
            </a:pPr>
            <a:endParaRPr lang="en-US" sz="2200" dirty="0"/>
          </a:p>
          <a:p>
            <a:pPr lvl="1"/>
            <a:endParaRPr lang="en-US" sz="2500" dirty="0"/>
          </a:p>
        </p:txBody>
      </p:sp>
      <p:sp>
        <p:nvSpPr>
          <p:cNvPr id="3" name="Title 2"/>
          <p:cNvSpPr>
            <a:spLocks noGrp="1"/>
          </p:cNvSpPr>
          <p:nvPr>
            <p:ph type="title"/>
          </p:nvPr>
        </p:nvSpPr>
        <p:spPr/>
        <p:txBody>
          <a:bodyPr/>
          <a:lstStyle/>
          <a:p>
            <a:r>
              <a:rPr lang="en-US" dirty="0"/>
              <a:t>Spring :Transaction Properties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lnSpc>
                <a:spcPct val="120000"/>
              </a:lnSpc>
            </a:pPr>
            <a:r>
              <a:rPr lang="en-US" sz="2200" i="1" u="sng" dirty="0"/>
              <a:t>Isolation</a:t>
            </a:r>
            <a:r>
              <a:rPr lang="en-US" sz="2200" b="1" dirty="0"/>
              <a:t>:</a:t>
            </a:r>
            <a:r>
              <a:rPr lang="en-US" sz="2200" dirty="0"/>
              <a:t> Transactions should not affect each other. A transaction in progress, not yet </a:t>
            </a:r>
            <a:r>
              <a:rPr lang="en-US" sz="2200" i="1" dirty="0"/>
              <a:t>committed</a:t>
            </a:r>
            <a:r>
              <a:rPr lang="en-US" sz="2200" dirty="0"/>
              <a:t> or </a:t>
            </a:r>
            <a:r>
              <a:rPr lang="en-US" sz="2200" i="1" dirty="0"/>
              <a:t>rolled back</a:t>
            </a:r>
            <a:r>
              <a:rPr lang="en-US" sz="2200" dirty="0"/>
              <a:t> (these terms are explained at the end of this section), must be isolated from other transactions. Although several transactions may run concurrently, it should appear to each that all the others completed before or after it; all such concurrent transactions must effectively end in sequential order. </a:t>
            </a:r>
          </a:p>
          <a:p>
            <a:pPr lvl="1">
              <a:lnSpc>
                <a:spcPct val="120000"/>
              </a:lnSpc>
            </a:pPr>
            <a:r>
              <a:rPr lang="en-US" sz="2200" i="1" u="sng" dirty="0"/>
              <a:t>Durability</a:t>
            </a:r>
            <a:r>
              <a:rPr lang="en-US" sz="2200" b="1" dirty="0"/>
              <a:t>:</a:t>
            </a:r>
            <a:r>
              <a:rPr lang="en-US" sz="2200" dirty="0"/>
              <a:t> Once a transaction has successfully committed, state changes committed by that transaction must be durable and persistent, despite any failures that occur afterwards. </a:t>
            </a:r>
          </a:p>
          <a:p>
            <a:endParaRPr lang="en-US" dirty="0"/>
          </a:p>
        </p:txBody>
      </p:sp>
      <p:sp>
        <p:nvSpPr>
          <p:cNvPr id="3" name="Title 2"/>
          <p:cNvSpPr>
            <a:spLocks noGrp="1"/>
          </p:cNvSpPr>
          <p:nvPr>
            <p:ph type="title"/>
          </p:nvPr>
        </p:nvSpPr>
        <p:spPr/>
        <p:txBody>
          <a:bodyPr/>
          <a:lstStyle/>
          <a:p>
            <a:r>
              <a:rPr lang="en-US" dirty="0"/>
              <a:t>Spring :Transaction Properties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solidFill>
                  <a:srgbClr val="000000"/>
                </a:solidFill>
              </a:rPr>
              <a:t>Traditionally developers have two choices for transaction management</a:t>
            </a:r>
            <a:r>
              <a:rPr lang="en-US" sz="2000" dirty="0">
                <a:solidFill>
                  <a:srgbClr val="000000"/>
                </a:solidFill>
              </a:rPr>
              <a:t>.</a:t>
            </a:r>
          </a:p>
          <a:p>
            <a:pPr lvl="1"/>
            <a:r>
              <a:rPr lang="en-US" dirty="0"/>
              <a:t>Global transactions.</a:t>
            </a:r>
          </a:p>
          <a:p>
            <a:pPr lvl="1"/>
            <a:r>
              <a:rPr lang="en-US" dirty="0"/>
              <a:t>Local transactions</a:t>
            </a:r>
            <a:r>
              <a:rPr lang="en-US" sz="2000" dirty="0"/>
              <a:t>. </a:t>
            </a:r>
          </a:p>
          <a:p>
            <a:pPr lvl="1"/>
            <a:endParaRPr lang="en-US" sz="2000" dirty="0"/>
          </a:p>
          <a:p>
            <a:pPr lvl="2"/>
            <a:r>
              <a:rPr lang="en-US" sz="2400" dirty="0">
                <a:solidFill>
                  <a:srgbClr val="000000"/>
                </a:solidFill>
              </a:rPr>
              <a:t>Global Transactions</a:t>
            </a:r>
          </a:p>
          <a:p>
            <a:pPr lvl="3"/>
            <a:r>
              <a:rPr lang="en-US" sz="2200" dirty="0"/>
              <a:t>Global transactions are managed by the application server, using the Java Transaction API (JTA). </a:t>
            </a:r>
          </a:p>
          <a:p>
            <a:pPr lvl="3"/>
            <a:r>
              <a:rPr lang="en-US" sz="2200" dirty="0"/>
              <a:t>global transactions provide the ability to work with multiple transactional resources (typically relational databases and message queues). </a:t>
            </a:r>
          </a:p>
          <a:p>
            <a:pPr lvl="1"/>
            <a:endParaRPr lang="en-US" sz="1600" dirty="0"/>
          </a:p>
          <a:p>
            <a:endParaRPr lang="en-US" dirty="0"/>
          </a:p>
        </p:txBody>
      </p:sp>
      <p:sp>
        <p:nvSpPr>
          <p:cNvPr id="3" name="Title 2"/>
          <p:cNvSpPr>
            <a:spLocks noGrp="1"/>
          </p:cNvSpPr>
          <p:nvPr>
            <p:ph type="title"/>
          </p:nvPr>
        </p:nvSpPr>
        <p:spPr/>
        <p:txBody>
          <a:bodyPr>
            <a:normAutofit/>
          </a:bodyPr>
          <a:lstStyle/>
          <a:p>
            <a:r>
              <a:rPr lang="en-US" dirty="0"/>
              <a:t>Spring : Transaction Choice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Course Goals / Objectives</a:t>
            </a:r>
          </a:p>
        </p:txBody>
      </p:sp>
      <p:sp>
        <p:nvSpPr>
          <p:cNvPr id="6" name="Content Placeholder 4"/>
          <p:cNvSpPr>
            <a:spLocks noGrp="1"/>
          </p:cNvSpPr>
          <p:nvPr>
            <p:ph idx="4294967295"/>
          </p:nvPr>
        </p:nvSpPr>
        <p:spPr>
          <a:xfrm>
            <a:off x="457200" y="1466850"/>
            <a:ext cx="7961086" cy="519127"/>
          </a:xfrm>
          <a:prstGeom prst="rect">
            <a:avLst/>
          </a:prstGeom>
        </p:spPr>
        <p:txBody>
          <a:bodyPr>
            <a:noAutofit/>
          </a:bodyPr>
          <a:lstStyle/>
          <a:p>
            <a:r>
              <a:rPr lang="en-US" noProof="0" dirty="0"/>
              <a:t>At the end of this module, participants will be able to:</a:t>
            </a:r>
          </a:p>
        </p:txBody>
      </p:sp>
      <p:sp>
        <p:nvSpPr>
          <p:cNvPr id="7" name="Text Placeholder 6"/>
          <p:cNvSpPr txBox="1">
            <a:spLocks/>
          </p:cNvSpPr>
          <p:nvPr/>
        </p:nvSpPr>
        <p:spPr>
          <a:xfrm>
            <a:off x="467451" y="2122488"/>
            <a:ext cx="8209097" cy="4295775"/>
          </a:xfrm>
          <a:prstGeom prst="rect">
            <a:avLst/>
          </a:prstGeom>
        </p:spPr>
        <p:txBody>
          <a:bodyPr>
            <a:normAutofit/>
          </a:bodyPr>
          <a:lstStyle/>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Demonstrate an understanding Transaction Management Basics</a:t>
            </a:r>
          </a:p>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Identify the different Transaction Isolation Levels</a:t>
            </a:r>
          </a:p>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Explain the need for JDBC Transaction Management</a:t>
            </a:r>
          </a:p>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Understand the Spring Transaction Management</a:t>
            </a:r>
          </a:p>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rPr>
              <a:t>Understand the Programmatic approach of Spring JPA Transaction Management</a:t>
            </a:r>
          </a:p>
          <a:p>
            <a:pPr marL="457200" marR="0" lvl="1" indent="-231775" algn="l" defTabSz="914400" rtl="0" eaLnBrk="1" fontAlgn="auto" latinLnBrk="0" hangingPunct="1">
              <a:lnSpc>
                <a:spcPct val="100000"/>
              </a:lnSpc>
              <a:spcBef>
                <a:spcPts val="624"/>
              </a:spcBef>
              <a:spcAft>
                <a:spcPts val="0"/>
              </a:spcAft>
              <a:buClr>
                <a:schemeClr val="tx1"/>
              </a:buClr>
              <a:buSzPct val="80000"/>
              <a:buFont typeface="Arial" pitchFamily="34" charset="0"/>
              <a:buChar char="–"/>
              <a:tabLst/>
              <a:defRPr/>
            </a:pPr>
            <a:endParaRPr kumimoji="0" lang="en-US" sz="24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endParaRPr kumimoji="0" lang="en-US" sz="26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2"/>
            <a:r>
              <a:rPr lang="en-US" sz="2400" dirty="0"/>
              <a:t>Local transactions</a:t>
            </a:r>
          </a:p>
          <a:p>
            <a:pPr lvl="3"/>
            <a:r>
              <a:rPr lang="en-US" sz="2200" dirty="0"/>
              <a:t>Local transactions are resource-specific, the most common example would be a transaction associated with a JDBC connection. </a:t>
            </a:r>
          </a:p>
          <a:p>
            <a:pPr lvl="3"/>
            <a:r>
              <a:rPr lang="en-US" sz="2200" dirty="0"/>
              <a:t>With local transactions, the application server is not involved in transaction management and cannot help ensure correctness across multiple resources. </a:t>
            </a:r>
          </a:p>
          <a:p>
            <a:endParaRPr lang="en-US" sz="2200" dirty="0">
              <a:solidFill>
                <a:srgbClr val="000000"/>
              </a:solidFill>
            </a:endParaRPr>
          </a:p>
        </p:txBody>
      </p:sp>
      <p:sp>
        <p:nvSpPr>
          <p:cNvPr id="3" name="Title 2"/>
          <p:cNvSpPr>
            <a:spLocks noGrp="1"/>
          </p:cNvSpPr>
          <p:nvPr>
            <p:ph type="title"/>
          </p:nvPr>
        </p:nvSpPr>
        <p:spPr/>
        <p:txBody>
          <a:bodyPr/>
          <a:lstStyle/>
          <a:p>
            <a:r>
              <a:rPr lang="en-US" dirty="0"/>
              <a:t>Spring : Transaction Choice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53694"/>
            <a:ext cx="8228012" cy="5404305"/>
          </a:xfrm>
        </p:spPr>
        <p:txBody>
          <a:bodyPr>
            <a:normAutofit/>
          </a:bodyPr>
          <a:lstStyle/>
          <a:p>
            <a:pPr>
              <a:lnSpc>
                <a:spcPct val="80000"/>
              </a:lnSpc>
            </a:pPr>
            <a:r>
              <a:rPr lang="en-US" dirty="0">
                <a:solidFill>
                  <a:srgbClr val="000000"/>
                </a:solidFill>
              </a:rPr>
              <a:t>Uses </a:t>
            </a:r>
            <a:r>
              <a:rPr lang="en-US" dirty="0" err="1">
                <a:solidFill>
                  <a:srgbClr val="000000"/>
                </a:solidFill>
              </a:rPr>
              <a:t>JPATransactionManager</a:t>
            </a:r>
            <a:r>
              <a:rPr lang="en-US" dirty="0">
                <a:solidFill>
                  <a:srgbClr val="000000"/>
                </a:solidFill>
              </a:rPr>
              <a:t> – daoContext.xml</a:t>
            </a:r>
          </a:p>
          <a:p>
            <a:pPr>
              <a:lnSpc>
                <a:spcPct val="80000"/>
              </a:lnSpc>
            </a:pPr>
            <a:endParaRPr lang="en-US" dirty="0">
              <a:solidFill>
                <a:srgbClr val="000000"/>
              </a:solidFill>
            </a:endParaRPr>
          </a:p>
          <a:p>
            <a:pPr lvl="1">
              <a:buFontTx/>
              <a:buNone/>
            </a:pPr>
            <a:r>
              <a:rPr lang="en-US" sz="1400" dirty="0"/>
              <a:t>	</a:t>
            </a:r>
          </a:p>
          <a:p>
            <a:pPr lvl="1">
              <a:buFontTx/>
              <a:buNone/>
            </a:pPr>
            <a:endParaRPr lang="en-US" sz="1400" b="1" dirty="0"/>
          </a:p>
          <a:p>
            <a:pPr lvl="1">
              <a:buFontTx/>
              <a:buNone/>
            </a:pPr>
            <a:endParaRPr lang="en-US" sz="1400" b="1" dirty="0"/>
          </a:p>
          <a:p>
            <a:pPr>
              <a:lnSpc>
                <a:spcPct val="80000"/>
              </a:lnSpc>
            </a:pPr>
            <a:endParaRPr lang="en-US" sz="2400" dirty="0">
              <a:solidFill>
                <a:srgbClr val="000000"/>
              </a:solidFill>
            </a:endParaRPr>
          </a:p>
          <a:p>
            <a:pPr>
              <a:lnSpc>
                <a:spcPct val="80000"/>
              </a:lnSpc>
            </a:pPr>
            <a:endParaRPr lang="en-US" sz="2400" dirty="0">
              <a:solidFill>
                <a:srgbClr val="000000"/>
              </a:solidFill>
            </a:endParaRPr>
          </a:p>
          <a:p>
            <a:pPr>
              <a:lnSpc>
                <a:spcPct val="80000"/>
              </a:lnSpc>
            </a:pPr>
            <a:r>
              <a:rPr lang="en-US" dirty="0" err="1">
                <a:solidFill>
                  <a:srgbClr val="000000"/>
                </a:solidFill>
              </a:rPr>
              <a:t>JpaTransactionManager</a:t>
            </a:r>
            <a:r>
              <a:rPr lang="en-US" dirty="0">
                <a:solidFill>
                  <a:srgbClr val="000000"/>
                </a:solidFill>
              </a:rPr>
              <a:t> manages JTA transactions using the configured JTA DataSource from </a:t>
            </a:r>
            <a:r>
              <a:rPr lang="en-US" dirty="0" err="1">
                <a:solidFill>
                  <a:srgbClr val="000000"/>
                </a:solidFill>
              </a:rPr>
              <a:t>entityManagerFactory</a:t>
            </a:r>
            <a:r>
              <a:rPr lang="en-US" dirty="0">
                <a:solidFill>
                  <a:srgbClr val="000000"/>
                </a:solidFill>
              </a:rPr>
              <a:t>.</a:t>
            </a:r>
          </a:p>
          <a:p>
            <a:pPr>
              <a:lnSpc>
                <a:spcPct val="80000"/>
              </a:lnSpc>
            </a:pPr>
            <a:r>
              <a:rPr lang="en-US" dirty="0">
                <a:solidFill>
                  <a:srgbClr val="000000"/>
                </a:solidFill>
              </a:rPr>
              <a:t>@Transactional annotation abstracts the transactional semantics – begin, commit and rollback from the developer.</a:t>
            </a:r>
          </a:p>
          <a:p>
            <a:pPr algn="r">
              <a:lnSpc>
                <a:spcPct val="80000"/>
              </a:lnSpc>
              <a:buNone/>
            </a:pPr>
            <a:r>
              <a:rPr lang="en-US" sz="2400" dirty="0">
                <a:solidFill>
                  <a:srgbClr val="000000"/>
                </a:solidFill>
              </a:rPr>
              <a:t>(</a:t>
            </a:r>
            <a:r>
              <a:rPr lang="en-US" sz="2400" dirty="0" err="1">
                <a:solidFill>
                  <a:srgbClr val="000000"/>
                </a:solidFill>
              </a:rPr>
              <a:t>Contd</a:t>
            </a:r>
            <a:r>
              <a:rPr lang="en-US" sz="2400" dirty="0">
                <a:solidFill>
                  <a:srgbClr val="000000"/>
                </a:solidFill>
              </a:rPr>
              <a:t>…)</a:t>
            </a:r>
          </a:p>
          <a:p>
            <a:endParaRPr lang="en-US" dirty="0"/>
          </a:p>
        </p:txBody>
      </p:sp>
      <p:sp>
        <p:nvSpPr>
          <p:cNvPr id="3" name="Title 2"/>
          <p:cNvSpPr>
            <a:spLocks noGrp="1"/>
          </p:cNvSpPr>
          <p:nvPr>
            <p:ph type="title"/>
          </p:nvPr>
        </p:nvSpPr>
        <p:spPr/>
        <p:txBody>
          <a:bodyPr>
            <a:normAutofit/>
          </a:bodyPr>
          <a:lstStyle/>
          <a:p>
            <a:r>
              <a:rPr lang="en-GB" dirty="0"/>
              <a:t>Spring : JPA Transactions</a:t>
            </a:r>
            <a:endParaRPr lang="en-US" dirty="0"/>
          </a:p>
        </p:txBody>
      </p:sp>
      <p:sp>
        <p:nvSpPr>
          <p:cNvPr id="6" name="Content Placeholder 1"/>
          <p:cNvSpPr txBox="1">
            <a:spLocks/>
          </p:cNvSpPr>
          <p:nvPr/>
        </p:nvSpPr>
        <p:spPr>
          <a:xfrm>
            <a:off x="819491" y="1901371"/>
            <a:ext cx="7327218" cy="1669143"/>
          </a:xfrm>
          <a:prstGeom prst="rect">
            <a:avLst/>
          </a:prstGeom>
          <a:solidFill>
            <a:srgbClr val="722772"/>
          </a:solidFill>
          <a:ln>
            <a:noFill/>
          </a:ln>
        </p:spPr>
        <p:txBody>
          <a:bodyPr vert="horz" lIns="0" tIns="0" rIns="0" bIns="0" numCol="1" rtlCol="0" anchor="ctr">
            <a:noAutofit/>
          </a:bodyPr>
          <a:lstStyle/>
          <a:p>
            <a:pPr lvl="1">
              <a:buFontTx/>
              <a:buNone/>
            </a:pPr>
            <a:r>
              <a:rPr lang="en-US" sz="1400" b="1" dirty="0">
                <a:solidFill>
                  <a:schemeClr val="bg1"/>
                </a:solidFill>
              </a:rPr>
              <a:t>&lt;!-- Setup Transactions --&gt;</a:t>
            </a:r>
          </a:p>
          <a:p>
            <a:pPr lvl="1">
              <a:buFontTx/>
              <a:buNone/>
            </a:pPr>
            <a:r>
              <a:rPr lang="en-US" sz="1400" b="1" dirty="0">
                <a:solidFill>
                  <a:schemeClr val="bg1"/>
                </a:solidFill>
              </a:rPr>
              <a:t>	&lt;bean id="</a:t>
            </a:r>
            <a:r>
              <a:rPr lang="en-US" sz="1400" b="1" dirty="0" err="1">
                <a:solidFill>
                  <a:schemeClr val="bg1"/>
                </a:solidFill>
              </a:rPr>
              <a:t>transactionManager</a:t>
            </a:r>
            <a:r>
              <a:rPr lang="en-US" sz="1400" b="1" dirty="0">
                <a:solidFill>
                  <a:schemeClr val="bg1"/>
                </a:solidFill>
              </a:rPr>
              <a:t>" 	class="</a:t>
            </a:r>
            <a:r>
              <a:rPr lang="en-US" sz="1400" b="1" dirty="0" err="1">
                <a:solidFill>
                  <a:schemeClr val="bg1"/>
                </a:solidFill>
              </a:rPr>
              <a:t>org.springframework.orm.jpa.JpaTransactionManager</a:t>
            </a:r>
            <a:r>
              <a:rPr lang="en-US" sz="1400" b="1" dirty="0">
                <a:solidFill>
                  <a:schemeClr val="bg1"/>
                </a:solidFill>
              </a:rPr>
              <a:t>"</a:t>
            </a:r>
          </a:p>
          <a:p>
            <a:pPr lvl="1">
              <a:buFontTx/>
              <a:buNone/>
            </a:pPr>
            <a:r>
              <a:rPr lang="en-US" sz="1400" b="1" dirty="0">
                <a:solidFill>
                  <a:schemeClr val="bg1"/>
                </a:solidFill>
              </a:rPr>
              <a:t>		p:entityManagerFactory-ref="</a:t>
            </a:r>
            <a:r>
              <a:rPr lang="en-US" sz="1400" b="1" dirty="0" err="1">
                <a:solidFill>
                  <a:schemeClr val="bg1"/>
                </a:solidFill>
              </a:rPr>
              <a:t>entityManagerFactory</a:t>
            </a:r>
            <a:r>
              <a:rPr lang="en-US" sz="1400" b="1" dirty="0">
                <a:solidFill>
                  <a:schemeClr val="bg1"/>
                </a:solidFill>
              </a:rPr>
              <a:t>" /&gt;</a:t>
            </a:r>
          </a:p>
          <a:p>
            <a:pPr lvl="1">
              <a:buFontTx/>
              <a:buNone/>
            </a:pPr>
            <a:r>
              <a:rPr lang="en-US" sz="1400" b="1" dirty="0">
                <a:solidFill>
                  <a:schemeClr val="bg1"/>
                </a:solidFill>
              </a:rPr>
              <a:t>	&lt;!-- activates @Transactional --&gt;</a:t>
            </a:r>
          </a:p>
          <a:p>
            <a:pPr lvl="1">
              <a:buFontTx/>
              <a:buNone/>
            </a:pPr>
            <a:r>
              <a:rPr lang="en-US" sz="1400" b="1" dirty="0">
                <a:solidFill>
                  <a:schemeClr val="bg1"/>
                </a:solidFill>
              </a:rPr>
              <a:t>	&lt;</a:t>
            </a:r>
            <a:r>
              <a:rPr lang="en-US" sz="1400" b="1" dirty="0" err="1">
                <a:solidFill>
                  <a:schemeClr val="bg1"/>
                </a:solidFill>
              </a:rPr>
              <a:t>tx:annotation</a:t>
            </a:r>
            <a:r>
              <a:rPr lang="en-US" sz="1400" b="1" dirty="0">
                <a:solidFill>
                  <a:schemeClr val="bg1"/>
                </a:solidFill>
              </a:rPr>
              <a:t>-driven transaction-manager="</a:t>
            </a:r>
            <a:r>
              <a:rPr lang="en-US" sz="1400" b="1" dirty="0" err="1">
                <a:solidFill>
                  <a:schemeClr val="bg1"/>
                </a:solidFill>
              </a:rPr>
              <a:t>transactionManager</a:t>
            </a:r>
            <a:r>
              <a:rPr lang="en-US" sz="1400" b="1" dirty="0">
                <a:solidFill>
                  <a:schemeClr val="bg1"/>
                </a:solidFill>
              </a:rPr>
              <a:t>" /&gt;</a:t>
            </a:r>
            <a:endParaRPr lang="en-U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68209"/>
            <a:ext cx="8228012" cy="5037138"/>
          </a:xfrm>
        </p:spPr>
        <p:txBody>
          <a:bodyPr>
            <a:normAutofit/>
          </a:bodyPr>
          <a:lstStyle/>
          <a:p>
            <a:pPr>
              <a:lnSpc>
                <a:spcPct val="80000"/>
              </a:lnSpc>
            </a:pPr>
            <a:r>
              <a:rPr lang="en-US" dirty="0" err="1">
                <a:solidFill>
                  <a:srgbClr val="000000"/>
                </a:solidFill>
              </a:rPr>
              <a:t>JPaTransactionManager</a:t>
            </a:r>
            <a:r>
              <a:rPr lang="en-US" dirty="0">
                <a:solidFill>
                  <a:srgbClr val="000000"/>
                </a:solidFill>
              </a:rPr>
              <a:t> begins a JTA transaction, invokes the method and either commits or rollback the global transaction.</a:t>
            </a:r>
          </a:p>
          <a:p>
            <a:pPr>
              <a:buFontTx/>
              <a:buNone/>
            </a:pPr>
            <a:r>
              <a:rPr lang="en-US" sz="1400" dirty="0">
                <a:solidFill>
                  <a:srgbClr val="000000"/>
                </a:solidFill>
              </a:rPr>
              <a:t>	</a:t>
            </a:r>
            <a:endParaRPr lang="en-US" dirty="0"/>
          </a:p>
        </p:txBody>
      </p:sp>
      <p:sp>
        <p:nvSpPr>
          <p:cNvPr id="3" name="Title 2"/>
          <p:cNvSpPr>
            <a:spLocks noGrp="1"/>
          </p:cNvSpPr>
          <p:nvPr>
            <p:ph type="title"/>
          </p:nvPr>
        </p:nvSpPr>
        <p:spPr/>
        <p:txBody>
          <a:bodyPr/>
          <a:lstStyle/>
          <a:p>
            <a:r>
              <a:rPr lang="en-GB" dirty="0"/>
              <a:t>Spring : JPA Transactions</a:t>
            </a:r>
            <a:endParaRPr lang="en-US" dirty="0"/>
          </a:p>
        </p:txBody>
      </p:sp>
      <p:sp>
        <p:nvSpPr>
          <p:cNvPr id="4" name="Content Placeholder 1"/>
          <p:cNvSpPr txBox="1">
            <a:spLocks/>
          </p:cNvSpPr>
          <p:nvPr/>
        </p:nvSpPr>
        <p:spPr>
          <a:xfrm>
            <a:off x="819491" y="2735942"/>
            <a:ext cx="7327218" cy="1669143"/>
          </a:xfrm>
          <a:prstGeom prst="rect">
            <a:avLst/>
          </a:prstGeom>
          <a:solidFill>
            <a:srgbClr val="722772"/>
          </a:solidFill>
          <a:ln>
            <a:noFill/>
          </a:ln>
        </p:spPr>
        <p:txBody>
          <a:bodyPr vert="horz" lIns="0" tIns="0" rIns="0" bIns="0" numCol="1" rtlCol="0" anchor="ctr">
            <a:noAutofit/>
          </a:bodyPr>
          <a:lstStyle/>
          <a:p>
            <a:pPr lvl="1">
              <a:buFontTx/>
              <a:buNone/>
            </a:pPr>
            <a:r>
              <a:rPr lang="en-US" sz="1400" b="1" dirty="0">
                <a:solidFill>
                  <a:schemeClr val="bg1"/>
                </a:solidFill>
              </a:rPr>
              <a:t>@Transactional</a:t>
            </a:r>
          </a:p>
          <a:p>
            <a:pPr lvl="1">
              <a:buFontTx/>
              <a:buNone/>
            </a:pPr>
            <a:r>
              <a:rPr lang="en-US" sz="1400" b="1" dirty="0">
                <a:solidFill>
                  <a:schemeClr val="bg1"/>
                </a:solidFill>
              </a:rPr>
              <a:t>public Order </a:t>
            </a:r>
            <a:r>
              <a:rPr lang="en-US" sz="1400" b="1" dirty="0" err="1">
                <a:solidFill>
                  <a:schemeClr val="bg1"/>
                </a:solidFill>
              </a:rPr>
              <a:t>modifyOrder</a:t>
            </a:r>
            <a:r>
              <a:rPr lang="en-US" sz="1400" b="1" dirty="0">
                <a:solidFill>
                  <a:schemeClr val="bg1"/>
                </a:solidFill>
              </a:rPr>
              <a:t>( Order entity ) {</a:t>
            </a:r>
          </a:p>
          <a:p>
            <a:pPr lvl="1">
              <a:buFontTx/>
              <a:buNone/>
            </a:pPr>
            <a:r>
              <a:rPr lang="en-US" sz="1400" b="1" dirty="0">
                <a:solidFill>
                  <a:schemeClr val="bg1"/>
                </a:solidFill>
              </a:rPr>
              <a:t>	</a:t>
            </a:r>
            <a:r>
              <a:rPr lang="en-US" sz="1400" b="1" dirty="0" err="1">
                <a:solidFill>
                  <a:schemeClr val="bg1"/>
                </a:solidFill>
              </a:rPr>
              <a:t>setTotalOrderAmount</a:t>
            </a:r>
            <a:r>
              <a:rPr lang="en-US" sz="1400" b="1" dirty="0">
                <a:solidFill>
                  <a:schemeClr val="bg1"/>
                </a:solidFill>
              </a:rPr>
              <a:t>( entity );</a:t>
            </a:r>
          </a:p>
          <a:p>
            <a:pPr lvl="1">
              <a:buFontTx/>
              <a:buNone/>
            </a:pPr>
            <a:r>
              <a:rPr lang="en-US" sz="1400" b="1" dirty="0">
                <a:solidFill>
                  <a:schemeClr val="bg1"/>
                </a:solidFill>
              </a:rPr>
              <a:t>	</a:t>
            </a:r>
            <a:r>
              <a:rPr lang="en-US" sz="1400" b="1" dirty="0" err="1">
                <a:solidFill>
                  <a:schemeClr val="bg1"/>
                </a:solidFill>
              </a:rPr>
              <a:t>this.orderDao.persist</a:t>
            </a:r>
            <a:r>
              <a:rPr lang="en-US" sz="1400" b="1" dirty="0">
                <a:solidFill>
                  <a:schemeClr val="bg1"/>
                </a:solidFill>
              </a:rPr>
              <a:t>( entity );</a:t>
            </a:r>
          </a:p>
          <a:p>
            <a:pPr lvl="1">
              <a:buFontTx/>
              <a:buNone/>
            </a:pPr>
            <a:r>
              <a:rPr lang="en-US" sz="1400" b="1" dirty="0">
                <a:solidFill>
                  <a:schemeClr val="bg1"/>
                </a:solidFill>
              </a:rPr>
              <a:t>	return entity;</a:t>
            </a:r>
          </a:p>
          <a:p>
            <a:pPr lvl="1">
              <a:buFontTx/>
              <a:buNone/>
            </a:pPr>
            <a:r>
              <a:rPr lang="en-US" sz="1400" b="1" dirty="0">
                <a:solidFill>
                  <a:schemeClr val="bg1"/>
                </a:solidFill>
              </a:rPr>
              <a:t>	}	</a:t>
            </a:r>
          </a:p>
          <a:p>
            <a:pPr lvl="1">
              <a:buFontTx/>
              <a:buNone/>
            </a:pPr>
            <a:endParaRPr lang="en-US" sz="1400" b="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r>
              <a:rPr lang="en-US" dirty="0">
                <a:solidFill>
                  <a:srgbClr val="000000"/>
                </a:solidFill>
              </a:rPr>
              <a:t>Declarative transaction management was only available in EJB containers. But now Spring offers support for declarative transactions to POJOs.</a:t>
            </a:r>
          </a:p>
          <a:p>
            <a:r>
              <a:rPr lang="en-US" dirty="0">
                <a:solidFill>
                  <a:srgbClr val="000000"/>
                </a:solidFill>
              </a:rPr>
              <a:t>This is done through spring AOP frame work using auto proxies.</a:t>
            </a:r>
          </a:p>
          <a:p>
            <a:r>
              <a:rPr lang="en-US" dirty="0">
                <a:solidFill>
                  <a:srgbClr val="000000"/>
                </a:solidFill>
              </a:rPr>
              <a:t>Spring enables declarative transaction management to be applied to any class or method.</a:t>
            </a:r>
          </a:p>
          <a:p>
            <a:r>
              <a:rPr lang="en-US" dirty="0">
                <a:solidFill>
                  <a:srgbClr val="000000"/>
                </a:solidFill>
              </a:rPr>
              <a:t>If applied at class level will apply to all methods including getters and setters</a:t>
            </a:r>
          </a:p>
          <a:p>
            <a:r>
              <a:rPr lang="en-US" dirty="0">
                <a:solidFill>
                  <a:srgbClr val="000000"/>
                </a:solidFill>
              </a:rPr>
              <a:t>It offers configurable propagation and </a:t>
            </a:r>
            <a:r>
              <a:rPr lang="en-US" i="1" dirty="0">
                <a:solidFill>
                  <a:srgbClr val="000000"/>
                </a:solidFill>
              </a:rPr>
              <a:t>rollback rules. </a:t>
            </a:r>
            <a:endParaRPr lang="en-US" dirty="0">
              <a:solidFill>
                <a:srgbClr val="000000"/>
              </a:solidFill>
            </a:endParaRPr>
          </a:p>
          <a:p>
            <a:endParaRPr lang="en-US" dirty="0">
              <a:solidFill>
                <a:srgbClr val="000000"/>
              </a:solidFill>
            </a:endParaRPr>
          </a:p>
          <a:p>
            <a:endParaRPr lang="en-US" dirty="0"/>
          </a:p>
        </p:txBody>
      </p:sp>
      <p:sp>
        <p:nvSpPr>
          <p:cNvPr id="3" name="Title 2"/>
          <p:cNvSpPr>
            <a:spLocks noGrp="1"/>
          </p:cNvSpPr>
          <p:nvPr>
            <p:ph type="title"/>
          </p:nvPr>
        </p:nvSpPr>
        <p:spPr/>
        <p:txBody>
          <a:bodyPr/>
          <a:lstStyle/>
          <a:p>
            <a:r>
              <a:rPr lang="en-GB" dirty="0"/>
              <a:t>Spring : @Transactional</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53694"/>
            <a:ext cx="8228012" cy="5266193"/>
          </a:xfrm>
        </p:spPr>
        <p:txBody>
          <a:bodyPr>
            <a:noAutofit/>
          </a:bodyPr>
          <a:lstStyle/>
          <a:p>
            <a:r>
              <a:rPr lang="en-US" dirty="0">
                <a:solidFill>
                  <a:srgbClr val="000000"/>
                </a:solidFill>
              </a:rPr>
              <a:t>All the transaction manager have the following transaction attributes that can be configured.</a:t>
            </a:r>
          </a:p>
          <a:p>
            <a:pPr lvl="1">
              <a:lnSpc>
                <a:spcPct val="80000"/>
              </a:lnSpc>
            </a:pPr>
            <a:r>
              <a:rPr lang="en-US" dirty="0"/>
              <a:t>Propagation behavior</a:t>
            </a:r>
          </a:p>
          <a:p>
            <a:pPr lvl="1">
              <a:lnSpc>
                <a:spcPct val="80000"/>
              </a:lnSpc>
            </a:pPr>
            <a:r>
              <a:rPr lang="en-US" dirty="0"/>
              <a:t>Isolation level</a:t>
            </a:r>
          </a:p>
          <a:p>
            <a:pPr lvl="1">
              <a:lnSpc>
                <a:spcPct val="80000"/>
              </a:lnSpc>
            </a:pPr>
            <a:r>
              <a:rPr lang="en-US" dirty="0"/>
              <a:t>Read-only hints</a:t>
            </a:r>
          </a:p>
          <a:p>
            <a:pPr lvl="1">
              <a:lnSpc>
                <a:spcPct val="80000"/>
              </a:lnSpc>
            </a:pPr>
            <a:r>
              <a:rPr lang="en-US" dirty="0"/>
              <a:t>The transaction timeout period</a:t>
            </a:r>
          </a:p>
          <a:p>
            <a:pPr lvl="1" algn="r">
              <a:lnSpc>
                <a:spcPct val="80000"/>
              </a:lnSpc>
              <a:buNone/>
            </a:pPr>
            <a:r>
              <a:rPr lang="en-US" sz="2000" dirty="0"/>
              <a:t>(</a:t>
            </a:r>
            <a:r>
              <a:rPr lang="en-US" sz="2000" dirty="0" err="1"/>
              <a:t>Contd</a:t>
            </a:r>
            <a:r>
              <a:rPr lang="en-US" sz="2000" dirty="0"/>
              <a:t>…)</a:t>
            </a:r>
          </a:p>
          <a:p>
            <a:pPr lvl="1">
              <a:lnSpc>
                <a:spcPct val="80000"/>
              </a:lnSpc>
            </a:pPr>
            <a:endParaRPr lang="en-US" sz="1800" dirty="0"/>
          </a:p>
        </p:txBody>
      </p:sp>
      <p:sp>
        <p:nvSpPr>
          <p:cNvPr id="3" name="Title 2"/>
          <p:cNvSpPr>
            <a:spLocks noGrp="1"/>
          </p:cNvSpPr>
          <p:nvPr>
            <p:ph type="title"/>
          </p:nvPr>
        </p:nvSpPr>
        <p:spPr/>
        <p:txBody>
          <a:bodyPr>
            <a:normAutofit/>
          </a:bodyPr>
          <a:lstStyle/>
          <a:p>
            <a:r>
              <a:rPr lang="en-GB" dirty="0"/>
              <a:t>Spring : Transaction Attributes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for post">
            <a:extLst>
              <a:ext uri="{FF2B5EF4-FFF2-40B4-BE49-F238E27FC236}">
                <a16:creationId xmlns:a16="http://schemas.microsoft.com/office/drawing/2014/main" id="{A5F64A0C-B1DA-4627-9F48-685AE1652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 y="885825"/>
            <a:ext cx="8410575"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615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68F2613B-A11C-4E7A-9EA7-125297BFE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876300"/>
            <a:ext cx="901065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81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for post">
            <a:extLst>
              <a:ext uri="{FF2B5EF4-FFF2-40B4-BE49-F238E27FC236}">
                <a16:creationId xmlns:a16="http://schemas.microsoft.com/office/drawing/2014/main" id="{288202F3-ABFF-4167-BFBF-D55D6F473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842963"/>
            <a:ext cx="901065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71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for post">
            <a:extLst>
              <a:ext uri="{FF2B5EF4-FFF2-40B4-BE49-F238E27FC236}">
                <a16:creationId xmlns:a16="http://schemas.microsoft.com/office/drawing/2014/main" id="{79AFF1FE-50BB-4A4C-A45A-FE59DD4F0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838200"/>
            <a:ext cx="893445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715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for post">
            <a:extLst>
              <a:ext uri="{FF2B5EF4-FFF2-40B4-BE49-F238E27FC236}">
                <a16:creationId xmlns:a16="http://schemas.microsoft.com/office/drawing/2014/main" id="{5F1B259A-8D72-4C01-9518-FF438A1FF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81063"/>
            <a:ext cx="8839200"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602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6" name="Content Placeholder 7"/>
          <p:cNvSpPr>
            <a:spLocks noGrp="1"/>
          </p:cNvSpPr>
          <p:nvPr>
            <p:ph idx="4294967295"/>
          </p:nvPr>
        </p:nvSpPr>
        <p:spPr>
          <a:xfrm>
            <a:off x="457200" y="2081197"/>
            <a:ext cx="8686800" cy="4776803"/>
          </a:xfrm>
          <a:prstGeom prst="rect">
            <a:avLst/>
          </a:prstGeom>
        </p:spPr>
        <p:txBody>
          <a:bodyPr>
            <a:noAutofit/>
          </a:bodyPr>
          <a:lstStyle/>
          <a:p>
            <a:pPr lvl="1"/>
            <a:r>
              <a:rPr lang="en-US" dirty="0"/>
              <a:t>Transaction Management Basics</a:t>
            </a:r>
          </a:p>
          <a:p>
            <a:pPr lvl="1"/>
            <a:r>
              <a:rPr lang="en-US" dirty="0"/>
              <a:t>JDBC Transaction Management</a:t>
            </a:r>
          </a:p>
          <a:p>
            <a:pPr lvl="1"/>
            <a:r>
              <a:rPr lang="en-US" dirty="0"/>
              <a:t>Introduction to Spring Transaction</a:t>
            </a:r>
          </a:p>
          <a:p>
            <a:pPr lvl="1"/>
            <a:r>
              <a:rPr lang="en-US" dirty="0"/>
              <a:t>Spring Transaction Properties</a:t>
            </a:r>
          </a:p>
          <a:p>
            <a:pPr lvl="1"/>
            <a:r>
              <a:rPr lang="en-US" dirty="0"/>
              <a:t>Spring JPA Transaction Management</a:t>
            </a:r>
          </a:p>
          <a:p>
            <a:pPr lvl="1"/>
            <a:r>
              <a:rPr lang="en-US" dirty="0"/>
              <a:t>Spring Transactional Attribute</a:t>
            </a:r>
          </a:p>
          <a:p>
            <a:pPr lvl="1"/>
            <a:endParaRPr lang="en-US" dirty="0"/>
          </a:p>
        </p:txBody>
      </p:sp>
      <p:sp>
        <p:nvSpPr>
          <p:cNvPr id="7" name="Text Placeholder 6"/>
          <p:cNvSpPr txBox="1">
            <a:spLocks/>
          </p:cNvSpPr>
          <p:nvPr/>
        </p:nvSpPr>
        <p:spPr>
          <a:xfrm>
            <a:off x="461035" y="1466850"/>
            <a:ext cx="8229600" cy="371475"/>
          </a:xfrm>
          <a:prstGeom prst="rect">
            <a:avLst/>
          </a:prstGeom>
        </p:spPr>
        <p:txBody>
          <a:bodyPr/>
          <a:lstStyle/>
          <a:p>
            <a:pPr marL="231775" marR="0" lvl="0" indent="-231775" algn="l" defTabSz="914400" rtl="0" eaLnBrk="1" fontAlgn="auto" latinLnBrk="0" hangingPunct="1">
              <a:lnSpc>
                <a:spcPct val="100000"/>
              </a:lnSpc>
              <a:spcBef>
                <a:spcPts val="1200"/>
              </a:spcBef>
              <a:spcAft>
                <a:spcPts val="0"/>
              </a:spcAft>
              <a:buClr>
                <a:schemeClr val="tx1"/>
              </a:buClr>
              <a:buSzPct val="80000"/>
              <a:buFont typeface="Arial" pitchFamily="34" charset="0"/>
              <a:buChar char="•"/>
              <a:tabLst/>
              <a:defRPr/>
            </a:pPr>
            <a:r>
              <a:rPr kumimoji="0" lang="en-US" sz="26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This module will cover the following topics:</a:t>
            </a:r>
          </a:p>
        </p:txBody>
      </p:sp>
      <p:pic>
        <p:nvPicPr>
          <p:cNvPr id="5" name="Picture 4" descr="Magnify_PC [Converted].png"/>
          <p:cNvPicPr>
            <a:picLocks noChangeAspect="1"/>
          </p:cNvPicPr>
          <p:nvPr/>
        </p:nvPicPr>
        <p:blipFill>
          <a:blip r:embed="rId2" cstate="print"/>
          <a:stretch>
            <a:fillRect/>
          </a:stretch>
        </p:blipFill>
        <p:spPr>
          <a:xfrm>
            <a:off x="7017943" y="158624"/>
            <a:ext cx="2000897" cy="20068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nodeType="clickEffect">
                                  <p:stCondLst>
                                    <p:cond delay="0"/>
                                  </p:stCondLst>
                                  <p:childTnLst>
                                    <p:set>
                                      <p:cBhvr override="childStyle">
                                        <p:cTn id="6" dur="indefinite"/>
                                        <p:tgtEl>
                                          <p:spTgt spid="6">
                                            <p:txEl>
                                              <p:pRg st="0" end="0"/>
                                            </p:txEl>
                                          </p:spTgt>
                                        </p:tgtEl>
                                        <p:attrNameLst>
                                          <p:attrName>style.fontStyle</p:attrName>
                                        </p:attrNameLst>
                                      </p:cBhvr>
                                      <p:to>
                                        <p:strVal val="normal"/>
                                      </p:to>
                                    </p:set>
                                    <p:set>
                                      <p:cBhvr override="childStyle">
                                        <p:cTn id="7" dur="indefinite"/>
                                        <p:tgtEl>
                                          <p:spTgt spid="6">
                                            <p:txEl>
                                              <p:pRg st="0" end="0"/>
                                            </p:txEl>
                                          </p:spTgt>
                                        </p:tgtEl>
                                        <p:attrNameLst>
                                          <p:attrName>style.fontWeight</p:attrName>
                                        </p:attrNameLst>
                                      </p:cBhvr>
                                      <p:to>
                                        <p:strVal val="bold"/>
                                      </p:to>
                                    </p:set>
                                    <p:set>
                                      <p:cBhvr override="childStyle">
                                        <p:cTn id="8" dur="indefinite"/>
                                        <p:tgtEl>
                                          <p:spTgt spid="6">
                                            <p:txEl>
                                              <p:pRg st="0" end="0"/>
                                            </p:txEl>
                                          </p:spTgt>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5" presetClass="emph" presetSubtype="1" nodeType="clickEffect">
                                  <p:stCondLst>
                                    <p:cond delay="0"/>
                                  </p:stCondLst>
                                  <p:childTnLst>
                                    <p:set>
                                      <p:cBhvr override="childStyle">
                                        <p:cTn id="12" dur="indefinite"/>
                                        <p:tgtEl>
                                          <p:spTgt spid="6">
                                            <p:txEl>
                                              <p:pRg st="1" end="1"/>
                                            </p:txEl>
                                          </p:spTgt>
                                        </p:tgtEl>
                                        <p:attrNameLst>
                                          <p:attrName>style.fontStyle</p:attrName>
                                        </p:attrNameLst>
                                      </p:cBhvr>
                                      <p:to>
                                        <p:strVal val="normal"/>
                                      </p:to>
                                    </p:set>
                                    <p:set>
                                      <p:cBhvr override="childStyle">
                                        <p:cTn id="13" dur="indefinite"/>
                                        <p:tgtEl>
                                          <p:spTgt spid="6">
                                            <p:txEl>
                                              <p:pRg st="1" end="1"/>
                                            </p:txEl>
                                          </p:spTgt>
                                        </p:tgtEl>
                                        <p:attrNameLst>
                                          <p:attrName>style.fontWeight</p:attrName>
                                        </p:attrNameLst>
                                      </p:cBhvr>
                                      <p:to>
                                        <p:strVal val="bold"/>
                                      </p:to>
                                    </p:set>
                                    <p:set>
                                      <p:cBhvr override="childStyle">
                                        <p:cTn id="14" dur="indefinite"/>
                                        <p:tgtEl>
                                          <p:spTgt spid="6">
                                            <p:txEl>
                                              <p:pRg st="1" end="1"/>
                                            </p:txEl>
                                          </p:spTgt>
                                        </p:tgtEl>
                                        <p:attrNameLst>
                                          <p:attrName>style.textDecorationUnderline</p:attrName>
                                        </p:attrNameLst>
                                      </p:cBhvr>
                                      <p:to>
                                        <p:strVal val="false"/>
                                      </p:to>
                                    </p:set>
                                  </p:childTnLst>
                                </p:cTn>
                              </p:par>
                            </p:childTnLst>
                          </p:cTn>
                        </p:par>
                      </p:childTnLst>
                    </p:cTn>
                  </p:par>
                  <p:par>
                    <p:cTn id="15" fill="hold">
                      <p:stCondLst>
                        <p:cond delay="indefinite"/>
                      </p:stCondLst>
                      <p:childTnLst>
                        <p:par>
                          <p:cTn id="16" fill="hold">
                            <p:stCondLst>
                              <p:cond delay="0"/>
                            </p:stCondLst>
                            <p:childTnLst>
                              <p:par>
                                <p:cTn id="17" presetID="5" presetClass="emph" presetSubtype="1" nodeType="clickEffect">
                                  <p:stCondLst>
                                    <p:cond delay="0"/>
                                  </p:stCondLst>
                                  <p:childTnLst>
                                    <p:set>
                                      <p:cBhvr override="childStyle">
                                        <p:cTn id="18" dur="indefinite"/>
                                        <p:tgtEl>
                                          <p:spTgt spid="6">
                                            <p:txEl>
                                              <p:pRg st="2" end="2"/>
                                            </p:txEl>
                                          </p:spTgt>
                                        </p:tgtEl>
                                        <p:attrNameLst>
                                          <p:attrName>style.fontStyle</p:attrName>
                                        </p:attrNameLst>
                                      </p:cBhvr>
                                      <p:to>
                                        <p:strVal val="normal"/>
                                      </p:to>
                                    </p:set>
                                    <p:set>
                                      <p:cBhvr override="childStyle">
                                        <p:cTn id="19" dur="indefinite"/>
                                        <p:tgtEl>
                                          <p:spTgt spid="6">
                                            <p:txEl>
                                              <p:pRg st="2" end="2"/>
                                            </p:txEl>
                                          </p:spTgt>
                                        </p:tgtEl>
                                        <p:attrNameLst>
                                          <p:attrName>style.fontWeight</p:attrName>
                                        </p:attrNameLst>
                                      </p:cBhvr>
                                      <p:to>
                                        <p:strVal val="bold"/>
                                      </p:to>
                                    </p:set>
                                    <p:set>
                                      <p:cBhvr override="childStyle">
                                        <p:cTn id="20" dur="indefinite"/>
                                        <p:tgtEl>
                                          <p:spTgt spid="6">
                                            <p:txEl>
                                              <p:pRg st="2" end="2"/>
                                            </p:txEl>
                                          </p:spTgt>
                                        </p:tgtEl>
                                        <p:attrNameLst>
                                          <p:attrName>style.textDecorationUnderline</p:attrName>
                                        </p:attrNameLst>
                                      </p:cBhvr>
                                      <p:to>
                                        <p:strVal val="false"/>
                                      </p:to>
                                    </p:set>
                                  </p:childTnLst>
                                </p:cTn>
                              </p:par>
                            </p:childTnLst>
                          </p:cTn>
                        </p:par>
                      </p:childTnLst>
                    </p:cTn>
                  </p:par>
                  <p:par>
                    <p:cTn id="21" fill="hold">
                      <p:stCondLst>
                        <p:cond delay="indefinite"/>
                      </p:stCondLst>
                      <p:childTnLst>
                        <p:par>
                          <p:cTn id="22" fill="hold">
                            <p:stCondLst>
                              <p:cond delay="0"/>
                            </p:stCondLst>
                            <p:childTnLst>
                              <p:par>
                                <p:cTn id="23" presetID="5" presetClass="emph" presetSubtype="1" nodeType="clickEffect">
                                  <p:stCondLst>
                                    <p:cond delay="0"/>
                                  </p:stCondLst>
                                  <p:childTnLst>
                                    <p:set>
                                      <p:cBhvr override="childStyle">
                                        <p:cTn id="24" dur="indefinite"/>
                                        <p:tgtEl>
                                          <p:spTgt spid="6">
                                            <p:txEl>
                                              <p:pRg st="3" end="3"/>
                                            </p:txEl>
                                          </p:spTgt>
                                        </p:tgtEl>
                                        <p:attrNameLst>
                                          <p:attrName>style.fontStyle</p:attrName>
                                        </p:attrNameLst>
                                      </p:cBhvr>
                                      <p:to>
                                        <p:strVal val="normal"/>
                                      </p:to>
                                    </p:set>
                                    <p:set>
                                      <p:cBhvr override="childStyle">
                                        <p:cTn id="25" dur="indefinite"/>
                                        <p:tgtEl>
                                          <p:spTgt spid="6">
                                            <p:txEl>
                                              <p:pRg st="3" end="3"/>
                                            </p:txEl>
                                          </p:spTgt>
                                        </p:tgtEl>
                                        <p:attrNameLst>
                                          <p:attrName>style.fontWeight</p:attrName>
                                        </p:attrNameLst>
                                      </p:cBhvr>
                                      <p:to>
                                        <p:strVal val="bold"/>
                                      </p:to>
                                    </p:set>
                                    <p:set>
                                      <p:cBhvr override="childStyle">
                                        <p:cTn id="26" dur="indefinite"/>
                                        <p:tgtEl>
                                          <p:spTgt spid="6">
                                            <p:txEl>
                                              <p:pRg st="3" end="3"/>
                                            </p:txEl>
                                          </p:spTgt>
                                        </p:tgtEl>
                                        <p:attrNameLst>
                                          <p:attrName>style.textDecorationUnderline</p:attrName>
                                        </p:attrNameLst>
                                      </p:cBhvr>
                                      <p:to>
                                        <p:strVal val="false"/>
                                      </p:to>
                                    </p:set>
                                  </p:childTnLst>
                                </p:cTn>
                              </p:par>
                            </p:childTnLst>
                          </p:cTn>
                        </p:par>
                      </p:childTnLst>
                    </p:cTn>
                  </p:par>
                  <p:par>
                    <p:cTn id="27" fill="hold">
                      <p:stCondLst>
                        <p:cond delay="indefinite"/>
                      </p:stCondLst>
                      <p:childTnLst>
                        <p:par>
                          <p:cTn id="28" fill="hold">
                            <p:stCondLst>
                              <p:cond delay="0"/>
                            </p:stCondLst>
                            <p:childTnLst>
                              <p:par>
                                <p:cTn id="29" presetID="5" presetClass="emph" presetSubtype="1" nodeType="clickEffect">
                                  <p:stCondLst>
                                    <p:cond delay="0"/>
                                  </p:stCondLst>
                                  <p:childTnLst>
                                    <p:set>
                                      <p:cBhvr override="childStyle">
                                        <p:cTn id="30" dur="indefinite"/>
                                        <p:tgtEl>
                                          <p:spTgt spid="6">
                                            <p:txEl>
                                              <p:pRg st="4" end="4"/>
                                            </p:txEl>
                                          </p:spTgt>
                                        </p:tgtEl>
                                        <p:attrNameLst>
                                          <p:attrName>style.fontStyle</p:attrName>
                                        </p:attrNameLst>
                                      </p:cBhvr>
                                      <p:to>
                                        <p:strVal val="normal"/>
                                      </p:to>
                                    </p:set>
                                    <p:set>
                                      <p:cBhvr override="childStyle">
                                        <p:cTn id="31" dur="indefinite"/>
                                        <p:tgtEl>
                                          <p:spTgt spid="6">
                                            <p:txEl>
                                              <p:pRg st="4" end="4"/>
                                            </p:txEl>
                                          </p:spTgt>
                                        </p:tgtEl>
                                        <p:attrNameLst>
                                          <p:attrName>style.fontWeight</p:attrName>
                                        </p:attrNameLst>
                                      </p:cBhvr>
                                      <p:to>
                                        <p:strVal val="bold"/>
                                      </p:to>
                                    </p:set>
                                    <p:set>
                                      <p:cBhvr override="childStyle">
                                        <p:cTn id="32" dur="indefinite"/>
                                        <p:tgtEl>
                                          <p:spTgt spid="6">
                                            <p:txEl>
                                              <p:pRg st="4" end="4"/>
                                            </p:txEl>
                                          </p:spTgt>
                                        </p:tgtEl>
                                        <p:attrNameLst>
                                          <p:attrName>style.textDecorationUnderline</p:attrName>
                                        </p:attrNameLst>
                                      </p:cBhvr>
                                      <p:to>
                                        <p:strVal val="false"/>
                                      </p:to>
                                    </p:set>
                                  </p:childTnLst>
                                </p:cTn>
                              </p:par>
                            </p:childTnLst>
                          </p:cTn>
                        </p:par>
                      </p:childTnLst>
                    </p:cTn>
                  </p:par>
                  <p:par>
                    <p:cTn id="33" fill="hold">
                      <p:stCondLst>
                        <p:cond delay="indefinite"/>
                      </p:stCondLst>
                      <p:childTnLst>
                        <p:par>
                          <p:cTn id="34" fill="hold">
                            <p:stCondLst>
                              <p:cond delay="0"/>
                            </p:stCondLst>
                            <p:childTnLst>
                              <p:par>
                                <p:cTn id="35" presetID="5" presetClass="emph" presetSubtype="1" nodeType="clickEffect">
                                  <p:stCondLst>
                                    <p:cond delay="0"/>
                                  </p:stCondLst>
                                  <p:childTnLst>
                                    <p:set>
                                      <p:cBhvr override="childStyle">
                                        <p:cTn id="36" dur="indefinite"/>
                                        <p:tgtEl>
                                          <p:spTgt spid="6">
                                            <p:txEl>
                                              <p:pRg st="5" end="5"/>
                                            </p:txEl>
                                          </p:spTgt>
                                        </p:tgtEl>
                                        <p:attrNameLst>
                                          <p:attrName>style.fontStyle</p:attrName>
                                        </p:attrNameLst>
                                      </p:cBhvr>
                                      <p:to>
                                        <p:strVal val="normal"/>
                                      </p:to>
                                    </p:set>
                                    <p:set>
                                      <p:cBhvr override="childStyle">
                                        <p:cTn id="37" dur="indefinite"/>
                                        <p:tgtEl>
                                          <p:spTgt spid="6">
                                            <p:txEl>
                                              <p:pRg st="5" end="5"/>
                                            </p:txEl>
                                          </p:spTgt>
                                        </p:tgtEl>
                                        <p:attrNameLst>
                                          <p:attrName>style.fontWeight</p:attrName>
                                        </p:attrNameLst>
                                      </p:cBhvr>
                                      <p:to>
                                        <p:strVal val="bold"/>
                                      </p:to>
                                    </p:set>
                                    <p:set>
                                      <p:cBhvr override="childStyle">
                                        <p:cTn id="38" dur="indefinite"/>
                                        <p:tgtEl>
                                          <p:spTgt spid="6">
                                            <p:txEl>
                                              <p:pRg st="5" end="5"/>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for post">
            <a:extLst>
              <a:ext uri="{FF2B5EF4-FFF2-40B4-BE49-F238E27FC236}">
                <a16:creationId xmlns:a16="http://schemas.microsoft.com/office/drawing/2014/main" id="{C8851483-2CE1-4DE3-A14E-32721DB00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842963"/>
            <a:ext cx="9134475"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28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for post">
            <a:extLst>
              <a:ext uri="{FF2B5EF4-FFF2-40B4-BE49-F238E27FC236}">
                <a16:creationId xmlns:a16="http://schemas.microsoft.com/office/drawing/2014/main" id="{5DDDE69E-1C5F-4C17-AA1A-4E175063D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847725"/>
            <a:ext cx="8886825"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284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a:lnSpc>
                <a:spcPct val="110000"/>
              </a:lnSpc>
            </a:pPr>
            <a:r>
              <a:rPr lang="en-US" b="1" u="sng" dirty="0">
                <a:solidFill>
                  <a:srgbClr val="000000"/>
                </a:solidFill>
              </a:rPr>
              <a:t>Propagation behavior</a:t>
            </a:r>
            <a:r>
              <a:rPr lang="en-US" u="sng" dirty="0">
                <a:solidFill>
                  <a:srgbClr val="000000"/>
                </a:solidFill>
              </a:rPr>
              <a:t> </a:t>
            </a:r>
            <a:r>
              <a:rPr lang="en-US" dirty="0">
                <a:solidFill>
                  <a:srgbClr val="000000"/>
                </a:solidFill>
              </a:rPr>
              <a:t>defines the boundaries of the transaction with respect to the client and to the method being called. Spring defines seven distinct propagation behaviors, as cataloged</a:t>
            </a:r>
            <a:r>
              <a:rPr lang="en-US" sz="2800" dirty="0">
                <a:solidFill>
                  <a:srgbClr val="000000"/>
                </a:solidFill>
              </a:rPr>
              <a:t>.</a:t>
            </a:r>
          </a:p>
          <a:p>
            <a:pPr lvl="1">
              <a:lnSpc>
                <a:spcPct val="110000"/>
              </a:lnSpc>
            </a:pPr>
            <a:r>
              <a:rPr lang="en-US" i="1" u="sng" dirty="0"/>
              <a:t>PROPAGATION_MANDATORY</a:t>
            </a:r>
            <a:r>
              <a:rPr lang="en-US" b="1" dirty="0"/>
              <a:t>:</a:t>
            </a:r>
            <a:r>
              <a:rPr lang="en-US" dirty="0"/>
              <a:t> Indicates that the method must run within a transaction. If existing transaction is in progress, an exception will be thrown</a:t>
            </a:r>
          </a:p>
          <a:p>
            <a:pPr lvl="1" algn="r">
              <a:buNone/>
            </a:pPr>
            <a:r>
              <a:rPr lang="en-US" dirty="0"/>
              <a:t>(</a:t>
            </a:r>
            <a:r>
              <a:rPr lang="en-US" dirty="0" err="1"/>
              <a:t>Contd</a:t>
            </a:r>
            <a:r>
              <a:rPr lang="en-US" dirty="0"/>
              <a:t>…)</a:t>
            </a:r>
          </a:p>
          <a:p>
            <a:pPr lvl="1"/>
            <a:endParaRPr lang="en-US" dirty="0"/>
          </a:p>
          <a:p>
            <a:endParaRPr lang="en-US" dirty="0"/>
          </a:p>
        </p:txBody>
      </p:sp>
      <p:sp>
        <p:nvSpPr>
          <p:cNvPr id="3" name="Title 2"/>
          <p:cNvSpPr>
            <a:spLocks noGrp="1"/>
          </p:cNvSpPr>
          <p:nvPr>
            <p:ph type="title"/>
          </p:nvPr>
        </p:nvSpPr>
        <p:spPr/>
        <p:txBody>
          <a:bodyPr/>
          <a:lstStyle/>
          <a:p>
            <a:r>
              <a:rPr lang="en-GB" dirty="0"/>
              <a:t>Spring : Transaction Attributes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95639"/>
            <a:ext cx="8228012" cy="5037138"/>
          </a:xfrm>
        </p:spPr>
        <p:txBody>
          <a:bodyPr>
            <a:noAutofit/>
          </a:bodyPr>
          <a:lstStyle/>
          <a:p>
            <a:pPr lvl="1"/>
            <a:r>
              <a:rPr lang="en-US" i="1" u="sng" dirty="0"/>
              <a:t>PROPAGATION_NESTED</a:t>
            </a:r>
            <a:r>
              <a:rPr lang="en-US" b="1" dirty="0"/>
              <a:t>: </a:t>
            </a:r>
            <a:r>
              <a:rPr lang="en-US" dirty="0"/>
              <a:t>Indicates that the method should be run within a nested transaction if an existing transaction is in progress. The nested transaction can be committed and rolled back individually from the enclosing transaction. </a:t>
            </a:r>
          </a:p>
          <a:p>
            <a:pPr lvl="1"/>
            <a:r>
              <a:rPr lang="en-US" i="1" u="sng" dirty="0"/>
              <a:t>PROPAGATION_REQUIRED</a:t>
            </a:r>
            <a:r>
              <a:rPr lang="en-US" b="1" dirty="0"/>
              <a:t>:</a:t>
            </a:r>
            <a:r>
              <a:rPr lang="en-US" dirty="0"/>
              <a:t> Beware that vendor support for this propagation behavior is spotty at best. Consult the documentation for your resource manager to determine if nested transactions are supported.</a:t>
            </a:r>
          </a:p>
          <a:p>
            <a:pPr algn="r">
              <a:buNone/>
            </a:pPr>
            <a:r>
              <a:rPr lang="en-US" sz="2400" dirty="0"/>
              <a:t>(</a:t>
            </a:r>
            <a:r>
              <a:rPr lang="en-US" sz="2400" dirty="0" err="1"/>
              <a:t>Contd</a:t>
            </a:r>
            <a:r>
              <a:rPr lang="en-US" sz="2400" dirty="0"/>
              <a:t>…)</a:t>
            </a:r>
          </a:p>
        </p:txBody>
      </p:sp>
      <p:sp>
        <p:nvSpPr>
          <p:cNvPr id="3" name="Title 2"/>
          <p:cNvSpPr>
            <a:spLocks noGrp="1"/>
          </p:cNvSpPr>
          <p:nvPr>
            <p:ph type="title"/>
          </p:nvPr>
        </p:nvSpPr>
        <p:spPr/>
        <p:txBody>
          <a:bodyPr/>
          <a:lstStyle/>
          <a:p>
            <a:r>
              <a:rPr lang="en-GB" dirty="0"/>
              <a:t>Spring : Transaction Attributes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i="1" u="sng" dirty="0"/>
              <a:t>PROPAGATION_NEVER</a:t>
            </a:r>
            <a:r>
              <a:rPr lang="en-US" b="1" dirty="0"/>
              <a:t>:</a:t>
            </a:r>
            <a:r>
              <a:rPr lang="en-US" dirty="0"/>
              <a:t> Indicates that the current method should not run within a transactional context. If there is an existing transaction in progress, an exception will be thrown.</a:t>
            </a:r>
          </a:p>
          <a:p>
            <a:pPr lvl="1"/>
            <a:r>
              <a:rPr lang="en-US" i="1" u="sng" dirty="0" err="1"/>
              <a:t>PROPAGATION_NOT_SUPPORTED</a:t>
            </a:r>
            <a:r>
              <a:rPr lang="en-US" dirty="0" err="1"/>
              <a:t>:Indicates</a:t>
            </a:r>
            <a:r>
              <a:rPr lang="en-US" dirty="0"/>
              <a:t> that the method should not run within a transaction. If an existing transaction is in progress, it will be suspended for the duration of the method. If using </a:t>
            </a:r>
            <a:r>
              <a:rPr lang="en-US" dirty="0" err="1"/>
              <a:t>JTATransactionManager,access</a:t>
            </a:r>
            <a:r>
              <a:rPr lang="en-US" dirty="0"/>
              <a:t> to </a:t>
            </a:r>
            <a:r>
              <a:rPr lang="en-US" dirty="0" err="1"/>
              <a:t>TransactionManager</a:t>
            </a:r>
            <a:r>
              <a:rPr lang="en-US" dirty="0"/>
              <a:t> is required.</a:t>
            </a:r>
          </a:p>
          <a:p>
            <a:endParaRPr lang="en-US" b="1" dirty="0"/>
          </a:p>
        </p:txBody>
      </p:sp>
      <p:sp>
        <p:nvSpPr>
          <p:cNvPr id="3" name="Title 2"/>
          <p:cNvSpPr>
            <a:spLocks noGrp="1"/>
          </p:cNvSpPr>
          <p:nvPr>
            <p:ph type="title"/>
          </p:nvPr>
        </p:nvSpPr>
        <p:spPr/>
        <p:txBody>
          <a:bodyPr/>
          <a:lstStyle/>
          <a:p>
            <a:r>
              <a:rPr lang="en-GB" dirty="0"/>
              <a:t>Spring : Transaction Attributes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68209"/>
            <a:ext cx="8228012" cy="5037138"/>
          </a:xfrm>
        </p:spPr>
        <p:txBody>
          <a:bodyPr>
            <a:normAutofit/>
          </a:bodyPr>
          <a:lstStyle/>
          <a:p>
            <a:pPr>
              <a:lnSpc>
                <a:spcPct val="80000"/>
              </a:lnSpc>
              <a:buFontTx/>
              <a:buNone/>
            </a:pPr>
            <a:r>
              <a:rPr lang="en-US" sz="2400" dirty="0"/>
              <a:t>	@Transactional(</a:t>
            </a:r>
          </a:p>
          <a:p>
            <a:pPr>
              <a:lnSpc>
                <a:spcPct val="80000"/>
              </a:lnSpc>
              <a:buFontTx/>
              <a:buNone/>
            </a:pPr>
            <a:r>
              <a:rPr lang="en-US" sz="2400" dirty="0"/>
              <a:t>	</a:t>
            </a:r>
            <a:r>
              <a:rPr lang="en-US" sz="2400" dirty="0">
                <a:solidFill>
                  <a:srgbClr val="66CC00"/>
                </a:solidFill>
              </a:rPr>
              <a:t>propagation</a:t>
            </a:r>
            <a:r>
              <a:rPr lang="en-US" sz="2400" dirty="0"/>
              <a:t>=</a:t>
            </a:r>
            <a:r>
              <a:rPr lang="en-US" sz="2400" dirty="0" err="1"/>
              <a:t>Propagation.</a:t>
            </a:r>
            <a:r>
              <a:rPr lang="en-US" sz="2400" i="1" dirty="0" err="1"/>
              <a:t>REQUIRED</a:t>
            </a:r>
            <a:r>
              <a:rPr lang="en-US" sz="2400" dirty="0"/>
              <a:t>, </a:t>
            </a:r>
          </a:p>
          <a:p>
            <a:pPr>
              <a:lnSpc>
                <a:spcPct val="80000"/>
              </a:lnSpc>
              <a:buFontTx/>
              <a:buNone/>
            </a:pPr>
            <a:r>
              <a:rPr lang="en-US" sz="2400" dirty="0"/>
              <a:t>	</a:t>
            </a:r>
            <a:r>
              <a:rPr lang="en-US" sz="2400" dirty="0">
                <a:solidFill>
                  <a:srgbClr val="66CC00"/>
                </a:solidFill>
              </a:rPr>
              <a:t>isolation</a:t>
            </a:r>
            <a:r>
              <a:rPr lang="en-US" sz="2400" dirty="0"/>
              <a:t>=</a:t>
            </a:r>
            <a:r>
              <a:rPr lang="en-US" sz="2400" dirty="0" err="1"/>
              <a:t>Isolation.</a:t>
            </a:r>
            <a:r>
              <a:rPr lang="en-US" sz="2400" i="1" dirty="0" err="1"/>
              <a:t>READ_COMMITTED</a:t>
            </a:r>
            <a:r>
              <a:rPr lang="en-US" sz="2400" dirty="0"/>
              <a:t>,</a:t>
            </a:r>
          </a:p>
          <a:p>
            <a:pPr>
              <a:lnSpc>
                <a:spcPct val="80000"/>
              </a:lnSpc>
              <a:buFontTx/>
              <a:buNone/>
            </a:pPr>
            <a:r>
              <a:rPr lang="en-US" sz="2400" dirty="0"/>
              <a:t>	</a:t>
            </a:r>
            <a:r>
              <a:rPr lang="en-US" sz="2400" dirty="0" err="1">
                <a:solidFill>
                  <a:srgbClr val="66CC00"/>
                </a:solidFill>
              </a:rPr>
              <a:t>rollbackFor</a:t>
            </a:r>
            <a:r>
              <a:rPr lang="en-US" sz="2400" dirty="0"/>
              <a:t> = {</a:t>
            </a:r>
            <a:r>
              <a:rPr lang="en-US" sz="2400" dirty="0" err="1"/>
              <a:t>RuntimeException.</a:t>
            </a:r>
            <a:r>
              <a:rPr lang="en-US" sz="2400" b="1" dirty="0" err="1"/>
              <a:t>class</a:t>
            </a:r>
            <a:r>
              <a:rPr lang="en-US" sz="2400" dirty="0"/>
              <a:t>},</a:t>
            </a:r>
          </a:p>
          <a:p>
            <a:pPr>
              <a:lnSpc>
                <a:spcPct val="80000"/>
              </a:lnSpc>
              <a:buFontTx/>
              <a:buNone/>
            </a:pPr>
            <a:r>
              <a:rPr lang="en-US" sz="2400" dirty="0"/>
              <a:t>	</a:t>
            </a:r>
            <a:r>
              <a:rPr lang="en-US" sz="2400" dirty="0" err="1">
                <a:solidFill>
                  <a:srgbClr val="66CC00"/>
                </a:solidFill>
              </a:rPr>
              <a:t>readOnly</a:t>
            </a:r>
            <a:r>
              <a:rPr lang="en-US" sz="2400" dirty="0"/>
              <a:t> = </a:t>
            </a:r>
            <a:r>
              <a:rPr lang="en-US" sz="2400" b="1" dirty="0"/>
              <a:t>true</a:t>
            </a:r>
            <a:r>
              <a:rPr lang="en-US" sz="2400" dirty="0"/>
              <a:t> )</a:t>
            </a:r>
          </a:p>
          <a:p>
            <a:pPr>
              <a:lnSpc>
                <a:spcPct val="80000"/>
              </a:lnSpc>
              <a:buFontTx/>
              <a:buNone/>
            </a:pPr>
            <a:r>
              <a:rPr lang="en-US" sz="2400" b="1" dirty="0"/>
              <a:t>	public</a:t>
            </a:r>
            <a:r>
              <a:rPr lang="en-US" sz="2400" dirty="0"/>
              <a:t> Order </a:t>
            </a:r>
            <a:r>
              <a:rPr lang="en-US" sz="2400" dirty="0" err="1"/>
              <a:t>findEntry</a:t>
            </a:r>
            <a:r>
              <a:rPr lang="en-US" sz="2400" dirty="0"/>
              <a:t>( Object </a:t>
            </a:r>
            <a:r>
              <a:rPr lang="en-US" sz="2400" dirty="0" err="1"/>
              <a:t>pk</a:t>
            </a:r>
            <a:r>
              <a:rPr lang="en-US" sz="2400" dirty="0"/>
              <a:t> ) {</a:t>
            </a:r>
          </a:p>
          <a:p>
            <a:pPr>
              <a:lnSpc>
                <a:spcPct val="80000"/>
              </a:lnSpc>
              <a:buFontTx/>
              <a:buNone/>
            </a:pPr>
            <a:r>
              <a:rPr lang="en-US" sz="2400" b="1" dirty="0"/>
              <a:t>		return</a:t>
            </a:r>
            <a:r>
              <a:rPr lang="en-US" sz="2400" dirty="0"/>
              <a:t> (Order)</a:t>
            </a:r>
            <a:r>
              <a:rPr lang="en-US" sz="2400" b="1" dirty="0" err="1"/>
              <a:t>this</a:t>
            </a:r>
            <a:r>
              <a:rPr lang="en-US" sz="2400" dirty="0" err="1"/>
              <a:t>.orderDao.findEntry</a:t>
            </a:r>
            <a:r>
              <a:rPr lang="en-US" sz="2400" dirty="0"/>
              <a:t>( </a:t>
            </a:r>
            <a:r>
              <a:rPr lang="en-US" sz="2400" dirty="0" err="1"/>
              <a:t>pk</a:t>
            </a:r>
            <a:r>
              <a:rPr lang="en-US" sz="2400" dirty="0"/>
              <a:t> );</a:t>
            </a:r>
          </a:p>
          <a:p>
            <a:pPr>
              <a:lnSpc>
                <a:spcPct val="80000"/>
              </a:lnSpc>
              <a:buFontTx/>
              <a:buNone/>
            </a:pPr>
            <a:r>
              <a:rPr lang="en-US" sz="2400" dirty="0"/>
              <a:t>		}</a:t>
            </a:r>
          </a:p>
          <a:p>
            <a:endParaRPr lang="en-US" sz="2400" dirty="0"/>
          </a:p>
        </p:txBody>
      </p:sp>
      <p:sp>
        <p:nvSpPr>
          <p:cNvPr id="3" name="Title 2"/>
          <p:cNvSpPr>
            <a:spLocks noGrp="1"/>
          </p:cNvSpPr>
          <p:nvPr>
            <p:ph type="title"/>
          </p:nvPr>
        </p:nvSpPr>
        <p:spPr/>
        <p:txBody>
          <a:bodyPr/>
          <a:lstStyle/>
          <a:p>
            <a:r>
              <a:rPr lang="en-GB" dirty="0"/>
              <a:t>Spring : @Transactional attributes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a:bodyPr>
          <a:lstStyle/>
          <a:p>
            <a:pPr marL="342900" indent="-342900" defTabSz="457200">
              <a:spcBef>
                <a:spcPts val="300"/>
              </a:spcBef>
              <a:spcAft>
                <a:spcPts val="300"/>
              </a:spcAft>
              <a:buClr>
                <a:srgbClr val="000000"/>
              </a:buClr>
              <a:buSzPct val="100000"/>
              <a:defRPr/>
            </a:pPr>
            <a:r>
              <a:rPr lang="en-US" dirty="0"/>
              <a:t>Transaction semantics:</a:t>
            </a:r>
          </a:p>
          <a:p>
            <a:pPr marL="0" indent="0">
              <a:defRPr/>
            </a:pPr>
            <a:endParaRPr lang="en-US" dirty="0"/>
          </a:p>
          <a:p>
            <a:pPr marL="0" indent="0">
              <a:defRPr/>
            </a:pPr>
            <a:endParaRPr lang="en-US" dirty="0"/>
          </a:p>
          <a:p>
            <a:pPr marL="0" indent="0">
              <a:defRPr/>
            </a:pPr>
            <a:endParaRPr lang="en-US" dirty="0"/>
          </a:p>
          <a:p>
            <a:pPr marL="0" indent="0">
              <a:defRPr/>
            </a:pPr>
            <a:endParaRPr lang="en-US" dirty="0"/>
          </a:p>
          <a:p>
            <a:pPr marL="0" indent="0">
              <a:defRPr/>
            </a:pPr>
            <a:endParaRPr lang="en-US" dirty="0"/>
          </a:p>
          <a:p>
            <a:pPr lvl="1" indent="0">
              <a:buFont typeface="Arial" pitchFamily="34" charset="0"/>
              <a:buChar char="•"/>
              <a:defRPr/>
            </a:pPr>
            <a:endParaRPr lang="en-US" sz="2600" dirty="0"/>
          </a:p>
          <a:p>
            <a:endParaRPr lang="en-US" dirty="0"/>
          </a:p>
        </p:txBody>
      </p:sp>
      <p:sp>
        <p:nvSpPr>
          <p:cNvPr id="3" name="Title 2"/>
          <p:cNvSpPr>
            <a:spLocks noGrp="1"/>
          </p:cNvSpPr>
          <p:nvPr>
            <p:ph type="title"/>
          </p:nvPr>
        </p:nvSpPr>
        <p:spPr/>
        <p:txBody>
          <a:bodyPr/>
          <a:lstStyle/>
          <a:p>
            <a:r>
              <a:rPr lang="en-US" dirty="0"/>
              <a:t>Spring JPA Transaction Management (1 of 2)</a:t>
            </a:r>
          </a:p>
        </p:txBody>
      </p:sp>
      <p:graphicFrame>
        <p:nvGraphicFramePr>
          <p:cNvPr id="4" name="Table 3"/>
          <p:cNvGraphicFramePr>
            <a:graphicFrameLocks noGrp="1"/>
          </p:cNvGraphicFramePr>
          <p:nvPr/>
        </p:nvGraphicFramePr>
        <p:xfrm>
          <a:off x="461035" y="1952943"/>
          <a:ext cx="8534400" cy="4465320"/>
        </p:xfrm>
        <a:graphic>
          <a:graphicData uri="http://schemas.openxmlformats.org/drawingml/2006/table">
            <a:tbl>
              <a:tblPr firstRow="1" bandRow="1">
                <a:tableStyleId>{ED083AE6-46FA-4A59-8FB0-9F97EB10719F}</a:tableStyleId>
              </a:tblPr>
              <a:tblGrid>
                <a:gridCol w="1524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81000">
                <a:tc>
                  <a:txBody>
                    <a:bodyPr/>
                    <a:lstStyle/>
                    <a:p>
                      <a:pPr algn="ctr"/>
                      <a:r>
                        <a:rPr lang="en-US" dirty="0">
                          <a:solidFill>
                            <a:schemeClr val="bg1"/>
                          </a:solidFill>
                        </a:rPr>
                        <a:t>Semantic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chemeClr val="bg1"/>
                          </a:solidFill>
                        </a:rPr>
                        <a:t>Default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02920">
                <a:tc>
                  <a:txBody>
                    <a:bodyPr/>
                    <a:lstStyle/>
                    <a:p>
                      <a:r>
                        <a:rPr lang="en-US" dirty="0"/>
                        <a:t>Propagation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t>Defines scope and interaction of transactions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t>PROPAGATION_REQUIRED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63880">
                <a:tc>
                  <a:txBody>
                    <a:bodyPr/>
                    <a:lstStyle/>
                    <a:p>
                      <a:r>
                        <a:rPr lang="en-US" dirty="0"/>
                        <a:t>Isolation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t>Defines concurrent transactions' capacity to view data during another transaction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ISOLATION_DEFAULT (uses the default value of the underlying data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63880">
                <a:tc>
                  <a:txBody>
                    <a:bodyPr/>
                    <a:lstStyle/>
                    <a:p>
                      <a:r>
                        <a:rPr lang="en-US" dirty="0"/>
                        <a:t>Timeout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t>Defines the number of seconds a transaction can run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t>TIMEOUT_DEFAULT (can be changed to any positive integer/number)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63880">
                <a:tc>
                  <a:txBody>
                    <a:bodyPr/>
                    <a:lstStyle/>
                    <a:p>
                      <a:r>
                        <a:rPr lang="en-US" dirty="0"/>
                        <a:t>Read-only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t>(Boolean) Indicates whether a transaction can modify any persistent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t>FALSE (transactions are read/write)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63880">
                <a:tc>
                  <a:txBody>
                    <a:bodyPr/>
                    <a:lstStyle/>
                    <a:p>
                      <a:r>
                        <a:rPr lang="en-US" b="0" dirty="0" err="1"/>
                        <a:t>ExceptionHandling</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b="0" dirty="0"/>
                        <a:t>Defines</a:t>
                      </a:r>
                      <a:r>
                        <a:rPr lang="en-US" sz="1700" b="0" baseline="0" dirty="0"/>
                        <a:t> how the checked and runtime exceptions should be handled</a:t>
                      </a:r>
                      <a:endParaRPr lang="en-US" sz="17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b="0" dirty="0" err="1"/>
                        <a:t>RuntimeExceptions</a:t>
                      </a:r>
                      <a:r>
                        <a:rPr lang="en-US" sz="1700" b="0" dirty="0"/>
                        <a:t>: Rollback;</a:t>
                      </a:r>
                    </a:p>
                    <a:p>
                      <a:r>
                        <a:rPr lang="en-US" sz="1700" b="0" dirty="0"/>
                        <a:t>Normal/Checked Exceptions: 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342900" indent="-342900" defTabSz="457200">
              <a:spcBef>
                <a:spcPts val="300"/>
              </a:spcBef>
              <a:spcAft>
                <a:spcPts val="300"/>
              </a:spcAft>
              <a:buClr>
                <a:srgbClr val="000000"/>
              </a:buClr>
              <a:buSzPct val="100000"/>
              <a:defRPr/>
            </a:pPr>
            <a:r>
              <a:rPr lang="en-US" dirty="0"/>
              <a:t>Transaction semantics can be defined either programmatically or declaratively:</a:t>
            </a:r>
          </a:p>
          <a:p>
            <a:pPr marL="346075" indent="-346075">
              <a:defRPr/>
            </a:pPr>
            <a:endParaRPr lang="en-US" sz="2400" b="1" i="1" dirty="0">
              <a:solidFill>
                <a:srgbClr val="0000FF"/>
              </a:solidFill>
              <a:latin typeface="Cambria" pitchFamily="18" charset="0"/>
            </a:endParaRPr>
          </a:p>
          <a:p>
            <a:pPr marL="346075" indent="-346075">
              <a:defRPr/>
            </a:pPr>
            <a:endParaRPr lang="en-US" sz="2400" b="1" i="1" dirty="0">
              <a:solidFill>
                <a:srgbClr val="0000FF"/>
              </a:solidFill>
              <a:latin typeface="Cambria" pitchFamily="18" charset="0"/>
            </a:endParaRPr>
          </a:p>
          <a:p>
            <a:pPr marL="346075" indent="-346075">
              <a:defRPr/>
            </a:pPr>
            <a:endParaRPr lang="en-US" sz="2400" b="1" i="1" dirty="0">
              <a:solidFill>
                <a:srgbClr val="0000FF"/>
              </a:solidFill>
              <a:latin typeface="Cambria" pitchFamily="18" charset="0"/>
            </a:endParaRPr>
          </a:p>
          <a:p>
            <a:pPr lvl="1" indent="0">
              <a:defRPr/>
            </a:pPr>
            <a:endParaRPr lang="en-US" sz="1600" dirty="0"/>
          </a:p>
          <a:p>
            <a:pPr lvl="1" indent="0">
              <a:defRPr/>
            </a:pPr>
            <a:endParaRPr lang="en-US" sz="1600" dirty="0"/>
          </a:p>
          <a:p>
            <a:endParaRPr lang="en-US" dirty="0"/>
          </a:p>
        </p:txBody>
      </p:sp>
      <p:sp>
        <p:nvSpPr>
          <p:cNvPr id="3" name="Title 2"/>
          <p:cNvSpPr>
            <a:spLocks noGrp="1"/>
          </p:cNvSpPr>
          <p:nvPr>
            <p:ph type="title"/>
          </p:nvPr>
        </p:nvSpPr>
        <p:spPr/>
        <p:txBody>
          <a:bodyPr/>
          <a:lstStyle/>
          <a:p>
            <a:r>
              <a:rPr lang="en-US" dirty="0"/>
              <a:t>Spring JPA Transaction Management (2 of 2)</a:t>
            </a:r>
          </a:p>
        </p:txBody>
      </p:sp>
      <p:graphicFrame>
        <p:nvGraphicFramePr>
          <p:cNvPr id="4" name="Table 3"/>
          <p:cNvGraphicFramePr>
            <a:graphicFrameLocks noGrp="1"/>
          </p:cNvGraphicFramePr>
          <p:nvPr/>
        </p:nvGraphicFramePr>
        <p:xfrm>
          <a:off x="482600" y="2277608"/>
          <a:ext cx="8001000" cy="1833880"/>
        </p:xfrm>
        <a:graphic>
          <a:graphicData uri="http://schemas.openxmlformats.org/drawingml/2006/table">
            <a:tbl>
              <a:tblPr firstRow="1" bandRow="1">
                <a:tableStyleId>{5C22544A-7EE6-4342-B048-85BDC9FD1C3A}</a:tableStyleId>
              </a:tblPr>
              <a:tblGrid>
                <a:gridCol w="3956539">
                  <a:extLst>
                    <a:ext uri="{9D8B030D-6E8A-4147-A177-3AD203B41FA5}">
                      <a16:colId xmlns:a16="http://schemas.microsoft.com/office/drawing/2014/main" val="20000"/>
                    </a:ext>
                  </a:extLst>
                </a:gridCol>
                <a:gridCol w="4044461">
                  <a:extLst>
                    <a:ext uri="{9D8B030D-6E8A-4147-A177-3AD203B41FA5}">
                      <a16:colId xmlns:a16="http://schemas.microsoft.com/office/drawing/2014/main" val="20001"/>
                    </a:ext>
                  </a:extLst>
                </a:gridCol>
              </a:tblGrid>
              <a:tr h="370840">
                <a:tc>
                  <a:txBody>
                    <a:bodyPr/>
                    <a:lstStyle/>
                    <a:p>
                      <a:pPr algn="ctr"/>
                      <a:r>
                        <a:rPr lang="en-US" dirty="0">
                          <a:solidFill>
                            <a:schemeClr val="bg1"/>
                          </a:solidFill>
                          <a:latin typeface="+mn-lt"/>
                        </a:rPr>
                        <a:t>Programmatic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bg1"/>
                          </a:solidFill>
                          <a:latin typeface="+mn-lt"/>
                        </a:rPr>
                        <a:t>Declarative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i="0" dirty="0">
                          <a:solidFill>
                            <a:schemeClr val="tx1"/>
                          </a:solidFill>
                          <a:latin typeface="+mn-lt"/>
                        </a:rPr>
                        <a:t>Instantiate</a:t>
                      </a:r>
                      <a:r>
                        <a:rPr lang="en-US" i="0" baseline="0" dirty="0">
                          <a:solidFill>
                            <a:schemeClr val="tx1"/>
                          </a:solidFill>
                          <a:latin typeface="+mn-lt"/>
                        </a:rPr>
                        <a:t> an instance of </a:t>
                      </a:r>
                      <a:r>
                        <a:rPr lang="en-US" b="1" i="1" dirty="0" err="1">
                          <a:solidFill>
                            <a:schemeClr val="tx1"/>
                          </a:solidFill>
                          <a:latin typeface="+mn-lt"/>
                        </a:rPr>
                        <a:t>DefaultTransactionDefinition</a:t>
                      </a:r>
                      <a:r>
                        <a:rPr lang="en-US" dirty="0">
                          <a:latin typeface="+mn-lt"/>
                        </a:rPr>
                        <a:t> class that implements the </a:t>
                      </a:r>
                      <a:r>
                        <a:rPr lang="en-US" dirty="0" err="1">
                          <a:latin typeface="+mn-lt"/>
                        </a:rPr>
                        <a:t>TransactionDefinition</a:t>
                      </a:r>
                      <a:r>
                        <a:rPr lang="en-US" dirty="0">
                          <a:latin typeface="+mn-lt"/>
                        </a:rPr>
                        <a:t> and sets the transaction properties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solidFill>
                            <a:schemeClr val="tx1"/>
                          </a:solidFill>
                          <a:latin typeface="+mn-lt"/>
                        </a:rPr>
                        <a:t>Declare the</a:t>
                      </a:r>
                      <a:r>
                        <a:rPr lang="en-US" i="0" baseline="0" dirty="0">
                          <a:solidFill>
                            <a:schemeClr val="tx1"/>
                          </a:solidFill>
                          <a:latin typeface="+mn-lt"/>
                        </a:rPr>
                        <a:t> transaction semantics in a configuration file in this element </a:t>
                      </a:r>
                      <a:r>
                        <a:rPr lang="en-US" dirty="0">
                          <a:latin typeface="+mn-lt"/>
                        </a:rPr>
                        <a:t>&lt;</a:t>
                      </a:r>
                      <a:r>
                        <a:rPr lang="en-US" dirty="0" err="1">
                          <a:latin typeface="+mn-lt"/>
                        </a:rPr>
                        <a:t>tx:attributes</a:t>
                      </a:r>
                      <a:r>
                        <a:rPr lang="en-US" dirty="0">
                          <a:latin typeface="+mn-lt"/>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OrganizationService Join">
            <a:extLst>
              <a:ext uri="{FF2B5EF4-FFF2-40B4-BE49-F238E27FC236}">
                <a16:creationId xmlns:a16="http://schemas.microsoft.com/office/drawing/2014/main" id="{00FD197E-8C05-4907-BA8B-1359A37B1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27" y="1216343"/>
            <a:ext cx="7229475" cy="50196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687FA43-58B6-42FD-AB07-5DAC133D6FB9}"/>
              </a:ext>
            </a:extLst>
          </p:cNvPr>
          <p:cNvSpPr>
            <a:spLocks noGrp="1"/>
          </p:cNvSpPr>
          <p:nvPr>
            <p:ph type="title"/>
          </p:nvPr>
        </p:nvSpPr>
        <p:spPr/>
        <p:txBody>
          <a:bodyPr/>
          <a:lstStyle/>
          <a:p>
            <a:r>
              <a:rPr lang="en-IN" dirty="0"/>
              <a:t>Join Work flow</a:t>
            </a:r>
          </a:p>
        </p:txBody>
      </p:sp>
    </p:spTree>
    <p:extLst>
      <p:ext uri="{BB962C8B-B14F-4D97-AF65-F5344CB8AC3E}">
        <p14:creationId xmlns:p14="http://schemas.microsoft.com/office/powerpoint/2010/main" val="968947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87FA43-58B6-42FD-AB07-5DAC133D6FB9}"/>
              </a:ext>
            </a:extLst>
          </p:cNvPr>
          <p:cNvSpPr>
            <a:spLocks noGrp="1"/>
          </p:cNvSpPr>
          <p:nvPr>
            <p:ph type="title"/>
          </p:nvPr>
        </p:nvSpPr>
        <p:spPr/>
        <p:txBody>
          <a:bodyPr/>
          <a:lstStyle/>
          <a:p>
            <a:r>
              <a:rPr lang="en-IN" dirty="0"/>
              <a:t>Exit Work flow</a:t>
            </a:r>
          </a:p>
        </p:txBody>
      </p:sp>
      <p:pic>
        <p:nvPicPr>
          <p:cNvPr id="10242" name="Picture 2" descr="OrganizationService Exit">
            <a:extLst>
              <a:ext uri="{FF2B5EF4-FFF2-40B4-BE49-F238E27FC236}">
                <a16:creationId xmlns:a16="http://schemas.microsoft.com/office/drawing/2014/main" id="{C103830E-35B5-4FA5-A51F-3CEF87EE7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340168"/>
            <a:ext cx="75819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19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normAutofit lnSpcReduction="10000"/>
          </a:bodyPr>
          <a:lstStyle/>
          <a:p>
            <a:r>
              <a:rPr lang="en-US" dirty="0"/>
              <a:t>What is Transaction ?</a:t>
            </a:r>
          </a:p>
          <a:p>
            <a:pPr lvl="1"/>
            <a:r>
              <a:rPr lang="en-US" dirty="0">
                <a:solidFill>
                  <a:srgbClr val="000000"/>
                </a:solidFill>
              </a:rPr>
              <a:t>A transaction can be defined as an indivisible unit of work comprised of several operations, all or none of which must be performed in order to preserve data integrity</a:t>
            </a:r>
            <a:r>
              <a:rPr lang="en-US" sz="2200" dirty="0">
                <a:solidFill>
                  <a:srgbClr val="000000"/>
                </a:solidFill>
              </a:rPr>
              <a:t>. </a:t>
            </a:r>
          </a:p>
          <a:p>
            <a:pPr lvl="1"/>
            <a:r>
              <a:rPr lang="en-US" dirty="0"/>
              <a:t>In computer programming, a transaction usually means a sequence of information exchange and related work (such as updating multiple task at the same time)</a:t>
            </a:r>
          </a:p>
          <a:p>
            <a:pPr lvl="1"/>
            <a:r>
              <a:rPr lang="en-US" dirty="0"/>
              <a:t> It is treated as a unit for the purposes of satisfying a request and for ensuring database integrity. </a:t>
            </a:r>
          </a:p>
          <a:p>
            <a:pPr lvl="1"/>
            <a:r>
              <a:rPr lang="en-US" dirty="0"/>
              <a:t>For a transaction to be completed and database changes to made permanent, a transaction has to be completed entirely</a:t>
            </a:r>
          </a:p>
          <a:p>
            <a:r>
              <a:rPr lang="en-US" dirty="0"/>
              <a:t>Transaction Example </a:t>
            </a:r>
            <a:r>
              <a:rPr lang="en-US" dirty="0" err="1"/>
              <a:t>Contd</a:t>
            </a:r>
            <a:r>
              <a:rPr lang="en-US" dirty="0"/>
              <a:t>…</a:t>
            </a:r>
          </a:p>
          <a:p>
            <a:endParaRPr lang="en-US" dirty="0"/>
          </a:p>
        </p:txBody>
      </p:sp>
      <p:sp>
        <p:nvSpPr>
          <p:cNvPr id="3" name="Title 2"/>
          <p:cNvSpPr>
            <a:spLocks noGrp="1"/>
          </p:cNvSpPr>
          <p:nvPr>
            <p:ph type="title"/>
          </p:nvPr>
        </p:nvSpPr>
        <p:spPr/>
        <p:txBody>
          <a:bodyPr/>
          <a:lstStyle/>
          <a:p>
            <a:r>
              <a:rPr lang="en-US" dirty="0"/>
              <a:t>Transaction Management Basics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EC05-C28A-43F0-82F5-CAF7292430DA}"/>
              </a:ext>
            </a:extLst>
          </p:cNvPr>
          <p:cNvSpPr>
            <a:spLocks noGrp="1"/>
          </p:cNvSpPr>
          <p:nvPr>
            <p:ph type="title"/>
          </p:nvPr>
        </p:nvSpPr>
        <p:spPr/>
        <p:txBody>
          <a:bodyPr/>
          <a:lstStyle/>
          <a:p>
            <a:r>
              <a:rPr lang="en-IN" dirty="0"/>
              <a:t>Join Organization</a:t>
            </a:r>
          </a:p>
        </p:txBody>
      </p:sp>
      <p:pic>
        <p:nvPicPr>
          <p:cNvPr id="11266" name="Picture 2" descr="OrganizationService Exit">
            <a:extLst>
              <a:ext uri="{FF2B5EF4-FFF2-40B4-BE49-F238E27FC236}">
                <a16:creationId xmlns:a16="http://schemas.microsoft.com/office/drawing/2014/main" id="{4A9BA670-1DC8-4069-B94E-722C81607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77" y="1477328"/>
            <a:ext cx="8943975"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632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EC05-C28A-43F0-82F5-CAF7292430DA}"/>
              </a:ext>
            </a:extLst>
          </p:cNvPr>
          <p:cNvSpPr>
            <a:spLocks noGrp="1"/>
          </p:cNvSpPr>
          <p:nvPr>
            <p:ph type="title"/>
          </p:nvPr>
        </p:nvSpPr>
        <p:spPr/>
        <p:txBody>
          <a:bodyPr/>
          <a:lstStyle/>
          <a:p>
            <a:r>
              <a:rPr lang="en-IN" dirty="0"/>
              <a:t>Join Organization</a:t>
            </a:r>
          </a:p>
        </p:txBody>
      </p:sp>
      <p:pic>
        <p:nvPicPr>
          <p:cNvPr id="12290" name="Picture 2" descr="Spring Boot Transaction Unit">
            <a:extLst>
              <a:ext uri="{FF2B5EF4-FFF2-40B4-BE49-F238E27FC236}">
                <a16:creationId xmlns:a16="http://schemas.microsoft.com/office/drawing/2014/main" id="{3E911A3D-8875-432C-8879-20A7773D7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290" y="1777365"/>
            <a:ext cx="676275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053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EC05-C28A-43F0-82F5-CAF7292430DA}"/>
              </a:ext>
            </a:extLst>
          </p:cNvPr>
          <p:cNvSpPr>
            <a:spLocks noGrp="1"/>
          </p:cNvSpPr>
          <p:nvPr>
            <p:ph type="title"/>
          </p:nvPr>
        </p:nvSpPr>
        <p:spPr/>
        <p:txBody>
          <a:bodyPr/>
          <a:lstStyle/>
          <a:p>
            <a:r>
              <a:rPr lang="en-IN" dirty="0"/>
              <a:t>Join Organization</a:t>
            </a:r>
          </a:p>
        </p:txBody>
      </p:sp>
      <p:pic>
        <p:nvPicPr>
          <p:cNvPr id="13314" name="Picture 2" descr="Transaction Management Concern">
            <a:extLst>
              <a:ext uri="{FF2B5EF4-FFF2-40B4-BE49-F238E27FC236}">
                <a16:creationId xmlns:a16="http://schemas.microsoft.com/office/drawing/2014/main" id="{EABC53D1-BB77-48E6-92A3-92B2CC169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90" y="2100263"/>
            <a:ext cx="85153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272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EEC05-C28A-43F0-82F5-CAF7292430DA}"/>
              </a:ext>
            </a:extLst>
          </p:cNvPr>
          <p:cNvSpPr>
            <a:spLocks noGrp="1"/>
          </p:cNvSpPr>
          <p:nvPr>
            <p:ph type="title"/>
          </p:nvPr>
        </p:nvSpPr>
        <p:spPr/>
        <p:txBody>
          <a:bodyPr/>
          <a:lstStyle/>
          <a:p>
            <a:r>
              <a:rPr lang="en-IN" dirty="0"/>
              <a:t>Join Organization</a:t>
            </a:r>
          </a:p>
        </p:txBody>
      </p:sp>
      <p:pic>
        <p:nvPicPr>
          <p:cNvPr id="14338" name="Picture 2" descr="Transaction Management Proxy">
            <a:extLst>
              <a:ext uri="{FF2B5EF4-FFF2-40B4-BE49-F238E27FC236}">
                <a16:creationId xmlns:a16="http://schemas.microsoft.com/office/drawing/2014/main" id="{C232B30D-DA3B-496A-B4CA-0F9E9E2C2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2204085"/>
            <a:ext cx="69627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43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a:xfrm>
            <a:off x="461035" y="1567544"/>
            <a:ext cx="5846616" cy="3817917"/>
          </a:xfrm>
          <a:solidFill>
            <a:schemeClr val="bg1"/>
          </a:solidFill>
        </p:spPr>
        <p:txBody>
          <a:bodyPr anchor="ctr">
            <a:normAutofit/>
          </a:bodyPr>
          <a:lstStyle/>
          <a:p>
            <a:r>
              <a:rPr lang="en-US" b="1" dirty="0"/>
              <a:t>Demonstration</a:t>
            </a:r>
            <a:r>
              <a:rPr lang="en-US" dirty="0"/>
              <a:t>:</a:t>
            </a:r>
          </a:p>
          <a:p>
            <a:pPr lvl="1"/>
            <a:r>
              <a:rPr lang="en-US" dirty="0">
                <a:solidFill>
                  <a:schemeClr val="tx1"/>
                </a:solidFill>
              </a:rPr>
              <a:t>Faculty will demonstrate how to implement JPA  Transaction in Spring application.</a:t>
            </a:r>
          </a:p>
          <a:p>
            <a:r>
              <a:rPr lang="en-US" b="1" dirty="0"/>
              <a:t>Environment</a:t>
            </a:r>
            <a:r>
              <a:rPr lang="en-US" dirty="0"/>
              <a:t> – Eclipse</a:t>
            </a:r>
          </a:p>
          <a:p>
            <a:r>
              <a:rPr lang="en-US" b="1" dirty="0"/>
              <a:t>Time</a:t>
            </a:r>
            <a:r>
              <a:rPr lang="en-US" dirty="0"/>
              <a:t> – 30 Minutes</a:t>
            </a:r>
          </a:p>
          <a:p>
            <a:pPr algn="r">
              <a:buNone/>
            </a:pPr>
            <a:r>
              <a:rPr lang="en-US" sz="2300" dirty="0"/>
              <a:t>Instructions </a:t>
            </a:r>
            <a:r>
              <a:rPr lang="en-US" sz="2300" dirty="0" err="1"/>
              <a:t>Contd</a:t>
            </a:r>
            <a:r>
              <a:rPr lang="en-US" sz="2300" dirty="0"/>
              <a:t>…</a:t>
            </a:r>
            <a:endParaRPr lang="en-US" sz="2000" dirty="0"/>
          </a:p>
          <a:p>
            <a:endParaRPr lang="en-US" sz="2000" dirty="0"/>
          </a:p>
          <a:p>
            <a:endParaRPr lang="en-US" dirty="0"/>
          </a:p>
        </p:txBody>
      </p:sp>
      <p:sp>
        <p:nvSpPr>
          <p:cNvPr id="3" name="Title 2"/>
          <p:cNvSpPr>
            <a:spLocks noGrp="1"/>
          </p:cNvSpPr>
          <p:nvPr>
            <p:ph type="title"/>
          </p:nvPr>
        </p:nvSpPr>
        <p:spPr/>
        <p:txBody>
          <a:bodyPr/>
          <a:lstStyle/>
          <a:p>
            <a:r>
              <a:rPr lang="en-US" dirty="0"/>
              <a:t>See It</a:t>
            </a:r>
          </a:p>
        </p:txBody>
      </p:sp>
    </p:spTree>
  </p:cSld>
  <p:clrMapOvr>
    <a:masterClrMapping/>
  </p:clrMapOvr>
  <p:transition advTm="500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6379028" cy="4824414"/>
          </a:xfrm>
        </p:spPr>
        <p:txBody>
          <a:bodyPr>
            <a:noAutofit/>
          </a:bodyPr>
          <a:lstStyle/>
          <a:p>
            <a:pPr marL="342900" indent="-342900"/>
            <a:r>
              <a:rPr lang="en-US" b="1" dirty="0"/>
              <a:t>File</a:t>
            </a:r>
          </a:p>
          <a:p>
            <a:pPr marL="568325" lvl="1" indent="-342900"/>
            <a:r>
              <a:rPr lang="en-US" dirty="0"/>
              <a:t>MuseumDaoImpl.java /  JPAMuseumSample.java / applicationContext.xml</a:t>
            </a:r>
          </a:p>
          <a:p>
            <a:pPr marL="342900" indent="-342900"/>
            <a:r>
              <a:rPr lang="en-US" b="1" dirty="0"/>
              <a:t>Steps</a:t>
            </a:r>
            <a:endParaRPr lang="en-US" dirty="0"/>
          </a:p>
          <a:p>
            <a:pPr marL="568325" lvl="1" indent="-342900"/>
            <a:r>
              <a:rPr lang="en-US" sz="1800" dirty="0"/>
              <a:t>Open the project ADFExtensionCodebaseM10JPATransaction_participant in Eclipse</a:t>
            </a:r>
          </a:p>
          <a:p>
            <a:pPr marL="568325" lvl="1" indent="-342900"/>
            <a:r>
              <a:rPr lang="en-US" sz="1800" dirty="0"/>
              <a:t>Open JPAMuseumSample.java and run as java application.</a:t>
            </a:r>
          </a:p>
          <a:p>
            <a:pPr marL="568325" lvl="1" indent="-342900"/>
            <a:r>
              <a:rPr lang="en-US" sz="1800" dirty="0"/>
              <a:t>Refer the log for queries and result.</a:t>
            </a:r>
          </a:p>
          <a:p>
            <a:pPr marL="568325" lvl="1" indent="-342900"/>
            <a:r>
              <a:rPr lang="en-US" sz="1800" dirty="0"/>
              <a:t>Refer applicationContect.xml for JPA configurations.</a:t>
            </a:r>
          </a:p>
          <a:p>
            <a:pPr marL="568325" lvl="1" indent="-342900"/>
            <a:r>
              <a:rPr lang="en-US" sz="1800" dirty="0"/>
              <a:t>Try various combinations, refer the log and see how it behaves.</a:t>
            </a:r>
          </a:p>
          <a:p>
            <a:pPr>
              <a:buNone/>
            </a:pPr>
            <a:endParaRPr lang="en-US" sz="2400" dirty="0"/>
          </a:p>
        </p:txBody>
      </p:sp>
      <p:sp>
        <p:nvSpPr>
          <p:cNvPr id="3" name="Title 2"/>
          <p:cNvSpPr>
            <a:spLocks noGrp="1"/>
          </p:cNvSpPr>
          <p:nvPr>
            <p:ph type="title"/>
          </p:nvPr>
        </p:nvSpPr>
        <p:spPr/>
        <p:txBody>
          <a:bodyPr/>
          <a:lstStyle/>
          <a:p>
            <a:r>
              <a:rPr lang="en-US" dirty="0"/>
              <a:t>See It- Instructions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Try It</a:t>
            </a:r>
          </a:p>
        </p:txBody>
      </p:sp>
      <p:sp>
        <p:nvSpPr>
          <p:cNvPr id="5" name="Content Placeholder 4"/>
          <p:cNvSpPr>
            <a:spLocks noGrp="1"/>
          </p:cNvSpPr>
          <p:nvPr>
            <p:ph sz="quarter" idx="12"/>
          </p:nvPr>
        </p:nvSpPr>
        <p:spPr/>
        <p:txBody>
          <a:bodyPr/>
          <a:lstStyle/>
          <a:p>
            <a:r>
              <a:rPr lang="en-US" b="1" dirty="0"/>
              <a:t>Activity</a:t>
            </a:r>
          </a:p>
          <a:p>
            <a:pPr lvl="1"/>
            <a:r>
              <a:rPr lang="en-US" dirty="0"/>
              <a:t>Insert the Customer details in to the Table using Transaction Management</a:t>
            </a:r>
          </a:p>
          <a:p>
            <a:r>
              <a:rPr lang="en-US" b="1" dirty="0"/>
              <a:t>Environment</a:t>
            </a:r>
            <a:r>
              <a:rPr lang="en-US" dirty="0"/>
              <a:t> – Eclipse</a:t>
            </a:r>
          </a:p>
          <a:p>
            <a:r>
              <a:rPr lang="en-US" b="1" dirty="0"/>
              <a:t>Time</a:t>
            </a:r>
            <a:r>
              <a:rPr lang="en-US" dirty="0"/>
              <a:t> – 90 Minutes</a:t>
            </a:r>
          </a:p>
          <a:p>
            <a:pPr algn="r">
              <a:buNone/>
            </a:pPr>
            <a:r>
              <a:rPr lang="en-US" sz="2300" dirty="0"/>
              <a:t>Instructions </a:t>
            </a:r>
            <a:r>
              <a:rPr lang="en-US" sz="2300" dirty="0" err="1"/>
              <a:t>Contd</a:t>
            </a:r>
            <a:r>
              <a:rPr lang="en-US" sz="2300" dirty="0"/>
              <a:t>…</a:t>
            </a:r>
            <a:endParaRPr lang="en-US" sz="2000" dirty="0"/>
          </a:p>
          <a:p>
            <a:pPr lvl="1"/>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453694"/>
            <a:ext cx="6495142" cy="5019675"/>
          </a:xfrm>
        </p:spPr>
        <p:txBody>
          <a:bodyPr>
            <a:normAutofit fontScale="77500" lnSpcReduction="20000"/>
          </a:bodyPr>
          <a:lstStyle/>
          <a:p>
            <a:pPr marL="342900" indent="-342900"/>
            <a:r>
              <a:rPr lang="en-US" sz="3400" b="1" dirty="0"/>
              <a:t>File</a:t>
            </a:r>
          </a:p>
          <a:p>
            <a:pPr marL="568325" lvl="1" indent="-342900"/>
            <a:r>
              <a:rPr lang="en-US" sz="2300" dirty="0"/>
              <a:t>CustomerDaoImpl.java /  JPACustomerActivity.java /	applicationContext.xml</a:t>
            </a:r>
          </a:p>
          <a:p>
            <a:pPr marL="342900" indent="-342900"/>
            <a:r>
              <a:rPr lang="en-US" sz="3400" b="1" dirty="0"/>
              <a:t>Steps</a:t>
            </a:r>
            <a:endParaRPr lang="en-US" dirty="0"/>
          </a:p>
          <a:p>
            <a:pPr marL="568325" lvl="1" indent="-342900">
              <a:lnSpc>
                <a:spcPct val="120000"/>
              </a:lnSpc>
            </a:pPr>
            <a:r>
              <a:rPr lang="en-US" sz="2300" dirty="0"/>
              <a:t>Open the project ADFExtensionCodebaseM10JPATransaction_participant  in Eclipse</a:t>
            </a:r>
          </a:p>
          <a:p>
            <a:pPr marL="568325" lvl="1" indent="-342900">
              <a:lnSpc>
                <a:spcPct val="120000"/>
              </a:lnSpc>
            </a:pPr>
            <a:r>
              <a:rPr lang="en-US" sz="2300" dirty="0"/>
              <a:t>Complete CustomerDaoImpl.java and complete TO DOs</a:t>
            </a:r>
          </a:p>
          <a:p>
            <a:pPr marL="568325" lvl="1" indent="-342900">
              <a:lnSpc>
                <a:spcPct val="120000"/>
              </a:lnSpc>
            </a:pPr>
            <a:r>
              <a:rPr lang="en-US" sz="2300" dirty="0"/>
              <a:t>Complete JPACustomerActivity.java and complete TO DOs and run as java application.</a:t>
            </a:r>
          </a:p>
          <a:p>
            <a:pPr marL="568325" lvl="1" indent="-342900">
              <a:lnSpc>
                <a:spcPct val="120000"/>
              </a:lnSpc>
            </a:pPr>
            <a:r>
              <a:rPr lang="en-US" sz="2300" dirty="0"/>
              <a:t>Refer the log for queries and result.</a:t>
            </a:r>
          </a:p>
          <a:p>
            <a:pPr marL="568325" lvl="1" indent="-342900">
              <a:lnSpc>
                <a:spcPct val="120000"/>
              </a:lnSpc>
            </a:pPr>
            <a:r>
              <a:rPr lang="en-US" sz="2300" dirty="0"/>
              <a:t>Refer applicationContect.xml for JPA configurations.</a:t>
            </a:r>
          </a:p>
          <a:p>
            <a:pPr marL="568325" lvl="1" indent="-342900">
              <a:lnSpc>
                <a:spcPct val="120000"/>
              </a:lnSpc>
            </a:pPr>
            <a:r>
              <a:rPr lang="en-US" sz="2300" dirty="0"/>
              <a:t>Try various combinations, refer the log and see how it behaves.</a:t>
            </a:r>
          </a:p>
          <a:p>
            <a:pPr>
              <a:buNone/>
            </a:pPr>
            <a:endParaRPr lang="en-US" sz="2400" dirty="0"/>
          </a:p>
        </p:txBody>
      </p:sp>
      <p:sp>
        <p:nvSpPr>
          <p:cNvPr id="3" name="Title 2"/>
          <p:cNvSpPr>
            <a:spLocks noGrp="1"/>
          </p:cNvSpPr>
          <p:nvPr>
            <p:ph type="title"/>
          </p:nvPr>
        </p:nvSpPr>
        <p:spPr/>
        <p:txBody>
          <a:bodyPr/>
          <a:lstStyle/>
          <a:p>
            <a:r>
              <a:rPr lang="en-US" dirty="0"/>
              <a:t>Try It- Instructions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r>
              <a:rPr lang="en-US" dirty="0"/>
              <a:t>Spring transaction management is a set of computations producing changes to recoverable data which demonstrate atomicity, consistency, isolation, and durability (ACID) properties. </a:t>
            </a:r>
          </a:p>
          <a:p>
            <a:r>
              <a:rPr lang="en-US" dirty="0"/>
              <a:t>Spring transaction management support can be availed either programmatically or declaratively.</a:t>
            </a:r>
          </a:p>
          <a:p>
            <a:endParaRPr lang="en-US" dirty="0"/>
          </a:p>
        </p:txBody>
      </p:sp>
      <p:sp>
        <p:nvSpPr>
          <p:cNvPr id="3" name="Title 2"/>
          <p:cNvSpPr>
            <a:spLocks noGrp="1"/>
          </p:cNvSpPr>
          <p:nvPr>
            <p:ph type="title"/>
          </p:nvPr>
        </p:nvSpPr>
        <p:spPr/>
        <p:txBody>
          <a:bodyPr/>
          <a:lstStyle/>
          <a:p>
            <a:r>
              <a:rPr lang="en-US" dirty="0"/>
              <a:t>Course </a:t>
            </a:r>
            <a:r>
              <a:rPr lang="en-US"/>
              <a:t>/ Module </a:t>
            </a:r>
            <a:r>
              <a:rPr lang="en-US" dirty="0"/>
              <a:t>Summary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57201" y="1381125"/>
            <a:ext cx="5043712" cy="5037138"/>
          </a:xfrm>
        </p:spPr>
        <p:txBody>
          <a:bodyPr>
            <a:normAutofit/>
          </a:bodyPr>
          <a:lstStyle/>
          <a:p>
            <a:pPr lvl="1"/>
            <a:r>
              <a:rPr lang="en-US" dirty="0"/>
              <a:t>For Example :</a:t>
            </a:r>
          </a:p>
          <a:p>
            <a:pPr lvl="2" algn="just"/>
            <a:r>
              <a:rPr lang="en-US" dirty="0"/>
              <a:t>An online purchase where the customer use his Credit/Debit card and purchase things where the amount has to be debited from one account and the same should be credited in another account so this is treated as single transaction. The transaction is treated successful when the database is actually changed to reflect  the process. If something happens before the transaction is successfully completed, any changes to the database must be kept track of so that they can be undone.</a:t>
            </a:r>
          </a:p>
          <a:p>
            <a:endParaRPr lang="en-US" dirty="0"/>
          </a:p>
        </p:txBody>
      </p:sp>
      <p:sp>
        <p:nvSpPr>
          <p:cNvPr id="3" name="Title 2"/>
          <p:cNvSpPr>
            <a:spLocks noGrp="1"/>
          </p:cNvSpPr>
          <p:nvPr>
            <p:ph type="title"/>
          </p:nvPr>
        </p:nvSpPr>
        <p:spPr/>
        <p:txBody>
          <a:bodyPr/>
          <a:lstStyle/>
          <a:p>
            <a:r>
              <a:rPr lang="en-US" dirty="0"/>
              <a:t>Transaction Management Basics (Continued…)</a:t>
            </a:r>
          </a:p>
        </p:txBody>
      </p:sp>
      <p:pic>
        <p:nvPicPr>
          <p:cNvPr id="4" name="Picture 3" descr="2.jpg"/>
          <p:cNvPicPr>
            <a:picLocks noChangeAspect="1"/>
          </p:cNvPicPr>
          <p:nvPr/>
        </p:nvPicPr>
        <p:blipFill>
          <a:blip r:embed="rId2" cstate="print"/>
          <a:stretch>
            <a:fillRect/>
          </a:stretch>
        </p:blipFill>
        <p:spPr>
          <a:xfrm>
            <a:off x="5500913" y="2293257"/>
            <a:ext cx="3643087" cy="34834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pring Transaction Management">
            <a:extLst>
              <a:ext uri="{FF2B5EF4-FFF2-40B4-BE49-F238E27FC236}">
                <a16:creationId xmlns:a16="http://schemas.microsoft.com/office/drawing/2014/main" id="{06FB81C3-32E3-4438-82EC-1B19A6BF5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7" y="739616"/>
            <a:ext cx="7571505" cy="5378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30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38284" y="1466850"/>
            <a:ext cx="8228012" cy="5037138"/>
          </a:xfrm>
        </p:spPr>
        <p:txBody>
          <a:bodyPr/>
          <a:lstStyle/>
          <a:p>
            <a:r>
              <a:rPr lang="en-US" dirty="0"/>
              <a:t>JDBC transactions are controlled through the Connection object. There are two modes for managing transactions within JDBC: </a:t>
            </a:r>
          </a:p>
          <a:p>
            <a:pPr lvl="1"/>
            <a:r>
              <a:rPr lang="en-US" dirty="0"/>
              <a:t>auto-commit</a:t>
            </a:r>
          </a:p>
          <a:p>
            <a:pPr lvl="1"/>
            <a:r>
              <a:rPr lang="en-US" dirty="0"/>
              <a:t>manual-commit. </a:t>
            </a:r>
          </a:p>
          <a:p>
            <a:r>
              <a:rPr lang="en-US" dirty="0"/>
              <a:t>The </a:t>
            </a:r>
            <a:r>
              <a:rPr lang="en-US" dirty="0" err="1"/>
              <a:t>setAutoCommit</a:t>
            </a:r>
            <a:r>
              <a:rPr lang="en-US" dirty="0"/>
              <a:t> method is used to switch between the two modes. </a:t>
            </a:r>
          </a:p>
          <a:p>
            <a:endParaRPr lang="en-US" dirty="0"/>
          </a:p>
        </p:txBody>
      </p:sp>
      <p:sp>
        <p:nvSpPr>
          <p:cNvPr id="3" name="Title 2"/>
          <p:cNvSpPr>
            <a:spLocks noGrp="1"/>
          </p:cNvSpPr>
          <p:nvPr>
            <p:ph type="title"/>
          </p:nvPr>
        </p:nvSpPr>
        <p:spPr/>
        <p:txBody>
          <a:bodyPr/>
          <a:lstStyle/>
          <a:p>
            <a:r>
              <a:rPr lang="en-US" dirty="0"/>
              <a:t>JDBC Transaction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38284" y="1466850"/>
            <a:ext cx="8228012" cy="5037138"/>
          </a:xfrm>
        </p:spPr>
        <p:txBody>
          <a:bodyPr/>
          <a:lstStyle/>
          <a:p>
            <a:r>
              <a:rPr lang="en-US" b="1" dirty="0"/>
              <a:t>Auto-commit Mode </a:t>
            </a:r>
          </a:p>
          <a:p>
            <a:pPr lvl="1"/>
            <a:r>
              <a:rPr lang="en-US" dirty="0"/>
              <a:t>Auto-commit mode is the default transaction mode for JDBC. When a connection is made, it is in auto-commit mode until </a:t>
            </a:r>
            <a:r>
              <a:rPr lang="en-US" dirty="0" err="1"/>
              <a:t>setAutoCommit</a:t>
            </a:r>
            <a:r>
              <a:rPr lang="en-US" dirty="0"/>
              <a:t> is used to disable auto-commit. </a:t>
            </a:r>
          </a:p>
          <a:p>
            <a:pPr lvl="1"/>
            <a:r>
              <a:rPr lang="en-US" dirty="0"/>
              <a:t>In auto-commit mode each individual statement is automatically committed when it completes successfully, no explicit transaction management is necessary. However, the return code must still be checked, as it is possible for the implicit transaction to fail. </a:t>
            </a:r>
          </a:p>
          <a:p>
            <a:pPr lvl="1"/>
            <a:endParaRPr lang="en-US" dirty="0"/>
          </a:p>
          <a:p>
            <a:pPr lvl="1" algn="r">
              <a:buNone/>
            </a:pPr>
            <a:r>
              <a:rPr lang="en-US" sz="2000" dirty="0"/>
              <a:t>(</a:t>
            </a:r>
            <a:r>
              <a:rPr lang="en-US" sz="2000" dirty="0" err="1"/>
              <a:t>Contd</a:t>
            </a:r>
            <a:r>
              <a:rPr lang="en-US" sz="2000" dirty="0"/>
              <a:t>…)</a:t>
            </a:r>
          </a:p>
          <a:p>
            <a:endParaRPr lang="en-US" dirty="0"/>
          </a:p>
        </p:txBody>
      </p:sp>
      <p:sp>
        <p:nvSpPr>
          <p:cNvPr id="3" name="Title 2"/>
          <p:cNvSpPr>
            <a:spLocks noGrp="1"/>
          </p:cNvSpPr>
          <p:nvPr>
            <p:ph type="title"/>
          </p:nvPr>
        </p:nvSpPr>
        <p:spPr/>
        <p:txBody>
          <a:bodyPr/>
          <a:lstStyle/>
          <a:p>
            <a:r>
              <a:rPr lang="en-US" dirty="0"/>
              <a:t>JDBC Transaction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38284" y="1466850"/>
            <a:ext cx="8228012" cy="5037138"/>
          </a:xfrm>
        </p:spPr>
        <p:txBody>
          <a:bodyPr/>
          <a:lstStyle/>
          <a:p>
            <a:r>
              <a:rPr lang="en-US" b="1" dirty="0"/>
              <a:t>Manual-commit Mode </a:t>
            </a:r>
          </a:p>
          <a:p>
            <a:pPr lvl="1"/>
            <a:r>
              <a:rPr lang="en-US" dirty="0"/>
              <a:t>When auto-commit is disabled, i.e. manual-commit is set, all executed statements are included in the same transaction until it is explicitly completed. </a:t>
            </a:r>
          </a:p>
          <a:p>
            <a:pPr lvl="1"/>
            <a:r>
              <a:rPr lang="en-US" dirty="0"/>
              <a:t>When an application turns auto-commit off, the next statement against the database starts a transaction. The transaction continues either the commit or the rollback method is called. The next command sent to the database after that starts a new transaction. </a:t>
            </a:r>
          </a:p>
          <a:p>
            <a:endParaRPr lang="en-US" dirty="0"/>
          </a:p>
        </p:txBody>
      </p:sp>
      <p:sp>
        <p:nvSpPr>
          <p:cNvPr id="3" name="Title 2"/>
          <p:cNvSpPr>
            <a:spLocks noGrp="1"/>
          </p:cNvSpPr>
          <p:nvPr>
            <p:ph type="title"/>
          </p:nvPr>
        </p:nvSpPr>
        <p:spPr/>
        <p:txBody>
          <a:bodyPr/>
          <a:lstStyle/>
          <a:p>
            <a:r>
              <a:rPr lang="en-US" dirty="0"/>
              <a:t>JDBC Transaction Management (Continued…)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Lst>
</file>

<file path=ppt/theme/theme1.xml><?xml version="1.0" encoding="utf-8"?>
<a:theme xmlns:a="http://schemas.openxmlformats.org/drawingml/2006/main" name="Pencils_02_2012">
  <a:themeElements>
    <a:clrScheme name="SWF Template">
      <a:dk1>
        <a:srgbClr val="000000"/>
      </a:dk1>
      <a:lt1>
        <a:sysClr val="window" lastClr="FFFFFF"/>
      </a:lt1>
      <a:dk2>
        <a:srgbClr val="002266"/>
      </a:dk2>
      <a:lt2>
        <a:srgbClr val="BBBB00"/>
      </a:lt2>
      <a:accent1>
        <a:srgbClr val="00BBEE"/>
      </a:accent1>
      <a:accent2>
        <a:srgbClr val="FF9900"/>
      </a:accent2>
      <a:accent3>
        <a:srgbClr val="BBBB00"/>
      </a:accent3>
      <a:accent4>
        <a:srgbClr val="002266"/>
      </a:accent4>
      <a:accent5>
        <a:srgbClr val="DD4411"/>
      </a:accent5>
      <a:accent6>
        <a:srgbClr val="E1DD00"/>
      </a:accent6>
      <a:hlink>
        <a:srgbClr val="FF9900"/>
      </a:hlink>
      <a:folHlink>
        <a:srgbClr val="002266"/>
      </a:folHlink>
    </a:clrScheme>
    <a:fontScheme name="Accent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04DE32136F4D4F8B91DE44C434FF89" ma:contentTypeVersion="0" ma:contentTypeDescription="Create a new document." ma:contentTypeScope="" ma:versionID="51781ce6f9edcc76a54a87506d8d885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A6220E-5020-4ACE-A33D-0A412E4F470D}">
  <ds:schemaRefs>
    <ds:schemaRef ds:uri="http://schemas.microsoft.com/sharepoint/v3/contenttype/forms"/>
  </ds:schemaRefs>
</ds:datastoreItem>
</file>

<file path=customXml/itemProps2.xml><?xml version="1.0" encoding="utf-8"?>
<ds:datastoreItem xmlns:ds="http://schemas.openxmlformats.org/officeDocument/2006/customXml" ds:itemID="{4514F291-B47C-48A1-B199-EBD0A7B4E780}">
  <ds:schemaRefs>
    <ds:schemaRef ds:uri="http://schemas.microsoft.com/office/2006/metadata/properties"/>
  </ds:schemaRefs>
</ds:datastoreItem>
</file>

<file path=customXml/itemProps3.xml><?xml version="1.0" encoding="utf-8"?>
<ds:datastoreItem xmlns:ds="http://schemas.openxmlformats.org/officeDocument/2006/customXml" ds:itemID="{0CD421CD-52A5-435C-AE9B-62A3FC8C83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Pencils_02_2012</Template>
  <TotalTime>1264</TotalTime>
  <Words>2294</Words>
  <Application>Microsoft Office PowerPoint</Application>
  <PresentationFormat>On-screen Show (4:3)</PresentationFormat>
  <Paragraphs>266</Paragraphs>
  <Slides>49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Cambria</vt:lpstr>
      <vt:lpstr>Wingdings</vt:lpstr>
      <vt:lpstr>Pencils_02_2012</vt:lpstr>
      <vt:lpstr>PowerPoint Presentation</vt:lpstr>
      <vt:lpstr>Course Goals / Objectives</vt:lpstr>
      <vt:lpstr>Agenda</vt:lpstr>
      <vt:lpstr>Transaction Management Basics</vt:lpstr>
      <vt:lpstr>Transaction Management Basics (Continued…)</vt:lpstr>
      <vt:lpstr>PowerPoint Presentation</vt:lpstr>
      <vt:lpstr>JDBC Transaction Management</vt:lpstr>
      <vt:lpstr>JDBC Transaction Management</vt:lpstr>
      <vt:lpstr>JDBC Transaction Management (Continued…)</vt:lpstr>
      <vt:lpstr>Introduction to Spring Transaction Management</vt:lpstr>
      <vt:lpstr>Introduction to Spring Transaction Management</vt:lpstr>
      <vt:lpstr>Introduction to Spring Transaction Management</vt:lpstr>
      <vt:lpstr>Introduction to Spring Transaction Management</vt:lpstr>
      <vt:lpstr>Introduction to Spring Transaction Management</vt:lpstr>
      <vt:lpstr>Introduction to Spring Transaction Management</vt:lpstr>
      <vt:lpstr>Introduction to Spring Transaction Management</vt:lpstr>
      <vt:lpstr>Spring :Transaction Properties</vt:lpstr>
      <vt:lpstr>Spring :Transaction Properties</vt:lpstr>
      <vt:lpstr>Spring : Transaction Choice</vt:lpstr>
      <vt:lpstr>Spring : Transaction Choice</vt:lpstr>
      <vt:lpstr>Spring : JPA Transactions</vt:lpstr>
      <vt:lpstr>Spring : JPA Transactions</vt:lpstr>
      <vt:lpstr>Spring : @Transactional</vt:lpstr>
      <vt:lpstr>Spring : Transaction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 Transaction Attributes</vt:lpstr>
      <vt:lpstr>Spring : Transaction Attributes</vt:lpstr>
      <vt:lpstr>Spring : Transaction Attributes</vt:lpstr>
      <vt:lpstr>Spring : @Transactional attributes</vt:lpstr>
      <vt:lpstr>Spring JPA Transaction Management (1 of 2)</vt:lpstr>
      <vt:lpstr>Spring JPA Transaction Management (2 of 2)</vt:lpstr>
      <vt:lpstr>Join Work flow</vt:lpstr>
      <vt:lpstr>Exit Work flow</vt:lpstr>
      <vt:lpstr>Join Organization</vt:lpstr>
      <vt:lpstr>Join Organization</vt:lpstr>
      <vt:lpstr>Join Organization</vt:lpstr>
      <vt:lpstr>Join Organization</vt:lpstr>
      <vt:lpstr>See It</vt:lpstr>
      <vt:lpstr>See It- Instructions</vt:lpstr>
      <vt:lpstr>Try It</vt:lpstr>
      <vt:lpstr>Try It- Instructions</vt:lpstr>
      <vt:lpstr>Course / Module Summary</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erica.l.moeser</dc:creator>
  <cp:lastModifiedBy>Parameswari Ettiappan</cp:lastModifiedBy>
  <cp:revision>149</cp:revision>
  <dcterms:created xsi:type="dcterms:W3CDTF">2012-03-13T15:47:14Z</dcterms:created>
  <dcterms:modified xsi:type="dcterms:W3CDTF">2021-05-02T12:33:18Z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DH_PPT_012012_LEO</vt:lpwstr>
  </property>
  <property fmtid="{D5CDD505-2E9C-101B-9397-08002B2CF9AE}" pid="4" name="ArticulateGUID">
    <vt:lpwstr>AAA9661D-BB09-40B4-9621-E5DD34F7073B</vt:lpwstr>
  </property>
  <property fmtid="{D5CDD505-2E9C-101B-9397-08002B2CF9AE}" pid="5" name="ArticulateProjectFull">
    <vt:lpwstr>F:\PROJECTS\JohnsonBeesley\Accenture\Accenture_PPT_020412_LEO.ppta</vt:lpwstr>
  </property>
  <property fmtid="{D5CDD505-2E9C-101B-9397-08002B2CF9AE}" pid="6" name="ContentTypeId">
    <vt:lpwstr>0x0101003104DE32136F4D4F8B91DE44C434FF89</vt:lpwstr>
  </property>
</Properties>
</file>