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59" r:id="rId7"/>
    <p:sldId id="265"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Transformation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Index Of Topics</a:t>
            </a:r>
            <a:endParaRPr lang="en-US"/>
          </a:p>
        </p:txBody>
      </p:sp>
      <p:sp>
        <p:nvSpPr>
          <p:cNvPr id="3" name="Content Placeholder 2"/>
          <p:cNvSpPr>
            <a:spLocks noGrp="1"/>
          </p:cNvSpPr>
          <p:nvPr>
            <p:ph idx="1"/>
          </p:nvPr>
        </p:nvSpPr>
        <p:spPr/>
        <p:txBody>
          <a:bodyPr>
            <a:normAutofit fontScale="60000"/>
          </a:bodyPr>
          <a:p>
            <a:pPr marL="514350" indent="-514350">
              <a:buAutoNum type="arabicPeriod"/>
            </a:pPr>
            <a:r>
              <a:rPr lang="en-US"/>
              <a:t>For Skewed data</a:t>
            </a:r>
            <a:endParaRPr lang="en-US"/>
          </a:p>
          <a:p>
            <a:pPr marL="971550" lvl="1" indent="-514350">
              <a:buAutoNum type="arabicPeriod"/>
            </a:pPr>
            <a:r>
              <a:rPr lang="en-US" sz="2400"/>
              <a:t>Left Skewed data</a:t>
            </a:r>
            <a:endParaRPr lang="en-US" sz="2400"/>
          </a:p>
          <a:p>
            <a:pPr marL="1428750" lvl="2" indent="-514350">
              <a:buAutoNum type="arabicPeriod"/>
            </a:pPr>
            <a:r>
              <a:rPr lang="en-US" sz="2000"/>
              <a:t>Cubed transformation</a:t>
            </a:r>
            <a:endParaRPr lang="en-US" sz="2000"/>
          </a:p>
          <a:p>
            <a:pPr marL="1428750" lvl="2" indent="-514350">
              <a:buAutoNum type="arabicPeriod"/>
            </a:pPr>
            <a:r>
              <a:rPr lang="en-US" sz="2000"/>
              <a:t>Squared transformation</a:t>
            </a:r>
            <a:endParaRPr lang="en-US" sz="2000"/>
          </a:p>
          <a:p>
            <a:pPr marL="971550" lvl="1" indent="-514350">
              <a:buAutoNum type="arabicPeriod"/>
            </a:pPr>
            <a:r>
              <a:rPr lang="en-US" sz="2400"/>
              <a:t>Right Skewed data</a:t>
            </a:r>
            <a:endParaRPr lang="en-US" sz="2400"/>
          </a:p>
          <a:p>
            <a:pPr marL="1428750" lvl="2" indent="-514350">
              <a:buAutoNum type="arabicPeriod"/>
            </a:pPr>
            <a:r>
              <a:rPr lang="en-US" sz="2000"/>
              <a:t>Square root</a:t>
            </a:r>
            <a:endParaRPr lang="en-US" sz="2000"/>
          </a:p>
          <a:p>
            <a:pPr marL="1428750" lvl="2" indent="-514350">
              <a:buAutoNum type="arabicPeriod"/>
            </a:pPr>
            <a:r>
              <a:rPr lang="en-US" sz="2000"/>
              <a:t>Cube root</a:t>
            </a:r>
            <a:endParaRPr lang="en-US" sz="2000"/>
          </a:p>
          <a:p>
            <a:pPr marL="1428750" lvl="2" indent="-514350">
              <a:buAutoNum type="arabicPeriod"/>
            </a:pPr>
            <a:r>
              <a:rPr lang="en-US" sz="2000"/>
              <a:t>Logarithmic + 1</a:t>
            </a:r>
            <a:endParaRPr lang="en-US" sz="2000"/>
          </a:p>
          <a:p>
            <a:pPr marL="1428750" lvl="2" indent="-514350">
              <a:buAutoNum type="arabicPeriod"/>
            </a:pPr>
            <a:r>
              <a:rPr lang="en-US" sz="2000"/>
              <a:t>Reciprocal root</a:t>
            </a:r>
            <a:endParaRPr lang="en-US" sz="2000"/>
          </a:p>
          <a:p>
            <a:pPr marL="1428750" lvl="2" indent="-514350">
              <a:buAutoNum type="arabicPeriod"/>
            </a:pPr>
            <a:r>
              <a:rPr lang="en-US" sz="2000"/>
              <a:t>Reciprocal</a:t>
            </a:r>
            <a:endParaRPr lang="en-US" sz="2000"/>
          </a:p>
          <a:p>
            <a:pPr marL="1428750" lvl="2" indent="-514350">
              <a:buAutoNum type="arabicPeriod"/>
            </a:pPr>
            <a:r>
              <a:rPr lang="en-US"/>
              <a:t>Reciprocal Square</a:t>
            </a:r>
            <a:endParaRPr lang="en-US"/>
          </a:p>
          <a:p>
            <a:pPr marL="514350" indent="-514350">
              <a:buAutoNum type="arabicPeriod"/>
            </a:pPr>
            <a:r>
              <a:rPr lang="en-US"/>
              <a:t>For Continuous data</a:t>
            </a:r>
            <a:endParaRPr lang="en-US"/>
          </a:p>
          <a:p>
            <a:pPr marL="971550" lvl="1" indent="-514350">
              <a:buAutoNum type="arabicPeriod"/>
            </a:pPr>
            <a:r>
              <a:rPr lang="en-US" sz="2400"/>
              <a:t>Standardisation</a:t>
            </a:r>
            <a:endParaRPr lang="en-US" sz="2400"/>
          </a:p>
          <a:p>
            <a:pPr marL="971550" lvl="1" indent="-514350">
              <a:buAutoNum type="arabicPeriod"/>
            </a:pPr>
            <a:r>
              <a:rPr lang="en-US" sz="2400"/>
              <a:t>Normalization</a:t>
            </a:r>
            <a:endParaRPr lang="en-US" sz="2400"/>
          </a:p>
          <a:p>
            <a:pPr marL="971550" lvl="1" indent="-514350">
              <a:buAutoNum type="arabicPeriod"/>
            </a:pPr>
            <a:r>
              <a:rPr lang="en-US" sz="2400"/>
              <a:t>One hot encoding</a:t>
            </a:r>
            <a:endParaRPr lang="en-US"/>
          </a:p>
          <a:p>
            <a:pPr marL="514350" indent="-514350">
              <a:buAutoNum type="arabicPeriod"/>
            </a:pPr>
            <a:r>
              <a:rPr lang="en-US"/>
              <a:t>Data Splitting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1. Transformation techniques for skewed data</a:t>
            </a:r>
            <a:endParaRPr lang="en-US"/>
          </a:p>
        </p:txBody>
      </p:sp>
      <p:sp>
        <p:nvSpPr>
          <p:cNvPr id="3" name="Content Placeholder 2"/>
          <p:cNvSpPr>
            <a:spLocks noGrp="1"/>
          </p:cNvSpPr>
          <p:nvPr>
            <p:ph sz="half" idx="1"/>
          </p:nvPr>
        </p:nvSpPr>
        <p:spPr/>
        <p:txBody>
          <a:bodyPr>
            <a:normAutofit fontScale="70000"/>
          </a:bodyPr>
          <a:p>
            <a:pPr marL="0" indent="0">
              <a:buNone/>
            </a:pPr>
            <a:r>
              <a:rPr lang="en-US" b="1"/>
              <a:t>What is skewed data and how to identify it?</a:t>
            </a:r>
            <a:endParaRPr lang="en-US" b="1"/>
          </a:p>
          <a:p>
            <a:pPr marL="0" indent="0">
              <a:buNone/>
            </a:pPr>
            <a:r>
              <a:rPr lang="en-US"/>
              <a:t>	Some distributions of data, such as the bell curve are symmetric. This means that the right and the left of the distribution are perfect mirror images of one another. Not every distribution of data is symmetric. Sets of data that are not symmetric are said to be asymmetric. The measure of how asymmetric a distribution can be is called skewness.</a:t>
            </a:r>
            <a:endParaRPr lang="en-US"/>
          </a:p>
          <a:p>
            <a:pPr marL="0" indent="0">
              <a:buNone/>
            </a:pPr>
            <a:r>
              <a:rPr lang="en-US"/>
              <a:t>	The mean, median and mode are all measures of the center of a set of data. The skewness of the data can be determined by how these quantities are related to one another.</a:t>
            </a:r>
            <a:endParaRPr lang="en-US"/>
          </a:p>
        </p:txBody>
      </p:sp>
      <p:pic>
        <p:nvPicPr>
          <p:cNvPr id="4" name="Content Placeholder 3" descr="7588d6507c1315bd04332b326df7bec5"/>
          <p:cNvPicPr>
            <a:picLocks noChangeAspect="1"/>
          </p:cNvPicPr>
          <p:nvPr>
            <p:ph sz="half" idx="2"/>
          </p:nvPr>
        </p:nvPicPr>
        <p:blipFill>
          <a:blip r:embed="rId1"/>
          <a:stretch>
            <a:fillRect/>
          </a:stretch>
        </p:blipFill>
        <p:spPr>
          <a:xfrm>
            <a:off x="6490970" y="2357755"/>
            <a:ext cx="4543425" cy="3286125"/>
          </a:xfrm>
          <a:prstGeom prst="rect">
            <a:avLst/>
          </a:prstGeom>
        </p:spPr>
      </p:pic>
      <p:sp>
        <p:nvSpPr>
          <p:cNvPr id="5" name="Text Box 4"/>
          <p:cNvSpPr txBox="1"/>
          <p:nvPr/>
        </p:nvSpPr>
        <p:spPr>
          <a:xfrm>
            <a:off x="6941185" y="5643880"/>
            <a:ext cx="3642995" cy="645160"/>
          </a:xfrm>
          <a:prstGeom prst="rect">
            <a:avLst/>
          </a:prstGeom>
          <a:noFill/>
        </p:spPr>
        <p:txBody>
          <a:bodyPr wrap="square" rtlCol="0">
            <a:spAutoFit/>
          </a:bodyPr>
          <a:p>
            <a:pPr algn="ctr"/>
            <a:r>
              <a:rPr lang="en-US"/>
              <a:t>Example of data that is perfectly symmetric and non-skewed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1. Transformation techniques for skewed data</a:t>
            </a:r>
            <a:endParaRPr lang="en-US"/>
          </a:p>
        </p:txBody>
      </p:sp>
      <p:sp>
        <p:nvSpPr>
          <p:cNvPr id="6" name="Content Placeholder 5"/>
          <p:cNvSpPr>
            <a:spLocks noGrp="1"/>
          </p:cNvSpPr>
          <p:nvPr>
            <p:ph idx="1"/>
          </p:nvPr>
        </p:nvSpPr>
        <p:spPr/>
        <p:txBody>
          <a:bodyPr>
            <a:normAutofit fontScale="60000"/>
          </a:bodyPr>
          <a:p>
            <a:r>
              <a:rPr lang="en-US"/>
              <a:t>To transform skewed data to symmetrical data, we are going to use the following packages and methods:</a:t>
            </a:r>
            <a:endParaRPr lang="en-US"/>
          </a:p>
          <a:p>
            <a:pPr lvl="1"/>
            <a:r>
              <a:rPr lang="en-US" sz="2400" b="1"/>
              <a:t>Packages:</a:t>
            </a:r>
            <a:endParaRPr lang="en-US" sz="2400"/>
          </a:p>
          <a:p>
            <a:pPr lvl="2"/>
            <a:r>
              <a:rPr lang="en-US" sz="2400">
                <a:sym typeface="+mn-ea"/>
              </a:rPr>
              <a:t>numpy</a:t>
            </a:r>
            <a:endParaRPr lang="en-US" sz="2400"/>
          </a:p>
          <a:p>
            <a:pPr lvl="2"/>
            <a:r>
              <a:rPr lang="en-US" sz="2400">
                <a:sym typeface="+mn-ea"/>
              </a:rPr>
              <a:t>pandas</a:t>
            </a:r>
            <a:endParaRPr lang="en-US" sz="2400"/>
          </a:p>
          <a:p>
            <a:pPr lvl="2"/>
            <a:r>
              <a:rPr lang="en-US" sz="2400">
                <a:sym typeface="+mn-ea"/>
              </a:rPr>
              <a:t>matplotlib</a:t>
            </a:r>
            <a:endParaRPr lang="en-US" sz="2400"/>
          </a:p>
          <a:p>
            <a:pPr lvl="2"/>
            <a:r>
              <a:rPr lang="en-US" sz="2400">
                <a:sym typeface="+mn-ea"/>
              </a:rPr>
              <a:t>seaborn</a:t>
            </a:r>
            <a:endParaRPr lang="en-US" sz="2400"/>
          </a:p>
          <a:p>
            <a:pPr lvl="1"/>
            <a:r>
              <a:rPr lang="en-US" sz="2400" b="1"/>
              <a:t>Methods:</a:t>
            </a:r>
            <a:endParaRPr lang="en-US" sz="2400"/>
          </a:p>
          <a:p>
            <a:pPr lvl="2"/>
            <a:r>
              <a:rPr lang="en-US" sz="2000"/>
              <a:t>pandas.read_csv</a:t>
            </a:r>
            <a:endParaRPr lang="en-US" sz="2000"/>
          </a:p>
          <a:p>
            <a:pPr lvl="2"/>
            <a:r>
              <a:rPr lang="en-US" sz="2000"/>
              <a:t>pandas.DataFrame.head</a:t>
            </a:r>
            <a:endParaRPr lang="en-US" sz="2000"/>
          </a:p>
          <a:p>
            <a:pPr lvl="2"/>
            <a:r>
              <a:rPr lang="en-US" sz="2000"/>
              <a:t>pandas.DataFrame.mean</a:t>
            </a:r>
            <a:endParaRPr lang="en-US" sz="2000"/>
          </a:p>
          <a:p>
            <a:pPr lvl="2"/>
            <a:r>
              <a:rPr lang="en-US">
                <a:sym typeface="+mn-ea"/>
              </a:rPr>
              <a:t>pandas.DataFrame.median</a:t>
            </a:r>
            <a:endParaRPr lang="en-US" sz="2000">
              <a:sym typeface="+mn-ea"/>
            </a:endParaRPr>
          </a:p>
          <a:p>
            <a:pPr lvl="2"/>
            <a:r>
              <a:rPr lang="en-US">
                <a:sym typeface="+mn-ea"/>
              </a:rPr>
              <a:t>pandas.DataFrame.mode</a:t>
            </a:r>
            <a:endParaRPr lang="en-US">
              <a:sym typeface="+mn-ea"/>
            </a:endParaRPr>
          </a:p>
          <a:p>
            <a:pPr lvl="2"/>
            <a:r>
              <a:rPr lang="en-US">
                <a:sym typeface="+mn-ea"/>
              </a:rPr>
              <a:t>seaborn.kdeplot</a:t>
            </a:r>
            <a:endParaRPr lang="en-US">
              <a:sym typeface="+mn-ea"/>
            </a:endParaRPr>
          </a:p>
          <a:p>
            <a:pPr lvl="2"/>
            <a:r>
              <a:rPr lang="en-US">
                <a:sym typeface="+mn-ea"/>
              </a:rPr>
              <a:t>matplotlib.pyplot.axes.axvline</a:t>
            </a:r>
            <a:endParaRPr lang="en-US">
              <a:sym typeface="+mn-ea"/>
            </a:endParaRPr>
          </a:p>
          <a:p>
            <a:pPr lvl="2"/>
            <a:r>
              <a:rPr lang="en-US">
                <a:sym typeface="+mn-ea"/>
              </a:rPr>
              <a:t>matplotlib.pyplot.axes.set_title</a:t>
            </a:r>
            <a:endParaRPr lang="en-US">
              <a:sym typeface="+mn-ea"/>
            </a:endParaRPr>
          </a:p>
          <a:p>
            <a:pPr lvl="2"/>
            <a:r>
              <a:rPr lang="en-US">
                <a:sym typeface="+mn-ea"/>
              </a:rPr>
              <a:t>matplotlib.pyplot.legend</a:t>
            </a:r>
            <a:endParaRPr lang="en-US">
              <a:sym typeface="+mn-ea"/>
            </a:endParaRPr>
          </a:p>
          <a:p>
            <a:pPr lvl="2"/>
            <a:r>
              <a:rPr lang="en-US">
                <a:sym typeface="+mn-ea"/>
              </a:rPr>
              <a:t>matplotlib.pyplot.subplots</a:t>
            </a:r>
            <a:endParaRPr lang="en-US" sz="2000"/>
          </a:p>
          <a:p>
            <a:pPr lvl="2"/>
            <a:endParaRPr lang="en-US" sz="2000"/>
          </a:p>
          <a:p>
            <a:pPr lvl="1"/>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1.1 Left skewed data</a:t>
            </a:r>
            <a:endParaRPr lang="en-US"/>
          </a:p>
        </p:txBody>
      </p:sp>
      <p:sp>
        <p:nvSpPr>
          <p:cNvPr id="6" name="Content Placeholder 5"/>
          <p:cNvSpPr>
            <a:spLocks noGrp="1"/>
          </p:cNvSpPr>
          <p:nvPr>
            <p:ph sz="half" idx="1"/>
          </p:nvPr>
        </p:nvSpPr>
        <p:spPr/>
        <p:txBody>
          <a:bodyPr/>
          <a:p>
            <a:r>
              <a:rPr lang="en-US"/>
              <a:t>Data that are skewed to the left have a long tail that extends to the left. </a:t>
            </a:r>
            <a:endParaRPr lang="en-US"/>
          </a:p>
          <a:p>
            <a:r>
              <a:rPr lang="en-US"/>
              <a:t>In summary, for a data set skewed to the left:</a:t>
            </a:r>
            <a:endParaRPr lang="en-US"/>
          </a:p>
          <a:p>
            <a:pPr lvl="1"/>
            <a:r>
              <a:rPr lang="en-US"/>
              <a:t>    Always: mean less than the mode</a:t>
            </a:r>
            <a:endParaRPr lang="en-US"/>
          </a:p>
          <a:p>
            <a:pPr lvl="1"/>
            <a:r>
              <a:rPr lang="en-US"/>
              <a:t>    Always: median less than the mode</a:t>
            </a:r>
            <a:endParaRPr lang="en-US"/>
          </a:p>
          <a:p>
            <a:pPr lvl="1"/>
            <a:r>
              <a:rPr lang="en-US"/>
              <a:t>    Most of the time: mean less than median</a:t>
            </a:r>
            <a:endParaRPr lang="en-US"/>
          </a:p>
          <a:p>
            <a:pPr lvl="1"/>
            <a:endParaRPr lang="en-US"/>
          </a:p>
        </p:txBody>
      </p:sp>
      <p:pic>
        <p:nvPicPr>
          <p:cNvPr id="11" name="Content Placeholder 10" descr="leftskewed"/>
          <p:cNvPicPr>
            <a:picLocks noChangeAspect="1"/>
          </p:cNvPicPr>
          <p:nvPr>
            <p:ph sz="half" idx="2"/>
          </p:nvPr>
        </p:nvPicPr>
        <p:blipFill>
          <a:blip r:embed="rId1"/>
          <a:stretch>
            <a:fillRect/>
          </a:stretch>
        </p:blipFill>
        <p:spPr>
          <a:xfrm>
            <a:off x="6586855" y="1825625"/>
            <a:ext cx="4351655"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1.2 Right skewed data</a:t>
            </a:r>
            <a:endParaRPr lang="en-US"/>
          </a:p>
        </p:txBody>
      </p:sp>
      <p:sp>
        <p:nvSpPr>
          <p:cNvPr id="6" name="Content Placeholder 5"/>
          <p:cNvSpPr>
            <a:spLocks noGrp="1"/>
          </p:cNvSpPr>
          <p:nvPr>
            <p:ph sz="half" idx="1"/>
          </p:nvPr>
        </p:nvSpPr>
        <p:spPr/>
        <p:txBody>
          <a:bodyPr/>
          <a:p>
            <a:r>
              <a:rPr lang="en-US"/>
              <a:t>Data that are skewed to the right have a long tail that extends to the right. </a:t>
            </a:r>
            <a:endParaRPr lang="en-US"/>
          </a:p>
          <a:p>
            <a:r>
              <a:rPr lang="en-US"/>
              <a:t>In summary, for a data set skewed to the right:</a:t>
            </a:r>
            <a:endParaRPr lang="en-US"/>
          </a:p>
          <a:p>
            <a:pPr lvl="1"/>
            <a:r>
              <a:rPr lang="en-US"/>
              <a:t>    Always: mean greater than the mode</a:t>
            </a:r>
            <a:endParaRPr lang="en-US"/>
          </a:p>
          <a:p>
            <a:pPr lvl="1"/>
            <a:r>
              <a:rPr lang="en-US"/>
              <a:t>    Always: median greater than the mode</a:t>
            </a:r>
            <a:endParaRPr lang="en-US"/>
          </a:p>
          <a:p>
            <a:pPr lvl="1"/>
            <a:r>
              <a:rPr lang="en-US"/>
              <a:t>    Most of the time: mean greater than median</a:t>
            </a:r>
            <a:endParaRPr lang="en-US"/>
          </a:p>
          <a:p>
            <a:pPr lvl="1"/>
            <a:endParaRPr lang="en-US"/>
          </a:p>
        </p:txBody>
      </p:sp>
      <p:pic>
        <p:nvPicPr>
          <p:cNvPr id="3" name="Content Placeholder 2" descr="rightskewed"/>
          <p:cNvPicPr>
            <a:picLocks noChangeAspect="1"/>
          </p:cNvPicPr>
          <p:nvPr>
            <p:ph sz="half" idx="2"/>
          </p:nvPr>
        </p:nvPicPr>
        <p:blipFill>
          <a:blip r:embed="rId1"/>
          <a:stretch>
            <a:fillRect/>
          </a:stretch>
        </p:blipFill>
        <p:spPr>
          <a:xfrm>
            <a:off x="6586855" y="1825625"/>
            <a:ext cx="4351655"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1885</Words>
  <Application>WPS Presentation</Application>
  <PresentationFormat>Widescreen</PresentationFormat>
  <Paragraphs>69</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Microsoft YaHei</vt:lpstr>
      <vt:lpstr>Arial Unicode MS</vt:lpstr>
      <vt:lpstr>Calibri</vt:lpstr>
      <vt:lpstr>Office Theme</vt:lpstr>
      <vt:lpstr>Data Transformation</vt:lpstr>
      <vt:lpstr>Index Of Topics</vt:lpstr>
      <vt:lpstr>1. Transformation techniques for skewed data</vt:lpstr>
      <vt:lpstr>1. Transformation techniques for skewed data</vt:lpstr>
      <vt:lpstr>1.1 Left skewed data</vt:lpstr>
      <vt:lpstr>PowerPoint 演示文稿</vt:lpstr>
      <vt:lpstr>1.2 Right skewed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dc:title>
  <dc:creator>Guna Chand</dc:creator>
  <cp:lastModifiedBy>Guna_Chand</cp:lastModifiedBy>
  <cp:revision>5</cp:revision>
  <dcterms:created xsi:type="dcterms:W3CDTF">2019-05-28T12:00:00Z</dcterms:created>
  <dcterms:modified xsi:type="dcterms:W3CDTF">2019-05-29T03:12:03Z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1033-11.2.0.8339</vt:lpwstr>
  </property>
</Properties>
</file>