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7" r:id="rId7"/>
    <p:sldId id="270" r:id="rId8"/>
    <p:sldId id="260" r:id="rId9"/>
    <p:sldId id="261" r:id="rId10"/>
    <p:sldId id="271" r:id="rId11"/>
    <p:sldId id="262" r:id="rId12"/>
    <p:sldId id="263" r:id="rId13"/>
    <p:sldId id="264" r:id="rId14"/>
    <p:sldId id="272" r:id="rId15"/>
    <p:sldId id="265" r:id="rId16"/>
    <p:sldId id="268" r:id="rId17"/>
  </p:sldIdLst>
  <p:sldSz cx="18288000" cy="10287000"/>
  <p:notesSz cx="6858000" cy="9144000"/>
  <p:embeddedFontLst>
    <p:embeddedFont>
      <p:font typeface="Helvetica World" panose="020B0604020202020204" charset="-128"/>
      <p:regular r:id="rId18"/>
    </p:embeddedFont>
    <p:embeddedFont>
      <p:font typeface="Bahnschrift Condensed" panose="020B0502040204020203" pitchFamily="34" charset="0"/>
      <p:regular r:id="rId19"/>
      <p:bold r:id="rId20"/>
    </p:embeddedFont>
    <p:embeddedFont>
      <p:font typeface="Imprint MT Shadow" panose="04020605060303030202" pitchFamily="82" charset="0"/>
      <p:regular r:id="rId21"/>
    </p:embeddedFont>
    <p:embeddedFont>
      <p:font typeface="Poppins Heavy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1A1694-1EEB-45AE-9C3E-28F5E6BCCE97}" v="53" dt="2025-04-24T15:25:26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13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11845" y="3224564"/>
            <a:ext cx="13864311" cy="3926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83"/>
              </a:lnSpc>
            </a:pPr>
            <a:r>
              <a:rPr lang="en-US" sz="15607" b="1" dirty="0">
                <a:solidFill>
                  <a:srgbClr val="155E63"/>
                </a:solidFill>
                <a:latin typeface="Poppins Heavy"/>
                <a:ea typeface="Poppins Heavy"/>
                <a:cs typeface="Poppins Heavy"/>
                <a:sym typeface="Poppins Heavy"/>
              </a:rPr>
              <a:t> ONLINE QUIZ SYSTEM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-170657" y="0"/>
            <a:ext cx="9229328" cy="1829085"/>
          </a:xfrm>
          <a:custGeom>
            <a:avLst/>
            <a:gdLst/>
            <a:ahLst/>
            <a:cxnLst/>
            <a:rect l="l" t="t" r="r" b="b"/>
            <a:pathLst>
              <a:path w="9229328" h="1829085">
                <a:moveTo>
                  <a:pt x="9229329" y="0"/>
                </a:moveTo>
                <a:lnTo>
                  <a:pt x="0" y="0"/>
                </a:lnTo>
                <a:lnTo>
                  <a:pt x="0" y="1829085"/>
                </a:lnTo>
                <a:lnTo>
                  <a:pt x="9229329" y="1829085"/>
                </a:lnTo>
                <a:lnTo>
                  <a:pt x="92293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9144000" y="8460422"/>
            <a:ext cx="9229328" cy="1829085"/>
          </a:xfrm>
          <a:custGeom>
            <a:avLst/>
            <a:gdLst/>
            <a:ahLst/>
            <a:cxnLst/>
            <a:rect l="l" t="t" r="r" b="b"/>
            <a:pathLst>
              <a:path w="9229328" h="1829085">
                <a:moveTo>
                  <a:pt x="0" y="1829085"/>
                </a:moveTo>
                <a:lnTo>
                  <a:pt x="9229328" y="1829085"/>
                </a:lnTo>
                <a:lnTo>
                  <a:pt x="9229328" y="0"/>
                </a:lnTo>
                <a:lnTo>
                  <a:pt x="0" y="0"/>
                </a:lnTo>
                <a:lnTo>
                  <a:pt x="0" y="18290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5EA6A-23BD-75C1-8DD9-2E4B7E7FA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4E9501A-1536-F5CC-5F07-ADF2750EDFD2}"/>
              </a:ext>
            </a:extLst>
          </p:cNvPr>
          <p:cNvSpPr txBox="1"/>
          <p:nvPr/>
        </p:nvSpPr>
        <p:spPr>
          <a:xfrm>
            <a:off x="2415902" y="178574"/>
            <a:ext cx="14325600" cy="1364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 dirty="0">
                <a:solidFill>
                  <a:srgbClr val="155E63"/>
                </a:solidFill>
                <a:latin typeface="Poppins Heavy"/>
                <a:ea typeface="Poppins Heavy"/>
                <a:cs typeface="Poppins Heavy"/>
                <a:sym typeface="Poppins Heavy"/>
              </a:rPr>
              <a:t>Student Dash Board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BD5D24C-6714-607B-072B-E9F746F72722}"/>
              </a:ext>
            </a:extLst>
          </p:cNvPr>
          <p:cNvSpPr/>
          <p:nvPr/>
        </p:nvSpPr>
        <p:spPr>
          <a:xfrm flipH="1">
            <a:off x="0" y="0"/>
            <a:ext cx="3681898" cy="3086100"/>
          </a:xfrm>
          <a:custGeom>
            <a:avLst/>
            <a:gdLst/>
            <a:ahLst/>
            <a:cxnLst/>
            <a:rect l="l" t="t" r="r" b="b"/>
            <a:pathLst>
              <a:path w="3681898" h="3086100">
                <a:moveTo>
                  <a:pt x="3681898" y="0"/>
                </a:moveTo>
                <a:lnTo>
                  <a:pt x="0" y="0"/>
                </a:lnTo>
                <a:lnTo>
                  <a:pt x="0" y="3086100"/>
                </a:lnTo>
                <a:lnTo>
                  <a:pt x="3681898" y="3086100"/>
                </a:lnTo>
                <a:lnTo>
                  <a:pt x="368189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6EDD8AB-4F0D-DBC4-B241-5282161E12C1}"/>
              </a:ext>
            </a:extLst>
          </p:cNvPr>
          <p:cNvGrpSpPr/>
          <p:nvPr/>
        </p:nvGrpSpPr>
        <p:grpSpPr>
          <a:xfrm>
            <a:off x="1028700" y="3067690"/>
            <a:ext cx="16230600" cy="596317"/>
            <a:chOff x="0" y="-76200"/>
            <a:chExt cx="21640800" cy="795089"/>
          </a:xfrm>
        </p:grpSpPr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7D95B3D-72C3-6600-55D4-6FACD617A909}"/>
                </a:ext>
              </a:extLst>
            </p:cNvPr>
            <p:cNvSpPr txBox="1"/>
            <p:nvPr/>
          </p:nvSpPr>
          <p:spPr>
            <a:xfrm>
              <a:off x="0" y="-76200"/>
              <a:ext cx="10240797" cy="795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14"/>
                </a:lnSpc>
              </a:pPr>
              <a:endParaRPr lang="en-US" sz="3582" dirty="0">
                <a:solidFill>
                  <a:srgbClr val="155E63"/>
                </a:solidFill>
                <a:latin typeface="Helvetica World"/>
                <a:ea typeface="Helvetica World"/>
                <a:cs typeface="Helvetica World"/>
                <a:sym typeface="Helvetica World"/>
              </a:endParaRP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433562C-ECEE-FE11-A06C-6117C7B42729}"/>
                </a:ext>
              </a:extLst>
            </p:cNvPr>
            <p:cNvSpPr txBox="1"/>
            <p:nvPr/>
          </p:nvSpPr>
          <p:spPr>
            <a:xfrm>
              <a:off x="11400003" y="-76200"/>
              <a:ext cx="10240797" cy="795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14"/>
                </a:lnSpc>
              </a:pPr>
              <a:endParaRPr lang="en-US" sz="3582" dirty="0">
                <a:solidFill>
                  <a:srgbClr val="155E63"/>
                </a:solidFill>
                <a:latin typeface="Helvetica World"/>
                <a:ea typeface="Helvetica World"/>
                <a:cs typeface="Helvetica World"/>
                <a:sym typeface="Helvetica World"/>
              </a:endParaRPr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0EE6D4C0-9A32-057D-0E97-9FAE7E3BAB83}"/>
              </a:ext>
            </a:extLst>
          </p:cNvPr>
          <p:cNvSpPr/>
          <p:nvPr/>
        </p:nvSpPr>
        <p:spPr>
          <a:xfrm flipV="1">
            <a:off x="15399247" y="7865700"/>
            <a:ext cx="2888753" cy="2421300"/>
          </a:xfrm>
          <a:custGeom>
            <a:avLst/>
            <a:gdLst/>
            <a:ahLst/>
            <a:cxnLst/>
            <a:rect l="l" t="t" r="r" b="b"/>
            <a:pathLst>
              <a:path w="2888753" h="2421300">
                <a:moveTo>
                  <a:pt x="0" y="2421300"/>
                </a:moveTo>
                <a:lnTo>
                  <a:pt x="2888753" y="2421300"/>
                </a:lnTo>
                <a:lnTo>
                  <a:pt x="2888753" y="0"/>
                </a:lnTo>
                <a:lnTo>
                  <a:pt x="0" y="0"/>
                </a:lnTo>
                <a:lnTo>
                  <a:pt x="0" y="2421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4C5690EA-7095-2DF0-7527-0423346A4167}"/>
              </a:ext>
            </a:extLst>
          </p:cNvPr>
          <p:cNvSpPr/>
          <p:nvPr/>
        </p:nvSpPr>
        <p:spPr>
          <a:xfrm flipH="1" flipV="1">
            <a:off x="0" y="7865700"/>
            <a:ext cx="2888753" cy="2421300"/>
          </a:xfrm>
          <a:custGeom>
            <a:avLst/>
            <a:gdLst/>
            <a:ahLst/>
            <a:cxnLst/>
            <a:rect l="l" t="t" r="r" b="b"/>
            <a:pathLst>
              <a:path w="2888753" h="2421300">
                <a:moveTo>
                  <a:pt x="2888753" y="2421300"/>
                </a:moveTo>
                <a:lnTo>
                  <a:pt x="0" y="2421300"/>
                </a:lnTo>
                <a:lnTo>
                  <a:pt x="0" y="0"/>
                </a:lnTo>
                <a:lnTo>
                  <a:pt x="2888753" y="0"/>
                </a:lnTo>
                <a:lnTo>
                  <a:pt x="2888753" y="2421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DE337D6-76EF-76BE-10D0-7BA267DA515B}"/>
              </a:ext>
            </a:extLst>
          </p:cNvPr>
          <p:cNvSpPr/>
          <p:nvPr/>
        </p:nvSpPr>
        <p:spPr>
          <a:xfrm>
            <a:off x="14606102" y="0"/>
            <a:ext cx="3681898" cy="3086100"/>
          </a:xfrm>
          <a:custGeom>
            <a:avLst/>
            <a:gdLst/>
            <a:ahLst/>
            <a:cxnLst/>
            <a:rect l="l" t="t" r="r" b="b"/>
            <a:pathLst>
              <a:path w="3681898" h="3086100">
                <a:moveTo>
                  <a:pt x="0" y="0"/>
                </a:moveTo>
                <a:lnTo>
                  <a:pt x="3681898" y="0"/>
                </a:lnTo>
                <a:lnTo>
                  <a:pt x="3681898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8015BBE-196A-3AD4-166A-2615122799DB}"/>
              </a:ext>
            </a:extLst>
          </p:cNvPr>
          <p:cNvGrpSpPr/>
          <p:nvPr/>
        </p:nvGrpSpPr>
        <p:grpSpPr>
          <a:xfrm>
            <a:off x="1028700" y="6344034"/>
            <a:ext cx="16230600" cy="596317"/>
            <a:chOff x="0" y="-76200"/>
            <a:chExt cx="21640800" cy="795089"/>
          </a:xfrm>
        </p:grpSpPr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81B84BF6-26D0-AF6C-6B72-DE6672CA2D95}"/>
                </a:ext>
              </a:extLst>
            </p:cNvPr>
            <p:cNvSpPr txBox="1"/>
            <p:nvPr/>
          </p:nvSpPr>
          <p:spPr>
            <a:xfrm>
              <a:off x="0" y="-76200"/>
              <a:ext cx="10240797" cy="795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14"/>
                </a:lnSpc>
              </a:pPr>
              <a:endParaRPr lang="en-US" sz="3582" dirty="0">
                <a:solidFill>
                  <a:srgbClr val="155E63"/>
                </a:solidFill>
                <a:latin typeface="Helvetica World"/>
                <a:ea typeface="Helvetica World"/>
                <a:cs typeface="Helvetica World"/>
                <a:sym typeface="Helvetica World"/>
              </a:endParaRP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ACCC71D5-4CC7-4FAE-99F0-DD51EBB028DE}"/>
                </a:ext>
              </a:extLst>
            </p:cNvPr>
            <p:cNvSpPr txBox="1"/>
            <p:nvPr/>
          </p:nvSpPr>
          <p:spPr>
            <a:xfrm>
              <a:off x="11400003" y="-76200"/>
              <a:ext cx="10240797" cy="795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14"/>
                </a:lnSpc>
              </a:pPr>
              <a:endParaRPr lang="en-US" sz="3582" dirty="0">
                <a:solidFill>
                  <a:srgbClr val="155E63"/>
                </a:solidFill>
                <a:latin typeface="Helvetica World"/>
                <a:ea typeface="Helvetica World"/>
                <a:cs typeface="Helvetica World"/>
                <a:sym typeface="Helvetica World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326A310-F420-CB84-E03D-E50663603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24" y="1669649"/>
            <a:ext cx="13313276" cy="831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5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38800" y="647700"/>
            <a:ext cx="11511744" cy="136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200"/>
              </a:lnSpc>
            </a:pPr>
            <a:r>
              <a:rPr lang="en-US" sz="8000" b="1" dirty="0">
                <a:solidFill>
                  <a:srgbClr val="155E63"/>
                </a:solidFill>
                <a:latin typeface="Poppins Heavy"/>
                <a:ea typeface="Poppins Heavy"/>
                <a:cs typeface="Poppins Heavy"/>
                <a:sym typeface="Poppins Heavy"/>
              </a:rPr>
              <a:t>Creating Quiz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-170657" y="0"/>
            <a:ext cx="9229328" cy="1829085"/>
          </a:xfrm>
          <a:custGeom>
            <a:avLst/>
            <a:gdLst/>
            <a:ahLst/>
            <a:cxnLst/>
            <a:rect l="l" t="t" r="r" b="b"/>
            <a:pathLst>
              <a:path w="9229328" h="1829085">
                <a:moveTo>
                  <a:pt x="9229329" y="0"/>
                </a:moveTo>
                <a:lnTo>
                  <a:pt x="0" y="0"/>
                </a:lnTo>
                <a:lnTo>
                  <a:pt x="0" y="1829085"/>
                </a:lnTo>
                <a:lnTo>
                  <a:pt x="9229329" y="1829085"/>
                </a:lnTo>
                <a:lnTo>
                  <a:pt x="92293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9144000" y="8460422"/>
            <a:ext cx="9229328" cy="1829085"/>
          </a:xfrm>
          <a:custGeom>
            <a:avLst/>
            <a:gdLst/>
            <a:ahLst/>
            <a:cxnLst/>
            <a:rect l="l" t="t" r="r" b="b"/>
            <a:pathLst>
              <a:path w="9229328" h="1829085">
                <a:moveTo>
                  <a:pt x="0" y="1829085"/>
                </a:moveTo>
                <a:lnTo>
                  <a:pt x="9229328" y="1829085"/>
                </a:lnTo>
                <a:lnTo>
                  <a:pt x="9229328" y="0"/>
                </a:lnTo>
                <a:lnTo>
                  <a:pt x="0" y="0"/>
                </a:lnTo>
                <a:lnTo>
                  <a:pt x="0" y="18290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81018-963D-D660-DBAC-0BF45A45B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64085"/>
            <a:ext cx="11725670" cy="73285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86200" y="53558"/>
            <a:ext cx="9402716" cy="136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1" dirty="0">
                <a:solidFill>
                  <a:srgbClr val="155E63"/>
                </a:solidFill>
                <a:latin typeface="Poppins Heavy"/>
                <a:ea typeface="Poppins Heavy"/>
                <a:cs typeface="Poppins Heavy"/>
                <a:sym typeface="Poppins Heavy"/>
              </a:rPr>
              <a:t>Quiz Analysis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6212005" cy="10287000"/>
          </a:xfrm>
          <a:custGeom>
            <a:avLst/>
            <a:gdLst/>
            <a:ahLst/>
            <a:cxnLst/>
            <a:rect l="l" t="t" r="r" b="b"/>
            <a:pathLst>
              <a:path w="6212005" h="10287000">
                <a:moveTo>
                  <a:pt x="0" y="0"/>
                </a:moveTo>
                <a:lnTo>
                  <a:pt x="6212005" y="0"/>
                </a:lnTo>
                <a:lnTo>
                  <a:pt x="621200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7F779-A47C-390E-A183-88B8438B0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902" y="1446192"/>
            <a:ext cx="14859000" cy="85638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571500"/>
            <a:ext cx="13953423" cy="136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 dirty="0">
                <a:solidFill>
                  <a:srgbClr val="155E63"/>
                </a:solidFill>
                <a:latin typeface="Poppins Heavy"/>
                <a:ea typeface="Poppins Heavy"/>
                <a:cs typeface="Poppins Heavy"/>
                <a:sym typeface="Poppins Heavy"/>
              </a:rPr>
              <a:t>Attempting Quiz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0" y="0"/>
            <a:ext cx="3681898" cy="3086100"/>
          </a:xfrm>
          <a:custGeom>
            <a:avLst/>
            <a:gdLst/>
            <a:ahLst/>
            <a:cxnLst/>
            <a:rect l="l" t="t" r="r" b="b"/>
            <a:pathLst>
              <a:path w="3681898" h="3086100">
                <a:moveTo>
                  <a:pt x="3681898" y="0"/>
                </a:moveTo>
                <a:lnTo>
                  <a:pt x="0" y="0"/>
                </a:lnTo>
                <a:lnTo>
                  <a:pt x="0" y="3086100"/>
                </a:lnTo>
                <a:lnTo>
                  <a:pt x="3681898" y="3086100"/>
                </a:lnTo>
                <a:lnTo>
                  <a:pt x="368189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4606102" y="7200900"/>
            <a:ext cx="3681898" cy="3086100"/>
          </a:xfrm>
          <a:custGeom>
            <a:avLst/>
            <a:gdLst/>
            <a:ahLst/>
            <a:cxnLst/>
            <a:rect l="l" t="t" r="r" b="b"/>
            <a:pathLst>
              <a:path w="3681898" h="3086100">
                <a:moveTo>
                  <a:pt x="0" y="3086100"/>
                </a:moveTo>
                <a:lnTo>
                  <a:pt x="3681898" y="3086100"/>
                </a:lnTo>
                <a:lnTo>
                  <a:pt x="3681898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0" y="7200900"/>
            <a:ext cx="3681898" cy="3086100"/>
          </a:xfrm>
          <a:custGeom>
            <a:avLst/>
            <a:gdLst/>
            <a:ahLst/>
            <a:cxnLst/>
            <a:rect l="l" t="t" r="r" b="b"/>
            <a:pathLst>
              <a:path w="3681898" h="3086100">
                <a:moveTo>
                  <a:pt x="3681898" y="3086100"/>
                </a:moveTo>
                <a:lnTo>
                  <a:pt x="0" y="3086100"/>
                </a:lnTo>
                <a:lnTo>
                  <a:pt x="0" y="0"/>
                </a:lnTo>
                <a:lnTo>
                  <a:pt x="3681898" y="0"/>
                </a:lnTo>
                <a:lnTo>
                  <a:pt x="3681898" y="30861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606102" y="0"/>
            <a:ext cx="3681898" cy="3086100"/>
          </a:xfrm>
          <a:custGeom>
            <a:avLst/>
            <a:gdLst/>
            <a:ahLst/>
            <a:cxnLst/>
            <a:rect l="l" t="t" r="r" b="b"/>
            <a:pathLst>
              <a:path w="3681898" h="3086100">
                <a:moveTo>
                  <a:pt x="0" y="0"/>
                </a:moveTo>
                <a:lnTo>
                  <a:pt x="3681898" y="0"/>
                </a:lnTo>
                <a:lnTo>
                  <a:pt x="3681898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F5431D-2917-84FB-D991-8451F78D9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456212"/>
            <a:ext cx="11506200" cy="71891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469D42-1D79-71AE-FCA3-236A1BD87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F68A918-6402-C367-FCDD-9851F0E2A40F}"/>
              </a:ext>
            </a:extLst>
          </p:cNvPr>
          <p:cNvSpPr txBox="1"/>
          <p:nvPr/>
        </p:nvSpPr>
        <p:spPr>
          <a:xfrm>
            <a:off x="2286000" y="571500"/>
            <a:ext cx="13953423" cy="136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 dirty="0">
                <a:solidFill>
                  <a:srgbClr val="155E63"/>
                </a:solidFill>
                <a:latin typeface="Poppins Heavy"/>
                <a:ea typeface="Poppins Heavy"/>
                <a:cs typeface="Poppins Heavy"/>
                <a:sym typeface="Poppins Heavy"/>
              </a:rPr>
              <a:t>Attempting Quiz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4FBC953-07BD-4A4D-C090-4FD5D4353DD6}"/>
              </a:ext>
            </a:extLst>
          </p:cNvPr>
          <p:cNvSpPr/>
          <p:nvPr/>
        </p:nvSpPr>
        <p:spPr>
          <a:xfrm flipH="1">
            <a:off x="0" y="0"/>
            <a:ext cx="3681898" cy="3086100"/>
          </a:xfrm>
          <a:custGeom>
            <a:avLst/>
            <a:gdLst/>
            <a:ahLst/>
            <a:cxnLst/>
            <a:rect l="l" t="t" r="r" b="b"/>
            <a:pathLst>
              <a:path w="3681898" h="3086100">
                <a:moveTo>
                  <a:pt x="3681898" y="0"/>
                </a:moveTo>
                <a:lnTo>
                  <a:pt x="0" y="0"/>
                </a:lnTo>
                <a:lnTo>
                  <a:pt x="0" y="3086100"/>
                </a:lnTo>
                <a:lnTo>
                  <a:pt x="3681898" y="3086100"/>
                </a:lnTo>
                <a:lnTo>
                  <a:pt x="368189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40D9609-A38D-FF58-76D0-CE3A22D53C0B}"/>
              </a:ext>
            </a:extLst>
          </p:cNvPr>
          <p:cNvSpPr/>
          <p:nvPr/>
        </p:nvSpPr>
        <p:spPr>
          <a:xfrm flipV="1">
            <a:off x="14606102" y="7200900"/>
            <a:ext cx="3681898" cy="3086100"/>
          </a:xfrm>
          <a:custGeom>
            <a:avLst/>
            <a:gdLst/>
            <a:ahLst/>
            <a:cxnLst/>
            <a:rect l="l" t="t" r="r" b="b"/>
            <a:pathLst>
              <a:path w="3681898" h="3086100">
                <a:moveTo>
                  <a:pt x="0" y="3086100"/>
                </a:moveTo>
                <a:lnTo>
                  <a:pt x="3681898" y="3086100"/>
                </a:lnTo>
                <a:lnTo>
                  <a:pt x="3681898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CEC5E10-02DD-F49A-87EC-9BEE691FCF70}"/>
              </a:ext>
            </a:extLst>
          </p:cNvPr>
          <p:cNvSpPr/>
          <p:nvPr/>
        </p:nvSpPr>
        <p:spPr>
          <a:xfrm flipH="1" flipV="1">
            <a:off x="0" y="7200900"/>
            <a:ext cx="3681898" cy="3086100"/>
          </a:xfrm>
          <a:custGeom>
            <a:avLst/>
            <a:gdLst/>
            <a:ahLst/>
            <a:cxnLst/>
            <a:rect l="l" t="t" r="r" b="b"/>
            <a:pathLst>
              <a:path w="3681898" h="3086100">
                <a:moveTo>
                  <a:pt x="3681898" y="3086100"/>
                </a:moveTo>
                <a:lnTo>
                  <a:pt x="0" y="3086100"/>
                </a:lnTo>
                <a:lnTo>
                  <a:pt x="0" y="0"/>
                </a:lnTo>
                <a:lnTo>
                  <a:pt x="3681898" y="0"/>
                </a:lnTo>
                <a:lnTo>
                  <a:pt x="3681898" y="30861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0D203F6-1ECF-DED9-C1C8-844A3FD77E4F}"/>
              </a:ext>
            </a:extLst>
          </p:cNvPr>
          <p:cNvSpPr/>
          <p:nvPr/>
        </p:nvSpPr>
        <p:spPr>
          <a:xfrm>
            <a:off x="14606102" y="0"/>
            <a:ext cx="3681898" cy="3086100"/>
          </a:xfrm>
          <a:custGeom>
            <a:avLst/>
            <a:gdLst/>
            <a:ahLst/>
            <a:cxnLst/>
            <a:rect l="l" t="t" r="r" b="b"/>
            <a:pathLst>
              <a:path w="3681898" h="3086100">
                <a:moveTo>
                  <a:pt x="0" y="0"/>
                </a:moveTo>
                <a:lnTo>
                  <a:pt x="3681898" y="0"/>
                </a:lnTo>
                <a:lnTo>
                  <a:pt x="3681898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F06AE1-F2F3-EEDB-86E5-B986EA228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658228"/>
            <a:ext cx="14189145" cy="705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5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39000" y="99124"/>
            <a:ext cx="10620399" cy="1729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83"/>
              </a:lnSpc>
            </a:pPr>
            <a:r>
              <a:rPr lang="en-US" sz="8000" b="1" dirty="0">
                <a:solidFill>
                  <a:srgbClr val="155E63"/>
                </a:solidFill>
                <a:latin typeface="Poppins Heavy"/>
                <a:ea typeface="Poppins Heavy"/>
                <a:cs typeface="Poppins Heavy"/>
                <a:sym typeface="Poppins Heavy"/>
              </a:rPr>
              <a:t>Quiz Results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-170657" y="0"/>
            <a:ext cx="9229328" cy="1829085"/>
          </a:xfrm>
          <a:custGeom>
            <a:avLst/>
            <a:gdLst/>
            <a:ahLst/>
            <a:cxnLst/>
            <a:rect l="l" t="t" r="r" b="b"/>
            <a:pathLst>
              <a:path w="9229328" h="1829085">
                <a:moveTo>
                  <a:pt x="9229329" y="0"/>
                </a:moveTo>
                <a:lnTo>
                  <a:pt x="0" y="0"/>
                </a:lnTo>
                <a:lnTo>
                  <a:pt x="0" y="1829085"/>
                </a:lnTo>
                <a:lnTo>
                  <a:pt x="9229329" y="1829085"/>
                </a:lnTo>
                <a:lnTo>
                  <a:pt x="92293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9144000" y="8460422"/>
            <a:ext cx="9229328" cy="1829085"/>
          </a:xfrm>
          <a:custGeom>
            <a:avLst/>
            <a:gdLst/>
            <a:ahLst/>
            <a:cxnLst/>
            <a:rect l="l" t="t" r="r" b="b"/>
            <a:pathLst>
              <a:path w="9229328" h="1829085">
                <a:moveTo>
                  <a:pt x="0" y="1829085"/>
                </a:moveTo>
                <a:lnTo>
                  <a:pt x="9229328" y="1829085"/>
                </a:lnTo>
                <a:lnTo>
                  <a:pt x="9229328" y="0"/>
                </a:lnTo>
                <a:lnTo>
                  <a:pt x="0" y="0"/>
                </a:lnTo>
                <a:lnTo>
                  <a:pt x="0" y="18290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E04C6-42DF-44AE-926E-5E0ECC04C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28209"/>
            <a:ext cx="12575574" cy="78572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73732F-E08C-943E-DCEA-C605289AC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AC93994-F22A-91FC-ECF5-DD745073AB29}"/>
              </a:ext>
            </a:extLst>
          </p:cNvPr>
          <p:cNvSpPr txBox="1"/>
          <p:nvPr/>
        </p:nvSpPr>
        <p:spPr>
          <a:xfrm>
            <a:off x="3505200" y="4229100"/>
            <a:ext cx="11623272" cy="1579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14000" b="1" dirty="0">
                <a:solidFill>
                  <a:srgbClr val="155E63"/>
                </a:solidFill>
                <a:latin typeface="Poppins Heavy"/>
                <a:ea typeface="Poppins Heavy"/>
                <a:cs typeface="Poppins Heavy"/>
                <a:sym typeface="Poppins Heavy"/>
              </a:rPr>
              <a:t>Thank You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4ACD342-C60F-FEDB-4BE8-2B380F808F0F}"/>
              </a:ext>
            </a:extLst>
          </p:cNvPr>
          <p:cNvSpPr/>
          <p:nvPr/>
        </p:nvSpPr>
        <p:spPr>
          <a:xfrm flipH="1">
            <a:off x="0" y="0"/>
            <a:ext cx="3681898" cy="3086100"/>
          </a:xfrm>
          <a:custGeom>
            <a:avLst/>
            <a:gdLst/>
            <a:ahLst/>
            <a:cxnLst/>
            <a:rect l="l" t="t" r="r" b="b"/>
            <a:pathLst>
              <a:path w="3681898" h="3086100">
                <a:moveTo>
                  <a:pt x="3681898" y="0"/>
                </a:moveTo>
                <a:lnTo>
                  <a:pt x="0" y="0"/>
                </a:lnTo>
                <a:lnTo>
                  <a:pt x="0" y="3086100"/>
                </a:lnTo>
                <a:lnTo>
                  <a:pt x="3681898" y="3086100"/>
                </a:lnTo>
                <a:lnTo>
                  <a:pt x="368189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FC5B9BE-1B15-8CE8-8779-BDEC7901FC32}"/>
              </a:ext>
            </a:extLst>
          </p:cNvPr>
          <p:cNvSpPr/>
          <p:nvPr/>
        </p:nvSpPr>
        <p:spPr>
          <a:xfrm flipV="1">
            <a:off x="14606102" y="7200900"/>
            <a:ext cx="3681898" cy="3086100"/>
          </a:xfrm>
          <a:custGeom>
            <a:avLst/>
            <a:gdLst/>
            <a:ahLst/>
            <a:cxnLst/>
            <a:rect l="l" t="t" r="r" b="b"/>
            <a:pathLst>
              <a:path w="3681898" h="3086100">
                <a:moveTo>
                  <a:pt x="0" y="3086100"/>
                </a:moveTo>
                <a:lnTo>
                  <a:pt x="3681898" y="3086100"/>
                </a:lnTo>
                <a:lnTo>
                  <a:pt x="3681898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10F6EDB-9E80-DCF8-3709-B4D7F642D782}"/>
              </a:ext>
            </a:extLst>
          </p:cNvPr>
          <p:cNvSpPr/>
          <p:nvPr/>
        </p:nvSpPr>
        <p:spPr>
          <a:xfrm flipH="1" flipV="1">
            <a:off x="0" y="7200900"/>
            <a:ext cx="3681898" cy="3086100"/>
          </a:xfrm>
          <a:custGeom>
            <a:avLst/>
            <a:gdLst/>
            <a:ahLst/>
            <a:cxnLst/>
            <a:rect l="l" t="t" r="r" b="b"/>
            <a:pathLst>
              <a:path w="3681898" h="3086100">
                <a:moveTo>
                  <a:pt x="3681898" y="3086100"/>
                </a:moveTo>
                <a:lnTo>
                  <a:pt x="0" y="3086100"/>
                </a:lnTo>
                <a:lnTo>
                  <a:pt x="0" y="0"/>
                </a:lnTo>
                <a:lnTo>
                  <a:pt x="3681898" y="0"/>
                </a:lnTo>
                <a:lnTo>
                  <a:pt x="3681898" y="30861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4726A8D1-1635-A12A-6964-46C11EB8B49D}"/>
              </a:ext>
            </a:extLst>
          </p:cNvPr>
          <p:cNvSpPr/>
          <p:nvPr/>
        </p:nvSpPr>
        <p:spPr>
          <a:xfrm>
            <a:off x="14606102" y="0"/>
            <a:ext cx="3681898" cy="3086100"/>
          </a:xfrm>
          <a:custGeom>
            <a:avLst/>
            <a:gdLst/>
            <a:ahLst/>
            <a:cxnLst/>
            <a:rect l="l" t="t" r="r" b="b"/>
            <a:pathLst>
              <a:path w="3681898" h="3086100">
                <a:moveTo>
                  <a:pt x="0" y="0"/>
                </a:moveTo>
                <a:lnTo>
                  <a:pt x="3681898" y="0"/>
                </a:lnTo>
                <a:lnTo>
                  <a:pt x="3681898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85920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15000" y="1086678"/>
            <a:ext cx="11511744" cy="145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200"/>
              </a:lnSpc>
            </a:pPr>
            <a:r>
              <a:rPr lang="en-US" sz="8000" b="1" dirty="0">
                <a:solidFill>
                  <a:srgbClr val="155E63"/>
                </a:solidFill>
                <a:latin typeface="Poppins Heavy"/>
                <a:ea typeface="Poppins Heavy"/>
                <a:cs typeface="Poppins Heavy"/>
                <a:sym typeface="Poppins Heavy"/>
              </a:rPr>
              <a:t>OUR TEAM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6212005" cy="10287000"/>
          </a:xfrm>
          <a:custGeom>
            <a:avLst/>
            <a:gdLst/>
            <a:ahLst/>
            <a:cxnLst/>
            <a:rect l="l" t="t" r="r" b="b"/>
            <a:pathLst>
              <a:path w="6212005" h="10287000">
                <a:moveTo>
                  <a:pt x="0" y="0"/>
                </a:moveTo>
                <a:lnTo>
                  <a:pt x="6212005" y="0"/>
                </a:lnTo>
                <a:lnTo>
                  <a:pt x="621200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800600" y="3771900"/>
            <a:ext cx="13030200" cy="4556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01085" lvl="1" algn="ctr">
              <a:lnSpc>
                <a:spcPts val="9092"/>
              </a:lnSpc>
            </a:pPr>
            <a:r>
              <a:rPr lang="en-US" sz="6494" b="1" dirty="0">
                <a:solidFill>
                  <a:srgbClr val="155E63"/>
                </a:solidFill>
                <a:latin typeface="Imprint MT Shadow" panose="04020605060303030202" pitchFamily="82" charset="0"/>
                <a:ea typeface="Helvetica World Bold"/>
                <a:cs typeface="Helvetica World Bold"/>
                <a:sym typeface="Helvetica World Bold"/>
              </a:rPr>
              <a:t>V Nikhil Chandra – 2310030366</a:t>
            </a:r>
          </a:p>
          <a:p>
            <a:pPr marL="701085" lvl="1" algn="ctr">
              <a:lnSpc>
                <a:spcPts val="9092"/>
              </a:lnSpc>
            </a:pPr>
            <a:r>
              <a:rPr lang="en-US" sz="6494" b="1" dirty="0">
                <a:solidFill>
                  <a:srgbClr val="155E63"/>
                </a:solidFill>
                <a:latin typeface="Imprint MT Shadow" panose="04020605060303030202" pitchFamily="82" charset="0"/>
                <a:ea typeface="Helvetica World Bold"/>
                <a:cs typeface="Helvetica World Bold"/>
                <a:sym typeface="Helvetica World Bold"/>
              </a:rPr>
              <a:t>N Charan Reddy –  2310030322</a:t>
            </a:r>
          </a:p>
          <a:p>
            <a:pPr marL="701085" lvl="1" algn="ctr">
              <a:lnSpc>
                <a:spcPts val="9092"/>
              </a:lnSpc>
            </a:pPr>
            <a:r>
              <a:rPr lang="en-US" sz="6494" b="1" dirty="0">
                <a:solidFill>
                  <a:srgbClr val="155E63"/>
                </a:solidFill>
                <a:latin typeface="Imprint MT Shadow" panose="04020605060303030202" pitchFamily="82" charset="0"/>
                <a:ea typeface="Helvetica World Bold"/>
                <a:cs typeface="Helvetica World Bold"/>
                <a:sym typeface="Helvetica World Bold"/>
              </a:rPr>
              <a:t>G Sai Krishna     -   2310030291</a:t>
            </a:r>
          </a:p>
          <a:p>
            <a:pPr marL="701085" lvl="1" algn="ctr">
              <a:lnSpc>
                <a:spcPts val="9092"/>
              </a:lnSpc>
            </a:pPr>
            <a:r>
              <a:rPr lang="en-US" sz="6494" b="1" dirty="0">
                <a:solidFill>
                  <a:srgbClr val="155E63"/>
                </a:solidFill>
                <a:latin typeface="Imprint MT Shadow" panose="04020605060303030202" pitchFamily="82" charset="0"/>
                <a:ea typeface="Helvetica World Bold"/>
                <a:cs typeface="Helvetica World Bold"/>
                <a:sym typeface="Helvetica World Bold"/>
              </a:rPr>
              <a:t>K Sai Dheeraj      -  2310030353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88128" y="1376753"/>
            <a:ext cx="11511744" cy="136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 dirty="0">
                <a:solidFill>
                  <a:srgbClr val="155E63"/>
                </a:solidFill>
                <a:latin typeface="Poppins Heavy"/>
                <a:ea typeface="Poppins Heavy"/>
                <a:cs typeface="Poppins Heavy"/>
                <a:sym typeface="Poppins Heavy"/>
              </a:rPr>
              <a:t>Online Quiz System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0" y="0"/>
            <a:ext cx="3681898" cy="3086100"/>
          </a:xfrm>
          <a:custGeom>
            <a:avLst/>
            <a:gdLst/>
            <a:ahLst/>
            <a:cxnLst/>
            <a:rect l="l" t="t" r="r" b="b"/>
            <a:pathLst>
              <a:path w="3681898" h="3086100">
                <a:moveTo>
                  <a:pt x="3681898" y="0"/>
                </a:moveTo>
                <a:lnTo>
                  <a:pt x="0" y="0"/>
                </a:lnTo>
                <a:lnTo>
                  <a:pt x="0" y="3086100"/>
                </a:lnTo>
                <a:lnTo>
                  <a:pt x="3681898" y="3086100"/>
                </a:lnTo>
                <a:lnTo>
                  <a:pt x="368189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4412053"/>
            <a:ext cx="7680597" cy="3140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4"/>
              </a:lnSpc>
            </a:pPr>
            <a:r>
              <a:rPr lang="en-US" sz="3600" dirty="0">
                <a:latin typeface="Bahnschrift Condensed" panose="020B0502040204020203" pitchFamily="34" charset="0"/>
              </a:rPr>
              <a:t>Our project is an Online Quiz System Website designed to streamline the quiz process for both students and teachers. It features separate</a:t>
            </a:r>
            <a:r>
              <a:rPr lang="en-US" sz="3600" b="1" dirty="0">
                <a:latin typeface="Bahnschrift Condensed" panose="020B0502040204020203" pitchFamily="34" charset="0"/>
              </a:rPr>
              <a:t> </a:t>
            </a:r>
            <a:r>
              <a:rPr lang="en-US" sz="3600" dirty="0">
                <a:latin typeface="Bahnschrift Condensed" panose="020B0502040204020203" pitchFamily="34" charset="0"/>
              </a:rPr>
              <a:t>logins</a:t>
            </a:r>
            <a:r>
              <a:rPr lang="en-US" sz="3600" b="1" dirty="0">
                <a:latin typeface="Bahnschrift Condensed" panose="020B0502040204020203" pitchFamily="34" charset="0"/>
              </a:rPr>
              <a:t> </a:t>
            </a:r>
            <a:r>
              <a:rPr lang="en-US" sz="3600" dirty="0">
                <a:latin typeface="Bahnschrift Condensed" panose="020B0502040204020203" pitchFamily="34" charset="0"/>
              </a:rPr>
              <a:t>for</a:t>
            </a:r>
            <a:r>
              <a:rPr lang="en-US" sz="3600" b="1" dirty="0">
                <a:latin typeface="Bahnschrift Condensed" panose="020B0502040204020203" pitchFamily="34" charset="0"/>
              </a:rPr>
              <a:t> </a:t>
            </a:r>
            <a:r>
              <a:rPr lang="en-US" sz="3600" dirty="0">
                <a:latin typeface="Bahnschrift Condensed" panose="020B0502040204020203" pitchFamily="34" charset="0"/>
              </a:rPr>
              <a:t>students</a:t>
            </a:r>
            <a:r>
              <a:rPr lang="en-US" sz="3600" b="1" dirty="0">
                <a:latin typeface="Bahnschrift Condensed" panose="020B0502040204020203" pitchFamily="34" charset="0"/>
              </a:rPr>
              <a:t> </a:t>
            </a:r>
            <a:r>
              <a:rPr lang="en-US" sz="3600" dirty="0">
                <a:latin typeface="Bahnschrift Condensed" panose="020B0502040204020203" pitchFamily="34" charset="0"/>
              </a:rPr>
              <a:t>and</a:t>
            </a:r>
            <a:r>
              <a:rPr lang="en-US" sz="3600" b="1" dirty="0">
                <a:latin typeface="Bahnschrift Condensed" panose="020B0502040204020203" pitchFamily="34" charset="0"/>
              </a:rPr>
              <a:t> </a:t>
            </a:r>
            <a:r>
              <a:rPr lang="en-US" sz="3600" dirty="0">
                <a:latin typeface="Bahnschrift Condensed" panose="020B0502040204020203" pitchFamily="34" charset="0"/>
              </a:rPr>
              <a:t>teachers, ensuring a personalized experience for each user type. </a:t>
            </a:r>
            <a:endParaRPr lang="en-US" sz="3582" dirty="0">
              <a:solidFill>
                <a:srgbClr val="155E63"/>
              </a:solidFill>
              <a:latin typeface="Bahnschrift Condensed" panose="020B0502040204020203" pitchFamily="34" charset="0"/>
              <a:ea typeface="Helvetica World"/>
              <a:cs typeface="Helvetica World"/>
              <a:sym typeface="Helvetica Wor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540603" y="4317770"/>
            <a:ext cx="7680597" cy="3781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4"/>
              </a:lnSpc>
            </a:pPr>
            <a:r>
              <a:rPr lang="en-US" sz="3600" dirty="0">
                <a:latin typeface="Bahnschrift Condensed" panose="020B0502040204020203" pitchFamily="34" charset="0"/>
              </a:rPr>
              <a:t>Users can easily create quizzes, monitor student performance, and view detailed analytics. On the other hand, students can attempt quizzes and view their results instantly. The website is built with a modern design and a user-friendly interface.</a:t>
            </a:r>
            <a:endParaRPr lang="en-US" sz="3600" dirty="0">
              <a:solidFill>
                <a:srgbClr val="155E63"/>
              </a:solidFill>
              <a:latin typeface="Bahnschrift Condensed" panose="020B0502040204020203" pitchFamily="34" charset="0"/>
              <a:ea typeface="Helvetica World"/>
              <a:cs typeface="Helvetica World"/>
              <a:sym typeface="Helvetica World"/>
            </a:endParaRPr>
          </a:p>
        </p:txBody>
      </p:sp>
      <p:sp>
        <p:nvSpPr>
          <p:cNvPr id="6" name="Freeform 6"/>
          <p:cNvSpPr/>
          <p:nvPr/>
        </p:nvSpPr>
        <p:spPr>
          <a:xfrm flipV="1">
            <a:off x="14606102" y="7200900"/>
            <a:ext cx="3681898" cy="3086100"/>
          </a:xfrm>
          <a:custGeom>
            <a:avLst/>
            <a:gdLst/>
            <a:ahLst/>
            <a:cxnLst/>
            <a:rect l="l" t="t" r="r" b="b"/>
            <a:pathLst>
              <a:path w="3681898" h="3086100">
                <a:moveTo>
                  <a:pt x="0" y="3086100"/>
                </a:moveTo>
                <a:lnTo>
                  <a:pt x="3681898" y="3086100"/>
                </a:lnTo>
                <a:lnTo>
                  <a:pt x="3681898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0" y="7200900"/>
            <a:ext cx="3681898" cy="3086100"/>
          </a:xfrm>
          <a:custGeom>
            <a:avLst/>
            <a:gdLst/>
            <a:ahLst/>
            <a:cxnLst/>
            <a:rect l="l" t="t" r="r" b="b"/>
            <a:pathLst>
              <a:path w="3681898" h="3086100">
                <a:moveTo>
                  <a:pt x="3681898" y="3086100"/>
                </a:moveTo>
                <a:lnTo>
                  <a:pt x="0" y="3086100"/>
                </a:lnTo>
                <a:lnTo>
                  <a:pt x="0" y="0"/>
                </a:lnTo>
                <a:lnTo>
                  <a:pt x="3681898" y="0"/>
                </a:lnTo>
                <a:lnTo>
                  <a:pt x="3681898" y="30861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606102" y="0"/>
            <a:ext cx="3681898" cy="3086100"/>
          </a:xfrm>
          <a:custGeom>
            <a:avLst/>
            <a:gdLst/>
            <a:ahLst/>
            <a:cxnLst/>
            <a:rect l="l" t="t" r="r" b="b"/>
            <a:pathLst>
              <a:path w="3681898" h="3086100">
                <a:moveTo>
                  <a:pt x="0" y="0"/>
                </a:moveTo>
                <a:lnTo>
                  <a:pt x="3681898" y="0"/>
                </a:lnTo>
                <a:lnTo>
                  <a:pt x="3681898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332B8E-4AEC-F89E-A5E0-83C216D79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00CAD3E-A891-8C48-F371-09F14D1F6085}"/>
              </a:ext>
            </a:extLst>
          </p:cNvPr>
          <p:cNvSpPr txBox="1"/>
          <p:nvPr/>
        </p:nvSpPr>
        <p:spPr>
          <a:xfrm>
            <a:off x="5943600" y="0"/>
            <a:ext cx="13864311" cy="2003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83"/>
              </a:lnSpc>
            </a:pPr>
            <a:r>
              <a:rPr lang="en-US" sz="15607" b="1" dirty="0">
                <a:solidFill>
                  <a:srgbClr val="155E63"/>
                </a:solidFill>
                <a:latin typeface="Poppins Heavy"/>
                <a:ea typeface="Poppins Heavy"/>
                <a:cs typeface="Poppins Heavy"/>
                <a:sym typeface="Poppins Heavy"/>
              </a:rPr>
              <a:t> </a:t>
            </a:r>
            <a:r>
              <a:rPr lang="en-US" sz="8000" b="1" dirty="0">
                <a:solidFill>
                  <a:srgbClr val="155E63"/>
                </a:solidFill>
                <a:latin typeface="Poppins Heavy"/>
                <a:ea typeface="Poppins Heavy"/>
                <a:cs typeface="Poppins Heavy"/>
                <a:sym typeface="Poppins Heavy"/>
              </a:rPr>
              <a:t>Features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09004B2-AAA6-12A1-5082-5F26C3DBC2CB}"/>
              </a:ext>
            </a:extLst>
          </p:cNvPr>
          <p:cNvSpPr/>
          <p:nvPr/>
        </p:nvSpPr>
        <p:spPr>
          <a:xfrm flipH="1">
            <a:off x="-170657" y="0"/>
            <a:ext cx="9229328" cy="1829085"/>
          </a:xfrm>
          <a:custGeom>
            <a:avLst/>
            <a:gdLst/>
            <a:ahLst/>
            <a:cxnLst/>
            <a:rect l="l" t="t" r="r" b="b"/>
            <a:pathLst>
              <a:path w="9229328" h="1829085">
                <a:moveTo>
                  <a:pt x="9229329" y="0"/>
                </a:moveTo>
                <a:lnTo>
                  <a:pt x="0" y="0"/>
                </a:lnTo>
                <a:lnTo>
                  <a:pt x="0" y="1829085"/>
                </a:lnTo>
                <a:lnTo>
                  <a:pt x="9229329" y="1829085"/>
                </a:lnTo>
                <a:lnTo>
                  <a:pt x="92293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53DEC7CA-80A5-EDD5-8C7D-54BFC569CE83}"/>
              </a:ext>
            </a:extLst>
          </p:cNvPr>
          <p:cNvSpPr/>
          <p:nvPr/>
        </p:nvSpPr>
        <p:spPr>
          <a:xfrm flipV="1">
            <a:off x="9144000" y="8460422"/>
            <a:ext cx="9229328" cy="1829085"/>
          </a:xfrm>
          <a:custGeom>
            <a:avLst/>
            <a:gdLst/>
            <a:ahLst/>
            <a:cxnLst/>
            <a:rect l="l" t="t" r="r" b="b"/>
            <a:pathLst>
              <a:path w="9229328" h="1829085">
                <a:moveTo>
                  <a:pt x="0" y="1829085"/>
                </a:moveTo>
                <a:lnTo>
                  <a:pt x="9229328" y="1829085"/>
                </a:lnTo>
                <a:lnTo>
                  <a:pt x="9229328" y="0"/>
                </a:lnTo>
                <a:lnTo>
                  <a:pt x="0" y="0"/>
                </a:lnTo>
                <a:lnTo>
                  <a:pt x="0" y="18290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FA71D784-1878-828B-8303-1902BF554BA5}"/>
              </a:ext>
            </a:extLst>
          </p:cNvPr>
          <p:cNvSpPr/>
          <p:nvPr/>
        </p:nvSpPr>
        <p:spPr>
          <a:xfrm>
            <a:off x="2102168" y="262715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>
              <a:latin typeface="Bahnschrift Condensed" panose="020B0502040204020203" pitchFamily="34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24248302-B10C-0347-CA78-3EF09011A7FC}"/>
              </a:ext>
            </a:extLst>
          </p:cNvPr>
          <p:cNvSpPr/>
          <p:nvPr/>
        </p:nvSpPr>
        <p:spPr>
          <a:xfrm>
            <a:off x="1447800" y="3107533"/>
            <a:ext cx="3693717" cy="12336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3B4540"/>
                </a:solidFill>
                <a:latin typeface="Bahnschrift Condensed" panose="020B0502040204020203" pitchFamily="34" charset="0"/>
                <a:ea typeface="Fraunces Extra Bold" pitchFamily="34" charset="-122"/>
                <a:cs typeface="Fraunces Extra Bold" pitchFamily="34" charset="-120"/>
              </a:rPr>
              <a:t>Interactive and User-Friendly Interface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D15F3F91-DD89-A958-6403-3220D494A406}"/>
              </a:ext>
            </a:extLst>
          </p:cNvPr>
          <p:cNvSpPr/>
          <p:nvPr/>
        </p:nvSpPr>
        <p:spPr>
          <a:xfrm>
            <a:off x="1851486" y="4572420"/>
            <a:ext cx="3085977" cy="3009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3000" dirty="0">
                <a:solidFill>
                  <a:srgbClr val="405449"/>
                </a:solidFill>
                <a:latin typeface="Bahnschrift Condensed" panose="020B0502040204020203" pitchFamily="34" charset="0"/>
                <a:ea typeface="Nobile" pitchFamily="34" charset="-122"/>
                <a:cs typeface="Nobile" pitchFamily="34" charset="-120"/>
              </a:rPr>
              <a:t>The system features a simple and intuitive interface, making it accessible to users with varying levels of technical expertise.</a:t>
            </a:r>
            <a:endParaRPr lang="en-US" sz="3000" dirty="0">
              <a:latin typeface="Bahnschrift Condensed" panose="020B0502040204020203" pitchFamily="34" charset="0"/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E77AF09A-2DA5-2045-2543-E316700A8E5C}"/>
              </a:ext>
            </a:extLst>
          </p:cNvPr>
          <p:cNvSpPr/>
          <p:nvPr/>
        </p:nvSpPr>
        <p:spPr>
          <a:xfrm>
            <a:off x="5943600" y="3083144"/>
            <a:ext cx="3341250" cy="12336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3B4540"/>
                </a:solidFill>
                <a:latin typeface="Bahnschrift Condensed" panose="020B0502040204020203" pitchFamily="34" charset="0"/>
                <a:ea typeface="Fraunces Extra Bold" pitchFamily="34" charset="-122"/>
                <a:cs typeface="Fraunces Extra Bold" pitchFamily="34" charset="-120"/>
              </a:rPr>
              <a:t>Robust Question Management using Maps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B7E6B53A-47A7-91D3-A032-25DA805923DC}"/>
              </a:ext>
            </a:extLst>
          </p:cNvPr>
          <p:cNvSpPr/>
          <p:nvPr/>
        </p:nvSpPr>
        <p:spPr>
          <a:xfrm>
            <a:off x="5996143" y="4572420"/>
            <a:ext cx="3288707" cy="25352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3000" dirty="0">
                <a:solidFill>
                  <a:srgbClr val="405449"/>
                </a:solidFill>
                <a:latin typeface="Bahnschrift Condensed" panose="020B0502040204020203" pitchFamily="34" charset="0"/>
                <a:ea typeface="Nobile" pitchFamily="34" charset="-122"/>
                <a:cs typeface="Nobile" pitchFamily="34" charset="-120"/>
              </a:rPr>
              <a:t>Advanced data structures, including maps, are employed to effectively manage questions, ensuring efficient organization and retrieval.</a:t>
            </a:r>
            <a:endParaRPr lang="en-US" sz="3000" dirty="0">
              <a:latin typeface="Bahnschrift Condensed" panose="020B0502040204020203" pitchFamily="34" charset="0"/>
            </a:endParaRPr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EECB5675-1717-CC11-0932-5E611E9D89FC}"/>
              </a:ext>
            </a:extLst>
          </p:cNvPr>
          <p:cNvSpPr/>
          <p:nvPr/>
        </p:nvSpPr>
        <p:spPr>
          <a:xfrm>
            <a:off x="9838848" y="3086100"/>
            <a:ext cx="3572749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3B4540"/>
                </a:solidFill>
                <a:latin typeface="Bahnschrift Condensed" panose="020B0502040204020203" pitchFamily="34" charset="0"/>
                <a:ea typeface="Fraunces Extra Bold" pitchFamily="34" charset="-122"/>
                <a:cs typeface="Fraunces Extra Bold" pitchFamily="34" charset="-120"/>
              </a:rPr>
              <a:t>Efficient Scoring and Leaderboard Tracking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7557CDE4-C484-B4F1-5E22-0D89F618B332}"/>
              </a:ext>
            </a:extLst>
          </p:cNvPr>
          <p:cNvSpPr/>
          <p:nvPr/>
        </p:nvSpPr>
        <p:spPr>
          <a:xfrm>
            <a:off x="10135590" y="4572420"/>
            <a:ext cx="3288707" cy="25352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3000" dirty="0">
                <a:solidFill>
                  <a:srgbClr val="405449"/>
                </a:solidFill>
                <a:latin typeface="Bahnschrift Condensed" panose="020B0502040204020203" pitchFamily="34" charset="0"/>
                <a:ea typeface="Nobile" pitchFamily="34" charset="-122"/>
                <a:cs typeface="Nobile" pitchFamily="34" charset="-120"/>
              </a:rPr>
              <a:t>The system automatically calculates scores and tracks user progress, allowing for competitive leaderboard functionality.</a:t>
            </a:r>
            <a:endParaRPr lang="en-US" sz="3000" dirty="0">
              <a:latin typeface="Bahnschrift Condensed" panose="020B0502040204020203" pitchFamily="34" charset="0"/>
            </a:endParaRPr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25DEF731-E089-3816-0B2C-06CEEF93E735}"/>
              </a:ext>
            </a:extLst>
          </p:cNvPr>
          <p:cNvSpPr/>
          <p:nvPr/>
        </p:nvSpPr>
        <p:spPr>
          <a:xfrm>
            <a:off x="13965595" y="3083144"/>
            <a:ext cx="3691138" cy="1273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3B4540"/>
                </a:solidFill>
                <a:latin typeface="Bahnschrift Condensed" panose="020B0502040204020203" pitchFamily="34" charset="0"/>
                <a:ea typeface="Fraunces Extra Bold" pitchFamily="34" charset="-122"/>
                <a:cs typeface="Fraunces Extra Bold" pitchFamily="34" charset="-120"/>
              </a:rPr>
              <a:t>Real-Time Performance Analytics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A969AFE1-A8CE-4B15-D2DD-CA800F687490}"/>
              </a:ext>
            </a:extLst>
          </p:cNvPr>
          <p:cNvSpPr/>
          <p:nvPr/>
        </p:nvSpPr>
        <p:spPr>
          <a:xfrm>
            <a:off x="14401800" y="4572420"/>
            <a:ext cx="3085976" cy="27154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3000" dirty="0">
                <a:solidFill>
                  <a:srgbClr val="405449"/>
                </a:solidFill>
                <a:latin typeface="Bahnschrift Condensed" panose="020B0502040204020203" pitchFamily="34" charset="0"/>
                <a:ea typeface="Nobile" pitchFamily="34" charset="-122"/>
                <a:cs typeface="Nobile" pitchFamily="34" charset="-120"/>
              </a:rPr>
              <a:t>Comprehensive real-time analytics provide insights into user performance, enabling informed decision-making and improvement strategies.</a:t>
            </a:r>
            <a:endParaRPr lang="en-US" sz="3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53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15000" y="439572"/>
            <a:ext cx="11511744" cy="136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200"/>
              </a:lnSpc>
            </a:pPr>
            <a:r>
              <a:rPr lang="en-US" sz="8000" b="1" dirty="0">
                <a:solidFill>
                  <a:srgbClr val="155E63"/>
                </a:solidFill>
                <a:latin typeface="Poppins Heavy"/>
                <a:ea typeface="Poppins Heavy"/>
                <a:cs typeface="Poppins Heavy"/>
                <a:sym typeface="Poppins Heavy"/>
              </a:rPr>
              <a:t>Code Structure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-170657" y="0"/>
            <a:ext cx="9229328" cy="1829085"/>
          </a:xfrm>
          <a:custGeom>
            <a:avLst/>
            <a:gdLst/>
            <a:ahLst/>
            <a:cxnLst/>
            <a:rect l="l" t="t" r="r" b="b"/>
            <a:pathLst>
              <a:path w="9229328" h="1829085">
                <a:moveTo>
                  <a:pt x="9229329" y="0"/>
                </a:moveTo>
                <a:lnTo>
                  <a:pt x="0" y="0"/>
                </a:lnTo>
                <a:lnTo>
                  <a:pt x="0" y="1829085"/>
                </a:lnTo>
                <a:lnTo>
                  <a:pt x="9229329" y="1829085"/>
                </a:lnTo>
                <a:lnTo>
                  <a:pt x="92293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9144000" y="8460422"/>
            <a:ext cx="9229328" cy="1829085"/>
          </a:xfrm>
          <a:custGeom>
            <a:avLst/>
            <a:gdLst/>
            <a:ahLst/>
            <a:cxnLst/>
            <a:rect l="l" t="t" r="r" b="b"/>
            <a:pathLst>
              <a:path w="9229328" h="1829085">
                <a:moveTo>
                  <a:pt x="0" y="1829085"/>
                </a:moveTo>
                <a:lnTo>
                  <a:pt x="9229328" y="1829085"/>
                </a:lnTo>
                <a:lnTo>
                  <a:pt x="9229328" y="0"/>
                </a:lnTo>
                <a:lnTo>
                  <a:pt x="0" y="0"/>
                </a:lnTo>
                <a:lnTo>
                  <a:pt x="0" y="18290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E122D-EB71-83B6-26A3-2013ED3EF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107" y="2614414"/>
            <a:ext cx="5257800" cy="72203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E9259E-B1C4-0C40-E29B-9D5965E98117}"/>
              </a:ext>
            </a:extLst>
          </p:cNvPr>
          <p:cNvSpPr txBox="1"/>
          <p:nvPr/>
        </p:nvSpPr>
        <p:spPr>
          <a:xfrm>
            <a:off x="9296400" y="2458779"/>
            <a:ext cx="7696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Condensed" panose="020B0502040204020203" pitchFamily="34" charset="0"/>
              </a:rPr>
              <a:t>Our project is organized for clarity and scalability. The </a:t>
            </a:r>
            <a:r>
              <a:rPr lang="en-US" sz="2400" b="1" dirty="0" err="1">
                <a:latin typeface="Bahnschrift Condensed" panose="020B0502040204020203" pitchFamily="34" charset="0"/>
              </a:rPr>
              <a:t>src</a:t>
            </a:r>
            <a:r>
              <a:rPr lang="en-US" sz="2400" dirty="0">
                <a:latin typeface="Bahnschrift Condensed" panose="020B0502040204020203" pitchFamily="34" charset="0"/>
              </a:rPr>
              <a:t> folder contains all core files:</a:t>
            </a:r>
          </a:p>
          <a:p>
            <a:endParaRPr lang="en-US" sz="2400" dirty="0">
              <a:latin typeface="Bahnschrift Condensed" panose="020B0502040204020203" pitchFamily="34" charset="0"/>
            </a:endParaRPr>
          </a:p>
          <a:p>
            <a:pPr lvl="1"/>
            <a:r>
              <a:rPr lang="en-US" sz="2400" b="1" dirty="0">
                <a:latin typeface="Bahnschrift Condensed" panose="020B0502040204020203" pitchFamily="34" charset="0"/>
              </a:rPr>
              <a:t>components/</a:t>
            </a:r>
            <a:r>
              <a:rPr lang="en-US" sz="2400" dirty="0">
                <a:latin typeface="Bahnschrift Condensed" panose="020B0502040204020203" pitchFamily="34" charset="0"/>
              </a:rPr>
              <a:t> – Includes all React components like login forms, dashboards, quiz creator, and quiz attempt pages.</a:t>
            </a:r>
          </a:p>
          <a:p>
            <a:endParaRPr lang="en-US" sz="2400" dirty="0">
              <a:latin typeface="Bahnschrift Condensed" panose="020B0502040204020203" pitchFamily="34" charset="0"/>
            </a:endParaRPr>
          </a:p>
          <a:p>
            <a:pPr lvl="1"/>
            <a:r>
              <a:rPr lang="en-US" sz="2400" b="1" dirty="0">
                <a:latin typeface="Bahnschrift Condensed" panose="020B0502040204020203" pitchFamily="34" charset="0"/>
              </a:rPr>
              <a:t>context/</a:t>
            </a:r>
            <a:r>
              <a:rPr lang="en-US" sz="2400" dirty="0">
                <a:latin typeface="Bahnschrift Condensed" panose="020B0502040204020203" pitchFamily="34" charset="0"/>
              </a:rPr>
              <a:t> – Manages global authentication state using React Context.</a:t>
            </a:r>
          </a:p>
          <a:p>
            <a:endParaRPr lang="en-US" sz="2400" dirty="0">
              <a:latin typeface="Bahnschrift Condensed" panose="020B0502040204020203" pitchFamily="34" charset="0"/>
            </a:endParaRPr>
          </a:p>
          <a:p>
            <a:pPr lvl="1"/>
            <a:r>
              <a:rPr lang="en-US" sz="2400" b="1" dirty="0">
                <a:latin typeface="Bahnschrift Condensed" panose="020B0502040204020203" pitchFamily="34" charset="0"/>
              </a:rPr>
              <a:t>firebase/</a:t>
            </a:r>
            <a:r>
              <a:rPr lang="en-US" sz="2400" dirty="0">
                <a:latin typeface="Bahnschrift Condensed" panose="020B0502040204020203" pitchFamily="34" charset="0"/>
              </a:rPr>
              <a:t> – Stores Firebase configuration for authentication and                  </a:t>
            </a:r>
            <a:r>
              <a:rPr lang="en-US" sz="2400" dirty="0" err="1">
                <a:latin typeface="Bahnschrift Condensed" panose="020B0502040204020203" pitchFamily="34" charset="0"/>
              </a:rPr>
              <a:t>Firestore</a:t>
            </a:r>
            <a:r>
              <a:rPr lang="en-US" sz="2400" dirty="0">
                <a:latin typeface="Bahnschrift Condensed" panose="020B0502040204020203" pitchFamily="34" charset="0"/>
              </a:rPr>
              <a:t>.</a:t>
            </a:r>
          </a:p>
          <a:p>
            <a:endParaRPr lang="en-US" sz="2400" dirty="0">
              <a:latin typeface="Bahnschrift Condensed" panose="020B0502040204020203" pitchFamily="34" charset="0"/>
            </a:endParaRPr>
          </a:p>
          <a:p>
            <a:pPr lvl="1"/>
            <a:r>
              <a:rPr lang="en-US" sz="2400" b="1" dirty="0" err="1">
                <a:latin typeface="Bahnschrift Condensed" panose="020B0502040204020203" pitchFamily="34" charset="0"/>
              </a:rPr>
              <a:t>App.jsx</a:t>
            </a:r>
            <a:r>
              <a:rPr lang="en-US" sz="2400" b="1" dirty="0">
                <a:latin typeface="Bahnschrift Condensed" panose="020B0502040204020203" pitchFamily="34" charset="0"/>
              </a:rPr>
              <a:t> </a:t>
            </a:r>
            <a:r>
              <a:rPr lang="en-US" sz="2400" dirty="0">
                <a:latin typeface="Bahnschrift Condensed" panose="020B0502040204020203" pitchFamily="34" charset="0"/>
              </a:rPr>
              <a:t>– Main component handling routing between pages.</a:t>
            </a:r>
          </a:p>
          <a:p>
            <a:endParaRPr lang="en-US" sz="2400" dirty="0">
              <a:latin typeface="Bahnschrift Condensed" panose="020B0502040204020203" pitchFamily="34" charset="0"/>
            </a:endParaRPr>
          </a:p>
          <a:p>
            <a:pPr lvl="1"/>
            <a:r>
              <a:rPr lang="en-US" sz="2400" b="1" dirty="0">
                <a:latin typeface="Bahnschrift Condensed" panose="020B0502040204020203" pitchFamily="34" charset="0"/>
              </a:rPr>
              <a:t>index.js </a:t>
            </a:r>
            <a:r>
              <a:rPr lang="en-US" sz="2400" dirty="0">
                <a:latin typeface="Bahnschrift Condensed" panose="020B0502040204020203" pitchFamily="34" charset="0"/>
              </a:rPr>
              <a:t>– Entry point of the React app.</a:t>
            </a:r>
          </a:p>
          <a:p>
            <a:endParaRPr lang="en-US" sz="2400" dirty="0">
              <a:latin typeface="Bahnschrift Condensed" panose="020B0502040204020203" pitchFamily="34" charset="0"/>
            </a:endParaRPr>
          </a:p>
          <a:p>
            <a:r>
              <a:rPr lang="en-US" sz="2400" dirty="0">
                <a:latin typeface="Bahnschrift Condensed" panose="020B0502040204020203" pitchFamily="34" charset="0"/>
              </a:rPr>
              <a:t>This structure keeps the code modular, readable, and easy to maintain.</a:t>
            </a:r>
            <a:endParaRPr lang="en-IN" sz="2400"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68275F-14B6-3D37-AF9B-A62FEEF09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42652BE-CDF0-E4C1-0472-E3D154E97BBF}"/>
              </a:ext>
            </a:extLst>
          </p:cNvPr>
          <p:cNvSpPr txBox="1"/>
          <p:nvPr/>
        </p:nvSpPr>
        <p:spPr>
          <a:xfrm>
            <a:off x="-1524000" y="342900"/>
            <a:ext cx="11511744" cy="136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200"/>
              </a:lnSpc>
            </a:pPr>
            <a:r>
              <a:rPr lang="en-US" sz="8000" b="1" dirty="0">
                <a:solidFill>
                  <a:srgbClr val="155E63"/>
                </a:solidFill>
                <a:latin typeface="Poppins Heavy"/>
                <a:ea typeface="Poppins Heavy"/>
                <a:cs typeface="Poppins Heavy"/>
                <a:sym typeface="Poppins Heavy"/>
              </a:rPr>
              <a:t>Sample Code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F2CB874-762E-53BC-747A-5871DA6AB60B}"/>
              </a:ext>
            </a:extLst>
          </p:cNvPr>
          <p:cNvSpPr/>
          <p:nvPr/>
        </p:nvSpPr>
        <p:spPr>
          <a:xfrm>
            <a:off x="0" y="0"/>
            <a:ext cx="6212005" cy="10287000"/>
          </a:xfrm>
          <a:custGeom>
            <a:avLst/>
            <a:gdLst/>
            <a:ahLst/>
            <a:cxnLst/>
            <a:rect l="l" t="t" r="r" b="b"/>
            <a:pathLst>
              <a:path w="6212005" h="10287000">
                <a:moveTo>
                  <a:pt x="0" y="0"/>
                </a:moveTo>
                <a:lnTo>
                  <a:pt x="6212005" y="0"/>
                </a:lnTo>
                <a:lnTo>
                  <a:pt x="621200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C18DF50-0ED7-AC4B-29E8-D73F01AC9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943171"/>
            <a:ext cx="89154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It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connects frontend to Firebase backend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Shows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authentication flow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Demonstrates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role-based dashboard redirection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Highlights use of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React Hooks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, Firebase, and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modern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 Styling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</a:rPr>
              <a:t>with Tailwind CSS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D0079-911C-6CE1-915A-CA2500559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723900"/>
            <a:ext cx="7543800" cy="917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0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A299E1-7555-3365-1D65-DD6E6D48A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A468BC8-B314-95C8-CD88-053F3026BEB4}"/>
              </a:ext>
            </a:extLst>
          </p:cNvPr>
          <p:cNvSpPr txBox="1"/>
          <p:nvPr/>
        </p:nvSpPr>
        <p:spPr>
          <a:xfrm>
            <a:off x="5105400" y="232304"/>
            <a:ext cx="11511744" cy="136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200"/>
              </a:lnSpc>
            </a:pPr>
            <a:r>
              <a:rPr lang="en-US" sz="8000" b="1" dirty="0">
                <a:solidFill>
                  <a:srgbClr val="155E63"/>
                </a:solidFill>
                <a:latin typeface="Poppins Heavy"/>
                <a:ea typeface="Poppins Heavy"/>
                <a:cs typeface="Poppins Heavy"/>
                <a:sym typeface="Poppins Heavy"/>
              </a:rPr>
              <a:t>Home Page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5CC38C0-8D90-A5BF-1480-3C7252B525EA}"/>
              </a:ext>
            </a:extLst>
          </p:cNvPr>
          <p:cNvSpPr/>
          <p:nvPr/>
        </p:nvSpPr>
        <p:spPr>
          <a:xfrm flipH="1">
            <a:off x="-170657" y="0"/>
            <a:ext cx="9229328" cy="1829085"/>
          </a:xfrm>
          <a:custGeom>
            <a:avLst/>
            <a:gdLst/>
            <a:ahLst/>
            <a:cxnLst/>
            <a:rect l="l" t="t" r="r" b="b"/>
            <a:pathLst>
              <a:path w="9229328" h="1829085">
                <a:moveTo>
                  <a:pt x="9229329" y="0"/>
                </a:moveTo>
                <a:lnTo>
                  <a:pt x="0" y="0"/>
                </a:lnTo>
                <a:lnTo>
                  <a:pt x="0" y="1829085"/>
                </a:lnTo>
                <a:lnTo>
                  <a:pt x="9229329" y="1829085"/>
                </a:lnTo>
                <a:lnTo>
                  <a:pt x="92293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17B34D5-3289-7867-A2EC-03C81050E27A}"/>
              </a:ext>
            </a:extLst>
          </p:cNvPr>
          <p:cNvSpPr/>
          <p:nvPr/>
        </p:nvSpPr>
        <p:spPr>
          <a:xfrm flipV="1">
            <a:off x="9144000" y="8460422"/>
            <a:ext cx="9229328" cy="1829085"/>
          </a:xfrm>
          <a:custGeom>
            <a:avLst/>
            <a:gdLst/>
            <a:ahLst/>
            <a:cxnLst/>
            <a:rect l="l" t="t" r="r" b="b"/>
            <a:pathLst>
              <a:path w="9229328" h="1829085">
                <a:moveTo>
                  <a:pt x="0" y="1829085"/>
                </a:moveTo>
                <a:lnTo>
                  <a:pt x="9229328" y="1829085"/>
                </a:lnTo>
                <a:lnTo>
                  <a:pt x="9229328" y="0"/>
                </a:lnTo>
                <a:lnTo>
                  <a:pt x="0" y="0"/>
                </a:lnTo>
                <a:lnTo>
                  <a:pt x="0" y="18290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5D5002-B8E3-51C5-E588-B4400C64A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785623"/>
            <a:ext cx="12146744" cy="758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0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42642" y="233458"/>
            <a:ext cx="9402716" cy="136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1" dirty="0">
                <a:solidFill>
                  <a:srgbClr val="155E63"/>
                </a:solidFill>
                <a:latin typeface="Poppins Heavy"/>
                <a:ea typeface="Poppins Heavy"/>
                <a:cs typeface="Poppins Heavy"/>
                <a:sym typeface="Poppins Heavy"/>
              </a:rPr>
              <a:t>Login and Signup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0"/>
            <a:ext cx="6212005" cy="10287000"/>
          </a:xfrm>
          <a:custGeom>
            <a:avLst/>
            <a:gdLst/>
            <a:ahLst/>
            <a:cxnLst/>
            <a:rect l="l" t="t" r="r" b="b"/>
            <a:pathLst>
              <a:path w="6212005" h="10287000">
                <a:moveTo>
                  <a:pt x="0" y="0"/>
                </a:moveTo>
                <a:lnTo>
                  <a:pt x="6212005" y="0"/>
                </a:lnTo>
                <a:lnTo>
                  <a:pt x="621200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9E623F0-34ED-0039-9A7E-226E38E66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831392"/>
            <a:ext cx="11618797" cy="72594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62200" y="553565"/>
            <a:ext cx="14325600" cy="1364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 dirty="0">
                <a:solidFill>
                  <a:srgbClr val="155E63"/>
                </a:solidFill>
                <a:latin typeface="Poppins Heavy"/>
                <a:ea typeface="Poppins Heavy"/>
                <a:cs typeface="Poppins Heavy"/>
                <a:sym typeface="Poppins Heavy"/>
              </a:rPr>
              <a:t>Teacher Dash Board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0" y="0"/>
            <a:ext cx="3681898" cy="3086100"/>
          </a:xfrm>
          <a:custGeom>
            <a:avLst/>
            <a:gdLst/>
            <a:ahLst/>
            <a:cxnLst/>
            <a:rect l="l" t="t" r="r" b="b"/>
            <a:pathLst>
              <a:path w="3681898" h="3086100">
                <a:moveTo>
                  <a:pt x="3681898" y="0"/>
                </a:moveTo>
                <a:lnTo>
                  <a:pt x="0" y="0"/>
                </a:lnTo>
                <a:lnTo>
                  <a:pt x="0" y="3086100"/>
                </a:lnTo>
                <a:lnTo>
                  <a:pt x="3681898" y="3086100"/>
                </a:lnTo>
                <a:lnTo>
                  <a:pt x="368189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3067690"/>
            <a:ext cx="16230600" cy="596317"/>
            <a:chOff x="0" y="-76200"/>
            <a:chExt cx="21640800" cy="795089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10240797" cy="795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14"/>
                </a:lnSpc>
              </a:pPr>
              <a:endParaRPr lang="en-US" sz="3582" dirty="0">
                <a:solidFill>
                  <a:srgbClr val="155E63"/>
                </a:solidFill>
                <a:latin typeface="Helvetica World"/>
                <a:ea typeface="Helvetica World"/>
                <a:cs typeface="Helvetica World"/>
                <a:sym typeface="Helvetica Wor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00003" y="-76200"/>
              <a:ext cx="10240797" cy="795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14"/>
                </a:lnSpc>
              </a:pPr>
              <a:endParaRPr lang="en-US" sz="3582" dirty="0">
                <a:solidFill>
                  <a:srgbClr val="155E63"/>
                </a:solidFill>
                <a:latin typeface="Helvetica World"/>
                <a:ea typeface="Helvetica World"/>
                <a:cs typeface="Helvetica World"/>
                <a:sym typeface="Helvetica World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 flipV="1">
            <a:off x="15399247" y="7865700"/>
            <a:ext cx="2888753" cy="2421300"/>
          </a:xfrm>
          <a:custGeom>
            <a:avLst/>
            <a:gdLst/>
            <a:ahLst/>
            <a:cxnLst/>
            <a:rect l="l" t="t" r="r" b="b"/>
            <a:pathLst>
              <a:path w="2888753" h="2421300">
                <a:moveTo>
                  <a:pt x="0" y="2421300"/>
                </a:moveTo>
                <a:lnTo>
                  <a:pt x="2888753" y="2421300"/>
                </a:lnTo>
                <a:lnTo>
                  <a:pt x="2888753" y="0"/>
                </a:lnTo>
                <a:lnTo>
                  <a:pt x="0" y="0"/>
                </a:lnTo>
                <a:lnTo>
                  <a:pt x="0" y="2421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 flipV="1">
            <a:off x="0" y="7865700"/>
            <a:ext cx="2888753" cy="2421300"/>
          </a:xfrm>
          <a:custGeom>
            <a:avLst/>
            <a:gdLst/>
            <a:ahLst/>
            <a:cxnLst/>
            <a:rect l="l" t="t" r="r" b="b"/>
            <a:pathLst>
              <a:path w="2888753" h="2421300">
                <a:moveTo>
                  <a:pt x="2888753" y="2421300"/>
                </a:moveTo>
                <a:lnTo>
                  <a:pt x="0" y="2421300"/>
                </a:lnTo>
                <a:lnTo>
                  <a:pt x="0" y="0"/>
                </a:lnTo>
                <a:lnTo>
                  <a:pt x="2888753" y="0"/>
                </a:lnTo>
                <a:lnTo>
                  <a:pt x="2888753" y="24213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606102" y="0"/>
            <a:ext cx="3681898" cy="3086100"/>
          </a:xfrm>
          <a:custGeom>
            <a:avLst/>
            <a:gdLst/>
            <a:ahLst/>
            <a:cxnLst/>
            <a:rect l="l" t="t" r="r" b="b"/>
            <a:pathLst>
              <a:path w="3681898" h="3086100">
                <a:moveTo>
                  <a:pt x="0" y="0"/>
                </a:moveTo>
                <a:lnTo>
                  <a:pt x="3681898" y="0"/>
                </a:lnTo>
                <a:lnTo>
                  <a:pt x="3681898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028700" y="6344034"/>
            <a:ext cx="16230600" cy="596317"/>
            <a:chOff x="0" y="-76200"/>
            <a:chExt cx="21640800" cy="79508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10240797" cy="795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14"/>
                </a:lnSpc>
              </a:pPr>
              <a:endParaRPr lang="en-US" sz="3582" dirty="0">
                <a:solidFill>
                  <a:srgbClr val="155E63"/>
                </a:solidFill>
                <a:latin typeface="Helvetica World"/>
                <a:ea typeface="Helvetica World"/>
                <a:cs typeface="Helvetica World"/>
                <a:sym typeface="Helvetica Wor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00003" y="-76200"/>
              <a:ext cx="10240797" cy="795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14"/>
                </a:lnSpc>
              </a:pPr>
              <a:endParaRPr lang="en-US" sz="3582" dirty="0">
                <a:solidFill>
                  <a:srgbClr val="155E63"/>
                </a:solidFill>
                <a:latin typeface="Helvetica World"/>
                <a:ea typeface="Helvetica World"/>
                <a:cs typeface="Helvetica World"/>
                <a:sym typeface="Helvetica World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585CD1-89AC-F53D-2BB8-0952A019D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947" y="2095500"/>
            <a:ext cx="12591300" cy="7867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357</Words>
  <Application>Microsoft Office PowerPoint</Application>
  <PresentationFormat>Custom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Imprint MT Shadow</vt:lpstr>
      <vt:lpstr>Poppins Heavy</vt:lpstr>
      <vt:lpstr>Bahnschrift Condensed</vt:lpstr>
      <vt:lpstr>Helvetica World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Green Modern Professional Group Project Presentation</dc:title>
  <dc:creator>nikhil chandra</dc:creator>
  <cp:lastModifiedBy>nikhil chandra</cp:lastModifiedBy>
  <cp:revision>3</cp:revision>
  <dcterms:created xsi:type="dcterms:W3CDTF">2006-08-16T00:00:00Z</dcterms:created>
  <dcterms:modified xsi:type="dcterms:W3CDTF">2025-04-24T15:25:27Z</dcterms:modified>
  <dc:identifier>DAGkEDW8jjA</dc:identifier>
</cp:coreProperties>
</file>