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jZSMftoVhswpRnU8mzqlPVsLvI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1792288" y="612775"/>
            <a:ext cx="5486400" cy="4114800"/>
          </a:xfrm>
          <a:prstGeom prst="rect">
            <a:avLst/>
          </a:prstGeom>
          <a:noFill/>
          <a:ln>
            <a:noFill/>
          </a:ln>
        </p:spPr>
      </p:sp>
      <p:sp>
        <p:nvSpPr>
          <p:cNvPr id="68" name="Google Shape;68;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rive.google.com/file/d/13WMH3xbJekWWzxXaJAhKRehq1RYA7WKw/view?usp=share_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87" name="Shape 87"/>
        <p:cNvGrpSpPr/>
        <p:nvPr/>
      </p:nvGrpSpPr>
      <p:grpSpPr>
        <a:xfrm>
          <a:off x="0" y="0"/>
          <a:ext cx="0" cy="0"/>
          <a:chOff x="0" y="0"/>
          <a:chExt cx="0" cy="0"/>
        </a:xfrm>
      </p:grpSpPr>
      <p:sp>
        <p:nvSpPr>
          <p:cNvPr id="88" name="Google Shape;88;p1"/>
          <p:cNvSpPr/>
          <p:nvPr/>
        </p:nvSpPr>
        <p:spPr>
          <a:xfrm>
            <a:off x="1019933" y="8435340"/>
            <a:ext cx="2759771" cy="822960"/>
          </a:xfrm>
          <a:custGeom>
            <a:rect b="b" l="l" r="r" t="t"/>
            <a:pathLst>
              <a:path extrusionOk="0" h="660400" w="2214631">
                <a:moveTo>
                  <a:pt x="2090171" y="660400"/>
                </a:moveTo>
                <a:lnTo>
                  <a:pt x="124460" y="660400"/>
                </a:lnTo>
                <a:cubicBezTo>
                  <a:pt x="55880" y="660400"/>
                  <a:pt x="0" y="604520"/>
                  <a:pt x="0" y="535940"/>
                </a:cubicBezTo>
                <a:lnTo>
                  <a:pt x="0" y="124460"/>
                </a:lnTo>
                <a:cubicBezTo>
                  <a:pt x="0" y="55880"/>
                  <a:pt x="55880" y="0"/>
                  <a:pt x="124460" y="0"/>
                </a:cubicBezTo>
                <a:lnTo>
                  <a:pt x="2090171" y="0"/>
                </a:lnTo>
                <a:cubicBezTo>
                  <a:pt x="2158751" y="0"/>
                  <a:pt x="2214631" y="55880"/>
                  <a:pt x="2214631" y="124460"/>
                </a:cubicBezTo>
                <a:lnTo>
                  <a:pt x="2214631" y="535940"/>
                </a:lnTo>
                <a:cubicBezTo>
                  <a:pt x="2214631" y="604520"/>
                  <a:pt x="2158751" y="660400"/>
                  <a:pt x="2090171" y="66040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
          <p:cNvGrpSpPr/>
          <p:nvPr/>
        </p:nvGrpSpPr>
        <p:grpSpPr>
          <a:xfrm>
            <a:off x="1028700" y="2444670"/>
            <a:ext cx="16725900" cy="3972502"/>
            <a:chOff x="0" y="-9525"/>
            <a:chExt cx="22301200" cy="5296669"/>
          </a:xfrm>
        </p:grpSpPr>
        <p:sp>
          <p:nvSpPr>
            <p:cNvPr id="90" name="Google Shape;90;p1"/>
            <p:cNvSpPr txBox="1"/>
            <p:nvPr/>
          </p:nvSpPr>
          <p:spPr>
            <a:xfrm>
              <a:off x="0" y="-9525"/>
              <a:ext cx="22301200" cy="410368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0000" u="none" cap="none" strike="noStrike">
                  <a:solidFill>
                    <a:srgbClr val="191919"/>
                  </a:solidFill>
                  <a:latin typeface="Arial"/>
                  <a:ea typeface="Arial"/>
                  <a:cs typeface="Arial"/>
                  <a:sym typeface="Arial"/>
                </a:rPr>
                <a:t>Course Management and Timetable System </a:t>
              </a:r>
              <a:endParaRPr b="0" i="0" sz="10000" u="none" cap="none" strike="noStrike">
                <a:solidFill>
                  <a:srgbClr val="191919"/>
                </a:solidFill>
                <a:latin typeface="Arial"/>
                <a:ea typeface="Arial"/>
                <a:cs typeface="Arial"/>
                <a:sym typeface="Arial"/>
              </a:endParaRPr>
            </a:p>
          </p:txBody>
        </p:sp>
        <p:sp>
          <p:nvSpPr>
            <p:cNvPr id="91" name="Google Shape;91;p1"/>
            <p:cNvSpPr txBox="1"/>
            <p:nvPr/>
          </p:nvSpPr>
          <p:spPr>
            <a:xfrm>
              <a:off x="11691" y="4689459"/>
              <a:ext cx="13495663" cy="597685"/>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t/>
              </a:r>
              <a:endParaRPr b="0" i="0" sz="2700" u="none" cap="none" strike="noStrike">
                <a:solidFill>
                  <a:srgbClr val="191919"/>
                </a:solidFill>
                <a:latin typeface="Arial"/>
                <a:ea typeface="Arial"/>
                <a:cs typeface="Arial"/>
                <a:sym typeface="Arial"/>
              </a:endParaRPr>
            </a:p>
          </p:txBody>
        </p:sp>
      </p:grpSp>
      <p:sp>
        <p:nvSpPr>
          <p:cNvPr id="92" name="Google Shape;92;p1"/>
          <p:cNvSpPr txBox="1"/>
          <p:nvPr/>
        </p:nvSpPr>
        <p:spPr>
          <a:xfrm>
            <a:off x="1593003" y="8652098"/>
            <a:ext cx="1613631" cy="351343"/>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59" u="none" cap="none" strike="noStrike">
                <a:solidFill>
                  <a:srgbClr val="FFFFFF"/>
                </a:solidFill>
                <a:latin typeface="Arial"/>
                <a:ea typeface="Arial"/>
                <a:cs typeface="Arial"/>
                <a:sym typeface="Arial"/>
              </a:rPr>
              <a:t>GROUP :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197" name="Shape 197"/>
        <p:cNvGrpSpPr/>
        <p:nvPr/>
      </p:nvGrpSpPr>
      <p:grpSpPr>
        <a:xfrm>
          <a:off x="0" y="0"/>
          <a:ext cx="0" cy="0"/>
          <a:chOff x="0" y="0"/>
          <a:chExt cx="0" cy="0"/>
        </a:xfrm>
      </p:grpSpPr>
      <p:sp>
        <p:nvSpPr>
          <p:cNvPr id="198" name="Google Shape;198;p10"/>
          <p:cNvSpPr/>
          <p:nvPr/>
        </p:nvSpPr>
        <p:spPr>
          <a:xfrm>
            <a:off x="0" y="0"/>
            <a:ext cx="18288000" cy="1102822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
          <p:cNvSpPr txBox="1"/>
          <p:nvPr/>
        </p:nvSpPr>
        <p:spPr>
          <a:xfrm>
            <a:off x="775380" y="376814"/>
            <a:ext cx="13397820" cy="249299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SEQUENCE DIAGRAMS</a:t>
            </a:r>
            <a:endParaRPr b="0" sz="66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br>
              <a:rPr lang="en-US" sz="3200">
                <a:solidFill>
                  <a:schemeClr val="dk1"/>
                </a:solidFill>
                <a:latin typeface="Arial"/>
                <a:ea typeface="Arial"/>
                <a:cs typeface="Arial"/>
                <a:sym typeface="Arial"/>
              </a:rPr>
            </a:br>
            <a:r>
              <a:rPr lang="en-US" sz="3200">
                <a:solidFill>
                  <a:schemeClr val="dk1"/>
                </a:solidFill>
                <a:latin typeface="Arial"/>
                <a:ea typeface="Arial"/>
                <a:cs typeface="Arial"/>
                <a:sym typeface="Arial"/>
              </a:rPr>
              <a:t>Login :</a:t>
            </a:r>
            <a:endParaRPr sz="3200">
              <a:solidFill>
                <a:srgbClr val="FFFFFF"/>
              </a:solidFill>
              <a:latin typeface="Arial"/>
              <a:ea typeface="Arial"/>
              <a:cs typeface="Arial"/>
              <a:sym typeface="Arial"/>
            </a:endParaRPr>
          </a:p>
        </p:txBody>
      </p:sp>
      <p:pic>
        <p:nvPicPr>
          <p:cNvPr id="201" name="Google Shape;201;p10"/>
          <p:cNvPicPr preferRelativeResize="0"/>
          <p:nvPr/>
        </p:nvPicPr>
        <p:blipFill rotWithShape="1">
          <a:blip r:embed="rId3">
            <a:alphaModFix/>
          </a:blip>
          <a:srcRect b="0" l="0" r="0" t="0"/>
          <a:stretch/>
        </p:blipFill>
        <p:spPr>
          <a:xfrm>
            <a:off x="775380" y="3624263"/>
            <a:ext cx="15912420" cy="7539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205" name="Shape 205"/>
        <p:cNvGrpSpPr/>
        <p:nvPr/>
      </p:nvGrpSpPr>
      <p:grpSpPr>
        <a:xfrm>
          <a:off x="0" y="0"/>
          <a:ext cx="0" cy="0"/>
          <a:chOff x="0" y="0"/>
          <a:chExt cx="0" cy="0"/>
        </a:xfrm>
      </p:grpSpPr>
      <p:sp>
        <p:nvSpPr>
          <p:cNvPr id="206" name="Google Shape;206;p11"/>
          <p:cNvSpPr/>
          <p:nvPr/>
        </p:nvSpPr>
        <p:spPr>
          <a:xfrm>
            <a:off x="-13868400" y="-2171700"/>
            <a:ext cx="48023446" cy="1523818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txBox="1"/>
          <p:nvPr/>
        </p:nvSpPr>
        <p:spPr>
          <a:xfrm>
            <a:off x="775380" y="376814"/>
            <a:ext cx="13397820" cy="34778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SEQUENCE DIAGRAMS</a:t>
            </a:r>
            <a:endParaRPr b="0" sz="66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br>
              <a:rPr lang="en-US" sz="3200">
                <a:solidFill>
                  <a:schemeClr val="dk1"/>
                </a:solidFill>
                <a:latin typeface="Arial"/>
                <a:ea typeface="Arial"/>
                <a:cs typeface="Arial"/>
                <a:sym typeface="Arial"/>
              </a:rPr>
            </a:br>
            <a:r>
              <a:rPr b="0" i="0" lang="en-US" sz="3200" u="none" strike="noStrike">
                <a:solidFill>
                  <a:srgbClr val="000000"/>
                </a:solidFill>
                <a:latin typeface="Arial"/>
                <a:ea typeface="Arial"/>
                <a:cs typeface="Arial"/>
                <a:sym typeface="Arial"/>
              </a:rPr>
              <a:t>Add and Remove user - </a:t>
            </a:r>
            <a:endParaRPr b="0" sz="3200">
              <a:solidFill>
                <a:schemeClr val="dk1"/>
              </a:solidFill>
              <a:latin typeface="Arial"/>
              <a:ea typeface="Arial"/>
              <a:cs typeface="Arial"/>
              <a:sym typeface="Arial"/>
            </a:endParaRPr>
          </a:p>
          <a:p>
            <a:pPr indent="0" lvl="0" marL="0" marR="0" rtl="0" algn="l">
              <a:spcBef>
                <a:spcPts val="0"/>
              </a:spcBef>
              <a:spcAft>
                <a:spcPts val="0"/>
              </a:spcAft>
              <a:buNone/>
            </a:pPr>
            <a:br>
              <a:rPr lang="en-US" sz="3200">
                <a:solidFill>
                  <a:schemeClr val="dk1"/>
                </a:solidFill>
                <a:latin typeface="Calibri"/>
                <a:ea typeface="Calibri"/>
                <a:cs typeface="Calibri"/>
                <a:sym typeface="Calibri"/>
              </a:rPr>
            </a:br>
            <a:r>
              <a:rPr lang="en-US" sz="3200">
                <a:solidFill>
                  <a:schemeClr val="dk1"/>
                </a:solidFill>
                <a:latin typeface="Arial"/>
                <a:ea typeface="Arial"/>
                <a:cs typeface="Arial"/>
                <a:sym typeface="Arial"/>
              </a:rPr>
              <a:t> </a:t>
            </a:r>
            <a:endParaRPr sz="3200">
              <a:solidFill>
                <a:srgbClr val="FFFFFF"/>
              </a:solidFill>
              <a:latin typeface="Arial"/>
              <a:ea typeface="Arial"/>
              <a:cs typeface="Arial"/>
              <a:sym typeface="Arial"/>
            </a:endParaRPr>
          </a:p>
        </p:txBody>
      </p:sp>
      <p:pic>
        <p:nvPicPr>
          <p:cNvPr id="209" name="Google Shape;209;p11"/>
          <p:cNvPicPr preferRelativeResize="0"/>
          <p:nvPr/>
        </p:nvPicPr>
        <p:blipFill rotWithShape="1">
          <a:blip r:embed="rId3">
            <a:alphaModFix/>
          </a:blip>
          <a:srcRect b="0" l="0" r="0" t="0"/>
          <a:stretch/>
        </p:blipFill>
        <p:spPr>
          <a:xfrm>
            <a:off x="228600" y="2857500"/>
            <a:ext cx="17754600" cy="70526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213" name="Shape 213"/>
        <p:cNvGrpSpPr/>
        <p:nvPr/>
      </p:nvGrpSpPr>
      <p:grpSpPr>
        <a:xfrm>
          <a:off x="0" y="0"/>
          <a:ext cx="0" cy="0"/>
          <a:chOff x="0" y="0"/>
          <a:chExt cx="0" cy="0"/>
        </a:xfrm>
      </p:grpSpPr>
      <p:sp>
        <p:nvSpPr>
          <p:cNvPr id="214" name="Google Shape;214;p12"/>
          <p:cNvSpPr/>
          <p:nvPr/>
        </p:nvSpPr>
        <p:spPr>
          <a:xfrm>
            <a:off x="0" y="0"/>
            <a:ext cx="18288000" cy="1102822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
          <p:cNvSpPr txBox="1"/>
          <p:nvPr/>
        </p:nvSpPr>
        <p:spPr>
          <a:xfrm>
            <a:off x="775380" y="376814"/>
            <a:ext cx="13397820" cy="249299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SEQUENCE DIAGRAMS</a:t>
            </a:r>
            <a:endParaRPr b="0" sz="66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br>
              <a:rPr lang="en-US" sz="3200">
                <a:solidFill>
                  <a:schemeClr val="dk1"/>
                </a:solidFill>
                <a:latin typeface="Arial"/>
                <a:ea typeface="Arial"/>
                <a:cs typeface="Arial"/>
                <a:sym typeface="Arial"/>
              </a:rPr>
            </a:br>
            <a:r>
              <a:rPr lang="en-US" sz="3200">
                <a:solidFill>
                  <a:schemeClr val="dk1"/>
                </a:solidFill>
                <a:latin typeface="Arial"/>
                <a:ea typeface="Arial"/>
                <a:cs typeface="Arial"/>
                <a:sym typeface="Arial"/>
              </a:rPr>
              <a:t>Import Data :</a:t>
            </a:r>
            <a:endParaRPr sz="3200">
              <a:solidFill>
                <a:srgbClr val="FFFFFF"/>
              </a:solidFill>
              <a:latin typeface="Arial"/>
              <a:ea typeface="Arial"/>
              <a:cs typeface="Arial"/>
              <a:sym typeface="Arial"/>
            </a:endParaRPr>
          </a:p>
        </p:txBody>
      </p:sp>
      <p:pic>
        <p:nvPicPr>
          <p:cNvPr id="217" name="Google Shape;217;p12"/>
          <p:cNvPicPr preferRelativeResize="0"/>
          <p:nvPr/>
        </p:nvPicPr>
        <p:blipFill rotWithShape="1">
          <a:blip r:embed="rId3">
            <a:alphaModFix/>
          </a:blip>
          <a:srcRect b="0" l="0" r="0" t="0"/>
          <a:stretch/>
        </p:blipFill>
        <p:spPr>
          <a:xfrm>
            <a:off x="775380" y="2869805"/>
            <a:ext cx="17055420" cy="71504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221" name="Shape 221"/>
        <p:cNvGrpSpPr/>
        <p:nvPr/>
      </p:nvGrpSpPr>
      <p:grpSpPr>
        <a:xfrm>
          <a:off x="0" y="0"/>
          <a:ext cx="0" cy="0"/>
          <a:chOff x="0" y="0"/>
          <a:chExt cx="0" cy="0"/>
        </a:xfrm>
      </p:grpSpPr>
      <p:sp>
        <p:nvSpPr>
          <p:cNvPr id="222" name="Google Shape;222;p13"/>
          <p:cNvSpPr/>
          <p:nvPr/>
        </p:nvSpPr>
        <p:spPr>
          <a:xfrm>
            <a:off x="0" y="0"/>
            <a:ext cx="18288000" cy="1102822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txBox="1"/>
          <p:nvPr/>
        </p:nvSpPr>
        <p:spPr>
          <a:xfrm>
            <a:off x="775380" y="376814"/>
            <a:ext cx="13397820" cy="249299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SEQUENCE DIAGRAMS</a:t>
            </a:r>
            <a:endParaRPr b="0" sz="66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br>
              <a:rPr lang="en-US" sz="3200">
                <a:solidFill>
                  <a:schemeClr val="dk1"/>
                </a:solidFill>
                <a:latin typeface="Arial"/>
                <a:ea typeface="Arial"/>
                <a:cs typeface="Arial"/>
                <a:sym typeface="Arial"/>
              </a:rPr>
            </a:br>
            <a:r>
              <a:rPr lang="en-US" sz="3200">
                <a:solidFill>
                  <a:schemeClr val="dk1"/>
                </a:solidFill>
                <a:latin typeface="Arial"/>
                <a:ea typeface="Arial"/>
                <a:cs typeface="Arial"/>
                <a:sym typeface="Arial"/>
              </a:rPr>
              <a:t>Export Data :</a:t>
            </a:r>
            <a:endParaRPr sz="3200">
              <a:solidFill>
                <a:srgbClr val="FFFFFF"/>
              </a:solidFill>
              <a:latin typeface="Arial"/>
              <a:ea typeface="Arial"/>
              <a:cs typeface="Arial"/>
              <a:sym typeface="Arial"/>
            </a:endParaRPr>
          </a:p>
        </p:txBody>
      </p:sp>
      <p:pic>
        <p:nvPicPr>
          <p:cNvPr id="225" name="Google Shape;225;p13"/>
          <p:cNvPicPr preferRelativeResize="0"/>
          <p:nvPr/>
        </p:nvPicPr>
        <p:blipFill rotWithShape="1">
          <a:blip r:embed="rId3">
            <a:alphaModFix/>
          </a:blip>
          <a:srcRect b="0" l="0" r="0" t="0"/>
          <a:stretch/>
        </p:blipFill>
        <p:spPr>
          <a:xfrm>
            <a:off x="990600" y="3757613"/>
            <a:ext cx="16383000" cy="65293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229" name="Shape 229"/>
        <p:cNvGrpSpPr/>
        <p:nvPr/>
      </p:nvGrpSpPr>
      <p:grpSpPr>
        <a:xfrm>
          <a:off x="0" y="0"/>
          <a:ext cx="0" cy="0"/>
          <a:chOff x="0" y="0"/>
          <a:chExt cx="0" cy="0"/>
        </a:xfrm>
      </p:grpSpPr>
      <p:sp>
        <p:nvSpPr>
          <p:cNvPr id="230" name="Google Shape;230;p14"/>
          <p:cNvSpPr/>
          <p:nvPr/>
        </p:nvSpPr>
        <p:spPr>
          <a:xfrm>
            <a:off x="-16605599" y="-615981"/>
            <a:ext cx="52712676" cy="16738164"/>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txBox="1"/>
          <p:nvPr/>
        </p:nvSpPr>
        <p:spPr>
          <a:xfrm>
            <a:off x="775380" y="376814"/>
            <a:ext cx="13397820" cy="249299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SEQUENCE DIAGRAMS</a:t>
            </a:r>
            <a:endParaRPr b="0" sz="66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br>
              <a:rPr lang="en-US" sz="3200">
                <a:solidFill>
                  <a:schemeClr val="dk1"/>
                </a:solidFill>
                <a:latin typeface="Arial"/>
                <a:ea typeface="Arial"/>
                <a:cs typeface="Arial"/>
                <a:sym typeface="Arial"/>
              </a:rPr>
            </a:br>
            <a:r>
              <a:rPr lang="en-US" sz="3200">
                <a:solidFill>
                  <a:schemeClr val="dk1"/>
                </a:solidFill>
                <a:latin typeface="Arial"/>
                <a:ea typeface="Arial"/>
                <a:cs typeface="Arial"/>
                <a:sym typeface="Arial"/>
              </a:rPr>
              <a:t>Update Data :</a:t>
            </a:r>
            <a:endParaRPr sz="3200">
              <a:solidFill>
                <a:srgbClr val="FFFFFF"/>
              </a:solidFill>
              <a:latin typeface="Arial"/>
              <a:ea typeface="Arial"/>
              <a:cs typeface="Arial"/>
              <a:sym typeface="Arial"/>
            </a:endParaRPr>
          </a:p>
        </p:txBody>
      </p:sp>
      <p:pic>
        <p:nvPicPr>
          <p:cNvPr id="233" name="Google Shape;233;p14"/>
          <p:cNvPicPr preferRelativeResize="0"/>
          <p:nvPr/>
        </p:nvPicPr>
        <p:blipFill rotWithShape="1">
          <a:blip r:embed="rId3">
            <a:alphaModFix/>
          </a:blip>
          <a:srcRect b="0" l="0" r="0" t="0"/>
          <a:stretch/>
        </p:blipFill>
        <p:spPr>
          <a:xfrm>
            <a:off x="775380" y="3246618"/>
            <a:ext cx="17131620" cy="70403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237" name="Shape 237"/>
        <p:cNvGrpSpPr/>
        <p:nvPr/>
      </p:nvGrpSpPr>
      <p:grpSpPr>
        <a:xfrm>
          <a:off x="0" y="0"/>
          <a:ext cx="0" cy="0"/>
          <a:chOff x="0" y="0"/>
          <a:chExt cx="0" cy="0"/>
        </a:xfrm>
      </p:grpSpPr>
      <p:sp>
        <p:nvSpPr>
          <p:cNvPr id="238" name="Google Shape;238;p15"/>
          <p:cNvSpPr/>
          <p:nvPr/>
        </p:nvSpPr>
        <p:spPr>
          <a:xfrm>
            <a:off x="0" y="0"/>
            <a:ext cx="18288000" cy="1102822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txBox="1"/>
          <p:nvPr/>
        </p:nvSpPr>
        <p:spPr>
          <a:xfrm>
            <a:off x="775380" y="376814"/>
            <a:ext cx="13397820" cy="200054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SEQUENCE DIAGRAMS</a:t>
            </a:r>
            <a:endParaRPr b="0" sz="66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Create Time Table :</a:t>
            </a:r>
            <a:endParaRPr sz="3200">
              <a:solidFill>
                <a:srgbClr val="FFFFFF"/>
              </a:solidFill>
              <a:latin typeface="Arial"/>
              <a:ea typeface="Arial"/>
              <a:cs typeface="Arial"/>
              <a:sym typeface="Arial"/>
            </a:endParaRPr>
          </a:p>
        </p:txBody>
      </p:sp>
      <p:pic>
        <p:nvPicPr>
          <p:cNvPr id="241" name="Google Shape;241;p15"/>
          <p:cNvPicPr preferRelativeResize="0"/>
          <p:nvPr/>
        </p:nvPicPr>
        <p:blipFill rotWithShape="1">
          <a:blip r:embed="rId3">
            <a:alphaModFix/>
          </a:blip>
          <a:srcRect b="0" l="0" r="0" t="0"/>
          <a:stretch/>
        </p:blipFill>
        <p:spPr>
          <a:xfrm>
            <a:off x="457200" y="2481263"/>
            <a:ext cx="16840200" cy="78057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245" name="Shape 245"/>
        <p:cNvGrpSpPr/>
        <p:nvPr/>
      </p:nvGrpSpPr>
      <p:grpSpPr>
        <a:xfrm>
          <a:off x="0" y="0"/>
          <a:ext cx="0" cy="0"/>
          <a:chOff x="0" y="0"/>
          <a:chExt cx="0" cy="0"/>
        </a:xfrm>
      </p:grpSpPr>
      <p:sp>
        <p:nvSpPr>
          <p:cNvPr id="246" name="Google Shape;246;p16"/>
          <p:cNvSpPr/>
          <p:nvPr/>
        </p:nvSpPr>
        <p:spPr>
          <a:xfrm>
            <a:off x="0" y="0"/>
            <a:ext cx="18288000" cy="1102822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txBox="1"/>
          <p:nvPr/>
        </p:nvSpPr>
        <p:spPr>
          <a:xfrm>
            <a:off x="775380" y="376814"/>
            <a:ext cx="13397820" cy="200054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SEQUENCE DIAGRAMS</a:t>
            </a:r>
            <a:endParaRPr b="0" sz="66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Update Slot :</a:t>
            </a:r>
            <a:endParaRPr sz="3200">
              <a:solidFill>
                <a:srgbClr val="FFFFFF"/>
              </a:solidFill>
              <a:latin typeface="Arial"/>
              <a:ea typeface="Arial"/>
              <a:cs typeface="Arial"/>
              <a:sym typeface="Arial"/>
            </a:endParaRPr>
          </a:p>
        </p:txBody>
      </p:sp>
      <p:pic>
        <p:nvPicPr>
          <p:cNvPr id="249" name="Google Shape;249;p16"/>
          <p:cNvPicPr preferRelativeResize="0"/>
          <p:nvPr/>
        </p:nvPicPr>
        <p:blipFill rotWithShape="1">
          <a:blip r:embed="rId3">
            <a:alphaModFix/>
          </a:blip>
          <a:srcRect b="0" l="0" r="0" t="0"/>
          <a:stretch/>
        </p:blipFill>
        <p:spPr>
          <a:xfrm>
            <a:off x="1066800" y="2681288"/>
            <a:ext cx="16154400" cy="77962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253" name="Shape 253"/>
        <p:cNvGrpSpPr/>
        <p:nvPr/>
      </p:nvGrpSpPr>
      <p:grpSpPr>
        <a:xfrm>
          <a:off x="0" y="0"/>
          <a:ext cx="0" cy="0"/>
          <a:chOff x="0" y="0"/>
          <a:chExt cx="0" cy="0"/>
        </a:xfrm>
      </p:grpSpPr>
      <p:sp>
        <p:nvSpPr>
          <p:cNvPr id="254" name="Google Shape;254;p17"/>
          <p:cNvSpPr/>
          <p:nvPr/>
        </p:nvSpPr>
        <p:spPr>
          <a:xfrm>
            <a:off x="0" y="0"/>
            <a:ext cx="18288000" cy="1102822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txBox="1"/>
          <p:nvPr/>
        </p:nvSpPr>
        <p:spPr>
          <a:xfrm>
            <a:off x="775380" y="376814"/>
            <a:ext cx="13397820" cy="200054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SEQUENCE DIAGRAMS</a:t>
            </a:r>
            <a:endParaRPr b="0" sz="66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Download Time Table : </a:t>
            </a:r>
            <a:endParaRPr sz="3200">
              <a:solidFill>
                <a:srgbClr val="FFFFFF"/>
              </a:solidFill>
              <a:latin typeface="Arial"/>
              <a:ea typeface="Arial"/>
              <a:cs typeface="Arial"/>
              <a:sym typeface="Arial"/>
            </a:endParaRPr>
          </a:p>
        </p:txBody>
      </p:sp>
      <p:pic>
        <p:nvPicPr>
          <p:cNvPr id="257" name="Google Shape;257;p17"/>
          <p:cNvPicPr preferRelativeResize="0"/>
          <p:nvPr/>
        </p:nvPicPr>
        <p:blipFill rotWithShape="1">
          <a:blip r:embed="rId3">
            <a:alphaModFix/>
          </a:blip>
          <a:srcRect b="0" l="0" r="0" t="0"/>
          <a:stretch/>
        </p:blipFill>
        <p:spPr>
          <a:xfrm>
            <a:off x="775380" y="2377363"/>
            <a:ext cx="16826820" cy="76429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261" name="Shape 261"/>
        <p:cNvGrpSpPr/>
        <p:nvPr/>
      </p:nvGrpSpPr>
      <p:grpSpPr>
        <a:xfrm>
          <a:off x="0" y="0"/>
          <a:ext cx="0" cy="0"/>
          <a:chOff x="0" y="0"/>
          <a:chExt cx="0" cy="0"/>
        </a:xfrm>
      </p:grpSpPr>
      <p:sp>
        <p:nvSpPr>
          <p:cNvPr id="262" name="Google Shape;262;p18"/>
          <p:cNvSpPr/>
          <p:nvPr/>
        </p:nvSpPr>
        <p:spPr>
          <a:xfrm>
            <a:off x="0" y="0"/>
            <a:ext cx="18288000" cy="1102822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txBox="1"/>
          <p:nvPr/>
        </p:nvSpPr>
        <p:spPr>
          <a:xfrm>
            <a:off x="775380" y="376814"/>
            <a:ext cx="13397820" cy="289265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ACTIVITY DIAGRAM</a:t>
            </a:r>
            <a:endParaRPr b="0" sz="6600">
              <a:solidFill>
                <a:schemeClr val="dk1"/>
              </a:solidFill>
              <a:latin typeface="Arial"/>
              <a:ea typeface="Arial"/>
              <a:cs typeface="Arial"/>
              <a:sym typeface="Arial"/>
            </a:endParaRPr>
          </a:p>
          <a:p>
            <a:pPr indent="0" lvl="0" marL="0" marR="0" rtl="0" algn="l">
              <a:spcBef>
                <a:spcPts val="0"/>
              </a:spcBef>
              <a:spcAft>
                <a:spcPts val="0"/>
              </a:spcAft>
              <a:buNone/>
            </a:pPr>
            <a:br>
              <a:rPr lang="en-US" sz="6000">
                <a:solidFill>
                  <a:schemeClr val="dk1"/>
                </a:solidFill>
                <a:latin typeface="Calibri"/>
                <a:ea typeface="Calibri"/>
                <a:cs typeface="Calibri"/>
                <a:sym typeface="Calibri"/>
              </a:rPr>
            </a:br>
            <a:endParaRPr sz="6197">
              <a:solidFill>
                <a:srgbClr val="FFFFFF"/>
              </a:solidFill>
              <a:latin typeface="Arial"/>
              <a:ea typeface="Arial"/>
              <a:cs typeface="Arial"/>
              <a:sym typeface="Arial"/>
            </a:endParaRPr>
          </a:p>
        </p:txBody>
      </p:sp>
      <p:pic>
        <p:nvPicPr>
          <p:cNvPr id="265" name="Google Shape;265;p18"/>
          <p:cNvPicPr preferRelativeResize="0"/>
          <p:nvPr/>
        </p:nvPicPr>
        <p:blipFill rotWithShape="1">
          <a:blip r:embed="rId3">
            <a:alphaModFix/>
          </a:blip>
          <a:srcRect b="0" l="0" r="0" t="0"/>
          <a:stretch/>
        </p:blipFill>
        <p:spPr>
          <a:xfrm>
            <a:off x="175250" y="1859425"/>
            <a:ext cx="17907001" cy="87294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20"/>
          <p:cNvPicPr preferRelativeResize="0"/>
          <p:nvPr/>
        </p:nvPicPr>
        <p:blipFill rotWithShape="1">
          <a:blip r:embed="rId3">
            <a:alphaModFix/>
          </a:blip>
          <a:srcRect b="0" l="0" r="0" t="0"/>
          <a:stretch/>
        </p:blipFill>
        <p:spPr>
          <a:xfrm>
            <a:off x="0" y="0"/>
            <a:ext cx="18288000" cy="1028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96" name="Shape 96"/>
        <p:cNvGrpSpPr/>
        <p:nvPr/>
      </p:nvGrpSpPr>
      <p:grpSpPr>
        <a:xfrm>
          <a:off x="0" y="0"/>
          <a:ext cx="0" cy="0"/>
          <a:chOff x="0" y="0"/>
          <a:chExt cx="0" cy="0"/>
        </a:xfrm>
      </p:grpSpPr>
      <p:sp>
        <p:nvSpPr>
          <p:cNvPr id="97" name="Google Shape;97;p2"/>
          <p:cNvSpPr/>
          <p:nvPr/>
        </p:nvSpPr>
        <p:spPr>
          <a:xfrm>
            <a:off x="3502282" y="2243560"/>
            <a:ext cx="4949084" cy="1381991"/>
          </a:xfrm>
          <a:custGeom>
            <a:rect b="b" l="l" r="r" t="t"/>
            <a:pathLst>
              <a:path extrusionOk="0" h="660400" w="2364975">
                <a:moveTo>
                  <a:pt x="2240515" y="660400"/>
                </a:moveTo>
                <a:lnTo>
                  <a:pt x="124460" y="660400"/>
                </a:lnTo>
                <a:cubicBezTo>
                  <a:pt x="55880" y="660400"/>
                  <a:pt x="0" y="604520"/>
                  <a:pt x="0" y="535940"/>
                </a:cubicBezTo>
                <a:lnTo>
                  <a:pt x="0" y="124460"/>
                </a:lnTo>
                <a:cubicBezTo>
                  <a:pt x="0" y="55880"/>
                  <a:pt x="55880" y="0"/>
                  <a:pt x="124460" y="0"/>
                </a:cubicBezTo>
                <a:lnTo>
                  <a:pt x="2240515" y="0"/>
                </a:lnTo>
                <a:cubicBezTo>
                  <a:pt x="2309095" y="0"/>
                  <a:pt x="2364975" y="55880"/>
                  <a:pt x="2364975" y="124460"/>
                </a:cubicBezTo>
                <a:lnTo>
                  <a:pt x="2364975" y="535940"/>
                </a:lnTo>
                <a:cubicBezTo>
                  <a:pt x="2364975" y="604520"/>
                  <a:pt x="2309095" y="660400"/>
                  <a:pt x="2240515" y="6604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509116" y="3848100"/>
            <a:ext cx="4949084" cy="1381991"/>
          </a:xfrm>
          <a:custGeom>
            <a:rect b="b" l="l" r="r" t="t"/>
            <a:pathLst>
              <a:path extrusionOk="0" h="660400" w="2364975">
                <a:moveTo>
                  <a:pt x="2240515" y="660400"/>
                </a:moveTo>
                <a:lnTo>
                  <a:pt x="124460" y="660400"/>
                </a:lnTo>
                <a:cubicBezTo>
                  <a:pt x="55880" y="660400"/>
                  <a:pt x="0" y="604520"/>
                  <a:pt x="0" y="535940"/>
                </a:cubicBezTo>
                <a:lnTo>
                  <a:pt x="0" y="124460"/>
                </a:lnTo>
                <a:cubicBezTo>
                  <a:pt x="0" y="55880"/>
                  <a:pt x="55880" y="0"/>
                  <a:pt x="124460" y="0"/>
                </a:cubicBezTo>
                <a:lnTo>
                  <a:pt x="2240515" y="0"/>
                </a:lnTo>
                <a:cubicBezTo>
                  <a:pt x="2309095" y="0"/>
                  <a:pt x="2364975" y="55880"/>
                  <a:pt x="2364975" y="124460"/>
                </a:cubicBezTo>
                <a:lnTo>
                  <a:pt x="2364975" y="535940"/>
                </a:lnTo>
                <a:cubicBezTo>
                  <a:pt x="2364975" y="604520"/>
                  <a:pt x="2309095" y="660400"/>
                  <a:pt x="2240515" y="6604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1028700" y="409635"/>
            <a:ext cx="9594966" cy="12286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000" u="none" cap="none" strike="noStrike">
                <a:solidFill>
                  <a:srgbClr val="191919"/>
                </a:solidFill>
                <a:latin typeface="Arial"/>
                <a:ea typeface="Arial"/>
                <a:cs typeface="Arial"/>
                <a:sym typeface="Arial"/>
              </a:rPr>
              <a:t>Team Members</a:t>
            </a:r>
            <a:endParaRPr/>
          </a:p>
        </p:txBody>
      </p:sp>
      <p:sp>
        <p:nvSpPr>
          <p:cNvPr id="100" name="Google Shape;100;p2"/>
          <p:cNvSpPr txBox="1"/>
          <p:nvPr/>
        </p:nvSpPr>
        <p:spPr>
          <a:xfrm>
            <a:off x="3700919" y="3718824"/>
            <a:ext cx="4551810" cy="425165"/>
          </a:xfrm>
          <a:prstGeom prst="rect">
            <a:avLst/>
          </a:prstGeom>
          <a:noFill/>
          <a:ln>
            <a:noFill/>
          </a:ln>
        </p:spPr>
        <p:txBody>
          <a:bodyPr anchorCtr="0" anchor="t" bIns="0" lIns="0" spcFirstLastPara="1" rIns="0" wrap="square" tIns="0">
            <a:spAutoFit/>
          </a:bodyPr>
          <a:lstStyle/>
          <a:p>
            <a:pPr indent="0" lvl="0" marL="0" marR="0" rtl="0" algn="ctr">
              <a:lnSpc>
                <a:spcPct val="130011"/>
              </a:lnSpc>
              <a:spcBef>
                <a:spcPts val="0"/>
              </a:spcBef>
              <a:spcAft>
                <a:spcPts val="0"/>
              </a:spcAft>
              <a:buNone/>
            </a:pPr>
            <a:r>
              <a:t/>
            </a:r>
            <a:endParaRPr b="0" i="0" sz="2709" u="none" cap="none" strike="noStrike">
              <a:solidFill>
                <a:srgbClr val="191919"/>
              </a:solidFill>
              <a:latin typeface="Arial"/>
              <a:ea typeface="Arial"/>
              <a:cs typeface="Arial"/>
              <a:sym typeface="Arial"/>
            </a:endParaRPr>
          </a:p>
        </p:txBody>
      </p:sp>
      <p:sp>
        <p:nvSpPr>
          <p:cNvPr id="101" name="Google Shape;101;p2"/>
          <p:cNvSpPr/>
          <p:nvPr/>
        </p:nvSpPr>
        <p:spPr>
          <a:xfrm>
            <a:off x="10744200" y="3950958"/>
            <a:ext cx="4949084" cy="1381991"/>
          </a:xfrm>
          <a:custGeom>
            <a:rect b="b" l="l" r="r" t="t"/>
            <a:pathLst>
              <a:path extrusionOk="0" h="660400" w="2364975">
                <a:moveTo>
                  <a:pt x="2240515" y="660400"/>
                </a:moveTo>
                <a:lnTo>
                  <a:pt x="124460" y="660400"/>
                </a:lnTo>
                <a:cubicBezTo>
                  <a:pt x="55880" y="660400"/>
                  <a:pt x="0" y="604520"/>
                  <a:pt x="0" y="535940"/>
                </a:cubicBezTo>
                <a:lnTo>
                  <a:pt x="0" y="124460"/>
                </a:lnTo>
                <a:cubicBezTo>
                  <a:pt x="0" y="55880"/>
                  <a:pt x="55880" y="0"/>
                  <a:pt x="124460" y="0"/>
                </a:cubicBezTo>
                <a:lnTo>
                  <a:pt x="2240515" y="0"/>
                </a:lnTo>
                <a:cubicBezTo>
                  <a:pt x="2309095" y="0"/>
                  <a:pt x="2364975" y="55880"/>
                  <a:pt x="2364975" y="124460"/>
                </a:cubicBezTo>
                <a:lnTo>
                  <a:pt x="2364975" y="535940"/>
                </a:lnTo>
                <a:cubicBezTo>
                  <a:pt x="2364975" y="604520"/>
                  <a:pt x="2309095" y="660400"/>
                  <a:pt x="2240515" y="660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2"/>
          <p:cNvSpPr/>
          <p:nvPr/>
        </p:nvSpPr>
        <p:spPr>
          <a:xfrm>
            <a:off x="3502282" y="5435620"/>
            <a:ext cx="4949084" cy="1381991"/>
          </a:xfrm>
          <a:custGeom>
            <a:rect b="b" l="l" r="r" t="t"/>
            <a:pathLst>
              <a:path extrusionOk="0" h="660400" w="2364975">
                <a:moveTo>
                  <a:pt x="2240515" y="660400"/>
                </a:moveTo>
                <a:lnTo>
                  <a:pt x="124460" y="660400"/>
                </a:lnTo>
                <a:cubicBezTo>
                  <a:pt x="55880" y="660400"/>
                  <a:pt x="0" y="604520"/>
                  <a:pt x="0" y="535940"/>
                </a:cubicBezTo>
                <a:lnTo>
                  <a:pt x="0" y="124460"/>
                </a:lnTo>
                <a:cubicBezTo>
                  <a:pt x="0" y="55880"/>
                  <a:pt x="55880" y="0"/>
                  <a:pt x="124460" y="0"/>
                </a:cubicBezTo>
                <a:lnTo>
                  <a:pt x="2240515" y="0"/>
                </a:lnTo>
                <a:cubicBezTo>
                  <a:pt x="2309095" y="0"/>
                  <a:pt x="2364975" y="55880"/>
                  <a:pt x="2364975" y="124460"/>
                </a:cubicBezTo>
                <a:lnTo>
                  <a:pt x="2364975" y="535940"/>
                </a:lnTo>
                <a:cubicBezTo>
                  <a:pt x="2364975" y="604520"/>
                  <a:pt x="2309095" y="660400"/>
                  <a:pt x="2240515" y="660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3" name="Google Shape;103;p2"/>
          <p:cNvGrpSpPr/>
          <p:nvPr/>
        </p:nvGrpSpPr>
        <p:grpSpPr>
          <a:xfrm>
            <a:off x="10927984" y="4081894"/>
            <a:ext cx="4581455" cy="914401"/>
            <a:chOff x="0" y="926456"/>
            <a:chExt cx="6108607" cy="1219201"/>
          </a:xfrm>
        </p:grpSpPr>
        <p:sp>
          <p:nvSpPr>
            <p:cNvPr id="104" name="Google Shape;104;p2"/>
            <p:cNvSpPr txBox="1"/>
            <p:nvPr/>
          </p:nvSpPr>
          <p:spPr>
            <a:xfrm>
              <a:off x="39607" y="926456"/>
              <a:ext cx="6069000" cy="718200"/>
            </a:xfrm>
            <a:prstGeom prst="rect">
              <a:avLst/>
            </a:prstGeom>
            <a:noFill/>
            <a:ln>
              <a:noFill/>
            </a:ln>
          </p:spPr>
          <p:txBody>
            <a:bodyPr anchorCtr="0" anchor="t" bIns="0" lIns="0" spcFirstLastPara="1" rIns="0" wrap="square" tIns="0">
              <a:spAutoFit/>
            </a:bodyPr>
            <a:lstStyle/>
            <a:p>
              <a:pPr indent="0" lvl="0" marL="0" marR="0" rtl="0" algn="ctr">
                <a:lnSpc>
                  <a:spcPct val="130011"/>
                </a:lnSpc>
                <a:spcBef>
                  <a:spcPts val="0"/>
                </a:spcBef>
                <a:spcAft>
                  <a:spcPts val="0"/>
                </a:spcAft>
                <a:buNone/>
              </a:pPr>
              <a:r>
                <a:rPr lang="en-US" sz="2709">
                  <a:solidFill>
                    <a:srgbClr val="191919"/>
                  </a:solidFill>
                  <a:latin typeface="Arial"/>
                  <a:ea typeface="Arial"/>
                  <a:cs typeface="Arial"/>
                  <a:sym typeface="Arial"/>
                </a:rPr>
                <a:t>VIVEK DOSHI</a:t>
              </a:r>
              <a:endParaRPr/>
            </a:p>
          </p:txBody>
        </p:sp>
        <p:sp>
          <p:nvSpPr>
            <p:cNvPr id="105" name="Google Shape;105;p2"/>
            <p:cNvSpPr txBox="1"/>
            <p:nvPr/>
          </p:nvSpPr>
          <p:spPr>
            <a:xfrm>
              <a:off x="0" y="1457196"/>
              <a:ext cx="6069080" cy="688461"/>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lang="en-US" sz="3202">
                  <a:solidFill>
                    <a:srgbClr val="191919"/>
                  </a:solidFill>
                  <a:latin typeface="Arial"/>
                  <a:ea typeface="Arial"/>
                  <a:cs typeface="Arial"/>
                  <a:sym typeface="Arial"/>
                </a:rPr>
                <a:t>202112063</a:t>
              </a:r>
              <a:endParaRPr/>
            </a:p>
          </p:txBody>
        </p:sp>
      </p:grpSp>
      <p:grpSp>
        <p:nvGrpSpPr>
          <p:cNvPr id="106" name="Google Shape;106;p2"/>
          <p:cNvGrpSpPr/>
          <p:nvPr/>
        </p:nvGrpSpPr>
        <p:grpSpPr>
          <a:xfrm>
            <a:off x="3700919" y="5643922"/>
            <a:ext cx="4551810" cy="1049418"/>
            <a:chOff x="0" y="-28575"/>
            <a:chExt cx="6069080" cy="1399223"/>
          </a:xfrm>
        </p:grpSpPr>
        <p:sp>
          <p:nvSpPr>
            <p:cNvPr id="107" name="Google Shape;107;p2"/>
            <p:cNvSpPr txBox="1"/>
            <p:nvPr/>
          </p:nvSpPr>
          <p:spPr>
            <a:xfrm>
              <a:off x="0" y="-28575"/>
              <a:ext cx="6069080" cy="566886"/>
            </a:xfrm>
            <a:prstGeom prst="rect">
              <a:avLst/>
            </a:prstGeom>
            <a:noFill/>
            <a:ln>
              <a:noFill/>
            </a:ln>
          </p:spPr>
          <p:txBody>
            <a:bodyPr anchorCtr="0" anchor="t" bIns="0" lIns="0" spcFirstLastPara="1" rIns="0" wrap="square" tIns="0">
              <a:spAutoFit/>
            </a:bodyPr>
            <a:lstStyle/>
            <a:p>
              <a:pPr indent="0" lvl="0" marL="0" marR="0" rtl="0" algn="ctr">
                <a:lnSpc>
                  <a:spcPct val="130011"/>
                </a:lnSpc>
                <a:spcBef>
                  <a:spcPts val="0"/>
                </a:spcBef>
                <a:spcAft>
                  <a:spcPts val="0"/>
                </a:spcAft>
                <a:buNone/>
              </a:pPr>
              <a:r>
                <a:t/>
              </a:r>
              <a:endParaRPr sz="2709">
                <a:solidFill>
                  <a:srgbClr val="191919"/>
                </a:solidFill>
                <a:latin typeface="Arial"/>
                <a:ea typeface="Arial"/>
                <a:cs typeface="Arial"/>
                <a:sym typeface="Arial"/>
              </a:endParaRPr>
            </a:p>
          </p:txBody>
        </p:sp>
        <p:sp>
          <p:nvSpPr>
            <p:cNvPr id="108" name="Google Shape;108;p2"/>
            <p:cNvSpPr txBox="1"/>
            <p:nvPr/>
          </p:nvSpPr>
          <p:spPr>
            <a:xfrm>
              <a:off x="0" y="662676"/>
              <a:ext cx="6069080" cy="70797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lang="en-US" sz="3202">
                  <a:solidFill>
                    <a:srgbClr val="191919"/>
                  </a:solidFill>
                  <a:latin typeface="Arial"/>
                  <a:ea typeface="Arial"/>
                  <a:cs typeface="Arial"/>
                  <a:sym typeface="Arial"/>
                </a:rPr>
                <a:t>202112025</a:t>
              </a:r>
              <a:endParaRPr/>
            </a:p>
          </p:txBody>
        </p:sp>
      </p:grpSp>
      <p:grpSp>
        <p:nvGrpSpPr>
          <p:cNvPr id="109" name="Google Shape;109;p2"/>
          <p:cNvGrpSpPr/>
          <p:nvPr/>
        </p:nvGrpSpPr>
        <p:grpSpPr>
          <a:xfrm>
            <a:off x="3700919" y="2378869"/>
            <a:ext cx="4551810" cy="1023566"/>
            <a:chOff x="0" y="-28575"/>
            <a:chExt cx="6069080" cy="1364755"/>
          </a:xfrm>
        </p:grpSpPr>
        <p:sp>
          <p:nvSpPr>
            <p:cNvPr id="110" name="Google Shape;110;p2"/>
            <p:cNvSpPr txBox="1"/>
            <p:nvPr/>
          </p:nvSpPr>
          <p:spPr>
            <a:xfrm>
              <a:off x="0" y="-28575"/>
              <a:ext cx="6069080" cy="579361"/>
            </a:xfrm>
            <a:prstGeom prst="rect">
              <a:avLst/>
            </a:prstGeom>
            <a:noFill/>
            <a:ln>
              <a:noFill/>
            </a:ln>
          </p:spPr>
          <p:txBody>
            <a:bodyPr anchorCtr="0" anchor="t" bIns="0" lIns="0" spcFirstLastPara="1" rIns="0" wrap="square" tIns="0">
              <a:spAutoFit/>
            </a:bodyPr>
            <a:lstStyle/>
            <a:p>
              <a:pPr indent="0" lvl="0" marL="0" marR="0" rtl="0" algn="ctr">
                <a:lnSpc>
                  <a:spcPct val="130003"/>
                </a:lnSpc>
                <a:spcBef>
                  <a:spcPts val="0"/>
                </a:spcBef>
                <a:spcAft>
                  <a:spcPts val="0"/>
                </a:spcAft>
                <a:buNone/>
              </a:pPr>
              <a:r>
                <a:rPr lang="en-US" sz="2723">
                  <a:solidFill>
                    <a:srgbClr val="191919"/>
                  </a:solidFill>
                  <a:latin typeface="Arial"/>
                  <a:ea typeface="Arial"/>
                  <a:cs typeface="Arial"/>
                  <a:sym typeface="Arial"/>
                </a:rPr>
                <a:t>PARTH SONI</a:t>
              </a:r>
              <a:endParaRPr/>
            </a:p>
          </p:txBody>
        </p:sp>
        <p:sp>
          <p:nvSpPr>
            <p:cNvPr id="111" name="Google Shape;111;p2"/>
            <p:cNvSpPr txBox="1"/>
            <p:nvPr/>
          </p:nvSpPr>
          <p:spPr>
            <a:xfrm>
              <a:off x="0" y="660124"/>
              <a:ext cx="6069080" cy="67605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100">
                  <a:solidFill>
                    <a:srgbClr val="191919"/>
                  </a:solidFill>
                  <a:latin typeface="Arial"/>
                  <a:ea typeface="Arial"/>
                  <a:cs typeface="Arial"/>
                  <a:sym typeface="Arial"/>
                </a:rPr>
                <a:t>202112007</a:t>
              </a:r>
              <a:endParaRPr/>
            </a:p>
          </p:txBody>
        </p:sp>
      </p:grpSp>
      <p:grpSp>
        <p:nvGrpSpPr>
          <p:cNvPr id="112" name="Google Shape;112;p2"/>
          <p:cNvGrpSpPr/>
          <p:nvPr/>
        </p:nvGrpSpPr>
        <p:grpSpPr>
          <a:xfrm>
            <a:off x="3707753" y="4004385"/>
            <a:ext cx="4551810" cy="1023566"/>
            <a:chOff x="0" y="-28575"/>
            <a:chExt cx="6069080" cy="1364755"/>
          </a:xfrm>
        </p:grpSpPr>
        <p:sp>
          <p:nvSpPr>
            <p:cNvPr id="113" name="Google Shape;113;p2"/>
            <p:cNvSpPr txBox="1"/>
            <p:nvPr/>
          </p:nvSpPr>
          <p:spPr>
            <a:xfrm>
              <a:off x="0" y="-28575"/>
              <a:ext cx="6069080" cy="579361"/>
            </a:xfrm>
            <a:prstGeom prst="rect">
              <a:avLst/>
            </a:prstGeom>
            <a:noFill/>
            <a:ln>
              <a:noFill/>
            </a:ln>
          </p:spPr>
          <p:txBody>
            <a:bodyPr anchorCtr="0" anchor="t" bIns="0" lIns="0" spcFirstLastPara="1" rIns="0" wrap="square" tIns="0">
              <a:spAutoFit/>
            </a:bodyPr>
            <a:lstStyle/>
            <a:p>
              <a:pPr indent="0" lvl="0" marL="0" marR="0" rtl="0" algn="ctr">
                <a:lnSpc>
                  <a:spcPct val="130003"/>
                </a:lnSpc>
                <a:spcBef>
                  <a:spcPts val="0"/>
                </a:spcBef>
                <a:spcAft>
                  <a:spcPts val="0"/>
                </a:spcAft>
                <a:buNone/>
              </a:pPr>
              <a:r>
                <a:rPr lang="en-US" sz="2723">
                  <a:solidFill>
                    <a:srgbClr val="191919"/>
                  </a:solidFill>
                  <a:latin typeface="Arial"/>
                  <a:ea typeface="Arial"/>
                  <a:cs typeface="Arial"/>
                  <a:sym typeface="Arial"/>
                </a:rPr>
                <a:t>RAVI AGARWAL</a:t>
              </a:r>
              <a:endParaRPr/>
            </a:p>
          </p:txBody>
        </p:sp>
        <p:sp>
          <p:nvSpPr>
            <p:cNvPr id="114" name="Google Shape;114;p2"/>
            <p:cNvSpPr txBox="1"/>
            <p:nvPr/>
          </p:nvSpPr>
          <p:spPr>
            <a:xfrm>
              <a:off x="0" y="660124"/>
              <a:ext cx="6069080" cy="67605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100">
                  <a:solidFill>
                    <a:srgbClr val="191919"/>
                  </a:solidFill>
                  <a:latin typeface="Arial"/>
                  <a:ea typeface="Arial"/>
                  <a:cs typeface="Arial"/>
                  <a:sym typeface="Arial"/>
                </a:rPr>
                <a:t>202112021</a:t>
              </a:r>
              <a:endParaRPr/>
            </a:p>
          </p:txBody>
        </p:sp>
      </p:grpSp>
      <p:sp>
        <p:nvSpPr>
          <p:cNvPr id="115" name="Google Shape;115;p2"/>
          <p:cNvSpPr/>
          <p:nvPr/>
        </p:nvSpPr>
        <p:spPr>
          <a:xfrm>
            <a:off x="10744200" y="2243559"/>
            <a:ext cx="4949084" cy="1381991"/>
          </a:xfrm>
          <a:custGeom>
            <a:rect b="b" l="l" r="r" t="t"/>
            <a:pathLst>
              <a:path extrusionOk="0" h="660400" w="2364975">
                <a:moveTo>
                  <a:pt x="2240515" y="660400"/>
                </a:moveTo>
                <a:lnTo>
                  <a:pt x="124460" y="660400"/>
                </a:lnTo>
                <a:cubicBezTo>
                  <a:pt x="55880" y="660400"/>
                  <a:pt x="0" y="604520"/>
                  <a:pt x="0" y="535940"/>
                </a:cubicBezTo>
                <a:lnTo>
                  <a:pt x="0" y="124460"/>
                </a:lnTo>
                <a:cubicBezTo>
                  <a:pt x="0" y="55880"/>
                  <a:pt x="55880" y="0"/>
                  <a:pt x="124460" y="0"/>
                </a:cubicBezTo>
                <a:lnTo>
                  <a:pt x="2240515" y="0"/>
                </a:lnTo>
                <a:cubicBezTo>
                  <a:pt x="2309095" y="0"/>
                  <a:pt x="2364975" y="55880"/>
                  <a:pt x="2364975" y="124460"/>
                </a:cubicBezTo>
                <a:lnTo>
                  <a:pt x="2364975" y="535940"/>
                </a:lnTo>
                <a:cubicBezTo>
                  <a:pt x="2364975" y="604520"/>
                  <a:pt x="2309095" y="660400"/>
                  <a:pt x="2240515" y="660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2"/>
          <p:cNvSpPr txBox="1"/>
          <p:nvPr/>
        </p:nvSpPr>
        <p:spPr>
          <a:xfrm>
            <a:off x="11149223" y="2470228"/>
            <a:ext cx="4551810" cy="425165"/>
          </a:xfrm>
          <a:prstGeom prst="rect">
            <a:avLst/>
          </a:prstGeom>
          <a:noFill/>
          <a:ln>
            <a:noFill/>
          </a:ln>
        </p:spPr>
        <p:txBody>
          <a:bodyPr anchorCtr="0" anchor="t" bIns="0" lIns="0" spcFirstLastPara="1" rIns="0" wrap="square" tIns="0">
            <a:spAutoFit/>
          </a:bodyPr>
          <a:lstStyle/>
          <a:p>
            <a:pPr indent="0" lvl="0" marL="0" marR="0" rtl="0" algn="ctr">
              <a:lnSpc>
                <a:spcPct val="130011"/>
              </a:lnSpc>
              <a:spcBef>
                <a:spcPts val="0"/>
              </a:spcBef>
              <a:spcAft>
                <a:spcPts val="0"/>
              </a:spcAft>
              <a:buNone/>
            </a:pPr>
            <a:r>
              <a:rPr lang="en-US" sz="2709">
                <a:solidFill>
                  <a:srgbClr val="191919"/>
                </a:solidFill>
                <a:latin typeface="Arial"/>
                <a:ea typeface="Arial"/>
                <a:cs typeface="Arial"/>
                <a:sym typeface="Arial"/>
              </a:rPr>
              <a:t>NIKHIL CHHABRIA</a:t>
            </a:r>
            <a:endParaRPr/>
          </a:p>
        </p:txBody>
      </p:sp>
      <p:sp>
        <p:nvSpPr>
          <p:cNvPr id="117" name="Google Shape;117;p2"/>
          <p:cNvSpPr txBox="1"/>
          <p:nvPr/>
        </p:nvSpPr>
        <p:spPr>
          <a:xfrm>
            <a:off x="11141474" y="2929009"/>
            <a:ext cx="4551810" cy="530979"/>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lang="en-US" sz="3202">
                <a:solidFill>
                  <a:srgbClr val="191919"/>
                </a:solidFill>
                <a:latin typeface="Arial"/>
                <a:ea typeface="Arial"/>
                <a:cs typeface="Arial"/>
                <a:sym typeface="Arial"/>
              </a:rPr>
              <a:t>202112026</a:t>
            </a:r>
            <a:endParaRPr/>
          </a:p>
        </p:txBody>
      </p:sp>
      <p:sp>
        <p:nvSpPr>
          <p:cNvPr id="118" name="Google Shape;118;p2"/>
          <p:cNvSpPr txBox="1"/>
          <p:nvPr/>
        </p:nvSpPr>
        <p:spPr>
          <a:xfrm>
            <a:off x="3550278" y="5612925"/>
            <a:ext cx="4551810" cy="425165"/>
          </a:xfrm>
          <a:prstGeom prst="rect">
            <a:avLst/>
          </a:prstGeom>
          <a:noFill/>
          <a:ln>
            <a:noFill/>
          </a:ln>
        </p:spPr>
        <p:txBody>
          <a:bodyPr anchorCtr="0" anchor="t" bIns="0" lIns="0" spcFirstLastPara="1" rIns="0" wrap="square" tIns="0">
            <a:spAutoFit/>
          </a:bodyPr>
          <a:lstStyle/>
          <a:p>
            <a:pPr indent="0" lvl="0" marL="0" marR="0" rtl="0" algn="ctr">
              <a:lnSpc>
                <a:spcPct val="130011"/>
              </a:lnSpc>
              <a:spcBef>
                <a:spcPts val="0"/>
              </a:spcBef>
              <a:spcAft>
                <a:spcPts val="0"/>
              </a:spcAft>
              <a:buNone/>
            </a:pPr>
            <a:r>
              <a:rPr lang="en-US" sz="2709">
                <a:solidFill>
                  <a:srgbClr val="191919"/>
                </a:solidFill>
                <a:latin typeface="Arial"/>
                <a:ea typeface="Arial"/>
                <a:cs typeface="Arial"/>
                <a:sym typeface="Arial"/>
              </a:rPr>
              <a:t>KABIR KANJNANI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122" name="Shape 122"/>
        <p:cNvGrpSpPr/>
        <p:nvPr/>
      </p:nvGrpSpPr>
      <p:grpSpPr>
        <a:xfrm>
          <a:off x="0" y="0"/>
          <a:ext cx="0" cy="0"/>
          <a:chOff x="0" y="0"/>
          <a:chExt cx="0" cy="0"/>
        </a:xfrm>
      </p:grpSpPr>
      <p:sp>
        <p:nvSpPr>
          <p:cNvPr id="123" name="Google Shape;123;p3"/>
          <p:cNvSpPr/>
          <p:nvPr/>
        </p:nvSpPr>
        <p:spPr>
          <a:xfrm>
            <a:off x="0" y="0"/>
            <a:ext cx="18288000" cy="1102822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nvSpPr>
        <p:spPr>
          <a:xfrm>
            <a:off x="1950350" y="2417052"/>
            <a:ext cx="14387400" cy="7417200"/>
          </a:xfrm>
          <a:prstGeom prst="rect">
            <a:avLst/>
          </a:prstGeom>
          <a:noFill/>
          <a:ln>
            <a:noFill/>
          </a:ln>
        </p:spPr>
        <p:txBody>
          <a:bodyPr anchorCtr="0" anchor="t" bIns="0" lIns="0" spcFirstLastPara="1" rIns="0" wrap="square" tIns="0">
            <a:spAutoFit/>
          </a:bodyPr>
          <a:lstStyle/>
          <a:p>
            <a:pPr indent="-345439" lvl="1" marL="690877" marR="0" rtl="0" algn="l">
              <a:lnSpc>
                <a:spcPct val="149015"/>
              </a:lnSpc>
              <a:spcBef>
                <a:spcPts val="0"/>
              </a:spcBef>
              <a:spcAft>
                <a:spcPts val="0"/>
              </a:spcAft>
              <a:buClr>
                <a:srgbClr val="191919"/>
              </a:buClr>
              <a:buSzPts val="3199"/>
              <a:buFont typeface="Arial"/>
              <a:buChar char="•"/>
            </a:pPr>
            <a:r>
              <a:rPr b="1" i="0" lang="en-US" sz="3199" u="none" cap="none" strike="noStrike">
                <a:solidFill>
                  <a:srgbClr val="191919"/>
                </a:solidFill>
                <a:latin typeface="Arial"/>
                <a:ea typeface="Arial"/>
                <a:cs typeface="Arial"/>
                <a:sym typeface="Arial"/>
              </a:rPr>
              <a:t>Course Management and Timetable System aim to create a systematic process using which the faculty in charge can allocate courses and create a timetable for a semester. In the current system creating a timetable took a lot of time as constraints were checked manually. Since many entities like courses, faculty, programs, etc., data visualization and constraint checks become difficult and tedious. With this system, one can easily allocate courses and also generate timetables by checking constraints programmatically.</a:t>
            </a:r>
            <a:endParaRPr/>
          </a:p>
          <a:p>
            <a:pPr indent="-231203" lvl="1" marL="690877" marR="0" rtl="0" algn="l">
              <a:lnSpc>
                <a:spcPct val="149015"/>
              </a:lnSpc>
              <a:spcBef>
                <a:spcPts val="0"/>
              </a:spcBef>
              <a:spcAft>
                <a:spcPts val="0"/>
              </a:spcAft>
              <a:buSzPts val="1400"/>
              <a:buChar char="•"/>
            </a:pPr>
            <a:r>
              <a:t/>
            </a:r>
            <a:endParaRPr/>
          </a:p>
          <a:p>
            <a:pPr indent="-345439" lvl="1" marL="690877" marR="0" rtl="0" algn="l">
              <a:lnSpc>
                <a:spcPct val="149015"/>
              </a:lnSpc>
              <a:spcBef>
                <a:spcPts val="0"/>
              </a:spcBef>
              <a:spcAft>
                <a:spcPts val="0"/>
              </a:spcAft>
              <a:buClr>
                <a:srgbClr val="191919"/>
              </a:buClr>
              <a:buSzPts val="3199"/>
              <a:buFont typeface="Arial"/>
              <a:buChar char="•"/>
            </a:pPr>
            <a:r>
              <a:rPr b="1" i="0" lang="en-US" sz="3199" u="none" cap="none" strike="noStrike">
                <a:solidFill>
                  <a:srgbClr val="191919"/>
                </a:solidFill>
                <a:latin typeface="Arial"/>
                <a:ea typeface="Arial"/>
                <a:cs typeface="Arial"/>
                <a:sym typeface="Arial"/>
              </a:rPr>
              <a:t>Along with creating a timetable, students and faculty can view the finalized timetable and filter it based on their course or faculty name.</a:t>
            </a:r>
            <a:endParaRPr b="0" i="0" sz="3199" u="none" cap="none" strike="noStrike">
              <a:solidFill>
                <a:srgbClr val="191919"/>
              </a:solidFill>
              <a:latin typeface="Arial"/>
              <a:ea typeface="Arial"/>
              <a:cs typeface="Arial"/>
              <a:sym typeface="Arial"/>
            </a:endParaRPr>
          </a:p>
        </p:txBody>
      </p:sp>
      <p:sp>
        <p:nvSpPr>
          <p:cNvPr id="125" name="Google Shape;125;p3"/>
          <p:cNvSpPr/>
          <p:nvPr/>
        </p:nvSpPr>
        <p:spPr>
          <a:xfrm>
            <a:off x="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txBox="1"/>
          <p:nvPr/>
        </p:nvSpPr>
        <p:spPr>
          <a:xfrm>
            <a:off x="775380" y="376814"/>
            <a:ext cx="10943137" cy="998024"/>
          </a:xfrm>
          <a:prstGeom prst="rect">
            <a:avLst/>
          </a:prstGeom>
          <a:noFill/>
          <a:ln>
            <a:noFill/>
          </a:ln>
        </p:spPr>
        <p:txBody>
          <a:bodyPr anchorCtr="0" anchor="t" bIns="0" lIns="0" spcFirstLastPara="1" rIns="0" wrap="square" tIns="0">
            <a:spAutoFit/>
          </a:bodyPr>
          <a:lstStyle/>
          <a:p>
            <a:pPr indent="0" lvl="0" marL="0" marR="0" rtl="0" algn="l">
              <a:lnSpc>
                <a:spcPct val="129998"/>
              </a:lnSpc>
              <a:spcBef>
                <a:spcPts val="0"/>
              </a:spcBef>
              <a:spcAft>
                <a:spcPts val="0"/>
              </a:spcAft>
              <a:buNone/>
            </a:pPr>
            <a:r>
              <a:rPr lang="en-US" sz="6197">
                <a:solidFill>
                  <a:srgbClr val="FFFFFF"/>
                </a:solidFill>
                <a:latin typeface="Arial"/>
                <a:ea typeface="Arial"/>
                <a:cs typeface="Arial"/>
                <a:sym typeface="Arial"/>
              </a:rPr>
              <a:t>SCOPE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130" name="Shape 130"/>
        <p:cNvGrpSpPr/>
        <p:nvPr/>
      </p:nvGrpSpPr>
      <p:grpSpPr>
        <a:xfrm>
          <a:off x="0" y="0"/>
          <a:ext cx="0" cy="0"/>
          <a:chOff x="0" y="0"/>
          <a:chExt cx="0" cy="0"/>
        </a:xfrm>
      </p:grpSpPr>
      <p:sp>
        <p:nvSpPr>
          <p:cNvPr id="131" name="Google Shape;131;p4"/>
          <p:cNvSpPr/>
          <p:nvPr/>
        </p:nvSpPr>
        <p:spPr>
          <a:xfrm>
            <a:off x="2211236" y="2463493"/>
            <a:ext cx="6423504" cy="7823507"/>
          </a:xfrm>
          <a:custGeom>
            <a:rect b="b" l="l" r="r" t="t"/>
            <a:pathLst>
              <a:path extrusionOk="0" h="2646470" w="2172889">
                <a:moveTo>
                  <a:pt x="2048429" y="2646470"/>
                </a:moveTo>
                <a:lnTo>
                  <a:pt x="124460" y="2646470"/>
                </a:lnTo>
                <a:cubicBezTo>
                  <a:pt x="55880" y="2646470"/>
                  <a:pt x="0" y="2590590"/>
                  <a:pt x="0" y="2522010"/>
                </a:cubicBezTo>
                <a:lnTo>
                  <a:pt x="0" y="124460"/>
                </a:lnTo>
                <a:cubicBezTo>
                  <a:pt x="0" y="55880"/>
                  <a:pt x="55880" y="0"/>
                  <a:pt x="124460" y="0"/>
                </a:cubicBezTo>
                <a:lnTo>
                  <a:pt x="2048429" y="0"/>
                </a:lnTo>
                <a:cubicBezTo>
                  <a:pt x="2117009" y="0"/>
                  <a:pt x="2172889" y="55880"/>
                  <a:pt x="2172889" y="124460"/>
                </a:cubicBezTo>
                <a:lnTo>
                  <a:pt x="2172889" y="2522011"/>
                </a:lnTo>
                <a:cubicBezTo>
                  <a:pt x="2172889" y="2590591"/>
                  <a:pt x="2117009" y="2646470"/>
                  <a:pt x="2048429" y="26464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10139833" y="2463493"/>
            <a:ext cx="6423504" cy="7823507"/>
          </a:xfrm>
          <a:custGeom>
            <a:rect b="b" l="l" r="r" t="t"/>
            <a:pathLst>
              <a:path extrusionOk="0" h="2646470" w="2172889">
                <a:moveTo>
                  <a:pt x="2048429" y="2646470"/>
                </a:moveTo>
                <a:lnTo>
                  <a:pt x="124460" y="2646470"/>
                </a:lnTo>
                <a:cubicBezTo>
                  <a:pt x="55880" y="2646470"/>
                  <a:pt x="0" y="2590590"/>
                  <a:pt x="0" y="2522010"/>
                </a:cubicBezTo>
                <a:lnTo>
                  <a:pt x="0" y="124460"/>
                </a:lnTo>
                <a:cubicBezTo>
                  <a:pt x="0" y="55880"/>
                  <a:pt x="55880" y="0"/>
                  <a:pt x="124460" y="0"/>
                </a:cubicBezTo>
                <a:lnTo>
                  <a:pt x="2048429" y="0"/>
                </a:lnTo>
                <a:cubicBezTo>
                  <a:pt x="2117009" y="0"/>
                  <a:pt x="2172889" y="55880"/>
                  <a:pt x="2172889" y="124460"/>
                </a:cubicBezTo>
                <a:lnTo>
                  <a:pt x="2172889" y="2522011"/>
                </a:lnTo>
                <a:cubicBezTo>
                  <a:pt x="2172889" y="2590591"/>
                  <a:pt x="2117009" y="2646470"/>
                  <a:pt x="2048429" y="26464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1028700" y="512857"/>
            <a:ext cx="16230600" cy="1561875"/>
          </a:xfrm>
          <a:custGeom>
            <a:rect b="b" l="l" r="r" t="t"/>
            <a:pathLst>
              <a:path extrusionOk="0" h="999782" w="10389482">
                <a:moveTo>
                  <a:pt x="10265022" y="999782"/>
                </a:moveTo>
                <a:lnTo>
                  <a:pt x="124460" y="999782"/>
                </a:lnTo>
                <a:cubicBezTo>
                  <a:pt x="55880" y="999782"/>
                  <a:pt x="0" y="943902"/>
                  <a:pt x="0" y="875322"/>
                </a:cubicBezTo>
                <a:lnTo>
                  <a:pt x="0" y="124460"/>
                </a:lnTo>
                <a:cubicBezTo>
                  <a:pt x="0" y="55880"/>
                  <a:pt x="55880" y="0"/>
                  <a:pt x="124460" y="0"/>
                </a:cubicBezTo>
                <a:lnTo>
                  <a:pt x="10265022" y="0"/>
                </a:lnTo>
                <a:cubicBezTo>
                  <a:pt x="10333603" y="0"/>
                  <a:pt x="10389482" y="55880"/>
                  <a:pt x="10389482" y="124460"/>
                </a:cubicBezTo>
                <a:lnTo>
                  <a:pt x="10389482" y="875322"/>
                </a:lnTo>
                <a:cubicBezTo>
                  <a:pt x="10389482" y="943902"/>
                  <a:pt x="10333603" y="999782"/>
                  <a:pt x="10265022" y="999782"/>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txBox="1"/>
          <p:nvPr/>
        </p:nvSpPr>
        <p:spPr>
          <a:xfrm>
            <a:off x="1716850" y="939464"/>
            <a:ext cx="14846487" cy="67056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4200">
                <a:solidFill>
                  <a:srgbClr val="FFFFFF"/>
                </a:solidFill>
                <a:latin typeface="Arial"/>
                <a:ea typeface="Arial"/>
                <a:cs typeface="Arial"/>
                <a:sym typeface="Arial"/>
              </a:rPr>
              <a:t>FUNCTIONAL REQUIREMENTS</a:t>
            </a:r>
            <a:endParaRPr/>
          </a:p>
        </p:txBody>
      </p:sp>
      <p:sp>
        <p:nvSpPr>
          <p:cNvPr id="135" name="Google Shape;135;p4"/>
          <p:cNvSpPr txBox="1"/>
          <p:nvPr/>
        </p:nvSpPr>
        <p:spPr>
          <a:xfrm>
            <a:off x="3469417" y="2984788"/>
            <a:ext cx="4605486" cy="4406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800">
                <a:solidFill>
                  <a:srgbClr val="191919"/>
                </a:solidFill>
                <a:latin typeface="Arial"/>
                <a:ea typeface="Arial"/>
                <a:cs typeface="Arial"/>
                <a:sym typeface="Arial"/>
              </a:rPr>
              <a:t>Admin</a:t>
            </a:r>
            <a:endParaRPr sz="2800">
              <a:solidFill>
                <a:srgbClr val="191919"/>
              </a:solidFill>
              <a:latin typeface="Arial"/>
              <a:ea typeface="Arial"/>
              <a:cs typeface="Arial"/>
              <a:sym typeface="Arial"/>
            </a:endParaRPr>
          </a:p>
        </p:txBody>
      </p:sp>
      <p:sp>
        <p:nvSpPr>
          <p:cNvPr id="136" name="Google Shape;136;p4"/>
          <p:cNvSpPr txBox="1"/>
          <p:nvPr/>
        </p:nvSpPr>
        <p:spPr>
          <a:xfrm>
            <a:off x="2433654" y="3681756"/>
            <a:ext cx="5978669" cy="6130268"/>
          </a:xfrm>
          <a:prstGeom prst="rect">
            <a:avLst/>
          </a:prstGeom>
          <a:noFill/>
          <a:ln>
            <a:noFill/>
          </a:ln>
        </p:spPr>
        <p:txBody>
          <a:bodyPr anchorCtr="0" anchor="t" bIns="0" lIns="0" spcFirstLastPara="1" rIns="0" wrap="square" tIns="0">
            <a:spAutoFit/>
          </a:bodyPr>
          <a:lstStyle/>
          <a:p>
            <a:pPr indent="-342899" lvl="1" marL="595115" marR="0" rtl="0" algn="l">
              <a:lnSpc>
                <a:spcPct val="130008"/>
              </a:lnSpc>
              <a:spcBef>
                <a:spcPts val="0"/>
              </a:spcBef>
              <a:spcAft>
                <a:spcPts val="0"/>
              </a:spcAft>
              <a:buClr>
                <a:srgbClr val="191919"/>
              </a:buClr>
              <a:buSzPts val="2336"/>
              <a:buFont typeface="Courier New"/>
              <a:buChar char="o"/>
            </a:pPr>
            <a:r>
              <a:rPr b="0" i="0" lang="en-US" sz="2336" u="none" cap="none" strike="noStrike">
                <a:solidFill>
                  <a:srgbClr val="191919"/>
                </a:solidFill>
                <a:latin typeface="Arial"/>
                <a:ea typeface="Arial"/>
                <a:cs typeface="Arial"/>
                <a:sym typeface="Arial"/>
              </a:rPr>
              <a:t>Admin can add other users as admins.</a:t>
            </a:r>
            <a:endParaRPr/>
          </a:p>
          <a:p>
            <a:pPr indent="-342899" lvl="1" marL="595115" marR="0" rtl="0" algn="l">
              <a:lnSpc>
                <a:spcPct val="130008"/>
              </a:lnSpc>
              <a:spcBef>
                <a:spcPts val="0"/>
              </a:spcBef>
              <a:spcAft>
                <a:spcPts val="0"/>
              </a:spcAft>
              <a:buClr>
                <a:srgbClr val="191919"/>
              </a:buClr>
              <a:buSzPts val="2336"/>
              <a:buFont typeface="Courier New"/>
              <a:buChar char="o"/>
            </a:pPr>
            <a:r>
              <a:rPr b="0" i="0" lang="en-US" sz="2336" u="none" cap="none" strike="noStrike">
                <a:solidFill>
                  <a:srgbClr val="191919"/>
                </a:solidFill>
                <a:latin typeface="Arial"/>
                <a:ea typeface="Arial"/>
                <a:cs typeface="Arial"/>
                <a:sym typeface="Arial"/>
              </a:rPr>
              <a:t>Admin can remove other users.</a:t>
            </a:r>
            <a:endParaRPr/>
          </a:p>
          <a:p>
            <a:pPr indent="-342899" lvl="1" marL="595115" marR="0" rtl="0" algn="l">
              <a:lnSpc>
                <a:spcPct val="130008"/>
              </a:lnSpc>
              <a:spcBef>
                <a:spcPts val="0"/>
              </a:spcBef>
              <a:spcAft>
                <a:spcPts val="0"/>
              </a:spcAft>
              <a:buClr>
                <a:srgbClr val="191919"/>
              </a:buClr>
              <a:buSzPts val="2336"/>
              <a:buFont typeface="Courier New"/>
              <a:buChar char="o"/>
            </a:pPr>
            <a:r>
              <a:rPr b="0" i="0" lang="en-US" sz="2336" u="none" cap="none" strike="noStrike">
                <a:solidFill>
                  <a:srgbClr val="191919"/>
                </a:solidFill>
                <a:latin typeface="Arial"/>
                <a:ea typeface="Arial"/>
                <a:cs typeface="Arial"/>
                <a:sym typeface="Arial"/>
              </a:rPr>
              <a:t>Admin can import bulk data to any table by uploading CSV files.</a:t>
            </a:r>
            <a:endParaRPr/>
          </a:p>
          <a:p>
            <a:pPr indent="-342899" lvl="1" marL="595115" marR="0" rtl="0" algn="l">
              <a:lnSpc>
                <a:spcPct val="130008"/>
              </a:lnSpc>
              <a:spcBef>
                <a:spcPts val="0"/>
              </a:spcBef>
              <a:spcAft>
                <a:spcPts val="0"/>
              </a:spcAft>
              <a:buClr>
                <a:srgbClr val="191919"/>
              </a:buClr>
              <a:buSzPts val="2336"/>
              <a:buFont typeface="Courier New"/>
              <a:buChar char="o"/>
            </a:pPr>
            <a:r>
              <a:rPr b="0" i="0" lang="en-US" sz="2336" u="none" cap="none" strike="noStrike">
                <a:solidFill>
                  <a:srgbClr val="191919"/>
                </a:solidFill>
                <a:latin typeface="Arial"/>
                <a:ea typeface="Arial"/>
                <a:cs typeface="Arial"/>
                <a:sym typeface="Arial"/>
              </a:rPr>
              <a:t>Admin can export entire table to CSV file, which can be used as a backup.</a:t>
            </a:r>
            <a:endParaRPr/>
          </a:p>
          <a:p>
            <a:pPr indent="-342899" lvl="1" marL="595115" marR="0" rtl="0" algn="l">
              <a:lnSpc>
                <a:spcPct val="130008"/>
              </a:lnSpc>
              <a:spcBef>
                <a:spcPts val="0"/>
              </a:spcBef>
              <a:spcAft>
                <a:spcPts val="0"/>
              </a:spcAft>
              <a:buClr>
                <a:srgbClr val="191919"/>
              </a:buClr>
              <a:buSzPts val="2336"/>
              <a:buFont typeface="Courier New"/>
              <a:buChar char="o"/>
            </a:pPr>
            <a:r>
              <a:rPr b="0" i="0" lang="en-US" sz="2336" u="none" cap="none" strike="noStrike">
                <a:solidFill>
                  <a:srgbClr val="191919"/>
                </a:solidFill>
                <a:latin typeface="Arial"/>
                <a:ea typeface="Arial"/>
                <a:cs typeface="Arial"/>
                <a:sym typeface="Arial"/>
              </a:rPr>
              <a:t>Admin can view, insert, update and delete specific records of any table.</a:t>
            </a:r>
            <a:endParaRPr/>
          </a:p>
          <a:p>
            <a:pPr indent="-342899" lvl="1" marL="595115" marR="0" rtl="0" algn="l">
              <a:lnSpc>
                <a:spcPct val="130008"/>
              </a:lnSpc>
              <a:spcBef>
                <a:spcPts val="0"/>
              </a:spcBef>
              <a:spcAft>
                <a:spcPts val="0"/>
              </a:spcAft>
              <a:buClr>
                <a:srgbClr val="191919"/>
              </a:buClr>
              <a:buSzPts val="2336"/>
              <a:buFont typeface="Courier New"/>
              <a:buChar char="o"/>
            </a:pPr>
            <a:r>
              <a:rPr b="0" i="0" lang="en-US" sz="2336" u="none" cap="none" strike="noStrike">
                <a:solidFill>
                  <a:srgbClr val="191919"/>
                </a:solidFill>
                <a:latin typeface="Arial"/>
                <a:ea typeface="Arial"/>
                <a:cs typeface="Arial"/>
                <a:sym typeface="Arial"/>
              </a:rPr>
              <a:t>Admin can view and edit timetable.</a:t>
            </a:r>
            <a:endParaRPr/>
          </a:p>
          <a:p>
            <a:pPr indent="-342899" lvl="1" marL="595115" marR="0" rtl="0" algn="l">
              <a:lnSpc>
                <a:spcPct val="130008"/>
              </a:lnSpc>
              <a:spcBef>
                <a:spcPts val="0"/>
              </a:spcBef>
              <a:spcAft>
                <a:spcPts val="0"/>
              </a:spcAft>
              <a:buClr>
                <a:srgbClr val="191919"/>
              </a:buClr>
              <a:buSzPts val="2336"/>
              <a:buFont typeface="Courier New"/>
              <a:buChar char="o"/>
            </a:pPr>
            <a:r>
              <a:rPr b="0" i="0" lang="en-US" sz="2336" u="none" cap="none" strike="noStrike">
                <a:solidFill>
                  <a:srgbClr val="191919"/>
                </a:solidFill>
                <a:latin typeface="Arial"/>
                <a:ea typeface="Arial"/>
                <a:cs typeface="Arial"/>
                <a:sym typeface="Arial"/>
              </a:rPr>
              <a:t>After editing, Admin can validate the timetable.</a:t>
            </a:r>
            <a:endParaRPr/>
          </a:p>
          <a:p>
            <a:pPr indent="-342899" lvl="1" marL="595115" marR="0" rtl="0" algn="l">
              <a:lnSpc>
                <a:spcPct val="130008"/>
              </a:lnSpc>
              <a:spcBef>
                <a:spcPts val="0"/>
              </a:spcBef>
              <a:spcAft>
                <a:spcPts val="0"/>
              </a:spcAft>
              <a:buClr>
                <a:srgbClr val="191919"/>
              </a:buClr>
              <a:buSzPts val="2336"/>
              <a:buFont typeface="Courier New"/>
              <a:buChar char="o"/>
            </a:pPr>
            <a:r>
              <a:rPr b="0" i="0" lang="en-US" sz="2336" u="none" cap="none" strike="noStrike">
                <a:solidFill>
                  <a:srgbClr val="191919"/>
                </a:solidFill>
                <a:latin typeface="Arial"/>
                <a:ea typeface="Arial"/>
                <a:cs typeface="Arial"/>
                <a:sym typeface="Arial"/>
              </a:rPr>
              <a:t>Admin can view faculty approval and comments.</a:t>
            </a:r>
            <a:endParaRPr/>
          </a:p>
          <a:p>
            <a:pPr indent="-342899" lvl="1" marL="595115" marR="0" rtl="0" algn="l">
              <a:lnSpc>
                <a:spcPct val="130008"/>
              </a:lnSpc>
              <a:spcBef>
                <a:spcPts val="0"/>
              </a:spcBef>
              <a:spcAft>
                <a:spcPts val="0"/>
              </a:spcAft>
              <a:buClr>
                <a:srgbClr val="191919"/>
              </a:buClr>
              <a:buSzPts val="2336"/>
              <a:buFont typeface="Courier New"/>
              <a:buChar char="o"/>
            </a:pPr>
            <a:r>
              <a:rPr b="0" i="0" lang="en-US" sz="2336" u="none" cap="none" strike="noStrike">
                <a:solidFill>
                  <a:srgbClr val="191919"/>
                </a:solidFill>
                <a:latin typeface="Arial"/>
                <a:ea typeface="Arial"/>
                <a:cs typeface="Arial"/>
                <a:sym typeface="Arial"/>
              </a:rPr>
              <a:t>Admin can download the timetable.</a:t>
            </a:r>
            <a:endParaRPr/>
          </a:p>
        </p:txBody>
      </p:sp>
      <p:sp>
        <p:nvSpPr>
          <p:cNvPr id="137" name="Google Shape;137;p4"/>
          <p:cNvSpPr txBox="1"/>
          <p:nvPr/>
        </p:nvSpPr>
        <p:spPr>
          <a:xfrm>
            <a:off x="10827874" y="3508903"/>
            <a:ext cx="5478925" cy="1800493"/>
          </a:xfrm>
          <a:prstGeom prst="rect">
            <a:avLst/>
          </a:prstGeom>
          <a:noFill/>
          <a:ln>
            <a:noFill/>
          </a:ln>
        </p:spPr>
        <p:txBody>
          <a:bodyPr anchorCtr="0" anchor="t" bIns="0" lIns="0" spcFirstLastPara="1" rIns="0" wrap="square" tIns="0">
            <a:spAutoFit/>
          </a:bodyPr>
          <a:lstStyle/>
          <a:p>
            <a:pPr indent="-342900" lvl="1" marL="645164" marR="0" rtl="0" algn="l">
              <a:spcBef>
                <a:spcPts val="0"/>
              </a:spcBef>
              <a:spcAft>
                <a:spcPts val="0"/>
              </a:spcAft>
              <a:buClr>
                <a:srgbClr val="191919"/>
              </a:buClr>
              <a:buSzPts val="2340"/>
              <a:buFont typeface="Courier New"/>
              <a:buChar char="o"/>
            </a:pPr>
            <a:r>
              <a:rPr b="0" i="0" lang="en-US" sz="2340" u="none" cap="none" strike="noStrike">
                <a:solidFill>
                  <a:srgbClr val="191919"/>
                </a:solidFill>
                <a:latin typeface="Arial"/>
                <a:ea typeface="Arial"/>
                <a:cs typeface="Arial"/>
                <a:sym typeface="Arial"/>
              </a:rPr>
              <a:t>Student can register to system</a:t>
            </a:r>
            <a:endParaRPr/>
          </a:p>
          <a:p>
            <a:pPr indent="-342900" lvl="1" marL="645164" marR="0" rtl="0" algn="l">
              <a:spcBef>
                <a:spcPts val="0"/>
              </a:spcBef>
              <a:spcAft>
                <a:spcPts val="0"/>
              </a:spcAft>
              <a:buClr>
                <a:srgbClr val="191919"/>
              </a:buClr>
              <a:buSzPts val="2340"/>
              <a:buFont typeface="Courier New"/>
              <a:buChar char="o"/>
            </a:pPr>
            <a:r>
              <a:rPr b="0" i="0" lang="en-US" sz="2340" u="none" cap="none" strike="noStrike">
                <a:solidFill>
                  <a:srgbClr val="191919"/>
                </a:solidFill>
                <a:latin typeface="Arial"/>
                <a:ea typeface="Arial"/>
                <a:cs typeface="Arial"/>
                <a:sym typeface="Arial"/>
              </a:rPr>
              <a:t>Student can log in.</a:t>
            </a:r>
            <a:endParaRPr/>
          </a:p>
          <a:p>
            <a:pPr indent="-342900" lvl="1" marL="645164" marR="0" rtl="0" algn="l">
              <a:spcBef>
                <a:spcPts val="0"/>
              </a:spcBef>
              <a:spcAft>
                <a:spcPts val="0"/>
              </a:spcAft>
              <a:buClr>
                <a:srgbClr val="191919"/>
              </a:buClr>
              <a:buSzPts val="2340"/>
              <a:buFont typeface="Courier New"/>
              <a:buChar char="o"/>
            </a:pPr>
            <a:r>
              <a:rPr b="0" i="0" lang="en-US" sz="2340" u="none" cap="none" strike="noStrike">
                <a:solidFill>
                  <a:srgbClr val="191919"/>
                </a:solidFill>
                <a:latin typeface="Arial"/>
                <a:ea typeface="Arial"/>
                <a:cs typeface="Arial"/>
                <a:sym typeface="Arial"/>
              </a:rPr>
              <a:t>Student can view the timetable.</a:t>
            </a:r>
            <a:endParaRPr/>
          </a:p>
          <a:p>
            <a:pPr indent="-342900" lvl="1" marL="645164" marR="0" rtl="0" algn="l">
              <a:spcBef>
                <a:spcPts val="0"/>
              </a:spcBef>
              <a:spcAft>
                <a:spcPts val="0"/>
              </a:spcAft>
              <a:buClr>
                <a:srgbClr val="191919"/>
              </a:buClr>
              <a:buSzPts val="2340"/>
              <a:buFont typeface="Courier New"/>
              <a:buChar char="o"/>
            </a:pPr>
            <a:r>
              <a:rPr b="0" i="0" lang="en-US" sz="2340" u="none" cap="none" strike="noStrike">
                <a:solidFill>
                  <a:srgbClr val="191919"/>
                </a:solidFill>
                <a:latin typeface="Arial"/>
                <a:ea typeface="Arial"/>
                <a:cs typeface="Arial"/>
                <a:sym typeface="Arial"/>
              </a:rPr>
              <a:t>Student can download the timetable</a:t>
            </a:r>
            <a:endParaRPr/>
          </a:p>
        </p:txBody>
      </p:sp>
      <p:grpSp>
        <p:nvGrpSpPr>
          <p:cNvPr id="138" name="Google Shape;138;p4"/>
          <p:cNvGrpSpPr/>
          <p:nvPr/>
        </p:nvGrpSpPr>
        <p:grpSpPr>
          <a:xfrm>
            <a:off x="2561010" y="2874873"/>
            <a:ext cx="676537" cy="679569"/>
            <a:chOff x="2022" y="0"/>
            <a:chExt cx="902049" cy="906092"/>
          </a:xfrm>
        </p:grpSpPr>
        <p:sp>
          <p:nvSpPr>
            <p:cNvPr id="139" name="Google Shape;139;p4"/>
            <p:cNvSpPr/>
            <p:nvPr/>
          </p:nvSpPr>
          <p:spPr>
            <a:xfrm>
              <a:off x="2022" y="0"/>
              <a:ext cx="902049" cy="90609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rot="-5400000">
              <a:off x="340244" y="361877"/>
              <a:ext cx="271187" cy="182338"/>
            </a:xfrm>
            <a:custGeom>
              <a:rect b="b" l="l" r="r" t="t"/>
              <a:pathLst>
                <a:path extrusionOk="0" h="1297940" w="1930400">
                  <a:moveTo>
                    <a:pt x="0" y="0"/>
                  </a:moveTo>
                  <a:lnTo>
                    <a:pt x="965200" y="1297940"/>
                  </a:lnTo>
                  <a:lnTo>
                    <a:pt x="1930400" y="0"/>
                  </a:lnTo>
                  <a:close/>
                </a:path>
              </a:pathLst>
            </a:custGeom>
            <a:solidFill>
              <a:srgbClr val="FFFFFF"/>
            </a:solidFill>
            <a:ln>
              <a:noFill/>
            </a:ln>
          </p:spPr>
        </p:sp>
      </p:grpSp>
      <p:grpSp>
        <p:nvGrpSpPr>
          <p:cNvPr id="141" name="Google Shape;141;p4"/>
          <p:cNvGrpSpPr/>
          <p:nvPr/>
        </p:nvGrpSpPr>
        <p:grpSpPr>
          <a:xfrm>
            <a:off x="10489607" y="2874873"/>
            <a:ext cx="676537" cy="679569"/>
            <a:chOff x="2022" y="0"/>
            <a:chExt cx="902049" cy="906092"/>
          </a:xfrm>
        </p:grpSpPr>
        <p:sp>
          <p:nvSpPr>
            <p:cNvPr id="142" name="Google Shape;142;p4"/>
            <p:cNvSpPr/>
            <p:nvPr/>
          </p:nvSpPr>
          <p:spPr>
            <a:xfrm>
              <a:off x="2022" y="0"/>
              <a:ext cx="902049" cy="90609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rot="-5400000">
              <a:off x="340244" y="361877"/>
              <a:ext cx="271187" cy="182338"/>
            </a:xfrm>
            <a:custGeom>
              <a:rect b="b" l="l" r="r" t="t"/>
              <a:pathLst>
                <a:path extrusionOk="0" h="1297940" w="1930400">
                  <a:moveTo>
                    <a:pt x="0" y="0"/>
                  </a:moveTo>
                  <a:lnTo>
                    <a:pt x="965200" y="1297940"/>
                  </a:lnTo>
                  <a:lnTo>
                    <a:pt x="1930400" y="0"/>
                  </a:lnTo>
                  <a:close/>
                </a:path>
              </a:pathLst>
            </a:custGeom>
            <a:solidFill>
              <a:srgbClr val="FFFFFF"/>
            </a:solidFill>
            <a:ln>
              <a:noFill/>
            </a:ln>
          </p:spPr>
        </p:sp>
      </p:grpSp>
      <p:sp>
        <p:nvSpPr>
          <p:cNvPr id="144" name="Google Shape;144;p4"/>
          <p:cNvSpPr txBox="1"/>
          <p:nvPr/>
        </p:nvSpPr>
        <p:spPr>
          <a:xfrm>
            <a:off x="11353800" y="3009900"/>
            <a:ext cx="4605486" cy="4406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800">
                <a:solidFill>
                  <a:srgbClr val="191919"/>
                </a:solidFill>
                <a:latin typeface="Arial"/>
                <a:ea typeface="Arial"/>
                <a:cs typeface="Arial"/>
                <a:sym typeface="Arial"/>
              </a:rPr>
              <a:t>Student</a:t>
            </a:r>
            <a:endParaRPr sz="2800">
              <a:solidFill>
                <a:srgbClr val="191919"/>
              </a:solidFill>
              <a:latin typeface="Arial"/>
              <a:ea typeface="Arial"/>
              <a:cs typeface="Arial"/>
              <a:sym typeface="Arial"/>
            </a:endParaRPr>
          </a:p>
        </p:txBody>
      </p:sp>
      <p:grpSp>
        <p:nvGrpSpPr>
          <p:cNvPr id="145" name="Google Shape;145;p4"/>
          <p:cNvGrpSpPr/>
          <p:nvPr/>
        </p:nvGrpSpPr>
        <p:grpSpPr>
          <a:xfrm>
            <a:off x="10413139" y="5655748"/>
            <a:ext cx="676537" cy="679569"/>
            <a:chOff x="2022" y="0"/>
            <a:chExt cx="902049" cy="906092"/>
          </a:xfrm>
        </p:grpSpPr>
        <p:sp>
          <p:nvSpPr>
            <p:cNvPr id="146" name="Google Shape;146;p4"/>
            <p:cNvSpPr/>
            <p:nvPr/>
          </p:nvSpPr>
          <p:spPr>
            <a:xfrm>
              <a:off x="2022" y="0"/>
              <a:ext cx="902049" cy="90609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5400000">
              <a:off x="340244" y="361877"/>
              <a:ext cx="271187" cy="182338"/>
            </a:xfrm>
            <a:custGeom>
              <a:rect b="b" l="l" r="r" t="t"/>
              <a:pathLst>
                <a:path extrusionOk="0" h="1297940" w="1930400">
                  <a:moveTo>
                    <a:pt x="0" y="0"/>
                  </a:moveTo>
                  <a:lnTo>
                    <a:pt x="965200" y="1297940"/>
                  </a:lnTo>
                  <a:lnTo>
                    <a:pt x="1930400" y="0"/>
                  </a:lnTo>
                  <a:close/>
                </a:path>
              </a:pathLst>
            </a:custGeom>
            <a:solidFill>
              <a:srgbClr val="FFFFFF"/>
            </a:solidFill>
            <a:ln>
              <a:noFill/>
            </a:ln>
          </p:spPr>
        </p:sp>
      </p:grpSp>
      <p:sp>
        <p:nvSpPr>
          <p:cNvPr id="148" name="Google Shape;148;p4"/>
          <p:cNvSpPr txBox="1"/>
          <p:nvPr/>
        </p:nvSpPr>
        <p:spPr>
          <a:xfrm>
            <a:off x="11316346" y="5775187"/>
            <a:ext cx="4605486" cy="4406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800">
                <a:solidFill>
                  <a:srgbClr val="191919"/>
                </a:solidFill>
                <a:latin typeface="Arial"/>
                <a:ea typeface="Arial"/>
                <a:cs typeface="Arial"/>
                <a:sym typeface="Arial"/>
              </a:rPr>
              <a:t>Faculty</a:t>
            </a:r>
            <a:endParaRPr sz="2800">
              <a:solidFill>
                <a:srgbClr val="191919"/>
              </a:solidFill>
              <a:latin typeface="Arial"/>
              <a:ea typeface="Arial"/>
              <a:cs typeface="Arial"/>
              <a:sym typeface="Arial"/>
            </a:endParaRPr>
          </a:p>
        </p:txBody>
      </p:sp>
      <p:sp>
        <p:nvSpPr>
          <p:cNvPr id="149" name="Google Shape;149;p4"/>
          <p:cNvSpPr txBox="1"/>
          <p:nvPr/>
        </p:nvSpPr>
        <p:spPr>
          <a:xfrm>
            <a:off x="10612122" y="6681668"/>
            <a:ext cx="5478925" cy="2160591"/>
          </a:xfrm>
          <a:prstGeom prst="rect">
            <a:avLst/>
          </a:prstGeom>
          <a:noFill/>
          <a:ln>
            <a:noFill/>
          </a:ln>
        </p:spPr>
        <p:txBody>
          <a:bodyPr anchorCtr="0" anchor="t" bIns="0" lIns="0" spcFirstLastPara="1" rIns="0" wrap="square" tIns="0">
            <a:spAutoFit/>
          </a:bodyPr>
          <a:lstStyle/>
          <a:p>
            <a:pPr indent="-342900" lvl="1" marL="645164" marR="0" rtl="0" algn="l">
              <a:spcBef>
                <a:spcPts val="0"/>
              </a:spcBef>
              <a:spcAft>
                <a:spcPts val="0"/>
              </a:spcAft>
              <a:buClr>
                <a:srgbClr val="191919"/>
              </a:buClr>
              <a:buSzPts val="2340"/>
              <a:buFont typeface="Courier New"/>
              <a:buChar char="o"/>
            </a:pPr>
            <a:r>
              <a:rPr b="0" i="0" lang="en-US" sz="2340" u="none" cap="none" strike="noStrike">
                <a:solidFill>
                  <a:srgbClr val="191919"/>
                </a:solidFill>
                <a:latin typeface="Arial"/>
                <a:ea typeface="Arial"/>
                <a:cs typeface="Arial"/>
                <a:sym typeface="Arial"/>
              </a:rPr>
              <a:t>Faculty can register to system.</a:t>
            </a:r>
            <a:endParaRPr/>
          </a:p>
          <a:p>
            <a:pPr indent="-342900" lvl="1" marL="645164" marR="0" rtl="0" algn="l">
              <a:spcBef>
                <a:spcPts val="0"/>
              </a:spcBef>
              <a:spcAft>
                <a:spcPts val="0"/>
              </a:spcAft>
              <a:buClr>
                <a:srgbClr val="191919"/>
              </a:buClr>
              <a:buSzPts val="2340"/>
              <a:buFont typeface="Courier New"/>
              <a:buChar char="o"/>
            </a:pPr>
            <a:r>
              <a:rPr b="0" i="0" lang="en-US" sz="2340" u="none" cap="none" strike="noStrike">
                <a:solidFill>
                  <a:srgbClr val="191919"/>
                </a:solidFill>
                <a:latin typeface="Arial"/>
                <a:ea typeface="Arial"/>
                <a:cs typeface="Arial"/>
                <a:sym typeface="Arial"/>
              </a:rPr>
              <a:t>Faculty can log in to system.</a:t>
            </a:r>
            <a:endParaRPr/>
          </a:p>
          <a:p>
            <a:pPr indent="-342900" lvl="1" marL="645164" marR="0" rtl="0" algn="l">
              <a:spcBef>
                <a:spcPts val="0"/>
              </a:spcBef>
              <a:spcAft>
                <a:spcPts val="0"/>
              </a:spcAft>
              <a:buClr>
                <a:srgbClr val="191919"/>
              </a:buClr>
              <a:buSzPts val="2340"/>
              <a:buFont typeface="Courier New"/>
              <a:buChar char="o"/>
            </a:pPr>
            <a:r>
              <a:rPr b="0" i="0" lang="en-US" sz="2340" u="none" cap="none" strike="noStrike">
                <a:solidFill>
                  <a:srgbClr val="191919"/>
                </a:solidFill>
                <a:latin typeface="Arial"/>
                <a:ea typeface="Arial"/>
                <a:cs typeface="Arial"/>
                <a:sym typeface="Arial"/>
              </a:rPr>
              <a:t>Faculty can view and download the timetable.</a:t>
            </a:r>
            <a:endParaRPr/>
          </a:p>
          <a:p>
            <a:pPr indent="-342900" lvl="1" marL="645164" marR="0" rtl="0" algn="l">
              <a:spcBef>
                <a:spcPts val="0"/>
              </a:spcBef>
              <a:spcAft>
                <a:spcPts val="0"/>
              </a:spcAft>
              <a:buClr>
                <a:srgbClr val="191919"/>
              </a:buClr>
              <a:buSzPts val="2340"/>
              <a:buFont typeface="Courier New"/>
              <a:buChar char="o"/>
            </a:pPr>
            <a:r>
              <a:rPr b="0" i="0" lang="en-US" sz="2340" u="none" cap="none" strike="noStrike">
                <a:solidFill>
                  <a:srgbClr val="191919"/>
                </a:solidFill>
                <a:latin typeface="Arial"/>
                <a:ea typeface="Arial"/>
                <a:cs typeface="Arial"/>
                <a:sym typeface="Arial"/>
              </a:rPr>
              <a:t>Faculty can approve/reject the timetable and provide comments.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153" name="Shape 153"/>
        <p:cNvGrpSpPr/>
        <p:nvPr/>
      </p:nvGrpSpPr>
      <p:grpSpPr>
        <a:xfrm>
          <a:off x="0" y="0"/>
          <a:ext cx="0" cy="0"/>
          <a:chOff x="0" y="0"/>
          <a:chExt cx="0" cy="0"/>
        </a:xfrm>
      </p:grpSpPr>
      <p:sp>
        <p:nvSpPr>
          <p:cNvPr id="154" name="Google Shape;154;p5"/>
          <p:cNvSpPr/>
          <p:nvPr/>
        </p:nvSpPr>
        <p:spPr>
          <a:xfrm>
            <a:off x="2211235" y="2463493"/>
            <a:ext cx="14352101" cy="7823507"/>
          </a:xfrm>
          <a:custGeom>
            <a:rect b="b" l="l" r="r" t="t"/>
            <a:pathLst>
              <a:path extrusionOk="0" h="2646470" w="2172889">
                <a:moveTo>
                  <a:pt x="2048429" y="2646470"/>
                </a:moveTo>
                <a:lnTo>
                  <a:pt x="124460" y="2646470"/>
                </a:lnTo>
                <a:cubicBezTo>
                  <a:pt x="55880" y="2646470"/>
                  <a:pt x="0" y="2590590"/>
                  <a:pt x="0" y="2522010"/>
                </a:cubicBezTo>
                <a:lnTo>
                  <a:pt x="0" y="124460"/>
                </a:lnTo>
                <a:cubicBezTo>
                  <a:pt x="0" y="55880"/>
                  <a:pt x="55880" y="0"/>
                  <a:pt x="124460" y="0"/>
                </a:cubicBezTo>
                <a:lnTo>
                  <a:pt x="2048429" y="0"/>
                </a:lnTo>
                <a:cubicBezTo>
                  <a:pt x="2117009" y="0"/>
                  <a:pt x="2172889" y="55880"/>
                  <a:pt x="2172889" y="124460"/>
                </a:cubicBezTo>
                <a:lnTo>
                  <a:pt x="2172889" y="2522011"/>
                </a:lnTo>
                <a:cubicBezTo>
                  <a:pt x="2172889" y="2590591"/>
                  <a:pt x="2117009" y="2646470"/>
                  <a:pt x="2048429" y="26464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1028700" y="512857"/>
            <a:ext cx="16230600" cy="1561875"/>
          </a:xfrm>
          <a:custGeom>
            <a:rect b="b" l="l" r="r" t="t"/>
            <a:pathLst>
              <a:path extrusionOk="0" h="999782" w="10389482">
                <a:moveTo>
                  <a:pt x="10265022" y="999782"/>
                </a:moveTo>
                <a:lnTo>
                  <a:pt x="124460" y="999782"/>
                </a:lnTo>
                <a:cubicBezTo>
                  <a:pt x="55880" y="999782"/>
                  <a:pt x="0" y="943902"/>
                  <a:pt x="0" y="875322"/>
                </a:cubicBezTo>
                <a:lnTo>
                  <a:pt x="0" y="124460"/>
                </a:lnTo>
                <a:cubicBezTo>
                  <a:pt x="0" y="55880"/>
                  <a:pt x="55880" y="0"/>
                  <a:pt x="124460" y="0"/>
                </a:cubicBezTo>
                <a:lnTo>
                  <a:pt x="10265022" y="0"/>
                </a:lnTo>
                <a:cubicBezTo>
                  <a:pt x="10333603" y="0"/>
                  <a:pt x="10389482" y="55880"/>
                  <a:pt x="10389482" y="124460"/>
                </a:cubicBezTo>
                <a:lnTo>
                  <a:pt x="10389482" y="875322"/>
                </a:lnTo>
                <a:cubicBezTo>
                  <a:pt x="10389482" y="943902"/>
                  <a:pt x="10333603" y="999782"/>
                  <a:pt x="10265022" y="999782"/>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txBox="1"/>
          <p:nvPr/>
        </p:nvSpPr>
        <p:spPr>
          <a:xfrm>
            <a:off x="1716850" y="939464"/>
            <a:ext cx="14846487" cy="67056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4200">
                <a:solidFill>
                  <a:srgbClr val="FFFFFF"/>
                </a:solidFill>
                <a:latin typeface="Arial"/>
                <a:ea typeface="Arial"/>
                <a:cs typeface="Arial"/>
                <a:sym typeface="Arial"/>
              </a:rPr>
              <a:t>NON-FUNCTIONAL REQUIREMENTS</a:t>
            </a:r>
            <a:endParaRPr/>
          </a:p>
        </p:txBody>
      </p:sp>
      <p:sp>
        <p:nvSpPr>
          <p:cNvPr id="157" name="Google Shape;157;p5"/>
          <p:cNvSpPr txBox="1"/>
          <p:nvPr/>
        </p:nvSpPr>
        <p:spPr>
          <a:xfrm>
            <a:off x="3469416" y="2984788"/>
            <a:ext cx="7731983" cy="432106"/>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800">
                <a:solidFill>
                  <a:srgbClr val="191919"/>
                </a:solidFill>
                <a:latin typeface="Arial"/>
                <a:ea typeface="Arial"/>
                <a:cs typeface="Arial"/>
                <a:sym typeface="Arial"/>
              </a:rPr>
              <a:t>Non-Functional Requirements</a:t>
            </a:r>
            <a:endParaRPr sz="2800">
              <a:solidFill>
                <a:srgbClr val="191919"/>
              </a:solidFill>
              <a:latin typeface="Arial"/>
              <a:ea typeface="Arial"/>
              <a:cs typeface="Arial"/>
              <a:sym typeface="Arial"/>
            </a:endParaRPr>
          </a:p>
        </p:txBody>
      </p:sp>
      <p:sp>
        <p:nvSpPr>
          <p:cNvPr id="158" name="Google Shape;158;p5"/>
          <p:cNvSpPr txBox="1"/>
          <p:nvPr/>
        </p:nvSpPr>
        <p:spPr>
          <a:xfrm>
            <a:off x="2433654" y="3681756"/>
            <a:ext cx="13492146" cy="4592091"/>
          </a:xfrm>
          <a:prstGeom prst="rect">
            <a:avLst/>
          </a:prstGeom>
          <a:noFill/>
          <a:ln>
            <a:noFill/>
          </a:ln>
        </p:spPr>
        <p:txBody>
          <a:bodyPr anchorCtr="0" anchor="t" bIns="0" lIns="0" spcFirstLastPara="1" rIns="0" wrap="square" tIns="0">
            <a:spAutoFit/>
          </a:bodyPr>
          <a:lstStyle/>
          <a:p>
            <a:pPr indent="-342899" lvl="1" marL="595115" marR="0" rtl="0" algn="l">
              <a:lnSpc>
                <a:spcPct val="130008"/>
              </a:lnSpc>
              <a:spcBef>
                <a:spcPts val="0"/>
              </a:spcBef>
              <a:spcAft>
                <a:spcPts val="0"/>
              </a:spcAft>
              <a:buClr>
                <a:srgbClr val="191919"/>
              </a:buClr>
              <a:buSzPts val="2336"/>
              <a:buFont typeface="Noto Sans Symbols"/>
              <a:buChar char="❖"/>
            </a:pPr>
            <a:r>
              <a:rPr b="0" i="0" lang="en-US" sz="2336" u="none" cap="none" strike="noStrike">
                <a:solidFill>
                  <a:srgbClr val="191919"/>
                </a:solidFill>
                <a:latin typeface="Arial"/>
                <a:ea typeface="Arial"/>
                <a:cs typeface="Arial"/>
                <a:sym typeface="Arial"/>
              </a:rPr>
              <a:t>Security :</a:t>
            </a:r>
            <a:endParaRPr/>
          </a:p>
          <a:p>
            <a:pPr indent="-342899" lvl="1" marL="595115" marR="0" rtl="0" algn="l">
              <a:lnSpc>
                <a:spcPct val="130008"/>
              </a:lnSpc>
              <a:spcBef>
                <a:spcPts val="0"/>
              </a:spcBef>
              <a:spcAft>
                <a:spcPts val="0"/>
              </a:spcAft>
              <a:buClr>
                <a:srgbClr val="191919"/>
              </a:buClr>
              <a:buSzPts val="2336"/>
              <a:buFont typeface="Courier New"/>
              <a:buChar char="o"/>
            </a:pPr>
            <a:r>
              <a:rPr b="1" i="0" lang="en-US" sz="2336" u="none" cap="none" strike="noStrike">
                <a:solidFill>
                  <a:srgbClr val="191919"/>
                </a:solidFill>
                <a:latin typeface="Arial"/>
                <a:ea typeface="Arial"/>
                <a:cs typeface="Arial"/>
                <a:sym typeface="Arial"/>
              </a:rPr>
              <a:t>The system will hold sensitive data so it must be ensured that it is not accessible from the external environment. So, it will be hosted on DA-IICT local area network only.</a:t>
            </a:r>
            <a:endParaRPr/>
          </a:p>
          <a:p>
            <a:pPr indent="0" lvl="1" marL="252215" marR="0" rtl="0" algn="l">
              <a:lnSpc>
                <a:spcPct val="130008"/>
              </a:lnSpc>
              <a:spcBef>
                <a:spcPts val="0"/>
              </a:spcBef>
              <a:spcAft>
                <a:spcPts val="0"/>
              </a:spcAft>
              <a:buNone/>
            </a:pPr>
            <a:r>
              <a:t/>
            </a:r>
            <a:endParaRPr b="1" i="0" sz="2336" u="none" cap="none" strike="noStrike">
              <a:solidFill>
                <a:srgbClr val="191919"/>
              </a:solidFill>
              <a:latin typeface="Arial"/>
              <a:ea typeface="Arial"/>
              <a:cs typeface="Arial"/>
              <a:sym typeface="Arial"/>
            </a:endParaRPr>
          </a:p>
          <a:p>
            <a:pPr indent="-342899" lvl="1" marL="595115" marR="0" rtl="0" algn="l">
              <a:lnSpc>
                <a:spcPct val="130008"/>
              </a:lnSpc>
              <a:spcBef>
                <a:spcPts val="0"/>
              </a:spcBef>
              <a:spcAft>
                <a:spcPts val="0"/>
              </a:spcAft>
              <a:buClr>
                <a:srgbClr val="191919"/>
              </a:buClr>
              <a:buSzPts val="2336"/>
              <a:buFont typeface="Noto Sans Symbols"/>
              <a:buChar char="❖"/>
            </a:pPr>
            <a:r>
              <a:rPr b="1" i="0" lang="en-US" sz="2336" u="none" cap="none" strike="noStrike">
                <a:solidFill>
                  <a:srgbClr val="191919"/>
                </a:solidFill>
                <a:latin typeface="Arial"/>
                <a:ea typeface="Arial"/>
                <a:cs typeface="Arial"/>
                <a:sym typeface="Arial"/>
              </a:rPr>
              <a:t>Availability :</a:t>
            </a:r>
            <a:endParaRPr/>
          </a:p>
          <a:p>
            <a:pPr indent="-342899" lvl="1" marL="595115" marR="0" rtl="0" algn="l">
              <a:lnSpc>
                <a:spcPct val="130008"/>
              </a:lnSpc>
              <a:spcBef>
                <a:spcPts val="0"/>
              </a:spcBef>
              <a:spcAft>
                <a:spcPts val="0"/>
              </a:spcAft>
              <a:buClr>
                <a:srgbClr val="191919"/>
              </a:buClr>
              <a:buSzPts val="2336"/>
              <a:buFont typeface="Courier New"/>
              <a:buChar char="o"/>
            </a:pPr>
            <a:r>
              <a:rPr b="1" i="0" lang="en-US" sz="2336" u="none" cap="none" strike="noStrike">
                <a:solidFill>
                  <a:srgbClr val="191919"/>
                </a:solidFill>
                <a:latin typeface="Arial"/>
                <a:ea typeface="Arial"/>
                <a:cs typeface="Arial"/>
                <a:sym typeface="Arial"/>
              </a:rPr>
              <a:t>The system will be available during the main usage period i.e during the start of</a:t>
            </a:r>
            <a:endParaRPr/>
          </a:p>
          <a:p>
            <a:pPr indent="0" lvl="1" marL="252215" marR="0" rtl="0" algn="l">
              <a:lnSpc>
                <a:spcPct val="130008"/>
              </a:lnSpc>
              <a:spcBef>
                <a:spcPts val="0"/>
              </a:spcBef>
              <a:spcAft>
                <a:spcPts val="0"/>
              </a:spcAft>
              <a:buNone/>
            </a:pPr>
            <a:r>
              <a:rPr b="1" i="0" lang="en-US" sz="2336" u="none" cap="none" strike="noStrike">
                <a:solidFill>
                  <a:srgbClr val="191919"/>
                </a:solidFill>
                <a:latin typeface="Arial"/>
                <a:ea typeface="Arial"/>
                <a:cs typeface="Arial"/>
                <a:sym typeface="Arial"/>
              </a:rPr>
              <a:t>    the semesters so that the Timetable is prepared well before time.</a:t>
            </a:r>
            <a:endParaRPr/>
          </a:p>
          <a:p>
            <a:pPr indent="0" lvl="1" marL="252215" marR="0" rtl="0" algn="l">
              <a:lnSpc>
                <a:spcPct val="130008"/>
              </a:lnSpc>
              <a:spcBef>
                <a:spcPts val="0"/>
              </a:spcBef>
              <a:spcAft>
                <a:spcPts val="0"/>
              </a:spcAft>
              <a:buNone/>
            </a:pPr>
            <a:r>
              <a:t/>
            </a:r>
            <a:endParaRPr b="1" i="0" sz="2336" u="none" cap="none" strike="noStrike">
              <a:solidFill>
                <a:srgbClr val="191919"/>
              </a:solidFill>
              <a:latin typeface="Arial"/>
              <a:ea typeface="Arial"/>
              <a:cs typeface="Arial"/>
              <a:sym typeface="Arial"/>
            </a:endParaRPr>
          </a:p>
          <a:p>
            <a:pPr indent="-342899" lvl="1" marL="595115" marR="0" rtl="0" algn="l">
              <a:lnSpc>
                <a:spcPct val="130008"/>
              </a:lnSpc>
              <a:spcBef>
                <a:spcPts val="0"/>
              </a:spcBef>
              <a:spcAft>
                <a:spcPts val="0"/>
              </a:spcAft>
              <a:buClr>
                <a:srgbClr val="191919"/>
              </a:buClr>
              <a:buSzPts val="2336"/>
              <a:buFont typeface="Noto Sans Symbols"/>
              <a:buChar char="❖"/>
            </a:pPr>
            <a:r>
              <a:rPr b="1" i="0" lang="en-US" sz="2336" u="none" cap="none" strike="noStrike">
                <a:solidFill>
                  <a:srgbClr val="191919"/>
                </a:solidFill>
                <a:latin typeface="Arial"/>
                <a:ea typeface="Arial"/>
                <a:cs typeface="Arial"/>
                <a:sym typeface="Arial"/>
              </a:rPr>
              <a:t>Reliability :</a:t>
            </a:r>
            <a:endParaRPr/>
          </a:p>
          <a:p>
            <a:pPr indent="-342899" lvl="1" marL="595115" marR="0" rtl="0" algn="l">
              <a:lnSpc>
                <a:spcPct val="130008"/>
              </a:lnSpc>
              <a:spcBef>
                <a:spcPts val="0"/>
              </a:spcBef>
              <a:spcAft>
                <a:spcPts val="0"/>
              </a:spcAft>
              <a:buClr>
                <a:srgbClr val="191919"/>
              </a:buClr>
              <a:buSzPts val="2336"/>
              <a:buFont typeface="Courier New"/>
              <a:buChar char="o"/>
            </a:pPr>
            <a:r>
              <a:rPr b="1" i="0" lang="en-US" sz="2336" u="none" cap="none" strike="noStrike">
                <a:solidFill>
                  <a:srgbClr val="191919"/>
                </a:solidFill>
                <a:latin typeface="Arial"/>
                <a:ea typeface="Arial"/>
                <a:cs typeface="Arial"/>
                <a:sym typeface="Arial"/>
              </a:rPr>
              <a:t>The system will be highly reliable as all the important constraints will be handled properly so that clashes could be easily avoided.</a:t>
            </a:r>
            <a:endParaRPr/>
          </a:p>
        </p:txBody>
      </p:sp>
      <p:grpSp>
        <p:nvGrpSpPr>
          <p:cNvPr id="159" name="Google Shape;159;p5"/>
          <p:cNvGrpSpPr/>
          <p:nvPr/>
        </p:nvGrpSpPr>
        <p:grpSpPr>
          <a:xfrm>
            <a:off x="2561010" y="2874873"/>
            <a:ext cx="676537" cy="679569"/>
            <a:chOff x="2022" y="0"/>
            <a:chExt cx="902049" cy="906092"/>
          </a:xfrm>
        </p:grpSpPr>
        <p:sp>
          <p:nvSpPr>
            <p:cNvPr id="160" name="Google Shape;160;p5"/>
            <p:cNvSpPr/>
            <p:nvPr/>
          </p:nvSpPr>
          <p:spPr>
            <a:xfrm>
              <a:off x="2022" y="0"/>
              <a:ext cx="902049" cy="90609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rot="-5400000">
              <a:off x="340244" y="361877"/>
              <a:ext cx="271187" cy="182338"/>
            </a:xfrm>
            <a:custGeom>
              <a:rect b="b" l="l" r="r" t="t"/>
              <a:pathLst>
                <a:path extrusionOk="0" h="1297940" w="1930400">
                  <a:moveTo>
                    <a:pt x="0" y="0"/>
                  </a:moveTo>
                  <a:lnTo>
                    <a:pt x="965200" y="1297940"/>
                  </a:lnTo>
                  <a:lnTo>
                    <a:pt x="1930400" y="0"/>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165" name="Shape 165"/>
        <p:cNvGrpSpPr/>
        <p:nvPr/>
      </p:nvGrpSpPr>
      <p:grpSpPr>
        <a:xfrm>
          <a:off x="0" y="0"/>
          <a:ext cx="0" cy="0"/>
          <a:chOff x="0" y="0"/>
          <a:chExt cx="0" cy="0"/>
        </a:xfrm>
      </p:grpSpPr>
      <p:sp>
        <p:nvSpPr>
          <p:cNvPr id="166" name="Google Shape;166;p6"/>
          <p:cNvSpPr/>
          <p:nvPr/>
        </p:nvSpPr>
        <p:spPr>
          <a:xfrm>
            <a:off x="-1150865" y="1506850"/>
            <a:ext cx="7206971" cy="7273299"/>
          </a:xfrm>
          <a:custGeom>
            <a:rect b="b" l="l" r="r" t="t"/>
            <a:pathLst>
              <a:path extrusionOk="0" h="1833084" w="1816368">
                <a:moveTo>
                  <a:pt x="1691908" y="1833084"/>
                </a:moveTo>
                <a:lnTo>
                  <a:pt x="124460" y="1833084"/>
                </a:lnTo>
                <a:cubicBezTo>
                  <a:pt x="55880" y="1833084"/>
                  <a:pt x="0" y="1777204"/>
                  <a:pt x="0" y="1708624"/>
                </a:cubicBezTo>
                <a:lnTo>
                  <a:pt x="0" y="124460"/>
                </a:lnTo>
                <a:cubicBezTo>
                  <a:pt x="0" y="55880"/>
                  <a:pt x="55880" y="0"/>
                  <a:pt x="124460" y="0"/>
                </a:cubicBezTo>
                <a:lnTo>
                  <a:pt x="1691908" y="0"/>
                </a:lnTo>
                <a:cubicBezTo>
                  <a:pt x="1760488" y="0"/>
                  <a:pt x="1816368" y="55880"/>
                  <a:pt x="1816368" y="124460"/>
                </a:cubicBezTo>
                <a:lnTo>
                  <a:pt x="1816368" y="1708624"/>
                </a:lnTo>
                <a:cubicBezTo>
                  <a:pt x="1816368" y="1777204"/>
                  <a:pt x="1760488" y="1833084"/>
                  <a:pt x="1691908" y="18330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6"/>
          <p:cNvPicPr preferRelativeResize="0"/>
          <p:nvPr/>
        </p:nvPicPr>
        <p:blipFill rotWithShape="1">
          <a:blip r:embed="rId3">
            <a:alphaModFix/>
          </a:blip>
          <a:srcRect b="0" l="0" r="0" t="0"/>
          <a:stretch/>
        </p:blipFill>
        <p:spPr>
          <a:xfrm>
            <a:off x="1028700" y="5554221"/>
            <a:ext cx="2838388" cy="1893979"/>
          </a:xfrm>
          <a:prstGeom prst="rect">
            <a:avLst/>
          </a:prstGeom>
          <a:noFill/>
          <a:ln>
            <a:noFill/>
          </a:ln>
        </p:spPr>
      </p:pic>
      <p:sp>
        <p:nvSpPr>
          <p:cNvPr id="168" name="Google Shape;168;p6"/>
          <p:cNvSpPr txBox="1"/>
          <p:nvPr/>
        </p:nvSpPr>
        <p:spPr>
          <a:xfrm>
            <a:off x="601621" y="2534714"/>
            <a:ext cx="4914776" cy="2337435"/>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lang="en-US" sz="7199">
                <a:solidFill>
                  <a:srgbClr val="191919"/>
                </a:solidFill>
                <a:latin typeface="Arial"/>
                <a:ea typeface="Arial"/>
                <a:cs typeface="Arial"/>
                <a:sym typeface="Arial"/>
              </a:rPr>
              <a:t>Usecase</a:t>
            </a:r>
            <a:endParaRPr/>
          </a:p>
          <a:p>
            <a:pPr indent="0" lvl="0" marL="0" marR="0" rtl="0" algn="l">
              <a:lnSpc>
                <a:spcPct val="130004"/>
              </a:lnSpc>
              <a:spcBef>
                <a:spcPts val="0"/>
              </a:spcBef>
              <a:spcAft>
                <a:spcPts val="0"/>
              </a:spcAft>
              <a:buNone/>
            </a:pPr>
            <a:r>
              <a:rPr lang="en-US" sz="7199">
                <a:solidFill>
                  <a:srgbClr val="4C38F2"/>
                </a:solidFill>
                <a:latin typeface="Arial"/>
                <a:ea typeface="Arial"/>
                <a:cs typeface="Arial"/>
                <a:sym typeface="Arial"/>
              </a:rPr>
              <a:t>Diagram</a:t>
            </a:r>
            <a:endParaRPr/>
          </a:p>
        </p:txBody>
      </p:sp>
      <p:pic>
        <p:nvPicPr>
          <p:cNvPr id="169" name="Google Shape;169;p6"/>
          <p:cNvPicPr preferRelativeResize="0"/>
          <p:nvPr/>
        </p:nvPicPr>
        <p:blipFill rotWithShape="1">
          <a:blip r:embed="rId4">
            <a:alphaModFix/>
          </a:blip>
          <a:srcRect b="0" l="0" r="0" t="0"/>
          <a:stretch/>
        </p:blipFill>
        <p:spPr>
          <a:xfrm>
            <a:off x="7268883" y="98671"/>
            <a:ext cx="11019117" cy="101883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173" name="Shape 173"/>
        <p:cNvGrpSpPr/>
        <p:nvPr/>
      </p:nvGrpSpPr>
      <p:grpSpPr>
        <a:xfrm>
          <a:off x="0" y="0"/>
          <a:ext cx="0" cy="0"/>
          <a:chOff x="0" y="0"/>
          <a:chExt cx="0" cy="0"/>
        </a:xfrm>
      </p:grpSpPr>
      <p:sp>
        <p:nvSpPr>
          <p:cNvPr id="174" name="Google Shape;174;p7"/>
          <p:cNvSpPr/>
          <p:nvPr/>
        </p:nvSpPr>
        <p:spPr>
          <a:xfrm>
            <a:off x="-1150865" y="1506850"/>
            <a:ext cx="6027665" cy="7273299"/>
          </a:xfrm>
          <a:custGeom>
            <a:rect b="b" l="l" r="r" t="t"/>
            <a:pathLst>
              <a:path extrusionOk="0" h="1833084" w="1816368">
                <a:moveTo>
                  <a:pt x="1691908" y="1833084"/>
                </a:moveTo>
                <a:lnTo>
                  <a:pt x="124460" y="1833084"/>
                </a:lnTo>
                <a:cubicBezTo>
                  <a:pt x="55880" y="1833084"/>
                  <a:pt x="0" y="1777204"/>
                  <a:pt x="0" y="1708624"/>
                </a:cubicBezTo>
                <a:lnTo>
                  <a:pt x="0" y="124460"/>
                </a:lnTo>
                <a:cubicBezTo>
                  <a:pt x="0" y="55880"/>
                  <a:pt x="55880" y="0"/>
                  <a:pt x="124460" y="0"/>
                </a:cubicBezTo>
                <a:lnTo>
                  <a:pt x="1691908" y="0"/>
                </a:lnTo>
                <a:cubicBezTo>
                  <a:pt x="1760488" y="0"/>
                  <a:pt x="1816368" y="55880"/>
                  <a:pt x="1816368" y="124460"/>
                </a:cubicBezTo>
                <a:lnTo>
                  <a:pt x="1816368" y="1708624"/>
                </a:lnTo>
                <a:cubicBezTo>
                  <a:pt x="1816368" y="1777204"/>
                  <a:pt x="1760488" y="1833084"/>
                  <a:pt x="1691908" y="18330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7"/>
          <p:cNvPicPr preferRelativeResize="0"/>
          <p:nvPr/>
        </p:nvPicPr>
        <p:blipFill rotWithShape="1">
          <a:blip r:embed="rId3">
            <a:alphaModFix/>
          </a:blip>
          <a:srcRect b="0" l="0" r="0" t="0"/>
          <a:stretch/>
        </p:blipFill>
        <p:spPr>
          <a:xfrm>
            <a:off x="1028700" y="5554221"/>
            <a:ext cx="2838388" cy="1893979"/>
          </a:xfrm>
          <a:prstGeom prst="rect">
            <a:avLst/>
          </a:prstGeom>
          <a:noFill/>
          <a:ln>
            <a:noFill/>
          </a:ln>
        </p:spPr>
      </p:pic>
      <p:sp>
        <p:nvSpPr>
          <p:cNvPr id="176" name="Google Shape;176;p7"/>
          <p:cNvSpPr txBox="1"/>
          <p:nvPr/>
        </p:nvSpPr>
        <p:spPr>
          <a:xfrm>
            <a:off x="601621" y="2534714"/>
            <a:ext cx="4914776" cy="2337435"/>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lang="en-US" sz="7199">
                <a:solidFill>
                  <a:srgbClr val="191919"/>
                </a:solidFill>
                <a:latin typeface="Arial"/>
                <a:ea typeface="Arial"/>
                <a:cs typeface="Arial"/>
                <a:sym typeface="Arial"/>
              </a:rPr>
              <a:t>Schema</a:t>
            </a:r>
            <a:endParaRPr/>
          </a:p>
          <a:p>
            <a:pPr indent="0" lvl="0" marL="0" marR="0" rtl="0" algn="l">
              <a:lnSpc>
                <a:spcPct val="130004"/>
              </a:lnSpc>
              <a:spcBef>
                <a:spcPts val="0"/>
              </a:spcBef>
              <a:spcAft>
                <a:spcPts val="0"/>
              </a:spcAft>
              <a:buNone/>
            </a:pPr>
            <a:r>
              <a:rPr lang="en-US" sz="7199">
                <a:solidFill>
                  <a:srgbClr val="4C38F2"/>
                </a:solidFill>
                <a:latin typeface="Arial"/>
                <a:ea typeface="Arial"/>
                <a:cs typeface="Arial"/>
                <a:sym typeface="Arial"/>
              </a:rPr>
              <a:t>Diagram</a:t>
            </a:r>
            <a:endParaRPr/>
          </a:p>
        </p:txBody>
      </p:sp>
      <p:pic>
        <p:nvPicPr>
          <p:cNvPr id="177" name="Google Shape;177;p7"/>
          <p:cNvPicPr preferRelativeResize="0"/>
          <p:nvPr/>
        </p:nvPicPr>
        <p:blipFill rotWithShape="1">
          <a:blip r:embed="rId4">
            <a:alphaModFix/>
          </a:blip>
          <a:srcRect b="0" l="0" r="0" t="0"/>
          <a:stretch/>
        </p:blipFill>
        <p:spPr>
          <a:xfrm>
            <a:off x="5181600" y="647700"/>
            <a:ext cx="12504779" cy="944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181" name="Shape 181"/>
        <p:cNvGrpSpPr/>
        <p:nvPr/>
      </p:nvGrpSpPr>
      <p:grpSpPr>
        <a:xfrm>
          <a:off x="0" y="0"/>
          <a:ext cx="0" cy="0"/>
          <a:chOff x="0" y="0"/>
          <a:chExt cx="0" cy="0"/>
        </a:xfrm>
      </p:grpSpPr>
      <p:sp>
        <p:nvSpPr>
          <p:cNvPr id="182" name="Google Shape;182;p8"/>
          <p:cNvSpPr/>
          <p:nvPr/>
        </p:nvSpPr>
        <p:spPr>
          <a:xfrm>
            <a:off x="-15240" y="-152400"/>
            <a:ext cx="18282869" cy="11025131"/>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txBox="1"/>
          <p:nvPr/>
        </p:nvSpPr>
        <p:spPr>
          <a:xfrm>
            <a:off x="1600200" y="2535931"/>
            <a:ext cx="14387300" cy="209262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600" u="none" strike="noStrike">
                <a:solidFill>
                  <a:srgbClr val="000000"/>
                </a:solidFill>
                <a:latin typeface="Arial"/>
                <a:ea typeface="Arial"/>
                <a:cs typeface="Arial"/>
                <a:sym typeface="Arial"/>
              </a:rPr>
              <a:t>Drive Link  : </a:t>
            </a:r>
            <a:endParaRPr/>
          </a:p>
          <a:p>
            <a:pPr indent="0" lvl="0" marL="0" marR="0" rtl="0" algn="l">
              <a:spcBef>
                <a:spcPts val="0"/>
              </a:spcBef>
              <a:spcAft>
                <a:spcPts val="0"/>
              </a:spcAft>
              <a:buNone/>
            </a:pPr>
            <a:r>
              <a:rPr b="1" i="0" lang="en-US" sz="3600" u="none" strike="noStrike">
                <a:solidFill>
                  <a:srgbClr val="000000"/>
                </a:solidFill>
                <a:latin typeface="Arial"/>
                <a:ea typeface="Arial"/>
                <a:cs typeface="Arial"/>
                <a:sym typeface="Arial"/>
              </a:rPr>
              <a:t> </a:t>
            </a:r>
            <a:endParaRPr/>
          </a:p>
          <a:p>
            <a:pPr indent="0" lvl="0" marL="0" marR="0" rtl="0" algn="l">
              <a:spcBef>
                <a:spcPts val="0"/>
              </a:spcBef>
              <a:spcAft>
                <a:spcPts val="0"/>
              </a:spcAft>
              <a:buNone/>
            </a:pPr>
            <a:r>
              <a:rPr lang="en-US" sz="3199" u="sng">
                <a:solidFill>
                  <a:srgbClr val="191919"/>
                </a:solidFill>
                <a:latin typeface="Arial"/>
                <a:ea typeface="Arial"/>
                <a:cs typeface="Arial"/>
                <a:sym typeface="Arial"/>
                <a:hlinkClick r:id="rId3">
                  <a:extLst>
                    <a:ext uri="{A12FA001-AC4F-418D-AE19-62706E023703}">
                      <ahyp:hlinkClr val="tx"/>
                    </a:ext>
                  </a:extLst>
                </a:hlinkClick>
              </a:rPr>
              <a:t>https://drive.google.com/file/d/13WMH3xbJekWWzxXaJAhKRehq1RYA7WKw/view?usp=share_link</a:t>
            </a:r>
            <a:endParaRPr sz="3199">
              <a:solidFill>
                <a:srgbClr val="191919"/>
              </a:solidFill>
              <a:latin typeface="Arial"/>
              <a:ea typeface="Arial"/>
              <a:cs typeface="Arial"/>
              <a:sym typeface="Arial"/>
            </a:endParaRPr>
          </a:p>
        </p:txBody>
      </p:sp>
      <p:sp>
        <p:nvSpPr>
          <p:cNvPr id="184" name="Google Shape;184;p8"/>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txBox="1"/>
          <p:nvPr/>
        </p:nvSpPr>
        <p:spPr>
          <a:xfrm>
            <a:off x="775380" y="376814"/>
            <a:ext cx="13397820" cy="2159117"/>
          </a:xfrm>
          <a:prstGeom prst="rect">
            <a:avLst/>
          </a:prstGeom>
          <a:noFill/>
          <a:ln>
            <a:noFill/>
          </a:ln>
        </p:spPr>
        <p:txBody>
          <a:bodyPr anchorCtr="0" anchor="t" bIns="0" lIns="0" spcFirstLastPara="1" rIns="0" wrap="square" tIns="0">
            <a:spAutoFit/>
          </a:bodyPr>
          <a:lstStyle/>
          <a:p>
            <a:pPr indent="0" lvl="0" marL="0" marR="0" rtl="0" algn="l">
              <a:lnSpc>
                <a:spcPct val="155983"/>
              </a:lnSpc>
              <a:spcBef>
                <a:spcPts val="0"/>
              </a:spcBef>
              <a:spcAft>
                <a:spcPts val="0"/>
              </a:spcAft>
              <a:buNone/>
            </a:pPr>
            <a:r>
              <a:rPr b="1" i="0" lang="en-US" sz="6000" u="none" strike="noStrike">
                <a:solidFill>
                  <a:schemeClr val="dk1"/>
                </a:solidFill>
                <a:latin typeface="Arial"/>
                <a:ea typeface="Arial"/>
                <a:cs typeface="Arial"/>
                <a:sym typeface="Arial"/>
              </a:rPr>
              <a:t>Complete Analysis Class Diagram</a:t>
            </a:r>
            <a:endParaRPr sz="6000">
              <a:solidFill>
                <a:schemeClr val="dk1"/>
              </a:solidFill>
              <a:latin typeface="Arial"/>
              <a:ea typeface="Arial"/>
              <a:cs typeface="Arial"/>
              <a:sym typeface="Arial"/>
            </a:endParaRPr>
          </a:p>
          <a:p>
            <a:pPr indent="0" lvl="0" marL="0" marR="0" rtl="0" algn="l">
              <a:spcBef>
                <a:spcPts val="0"/>
              </a:spcBef>
              <a:spcAft>
                <a:spcPts val="0"/>
              </a:spcAft>
              <a:buNone/>
            </a:pPr>
            <a:r>
              <a:t/>
            </a:r>
            <a:endParaRPr sz="6197">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7EB"/>
        </a:solidFill>
      </p:bgPr>
    </p:bg>
    <p:spTree>
      <p:nvGrpSpPr>
        <p:cNvPr id="189" name="Shape 189"/>
        <p:cNvGrpSpPr/>
        <p:nvPr/>
      </p:nvGrpSpPr>
      <p:grpSpPr>
        <a:xfrm>
          <a:off x="0" y="0"/>
          <a:ext cx="0" cy="0"/>
          <a:chOff x="0" y="0"/>
          <a:chExt cx="0" cy="0"/>
        </a:xfrm>
      </p:grpSpPr>
      <p:sp>
        <p:nvSpPr>
          <p:cNvPr id="190" name="Google Shape;190;p9"/>
          <p:cNvSpPr/>
          <p:nvPr/>
        </p:nvSpPr>
        <p:spPr>
          <a:xfrm>
            <a:off x="0" y="0"/>
            <a:ext cx="18288000" cy="11028223"/>
          </a:xfrm>
          <a:custGeom>
            <a:rect b="b" l="l" r="r" t="t"/>
            <a:pathLst>
              <a:path extrusionOk="0" h="3310850" w="5490351">
                <a:moveTo>
                  <a:pt x="5365891" y="3310849"/>
                </a:moveTo>
                <a:lnTo>
                  <a:pt x="124460" y="3310849"/>
                </a:lnTo>
                <a:cubicBezTo>
                  <a:pt x="55880" y="3310849"/>
                  <a:pt x="0" y="3254970"/>
                  <a:pt x="0" y="3186390"/>
                </a:cubicBezTo>
                <a:lnTo>
                  <a:pt x="0" y="124460"/>
                </a:lnTo>
                <a:cubicBezTo>
                  <a:pt x="0" y="55880"/>
                  <a:pt x="55880" y="0"/>
                  <a:pt x="124460" y="0"/>
                </a:cubicBezTo>
                <a:lnTo>
                  <a:pt x="5365891" y="0"/>
                </a:lnTo>
                <a:cubicBezTo>
                  <a:pt x="5434471" y="0"/>
                  <a:pt x="5490351" y="55880"/>
                  <a:pt x="5490351" y="124460"/>
                </a:cubicBezTo>
                <a:lnTo>
                  <a:pt x="5490351" y="3186390"/>
                </a:lnTo>
                <a:cubicBezTo>
                  <a:pt x="5490351" y="3254970"/>
                  <a:pt x="5434471" y="3310850"/>
                  <a:pt x="5365891" y="3310850"/>
                </a:cubicBezTo>
                <a:close/>
              </a:path>
            </a:pathLst>
          </a:custGeom>
          <a:solidFill>
            <a:srgbClr val="DAE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15240" y="0"/>
            <a:ext cx="18288000" cy="1662268"/>
          </a:xfrm>
          <a:custGeom>
            <a:rect b="b" l="l" r="r" t="t"/>
            <a:pathLst>
              <a:path extrusionOk="0" h="944340" w="10389482">
                <a:moveTo>
                  <a:pt x="10265022" y="944339"/>
                </a:moveTo>
                <a:lnTo>
                  <a:pt x="124460" y="944339"/>
                </a:lnTo>
                <a:cubicBezTo>
                  <a:pt x="55880" y="944339"/>
                  <a:pt x="0" y="888459"/>
                  <a:pt x="0" y="819879"/>
                </a:cubicBezTo>
                <a:lnTo>
                  <a:pt x="0" y="124460"/>
                </a:lnTo>
                <a:cubicBezTo>
                  <a:pt x="0" y="55880"/>
                  <a:pt x="55880" y="0"/>
                  <a:pt x="124460" y="0"/>
                </a:cubicBezTo>
                <a:lnTo>
                  <a:pt x="10265022" y="0"/>
                </a:lnTo>
                <a:cubicBezTo>
                  <a:pt x="10333603" y="0"/>
                  <a:pt x="10389482" y="55880"/>
                  <a:pt x="10389482" y="124460"/>
                </a:cubicBezTo>
                <a:lnTo>
                  <a:pt x="10389482" y="819880"/>
                </a:lnTo>
                <a:cubicBezTo>
                  <a:pt x="10389482" y="888460"/>
                  <a:pt x="10333603" y="944340"/>
                  <a:pt x="10265022" y="944340"/>
                </a:cubicBezTo>
                <a:close/>
              </a:path>
            </a:pathLst>
          </a:custGeom>
          <a:solidFill>
            <a:srgbClr val="4C3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txBox="1"/>
          <p:nvPr/>
        </p:nvSpPr>
        <p:spPr>
          <a:xfrm>
            <a:off x="775380" y="376814"/>
            <a:ext cx="13397820" cy="249299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600" u="none" strike="noStrike">
                <a:solidFill>
                  <a:srgbClr val="000000"/>
                </a:solidFill>
                <a:latin typeface="Arial"/>
                <a:ea typeface="Arial"/>
                <a:cs typeface="Arial"/>
                <a:sym typeface="Arial"/>
              </a:rPr>
              <a:t>SEQUENCE DIAGRAMS</a:t>
            </a:r>
            <a:endParaRPr b="0" sz="66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br>
              <a:rPr lang="en-US" sz="3200">
                <a:solidFill>
                  <a:schemeClr val="dk1"/>
                </a:solidFill>
                <a:latin typeface="Arial"/>
                <a:ea typeface="Arial"/>
                <a:cs typeface="Arial"/>
                <a:sym typeface="Arial"/>
              </a:rPr>
            </a:br>
            <a:r>
              <a:rPr lang="en-US" sz="3200">
                <a:solidFill>
                  <a:schemeClr val="dk1"/>
                </a:solidFill>
                <a:latin typeface="Arial"/>
                <a:ea typeface="Arial"/>
                <a:cs typeface="Arial"/>
                <a:sym typeface="Arial"/>
              </a:rPr>
              <a:t>Registration :</a:t>
            </a:r>
            <a:endParaRPr sz="3200">
              <a:solidFill>
                <a:srgbClr val="FFFFFF"/>
              </a:solidFill>
              <a:latin typeface="Arial"/>
              <a:ea typeface="Arial"/>
              <a:cs typeface="Arial"/>
              <a:sym typeface="Arial"/>
            </a:endParaRPr>
          </a:p>
        </p:txBody>
      </p:sp>
      <p:pic>
        <p:nvPicPr>
          <p:cNvPr id="193" name="Google Shape;193;p9"/>
          <p:cNvPicPr preferRelativeResize="0"/>
          <p:nvPr/>
        </p:nvPicPr>
        <p:blipFill rotWithShape="1">
          <a:blip r:embed="rId3">
            <a:alphaModFix/>
          </a:blip>
          <a:srcRect b="0" l="0" r="0" t="0"/>
          <a:stretch/>
        </p:blipFill>
        <p:spPr>
          <a:xfrm>
            <a:off x="775380" y="3246619"/>
            <a:ext cx="16445820" cy="79166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Parth Soni</dc:creator>
</cp:coreProperties>
</file>