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27" autoAdjust="0"/>
  </p:normalViewPr>
  <p:slideViewPr>
    <p:cSldViewPr snapToGrid="0" snapToObjects="1">
      <p:cViewPr>
        <p:scale>
          <a:sx n="66" d="100"/>
          <a:sy n="66" d="100"/>
        </p:scale>
        <p:origin x="1301" y="2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3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2.png"/><Relationship Id="rId9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537538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852337"/>
            <a:ext cx="9964099" cy="441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1640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montserratregular"/>
              </a:rPr>
              <a:t>Assure Contract </a:t>
            </a:r>
          </a:p>
          <a:p>
            <a:pPr algn="just"/>
            <a:r>
              <a:rPr lang="en-US" sz="2800" b="1" i="0" dirty="0">
                <a:solidFill>
                  <a:srgbClr val="212529"/>
                </a:solidFill>
                <a:effectLst/>
                <a:latin typeface="montserratregular"/>
              </a:rPr>
              <a:t>   Farming System for Stable Market Access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>
                <a:solidFill>
                  <a:srgbClr val="212529"/>
                </a:solidFill>
                <a:effectLst/>
                <a:latin typeface="montserratregular"/>
              </a:rPr>
              <a:t>Agriculture</a:t>
            </a:r>
            <a:r>
              <a:rPr lang="en-IN" sz="2400" b="1" i="0" dirty="0">
                <a:solidFill>
                  <a:srgbClr val="212529"/>
                </a:solidFill>
                <a:effectLst/>
                <a:latin typeface="montserratregular"/>
              </a:rPr>
              <a:t>, </a:t>
            </a:r>
            <a:r>
              <a:rPr lang="en-IN" sz="2800" b="1" i="0" dirty="0" err="1">
                <a:solidFill>
                  <a:srgbClr val="212529"/>
                </a:solidFill>
                <a:effectLst/>
                <a:latin typeface="montserratregular"/>
              </a:rPr>
              <a:t>FoodTech</a:t>
            </a:r>
            <a:r>
              <a:rPr lang="en-IN" sz="2400" b="1" i="0" dirty="0">
                <a:solidFill>
                  <a:srgbClr val="212529"/>
                </a:solidFill>
                <a:effectLst/>
                <a:latin typeface="montserratregular"/>
              </a:rPr>
              <a:t> &amp; </a:t>
            </a:r>
            <a:r>
              <a:rPr lang="en-IN" sz="2800" b="1" i="0" dirty="0">
                <a:solidFill>
                  <a:srgbClr val="212529"/>
                </a:solidFill>
                <a:effectLst/>
                <a:latin typeface="montserratregular"/>
              </a:rPr>
              <a:t>Rural</a:t>
            </a:r>
            <a:r>
              <a:rPr lang="en-IN" sz="2400" b="1" i="0" dirty="0">
                <a:solidFill>
                  <a:srgbClr val="212529"/>
                </a:solidFill>
                <a:effectLst/>
                <a:latin typeface="montserratregular"/>
              </a:rPr>
              <a:t> </a:t>
            </a:r>
          </a:p>
          <a:p>
            <a:pPr algn="just"/>
            <a:r>
              <a:rPr lang="en-IN" sz="2400" b="1" dirty="0">
                <a:solidFill>
                  <a:srgbClr val="212529"/>
                </a:solidFill>
                <a:latin typeface="montserratregular"/>
              </a:rPr>
              <a:t>     </a:t>
            </a:r>
            <a:r>
              <a:rPr lang="en-IN" sz="2800" b="1" i="0" dirty="0">
                <a:solidFill>
                  <a:srgbClr val="212529"/>
                </a:solidFill>
                <a:effectLst/>
                <a:latin typeface="montserratregular"/>
              </a:rPr>
              <a:t>Development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  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DYP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SIH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56</a:t>
            </a:r>
            <a:r>
              <a:rPr lang="en-IN" sz="2000" b="1" dirty="0"/>
              <a:t>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Farmers(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5A7EF8B-F2B6-2BFF-0C4D-5C26DFE2E273}"/>
              </a:ext>
            </a:extLst>
          </p:cNvPr>
          <p:cNvSpPr/>
          <p:nvPr/>
        </p:nvSpPr>
        <p:spPr>
          <a:xfrm>
            <a:off x="315309" y="163936"/>
            <a:ext cx="1692167" cy="60903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E4FAA8-784C-FD03-0A6D-0E846C8A512E}"/>
              </a:ext>
            </a:extLst>
          </p:cNvPr>
          <p:cNvSpPr/>
          <p:nvPr/>
        </p:nvSpPr>
        <p:spPr>
          <a:xfrm>
            <a:off x="315310" y="2232161"/>
            <a:ext cx="11735176" cy="17767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8AFA65-7E17-4186-EA5A-092C8A9FB737}"/>
              </a:ext>
            </a:extLst>
          </p:cNvPr>
          <p:cNvSpPr/>
          <p:nvPr/>
        </p:nvSpPr>
        <p:spPr>
          <a:xfrm>
            <a:off x="315309" y="1089161"/>
            <a:ext cx="11720901" cy="91426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C14135-34B6-1597-044D-39E84FF2404D}"/>
              </a:ext>
            </a:extLst>
          </p:cNvPr>
          <p:cNvSpPr/>
          <p:nvPr/>
        </p:nvSpPr>
        <p:spPr>
          <a:xfrm>
            <a:off x="315310" y="4237627"/>
            <a:ext cx="11720901" cy="23996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001711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F19E8EA-7AF0-56E1-F015-F23BB97AA569}"/>
              </a:ext>
            </a:extLst>
          </p:cNvPr>
          <p:cNvSpPr txBox="1"/>
          <p:nvPr/>
        </p:nvSpPr>
        <p:spPr>
          <a:xfrm>
            <a:off x="315310" y="4385740"/>
            <a:ext cx="114290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Features/Innovations/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uniqueness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Monthly Data Collection</a:t>
            </a:r>
            <a:r>
              <a:rPr lang="en-US" dirty="0"/>
              <a:t>: Gather user data monthly to recommend crops to farmers based on buyer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City-Based Supply</a:t>
            </a:r>
            <a:r>
              <a:rPr lang="en-US" dirty="0"/>
              <a:t>: Supply products based on city names for efficient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Continuous Help Support</a:t>
            </a:r>
            <a:r>
              <a:rPr lang="en-US" dirty="0"/>
              <a:t>: Secure, direct messaging between farmers, buyers, and website helper anytime.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Crisis Alerts</a:t>
            </a:r>
            <a:r>
              <a:rPr lang="en-US" dirty="0"/>
              <a:t>: Instant alerts for natural crises for both farmers and buyers.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ML Model for Crop Suggestions</a:t>
            </a:r>
            <a:r>
              <a:rPr lang="en-US" dirty="0"/>
              <a:t>: Suggest crops based on soil and environmental factors also maintain water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Nearest City Supply Guidance</a:t>
            </a:r>
            <a:r>
              <a:rPr lang="en-US" dirty="0"/>
              <a:t>: Guide farmers on where to supply food based on proximity.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AI Model for Weather Prediction</a:t>
            </a:r>
            <a:r>
              <a:rPr lang="en-US" dirty="0"/>
              <a:t>: Predict rainfall patterns for better farming decisions.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B3268A-319A-9D3F-6734-A083F947E017}"/>
              </a:ext>
            </a:extLst>
          </p:cNvPr>
          <p:cNvSpPr txBox="1"/>
          <p:nvPr/>
        </p:nvSpPr>
        <p:spPr>
          <a:xfrm>
            <a:off x="315310" y="1001711"/>
            <a:ext cx="116936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Problem:</a:t>
            </a:r>
            <a:endParaRPr lang="en-US" dirty="0"/>
          </a:p>
          <a:p>
            <a:r>
              <a:rPr lang="en-US" dirty="0"/>
              <a:t>As we know in India, Farmers </a:t>
            </a:r>
            <a:r>
              <a:rPr lang="en-US" b="1" dirty="0"/>
              <a:t>frequently</a:t>
            </a:r>
            <a:r>
              <a:rPr lang="en-US" dirty="0"/>
              <a:t> </a:t>
            </a:r>
            <a:r>
              <a:rPr lang="en-US" b="1" dirty="0"/>
              <a:t>protest</a:t>
            </a:r>
            <a:r>
              <a:rPr lang="en-US" dirty="0"/>
              <a:t> due to </a:t>
            </a:r>
            <a:r>
              <a:rPr lang="en-US" b="1" dirty="0"/>
              <a:t>unfair</a:t>
            </a:r>
            <a:r>
              <a:rPr lang="en-US" dirty="0"/>
              <a:t> </a:t>
            </a:r>
            <a:r>
              <a:rPr lang="en-US" b="1" dirty="0"/>
              <a:t>pricing</a:t>
            </a:r>
            <a:r>
              <a:rPr lang="en-US" dirty="0"/>
              <a:t> and </a:t>
            </a:r>
            <a:r>
              <a:rPr lang="en-US" b="1" dirty="0"/>
              <a:t>lack</a:t>
            </a:r>
            <a:r>
              <a:rPr lang="en-US" dirty="0"/>
              <a:t> of </a:t>
            </a:r>
            <a:r>
              <a:rPr lang="en-US" b="1" dirty="0"/>
              <a:t>market</a:t>
            </a:r>
            <a:r>
              <a:rPr lang="en-US" dirty="0"/>
              <a:t> </a:t>
            </a:r>
            <a:r>
              <a:rPr lang="en-US" b="1" dirty="0"/>
              <a:t>access</a:t>
            </a:r>
            <a:r>
              <a:rPr lang="en-US" dirty="0"/>
              <a:t> </a:t>
            </a:r>
            <a:r>
              <a:rPr lang="en-US" b="1" dirty="0"/>
              <a:t>Insufficient</a:t>
            </a:r>
            <a:r>
              <a:rPr lang="en-US" dirty="0"/>
              <a:t> </a:t>
            </a:r>
            <a:r>
              <a:rPr lang="en-US" b="1" dirty="0"/>
              <a:t>income.</a:t>
            </a:r>
            <a:r>
              <a:rPr lang="en-US" dirty="0"/>
              <a:t> also </a:t>
            </a:r>
            <a:r>
              <a:rPr lang="en-IN" dirty="0"/>
              <a:t>customer</a:t>
            </a:r>
            <a:r>
              <a:rPr lang="en-US" dirty="0"/>
              <a:t> </a:t>
            </a:r>
            <a:r>
              <a:rPr lang="en-US" b="1" dirty="0"/>
              <a:t>struggles</a:t>
            </a:r>
            <a:r>
              <a:rPr lang="en-US" dirty="0"/>
              <a:t> to get </a:t>
            </a:r>
            <a:r>
              <a:rPr lang="en-US" b="1" dirty="0"/>
              <a:t>fresh</a:t>
            </a:r>
            <a:r>
              <a:rPr lang="en-US" dirty="0"/>
              <a:t>, </a:t>
            </a:r>
            <a:r>
              <a:rPr lang="en-US" b="1" dirty="0"/>
              <a:t>hygienic</a:t>
            </a:r>
            <a:r>
              <a:rPr lang="en-US" dirty="0"/>
              <a:t> </a:t>
            </a:r>
            <a:r>
              <a:rPr lang="en-US" b="1" dirty="0"/>
              <a:t>food</a:t>
            </a:r>
            <a:r>
              <a:rPr lang="en-US" dirty="0"/>
              <a:t> </a:t>
            </a:r>
            <a:r>
              <a:rPr lang="en-US" b="1" dirty="0"/>
              <a:t>daily</a:t>
            </a:r>
            <a:r>
              <a:rPr lang="en-US" dirty="0"/>
              <a:t>. Because of this </a:t>
            </a:r>
            <a:r>
              <a:rPr lang="en-US" b="1" dirty="0"/>
              <a:t>Lots</a:t>
            </a:r>
            <a:r>
              <a:rPr lang="en-US" dirty="0"/>
              <a:t> of </a:t>
            </a:r>
            <a:r>
              <a:rPr lang="en-US" b="1" dirty="0"/>
              <a:t>problems</a:t>
            </a:r>
            <a:r>
              <a:rPr lang="en-US" dirty="0"/>
              <a:t> are </a:t>
            </a:r>
            <a:r>
              <a:rPr lang="en-US" b="1" dirty="0"/>
              <a:t>created</a:t>
            </a:r>
            <a:r>
              <a:rPr lang="en-US" dirty="0"/>
              <a:t> </a:t>
            </a:r>
            <a:r>
              <a:rPr lang="en-US" b="1" dirty="0"/>
              <a:t>suicide</a:t>
            </a:r>
            <a:r>
              <a:rPr lang="en-US" dirty="0"/>
              <a:t>, </a:t>
            </a:r>
            <a:r>
              <a:rPr lang="en-US" b="1" dirty="0"/>
              <a:t>Food</a:t>
            </a:r>
            <a:r>
              <a:rPr lang="en-US" dirty="0"/>
              <a:t> </a:t>
            </a:r>
            <a:r>
              <a:rPr lang="en-US" b="1" dirty="0"/>
              <a:t>crises</a:t>
            </a:r>
            <a:r>
              <a:rPr lang="en-US" dirty="0"/>
              <a:t> etc..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74BDDF-202B-CA81-C2DF-A8E311059191}"/>
              </a:ext>
            </a:extLst>
          </p:cNvPr>
          <p:cNvSpPr txBox="1"/>
          <p:nvPr/>
        </p:nvSpPr>
        <p:spPr>
          <a:xfrm>
            <a:off x="420414" y="2232161"/>
            <a:ext cx="114983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  <a:p>
            <a:r>
              <a:rPr lang="en-US" dirty="0"/>
              <a:t>To address this problem, we are developing a </a:t>
            </a:r>
            <a:r>
              <a:rPr lang="en-US" b="1" dirty="0"/>
              <a:t>website</a:t>
            </a:r>
            <a:r>
              <a:rPr lang="en-US" dirty="0"/>
              <a:t> Named "</a:t>
            </a:r>
            <a:r>
              <a:rPr lang="en-US" b="1" dirty="0"/>
              <a:t>Stopper</a:t>
            </a:r>
            <a:r>
              <a:rPr lang="en-US" dirty="0"/>
              <a:t>" with an </a:t>
            </a:r>
            <a:r>
              <a:rPr lang="en-US" b="1" dirty="0"/>
              <a:t>AI</a:t>
            </a:r>
            <a:r>
              <a:rPr lang="en-US" dirty="0"/>
              <a:t>/</a:t>
            </a:r>
            <a:r>
              <a:rPr lang="en-US" b="1" dirty="0"/>
              <a:t>ML</a:t>
            </a:r>
            <a:r>
              <a:rPr lang="en-US" dirty="0"/>
              <a:t> feature for </a:t>
            </a:r>
            <a:r>
              <a:rPr lang="en-IN" b="1" dirty="0"/>
              <a:t>prediction of Crops</a:t>
            </a:r>
            <a:r>
              <a:rPr lang="en-IN" dirty="0"/>
              <a:t> and </a:t>
            </a:r>
            <a:r>
              <a:rPr lang="en-US" b="1" dirty="0"/>
              <a:t>Maintaining</a:t>
            </a:r>
            <a:r>
              <a:rPr lang="en-US" dirty="0"/>
              <a:t> </a:t>
            </a:r>
            <a:r>
              <a:rPr lang="en-US" b="1" dirty="0"/>
              <a:t>water</a:t>
            </a:r>
            <a:r>
              <a:rPr lang="en-US" dirty="0"/>
              <a:t> and </a:t>
            </a:r>
            <a:r>
              <a:rPr lang="en-US" b="1" dirty="0"/>
              <a:t>fertilizer</a:t>
            </a:r>
            <a:r>
              <a:rPr lang="en-US" dirty="0"/>
              <a:t> </a:t>
            </a:r>
            <a:r>
              <a:rPr lang="en-US" b="1" dirty="0"/>
              <a:t>levels</a:t>
            </a:r>
            <a:r>
              <a:rPr lang="en-US" dirty="0"/>
              <a:t>. This platform </a:t>
            </a:r>
            <a:r>
              <a:rPr lang="en-US" b="1" dirty="0"/>
              <a:t>connects</a:t>
            </a:r>
            <a:r>
              <a:rPr lang="en-US" dirty="0"/>
              <a:t> farmers </a:t>
            </a:r>
            <a:r>
              <a:rPr lang="en-US" b="1" dirty="0"/>
              <a:t>directly</a:t>
            </a:r>
            <a:r>
              <a:rPr lang="en-US" dirty="0"/>
              <a:t> with buyers, </a:t>
            </a:r>
            <a:r>
              <a:rPr lang="en-US" b="1" dirty="0"/>
              <a:t>eliminating</a:t>
            </a:r>
            <a:r>
              <a:rPr lang="en-US" dirty="0"/>
              <a:t> the </a:t>
            </a:r>
            <a:r>
              <a:rPr lang="en-US" b="1" dirty="0"/>
              <a:t>middleman</a:t>
            </a:r>
            <a:r>
              <a:rPr lang="en-US" dirty="0"/>
              <a:t> and </a:t>
            </a:r>
            <a:r>
              <a:rPr lang="en-US" b="1" dirty="0"/>
              <a:t>Ensuring</a:t>
            </a:r>
            <a:r>
              <a:rPr lang="en-US" dirty="0"/>
              <a:t> that farmers receive </a:t>
            </a:r>
            <a:r>
              <a:rPr lang="en-US" b="1" dirty="0"/>
              <a:t>full</a:t>
            </a:r>
            <a:r>
              <a:rPr lang="en-US" dirty="0"/>
              <a:t> </a:t>
            </a:r>
            <a:r>
              <a:rPr lang="en-US" b="1" dirty="0"/>
              <a:t>income</a:t>
            </a:r>
            <a:r>
              <a:rPr lang="en-US" dirty="0"/>
              <a:t> for their products at a </a:t>
            </a:r>
            <a:r>
              <a:rPr lang="en-US" b="1" dirty="0"/>
              <a:t>fixed</a:t>
            </a:r>
            <a:r>
              <a:rPr lang="en-US" dirty="0"/>
              <a:t> </a:t>
            </a:r>
            <a:r>
              <a:rPr lang="en-US" b="1" dirty="0"/>
              <a:t>price</a:t>
            </a:r>
            <a:r>
              <a:rPr lang="en-US" dirty="0"/>
              <a:t>. By </a:t>
            </a:r>
            <a:r>
              <a:rPr lang="en-US" b="1" dirty="0"/>
              <a:t>collecting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from users, we </a:t>
            </a:r>
            <a:r>
              <a:rPr lang="en-US" b="1" dirty="0"/>
              <a:t>suggest</a:t>
            </a:r>
            <a:r>
              <a:rPr lang="en-US" dirty="0"/>
              <a:t> to farmers what </a:t>
            </a:r>
            <a:r>
              <a:rPr lang="en-US" b="1" dirty="0"/>
              <a:t>crops</a:t>
            </a:r>
            <a:r>
              <a:rPr lang="en-US" dirty="0"/>
              <a:t> to </a:t>
            </a:r>
            <a:r>
              <a:rPr lang="en-US" b="1" dirty="0"/>
              <a:t>grow</a:t>
            </a:r>
            <a:r>
              <a:rPr lang="en-US" dirty="0"/>
              <a:t> </a:t>
            </a:r>
            <a:r>
              <a:rPr lang="en-US" b="1" dirty="0"/>
              <a:t>based</a:t>
            </a:r>
            <a:r>
              <a:rPr lang="en-US" dirty="0"/>
              <a:t> on </a:t>
            </a:r>
            <a:r>
              <a:rPr lang="en-US" b="1" dirty="0"/>
              <a:t>buyer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, </a:t>
            </a:r>
            <a:r>
              <a:rPr lang="en-US" b="1" dirty="0"/>
              <a:t>reducing</a:t>
            </a:r>
            <a:r>
              <a:rPr lang="en-US" dirty="0"/>
              <a:t> </a:t>
            </a:r>
            <a:r>
              <a:rPr lang="en-US" b="1" dirty="0"/>
              <a:t>waste</a:t>
            </a:r>
            <a:r>
              <a:rPr lang="en-US" dirty="0"/>
              <a:t> and  </a:t>
            </a:r>
            <a:r>
              <a:rPr lang="en-US" b="1" dirty="0"/>
              <a:t>overproduction</a:t>
            </a:r>
            <a:r>
              <a:rPr lang="en-US" dirty="0"/>
              <a:t>. also  buyers get </a:t>
            </a:r>
            <a:r>
              <a:rPr lang="en-US" b="1" dirty="0"/>
              <a:t>fresh</a:t>
            </a:r>
            <a:r>
              <a:rPr lang="en-US" dirty="0"/>
              <a:t>, </a:t>
            </a:r>
            <a:r>
              <a:rPr lang="en-US" b="1" dirty="0"/>
              <a:t>hygienic</a:t>
            </a:r>
            <a:r>
              <a:rPr lang="en-US" dirty="0"/>
              <a:t> </a:t>
            </a:r>
            <a:r>
              <a:rPr lang="en-US" b="1" dirty="0"/>
              <a:t>food</a:t>
            </a:r>
            <a:r>
              <a:rPr lang="en-US" dirty="0"/>
              <a:t> </a:t>
            </a:r>
            <a:r>
              <a:rPr lang="en-US" b="1" dirty="0"/>
              <a:t>daily.</a:t>
            </a:r>
            <a:r>
              <a:rPr lang="en-US" dirty="0"/>
              <a:t>  </a:t>
            </a:r>
            <a:r>
              <a:rPr lang="en-US" b="1" dirty="0"/>
              <a:t>Supporting</a:t>
            </a:r>
            <a:r>
              <a:rPr lang="en-US" dirty="0"/>
              <a:t> the </a:t>
            </a:r>
            <a:r>
              <a:rPr lang="en-US" b="1" dirty="0"/>
              <a:t>Ecosystem</a:t>
            </a:r>
            <a:r>
              <a:rPr lang="en-US" dirty="0"/>
              <a:t> and </a:t>
            </a:r>
            <a:r>
              <a:rPr lang="en-US" b="1" dirty="0"/>
              <a:t>GDP</a:t>
            </a:r>
            <a:r>
              <a:rPr lang="en-US" dirty="0"/>
              <a:t> by creating an Efficient </a:t>
            </a:r>
            <a:r>
              <a:rPr lang="en-US" b="1" dirty="0"/>
              <a:t>demand and supply chain</a:t>
            </a:r>
            <a:r>
              <a:rPr lang="en-US" dirty="0"/>
              <a:t>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AE33CA1-34A3-2623-846B-A21B0D6537E7}"/>
              </a:ext>
            </a:extLst>
          </p:cNvPr>
          <p:cNvSpPr/>
          <p:nvPr/>
        </p:nvSpPr>
        <p:spPr>
          <a:xfrm>
            <a:off x="367862" y="220692"/>
            <a:ext cx="1534510" cy="44146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Farmers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9062391-8CCC-19C8-EEBF-3E04502FD90B}"/>
              </a:ext>
            </a:extLst>
          </p:cNvPr>
          <p:cNvSpPr/>
          <p:nvPr/>
        </p:nvSpPr>
        <p:spPr>
          <a:xfrm>
            <a:off x="6212351" y="1244696"/>
            <a:ext cx="5838135" cy="54971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E4EE7-02A5-0EFC-BA5D-A59B10A10656}"/>
              </a:ext>
            </a:extLst>
          </p:cNvPr>
          <p:cNvSpPr/>
          <p:nvPr/>
        </p:nvSpPr>
        <p:spPr>
          <a:xfrm>
            <a:off x="141513" y="955045"/>
            <a:ext cx="5939651" cy="57664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F48B319-678D-B7E1-83A5-8C7C1D01EABE}"/>
              </a:ext>
            </a:extLst>
          </p:cNvPr>
          <p:cNvSpPr/>
          <p:nvPr/>
        </p:nvSpPr>
        <p:spPr>
          <a:xfrm>
            <a:off x="330844" y="210206"/>
            <a:ext cx="1734719" cy="70419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2ADB534-2822-48F0-592E-890ADDA69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08" y="250852"/>
            <a:ext cx="1634590" cy="66354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2CE541D-0F31-B8F8-ECC0-7CD01B68FDEE}"/>
              </a:ext>
            </a:extLst>
          </p:cNvPr>
          <p:cNvSpPr txBox="1"/>
          <p:nvPr/>
        </p:nvSpPr>
        <p:spPr>
          <a:xfrm>
            <a:off x="330844" y="955045"/>
            <a:ext cx="2036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highlight>
                  <a:srgbClr val="FF0000"/>
                </a:highlight>
              </a:rPr>
              <a:t>Process Flow</a:t>
            </a:r>
            <a:r>
              <a:rPr lang="en-IN" dirty="0">
                <a:highlight>
                  <a:srgbClr val="FF0000"/>
                </a:highlight>
              </a:rPr>
              <a:t> :-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22C763-7DC7-7E43-A8D0-E6D540EE4E32}"/>
              </a:ext>
            </a:extLst>
          </p:cNvPr>
          <p:cNvSpPr txBox="1"/>
          <p:nvPr/>
        </p:nvSpPr>
        <p:spPr>
          <a:xfrm>
            <a:off x="6464892" y="1416710"/>
            <a:ext cx="3090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highlight>
                  <a:srgbClr val="FF0000"/>
                </a:highlight>
              </a:rPr>
              <a:t>Technology</a:t>
            </a:r>
            <a:r>
              <a:rPr lang="en-IN" dirty="0">
                <a:highlight>
                  <a:srgbClr val="FF0000"/>
                </a:highlight>
              </a:rPr>
              <a:t> </a:t>
            </a:r>
            <a:r>
              <a:rPr lang="en-IN" sz="2400" b="1" dirty="0">
                <a:highlight>
                  <a:srgbClr val="FF0000"/>
                </a:highlight>
              </a:rPr>
              <a:t>Stack</a:t>
            </a:r>
            <a:r>
              <a:rPr lang="en-IN" dirty="0">
                <a:highlight>
                  <a:srgbClr val="FF0000"/>
                </a:highlight>
              </a:rPr>
              <a:t> </a:t>
            </a:r>
            <a:r>
              <a:rPr lang="en-IN" b="1" dirty="0">
                <a:highlight>
                  <a:srgbClr val="FF0000"/>
                </a:highlight>
              </a:rPr>
              <a:t>:-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709F14C8-E467-2B47-851E-211A5D449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65" y="5591892"/>
            <a:ext cx="1524000" cy="8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6736425D-B0DE-A2CD-83E1-B89C877BE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915" y="2084573"/>
            <a:ext cx="1524000" cy="8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256211AA-B12D-18FC-2A9C-5EC5B466D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270" y="1964728"/>
            <a:ext cx="1372878" cy="9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CC0420A4-4880-019F-1FB6-A98DFB77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8" y="1742554"/>
            <a:ext cx="140080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7B848C96-C06B-2AAC-E1F0-1D18E9E40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105" y="2103752"/>
            <a:ext cx="1097622" cy="67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>
            <a:extLst>
              <a:ext uri="{FF2B5EF4-FFF2-40B4-BE49-F238E27FC236}">
                <a16:creationId xmlns:a16="http://schemas.microsoft.com/office/drawing/2014/main" id="{1CD73CB4-3AEC-7F00-5374-5FBC96B90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563" y="2968151"/>
            <a:ext cx="1779620" cy="9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>
            <a:extLst>
              <a:ext uri="{FF2B5EF4-FFF2-40B4-BE49-F238E27FC236}">
                <a16:creationId xmlns:a16="http://schemas.microsoft.com/office/drawing/2014/main" id="{413CAA91-2548-428A-A7F4-E83DC747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09" y="2923882"/>
            <a:ext cx="1910817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>
            <a:extLst>
              <a:ext uri="{FF2B5EF4-FFF2-40B4-BE49-F238E27FC236}">
                <a16:creationId xmlns:a16="http://schemas.microsoft.com/office/drawing/2014/main" id="{8D22A92D-B336-8A1A-F037-1FD26C23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81" y="3202509"/>
            <a:ext cx="961947" cy="82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>
            <a:extLst>
              <a:ext uri="{FF2B5EF4-FFF2-40B4-BE49-F238E27FC236}">
                <a16:creationId xmlns:a16="http://schemas.microsoft.com/office/drawing/2014/main" id="{A727C874-D81E-88E6-E507-5F290E68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15" y="3846517"/>
            <a:ext cx="1703280" cy="167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>
            <a:extLst>
              <a:ext uri="{FF2B5EF4-FFF2-40B4-BE49-F238E27FC236}">
                <a16:creationId xmlns:a16="http://schemas.microsoft.com/office/drawing/2014/main" id="{A3ADC4B7-BF1D-299C-ED92-C8D97BC3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92" y="4251810"/>
            <a:ext cx="1594131" cy="79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>
            <a:extLst>
              <a:ext uri="{FF2B5EF4-FFF2-40B4-BE49-F238E27FC236}">
                <a16:creationId xmlns:a16="http://schemas.microsoft.com/office/drawing/2014/main" id="{83701F94-1C61-A2D4-EF04-C128B3830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28" y="5290242"/>
            <a:ext cx="1326223" cy="106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>
            <a:extLst>
              <a:ext uri="{FF2B5EF4-FFF2-40B4-BE49-F238E27FC236}">
                <a16:creationId xmlns:a16="http://schemas.microsoft.com/office/drawing/2014/main" id="{C26ACDE9-5723-DF20-C21D-1BE307E54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5317067"/>
            <a:ext cx="1151045" cy="100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>
            <a:extLst>
              <a:ext uri="{FF2B5EF4-FFF2-40B4-BE49-F238E27FC236}">
                <a16:creationId xmlns:a16="http://schemas.microsoft.com/office/drawing/2014/main" id="{80C65040-E26A-548A-102A-E4C006321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892" y="4270042"/>
            <a:ext cx="1584469" cy="8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DE8409A-83EC-32C0-8AE3-F5AC77B11C1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0844" y="1426870"/>
            <a:ext cx="5664813" cy="53047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9057BC1-E85D-722A-C402-00120894A4C3}"/>
              </a:ext>
            </a:extLst>
          </p:cNvPr>
          <p:cNvSpPr/>
          <p:nvPr/>
        </p:nvSpPr>
        <p:spPr>
          <a:xfrm>
            <a:off x="151674" y="4712857"/>
            <a:ext cx="11898812" cy="19515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58830-F24F-DFCF-0708-E051B3D0E519}"/>
              </a:ext>
            </a:extLst>
          </p:cNvPr>
          <p:cNvSpPr/>
          <p:nvPr/>
        </p:nvSpPr>
        <p:spPr>
          <a:xfrm>
            <a:off x="167277" y="3908615"/>
            <a:ext cx="11857445" cy="735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E57CDE-3D91-780C-6315-2BA1FBF148A2}"/>
              </a:ext>
            </a:extLst>
          </p:cNvPr>
          <p:cNvSpPr/>
          <p:nvPr/>
        </p:nvSpPr>
        <p:spPr>
          <a:xfrm>
            <a:off x="172720" y="1095375"/>
            <a:ext cx="11877766" cy="27449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FC038B-E5FB-AAB2-0769-745B7E942BDD}"/>
              </a:ext>
            </a:extLst>
          </p:cNvPr>
          <p:cNvSpPr/>
          <p:nvPr/>
        </p:nvSpPr>
        <p:spPr>
          <a:xfrm>
            <a:off x="246665" y="193557"/>
            <a:ext cx="1918466" cy="70825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4B732D-4F89-E460-1076-938AF5333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1" y="273268"/>
            <a:ext cx="1744718" cy="628541"/>
          </a:xfrm>
          <a:prstGeom prst="rect">
            <a:avLst/>
          </a:prstGeom>
        </p:spPr>
      </p:pic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948EA9-F64C-68E8-9AFF-5C1552768330}"/>
              </a:ext>
            </a:extLst>
          </p:cNvPr>
          <p:cNvSpPr txBox="1"/>
          <p:nvPr/>
        </p:nvSpPr>
        <p:spPr>
          <a:xfrm>
            <a:off x="193041" y="1172298"/>
            <a:ext cx="11714480" cy="26374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/>
              <a:t>Feasibility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Existing Systems</a:t>
            </a:r>
            <a:r>
              <a:rPr lang="en-US" dirty="0"/>
              <a:t>: Our platform is different because current systems are </a:t>
            </a:r>
            <a:r>
              <a:rPr lang="en-US" b="1" dirty="0"/>
              <a:t>B2B</a:t>
            </a:r>
            <a:r>
              <a:rPr lang="en-US" dirty="0"/>
              <a:t>, involve </a:t>
            </a:r>
            <a:r>
              <a:rPr lang="en-US" b="1" dirty="0"/>
              <a:t>middlemen</a:t>
            </a:r>
            <a:r>
              <a:rPr lang="en-US" dirty="0"/>
              <a:t>, and they buy food in </a:t>
            </a:r>
            <a:r>
              <a:rPr lang="en-US" b="1" dirty="0"/>
              <a:t>bulk</a:t>
            </a:r>
            <a:r>
              <a:rPr lang="en-US" dirty="0"/>
              <a:t> </a:t>
            </a:r>
            <a:r>
              <a:rPr lang="en-US" b="1" dirty="0"/>
              <a:t>amount</a:t>
            </a:r>
            <a:r>
              <a:rPr lang="en-US" dirty="0"/>
              <a:t> when they have </a:t>
            </a:r>
            <a:r>
              <a:rPr lang="en-US" b="1" dirty="0"/>
              <a:t>least</a:t>
            </a:r>
            <a:r>
              <a:rPr lang="en-US" dirty="0"/>
              <a:t> </a:t>
            </a:r>
            <a:r>
              <a:rPr lang="en-US" b="1" dirty="0"/>
              <a:t>price</a:t>
            </a:r>
            <a:r>
              <a:rPr lang="en-US" dirty="0"/>
              <a:t> and then </a:t>
            </a:r>
            <a:r>
              <a:rPr lang="en-US" b="1" dirty="0"/>
              <a:t>frozen</a:t>
            </a:r>
            <a:r>
              <a:rPr lang="en-US" dirty="0"/>
              <a:t> it. so  farmers and buyers does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get</a:t>
            </a:r>
            <a:r>
              <a:rPr lang="en-US" dirty="0"/>
              <a:t> </a:t>
            </a:r>
            <a:r>
              <a:rPr lang="en-US" b="1" dirty="0"/>
              <a:t>benefits</a:t>
            </a:r>
            <a:r>
              <a:rPr lang="en-US" dirty="0"/>
              <a:t> from it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Profitability</a:t>
            </a:r>
            <a:r>
              <a:rPr lang="en-US" dirty="0"/>
              <a:t>: By cutting out the </a:t>
            </a:r>
            <a:r>
              <a:rPr lang="en-US" b="1" dirty="0"/>
              <a:t>middlemen</a:t>
            </a:r>
            <a:r>
              <a:rPr lang="en-US" dirty="0"/>
              <a:t>, our system helps farmers earn </a:t>
            </a:r>
            <a:r>
              <a:rPr lang="en-US" b="1" dirty="0"/>
              <a:t>more</a:t>
            </a:r>
            <a:r>
              <a:rPr lang="en-US" dirty="0"/>
              <a:t> </a:t>
            </a:r>
            <a:r>
              <a:rPr lang="en-US" b="1" dirty="0"/>
              <a:t>income</a:t>
            </a:r>
            <a:r>
              <a:rPr lang="en-US" dirty="0"/>
              <a:t>  and gives buyers </a:t>
            </a:r>
            <a:r>
              <a:rPr lang="en-US" b="1" dirty="0"/>
              <a:t>fresh</a:t>
            </a:r>
            <a:r>
              <a:rPr lang="en-US" dirty="0"/>
              <a:t> </a:t>
            </a:r>
            <a:r>
              <a:rPr lang="en-US" b="1" dirty="0"/>
              <a:t>food</a:t>
            </a:r>
            <a:r>
              <a:rPr lang="en-US" dirty="0"/>
              <a:t> at a </a:t>
            </a:r>
            <a:r>
              <a:rPr lang="en-US" b="1" dirty="0"/>
              <a:t>lower</a:t>
            </a:r>
            <a:r>
              <a:rPr lang="en-US" dirty="0"/>
              <a:t> </a:t>
            </a:r>
            <a:r>
              <a:rPr lang="en-US" b="1" dirty="0"/>
              <a:t>cost</a:t>
            </a:r>
            <a:r>
              <a:rPr lang="en-US" dirty="0"/>
              <a:t> on the daily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Demand-Driven Farming</a:t>
            </a:r>
            <a:r>
              <a:rPr lang="en-US" dirty="0"/>
              <a:t>: We </a:t>
            </a:r>
            <a:r>
              <a:rPr lang="en-US" b="1" dirty="0"/>
              <a:t>grow</a:t>
            </a:r>
            <a:r>
              <a:rPr lang="en-US" dirty="0"/>
              <a:t> </a:t>
            </a:r>
            <a:r>
              <a:rPr lang="en-US" b="1" dirty="0"/>
              <a:t>crops</a:t>
            </a:r>
            <a:r>
              <a:rPr lang="en-US" dirty="0"/>
              <a:t> based on what people actually </a:t>
            </a:r>
            <a:r>
              <a:rPr lang="en-US" b="1" dirty="0"/>
              <a:t>need</a:t>
            </a:r>
            <a:r>
              <a:rPr lang="en-US" dirty="0"/>
              <a:t>, preventing </a:t>
            </a:r>
            <a:r>
              <a:rPr lang="en-US" b="1" dirty="0"/>
              <a:t>waste</a:t>
            </a:r>
            <a:r>
              <a:rPr lang="en-US" dirty="0"/>
              <a:t> and reducing </a:t>
            </a:r>
            <a:r>
              <a:rPr lang="en-US" b="1" dirty="0"/>
              <a:t>overproduction</a:t>
            </a:r>
            <a:r>
              <a:rPr lang="en-US" dirty="0"/>
              <a:t>.  we  sure that supply matches demand and </a:t>
            </a:r>
            <a:r>
              <a:rPr lang="en-US" b="1" dirty="0"/>
              <a:t>demand</a:t>
            </a:r>
            <a:r>
              <a:rPr lang="en-US" dirty="0"/>
              <a:t> </a:t>
            </a:r>
            <a:r>
              <a:rPr lang="en-US" b="1" dirty="0"/>
              <a:t>supply</a:t>
            </a:r>
            <a:r>
              <a:rPr lang="en-US" dirty="0"/>
              <a:t> </a:t>
            </a:r>
            <a:r>
              <a:rPr lang="en-US" b="1" dirty="0"/>
              <a:t>chain</a:t>
            </a:r>
            <a:r>
              <a:rPr lang="en-US" dirty="0"/>
              <a:t> will be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Audience Reach</a:t>
            </a:r>
            <a:r>
              <a:rPr lang="en-US" dirty="0"/>
              <a:t>: </a:t>
            </a:r>
            <a:r>
              <a:rPr lang="en-US" b="1" dirty="0"/>
              <a:t>Unlike</a:t>
            </a:r>
            <a:r>
              <a:rPr lang="en-US" dirty="0"/>
              <a:t> some current systems that only focus on a 5% </a:t>
            </a:r>
            <a:r>
              <a:rPr lang="en-US" b="1" dirty="0"/>
              <a:t>People</a:t>
            </a:r>
            <a:r>
              <a:rPr lang="en-US" dirty="0"/>
              <a:t> of the market, we target </a:t>
            </a:r>
            <a:r>
              <a:rPr lang="en-US" b="1" dirty="0"/>
              <a:t>rural</a:t>
            </a:r>
            <a:r>
              <a:rPr lang="en-US" dirty="0"/>
              <a:t> </a:t>
            </a:r>
            <a:r>
              <a:rPr lang="en-US" b="1" dirty="0"/>
              <a:t>areas</a:t>
            </a:r>
            <a:r>
              <a:rPr lang="en-US" dirty="0"/>
              <a:t> and </a:t>
            </a:r>
            <a:r>
              <a:rPr lang="en-US" b="1" dirty="0"/>
              <a:t>middle-class</a:t>
            </a:r>
            <a:r>
              <a:rPr lang="en-US" dirty="0"/>
              <a:t> </a:t>
            </a:r>
            <a:r>
              <a:rPr lang="en-US" b="1" dirty="0"/>
              <a:t>families</a:t>
            </a:r>
            <a:r>
              <a:rPr lang="en-US" dirty="0"/>
              <a:t> so it help them to </a:t>
            </a:r>
            <a:r>
              <a:rPr lang="en-US" b="1" dirty="0"/>
              <a:t>grow</a:t>
            </a:r>
            <a:r>
              <a:rPr lang="en-US" dirty="0"/>
              <a:t> with the world. Also alert, Ai/ml model makes feasible more.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162C96-AE31-7F57-F10C-99BA8DE787AC}"/>
              </a:ext>
            </a:extLst>
          </p:cNvPr>
          <p:cNvSpPr txBox="1"/>
          <p:nvPr/>
        </p:nvSpPr>
        <p:spPr>
          <a:xfrm rot="10800000" flipV="1">
            <a:off x="336330" y="3929990"/>
            <a:ext cx="1164230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/>
              <a:t>Risks/Problems</a:t>
            </a:r>
            <a:r>
              <a:rPr lang="en-US" dirty="0"/>
              <a:t>:- Educating farmers on technology, data and payment security, natural crises affecting crops, data accuracy for ML models, </a:t>
            </a:r>
            <a:r>
              <a:rPr lang="en-US" b="1" dirty="0"/>
              <a:t>delivering</a:t>
            </a:r>
            <a:r>
              <a:rPr lang="en-US" dirty="0"/>
              <a:t> food on time, fluctuating food prices.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50F066-77BC-8817-01F9-FDEF092DFF03}"/>
              </a:ext>
            </a:extLst>
          </p:cNvPr>
          <p:cNvSpPr txBox="1"/>
          <p:nvPr/>
        </p:nvSpPr>
        <p:spPr>
          <a:xfrm rot="10800000" flipV="1">
            <a:off x="203200" y="4811876"/>
            <a:ext cx="11837126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/>
              <a:t>Risks/Solutions: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Educating Farmers on Technology</a:t>
            </a:r>
            <a:r>
              <a:rPr lang="en-US" dirty="0"/>
              <a:t>: Ensure </a:t>
            </a:r>
            <a:r>
              <a:rPr lang="en-US" b="1" dirty="0"/>
              <a:t>easy-to-use</a:t>
            </a:r>
            <a:r>
              <a:rPr lang="en-US" dirty="0"/>
              <a:t> </a:t>
            </a:r>
            <a:r>
              <a:rPr lang="en-US" b="1" dirty="0"/>
              <a:t>platform</a:t>
            </a:r>
            <a:r>
              <a:rPr lang="en-US" dirty="0"/>
              <a:t> ,proper </a:t>
            </a:r>
            <a:r>
              <a:rPr lang="en-US" b="1" dirty="0"/>
              <a:t>training</a:t>
            </a:r>
            <a:r>
              <a:rPr lang="en-US" dirty="0"/>
              <a:t> so farmers can effectively use 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Security</a:t>
            </a:r>
            <a:r>
              <a:rPr lang="en-US" dirty="0"/>
              <a:t>: Implement </a:t>
            </a:r>
            <a:r>
              <a:rPr lang="en-US" b="1" dirty="0"/>
              <a:t>strong</a:t>
            </a:r>
            <a:r>
              <a:rPr lang="en-US" dirty="0"/>
              <a:t> </a:t>
            </a:r>
            <a:r>
              <a:rPr lang="en-US" b="1" dirty="0"/>
              <a:t>security</a:t>
            </a:r>
            <a:r>
              <a:rPr lang="en-US" dirty="0"/>
              <a:t> measure for payment, analyses farmers &amp;  buyers data &amp; send </a:t>
            </a:r>
            <a:r>
              <a:rPr lang="en-US" b="1" dirty="0"/>
              <a:t>alert</a:t>
            </a:r>
            <a:r>
              <a:rPr lang="en-US" dirty="0"/>
              <a:t> on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Natural Crises Alerts</a:t>
            </a:r>
            <a:r>
              <a:rPr lang="en-US" dirty="0"/>
              <a:t>: Use AI/ML to predict and alert farmers about </a:t>
            </a:r>
            <a:r>
              <a:rPr lang="en-US" b="1" dirty="0"/>
              <a:t>natural</a:t>
            </a:r>
            <a:r>
              <a:rPr lang="en-US" dirty="0"/>
              <a:t> </a:t>
            </a:r>
            <a:r>
              <a:rPr lang="en-US" b="1" dirty="0"/>
              <a:t>crises</a:t>
            </a:r>
            <a:r>
              <a:rPr lang="en-US" dirty="0"/>
              <a:t> to prepare and respond </a:t>
            </a:r>
            <a:r>
              <a:rPr lang="en-US" b="1" dirty="0"/>
              <a:t>effectively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Accuracy for ML Models</a:t>
            </a:r>
            <a:r>
              <a:rPr lang="en-US" dirty="0"/>
              <a:t>: Maintain and update data regularly,  with </a:t>
            </a:r>
            <a:r>
              <a:rPr lang="en-US" b="1" dirty="0"/>
              <a:t>agricultural</a:t>
            </a:r>
            <a:r>
              <a:rPr lang="en-US" dirty="0"/>
              <a:t> </a:t>
            </a:r>
            <a:r>
              <a:rPr lang="en-US" b="1" dirty="0"/>
              <a:t>experts</a:t>
            </a:r>
            <a:r>
              <a:rPr lang="en-US" dirty="0"/>
              <a:t> to improve model </a:t>
            </a:r>
            <a:r>
              <a:rPr lang="en-US" b="1" dirty="0"/>
              <a:t>accuracy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Delivery System</a:t>
            </a:r>
            <a:r>
              <a:rPr lang="en-US" dirty="0"/>
              <a:t>: Develop a </a:t>
            </a:r>
            <a:r>
              <a:rPr lang="en-US" b="1" dirty="0"/>
              <a:t>timely</a:t>
            </a:r>
            <a:r>
              <a:rPr lang="en-US" dirty="0"/>
              <a:t> and </a:t>
            </a:r>
            <a:r>
              <a:rPr lang="en-US" b="1" dirty="0"/>
              <a:t>efficient</a:t>
            </a:r>
            <a:r>
              <a:rPr lang="en-US" dirty="0"/>
              <a:t> </a:t>
            </a:r>
            <a:r>
              <a:rPr lang="en-US" b="1" dirty="0"/>
              <a:t>delivery</a:t>
            </a:r>
            <a:r>
              <a:rPr lang="en-US" dirty="0"/>
              <a:t> system that also creates job </a:t>
            </a:r>
            <a:r>
              <a:rPr lang="en-US" b="1" dirty="0"/>
              <a:t>opportunities</a:t>
            </a:r>
            <a:r>
              <a:rPr lang="en-US" dirty="0"/>
              <a:t> for bikers.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14FD498-E3FA-7526-7578-A1F12BEF0504}"/>
              </a:ext>
            </a:extLst>
          </p:cNvPr>
          <p:cNvSpPr/>
          <p:nvPr/>
        </p:nvSpPr>
        <p:spPr>
          <a:xfrm>
            <a:off x="82264" y="3519778"/>
            <a:ext cx="11927090" cy="26984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9D4FA-B3F9-785C-196F-456247F8ADD4}"/>
              </a:ext>
            </a:extLst>
          </p:cNvPr>
          <p:cNvSpPr/>
          <p:nvPr/>
        </p:nvSpPr>
        <p:spPr>
          <a:xfrm>
            <a:off x="141514" y="1230451"/>
            <a:ext cx="11908972" cy="21985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2F5817-211E-12CC-CF3F-C7DED66A90FD}"/>
              </a:ext>
            </a:extLst>
          </p:cNvPr>
          <p:cNvSpPr/>
          <p:nvPr/>
        </p:nvSpPr>
        <p:spPr>
          <a:xfrm>
            <a:off x="141514" y="81376"/>
            <a:ext cx="1960555" cy="85683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278076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A32C6-EC0F-025A-4C8B-C19685993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44" y="157159"/>
            <a:ext cx="1802853" cy="781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1D8B4D-3047-FBEF-0750-BA42AF0E314E}"/>
              </a:ext>
            </a:extLst>
          </p:cNvPr>
          <p:cNvSpPr txBox="1"/>
          <p:nvPr/>
        </p:nvSpPr>
        <p:spPr>
          <a:xfrm>
            <a:off x="141514" y="1359452"/>
            <a:ext cx="118267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Potential Impact on the Target Audience: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Farmers</a:t>
            </a:r>
            <a:r>
              <a:rPr lang="en-US" dirty="0"/>
              <a:t>:  They Gain direct access to buyers, so increasing their income and reducing dependence on middlemen. They also get  suggestion for a crops so they can produce crops effectively and also alerts natural crises so they respond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Buyers</a:t>
            </a:r>
            <a:r>
              <a:rPr lang="en-US" dirty="0"/>
              <a:t>: Access to fresh, hygienic product at stable prices, with more transparency and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Rural and Middle-Class Communities</a:t>
            </a:r>
            <a:r>
              <a:rPr lang="en-US" dirty="0"/>
              <a:t>: the main focused is on rural and Middle-Class </a:t>
            </a:r>
            <a:r>
              <a:rPr lang="en-IN" dirty="0"/>
              <a:t>families</a:t>
            </a:r>
            <a:r>
              <a:rPr lang="en-US" dirty="0"/>
              <a:t> so they are aware about the  technology and grow with the word. contributing both environment and India's development. As there are many technology present in a market but they don’t connect the rural areas with them so they does not get benefits we are doing this.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EAD64-51FC-65F7-14CA-2FCCC553266A}"/>
              </a:ext>
            </a:extLst>
          </p:cNvPr>
          <p:cNvSpPr txBox="1"/>
          <p:nvPr/>
        </p:nvSpPr>
        <p:spPr>
          <a:xfrm>
            <a:off x="182645" y="3675296"/>
            <a:ext cx="119089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Awareness in rural areas</a:t>
            </a:r>
            <a:r>
              <a:rPr lang="en-US" dirty="0"/>
              <a:t>: Helps rural and middle-class families to grow with technology and improve their lives.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Increased income for farmers</a:t>
            </a:r>
            <a:r>
              <a:rPr lang="en-US" dirty="0"/>
              <a:t>: Direct market access boosts farmers' earnings and reduces financial stress.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Better food for buyers</a:t>
            </a:r>
            <a:r>
              <a:rPr lang="en-US" dirty="0"/>
              <a:t>: buyers get  fresh, healthy food, so it reducing healthcare issues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Stop of farmer suicides</a:t>
            </a:r>
            <a:r>
              <a:rPr lang="en-US" dirty="0"/>
              <a:t>: Farmers earn a fair income now , reducing financial burdens so now the suicides are stopped.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Environmental benefits</a:t>
            </a:r>
            <a:r>
              <a:rPr lang="en-US" dirty="0"/>
              <a:t>: Reduces overproduction and waste, promoting organic farming and sustainability.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Reduced protests</a:t>
            </a:r>
            <a:r>
              <a:rPr lang="en-US" dirty="0"/>
              <a:t>: a fair income is  for farmers, so the  less dissatisfaction are there so no protests against the government.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Boost to GDP</a:t>
            </a:r>
            <a:r>
              <a:rPr lang="en-US" dirty="0"/>
              <a:t>: When our needs are met, we can  export the food , contributing to national economic growth.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2A6B24-023D-FC05-A5AA-9B16B9DAB521}"/>
              </a:ext>
            </a:extLst>
          </p:cNvPr>
          <p:cNvSpPr/>
          <p:nvPr/>
        </p:nvSpPr>
        <p:spPr>
          <a:xfrm>
            <a:off x="9201872" y="3047406"/>
            <a:ext cx="2848614" cy="21959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3838FA-B350-C038-EB24-4A28B81F250C}"/>
              </a:ext>
            </a:extLst>
          </p:cNvPr>
          <p:cNvSpPr/>
          <p:nvPr/>
        </p:nvSpPr>
        <p:spPr>
          <a:xfrm>
            <a:off x="252248" y="133350"/>
            <a:ext cx="1924050" cy="78105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197F8-001B-E15B-C901-7BFFC5473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0" y="210206"/>
            <a:ext cx="1744717" cy="704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33B2A9-2AE9-C717-5D01-276917E9D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30" y="1095375"/>
            <a:ext cx="3726384" cy="1613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120C17-64CC-BA19-F93F-0178C0566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0" y="2986268"/>
            <a:ext cx="3610637" cy="32334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145085-93A3-5BD8-9B12-5976783DD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3956" y="1095375"/>
            <a:ext cx="4394460" cy="179407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3DF012C-BB28-F37A-E2EB-824C80D58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06" y="3016673"/>
            <a:ext cx="4612994" cy="279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D3C599-A659-F5BE-2C73-B390A15BCC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3058" y="1134320"/>
            <a:ext cx="3207428" cy="1745832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3F41EE7C-4BEF-F449-F336-F6AFE44A97A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201872" y="3047407"/>
            <a:ext cx="299012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Farmer sells at ₹10.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Market tax ₹2, total price    becomes ₹12.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Middleman sells at ₹15.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Small dealer sells to customer at a higher price. 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8790</TotalTime>
  <Words>973</Words>
  <Application>Microsoft Office PowerPoint</Application>
  <PresentationFormat>Widescreen</PresentationFormat>
  <Paragraphs>76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domadenikhil55@gmail.com</cp:lastModifiedBy>
  <cp:revision>151</cp:revision>
  <dcterms:created xsi:type="dcterms:W3CDTF">2013-12-12T18:46:50Z</dcterms:created>
  <dcterms:modified xsi:type="dcterms:W3CDTF">2024-09-10T07:32:15Z</dcterms:modified>
  <cp:category/>
</cp:coreProperties>
</file>