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0" r:id="rId6"/>
    <p:sldId id="261" r:id="rId7"/>
    <p:sldId id="262"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C4C557-1433-4538-8557-14799B2671C3}"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24448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C4C557-1433-4538-8557-14799B2671C3}"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77888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C4C557-1433-4538-8557-14799B2671C3}"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19661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C4C557-1433-4538-8557-14799B2671C3}"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161086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4C557-1433-4538-8557-14799B2671C3}"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30918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C4C557-1433-4538-8557-14799B2671C3}"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218215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C4C557-1433-4538-8557-14799B2671C3}" type="datetimeFigureOut">
              <a:rPr lang="en-IN" smtClean="0"/>
              <a:t>27-02-2021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319699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C4C557-1433-4538-8557-14799B2671C3}" type="datetimeFigureOut">
              <a:rPr lang="en-IN" smtClean="0"/>
              <a:t>27-02-2021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277888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4C557-1433-4538-8557-14799B2671C3}" type="datetimeFigureOut">
              <a:rPr lang="en-IN" smtClean="0"/>
              <a:t>27-02-2021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363213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C4C557-1433-4538-8557-14799B2671C3}"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390731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C4C557-1433-4538-8557-14799B2671C3}"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B35B2-53E7-4223-9316-8282A0FF4D0C}" type="slidenum">
              <a:rPr lang="en-IN" smtClean="0"/>
              <a:t>‹#›</a:t>
            </a:fld>
            <a:endParaRPr lang="en-IN"/>
          </a:p>
        </p:txBody>
      </p:sp>
    </p:spTree>
    <p:extLst>
      <p:ext uri="{BB962C8B-B14F-4D97-AF65-F5344CB8AC3E}">
        <p14:creationId xmlns:p14="http://schemas.microsoft.com/office/powerpoint/2010/main" val="41230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4C557-1433-4538-8557-14799B2671C3}" type="datetimeFigureOut">
              <a:rPr lang="en-IN" smtClean="0"/>
              <a:t>27-02-2021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B35B2-53E7-4223-9316-8282A0FF4D0C}" type="slidenum">
              <a:rPr lang="en-IN" smtClean="0"/>
              <a:t>‹#›</a:t>
            </a:fld>
            <a:endParaRPr lang="en-IN"/>
          </a:p>
        </p:txBody>
      </p:sp>
    </p:spTree>
    <p:extLst>
      <p:ext uri="{BB962C8B-B14F-4D97-AF65-F5344CB8AC3E}">
        <p14:creationId xmlns:p14="http://schemas.microsoft.com/office/powerpoint/2010/main" val="320330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ounded Rectangle 3"/>
          <p:cNvSpPr/>
          <p:nvPr/>
        </p:nvSpPr>
        <p:spPr>
          <a:xfrm>
            <a:off x="0" y="4999703"/>
            <a:ext cx="3760839" cy="185829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smtClean="0">
              <a:ln>
                <a:solidFill>
                  <a:schemeClr val="bg1"/>
                </a:solidFill>
              </a:ln>
              <a:solidFill>
                <a:schemeClr val="bg1"/>
              </a:solidFill>
            </a:endParaRPr>
          </a:p>
          <a:p>
            <a:pPr algn="ctr"/>
            <a:r>
              <a:rPr lang="en-IN" dirty="0" smtClean="0">
                <a:ln>
                  <a:solidFill>
                    <a:schemeClr val="bg1"/>
                  </a:solidFill>
                </a:ln>
                <a:solidFill>
                  <a:schemeClr val="bg1"/>
                </a:solidFill>
              </a:rPr>
              <a:t>Analytical Solution – Wada-</a:t>
            </a:r>
            <a:r>
              <a:rPr lang="en-IN" dirty="0" err="1" smtClean="0">
                <a:ln>
                  <a:solidFill>
                    <a:schemeClr val="bg1"/>
                  </a:solidFill>
                </a:ln>
                <a:solidFill>
                  <a:schemeClr val="bg1"/>
                </a:solidFill>
              </a:rPr>
              <a:t>Pav</a:t>
            </a:r>
            <a:r>
              <a:rPr lang="en-IN" dirty="0" smtClean="0">
                <a:ln>
                  <a:solidFill>
                    <a:schemeClr val="bg1"/>
                  </a:solidFill>
                </a:ln>
                <a:solidFill>
                  <a:schemeClr val="bg1"/>
                </a:solidFill>
              </a:rPr>
              <a:t> Stall</a:t>
            </a:r>
            <a:endParaRPr lang="en-IN" dirty="0">
              <a:ln>
                <a:solidFill>
                  <a:schemeClr val="bg1"/>
                </a:solidFill>
              </a:ln>
              <a:solidFill>
                <a:schemeClr val="bg1"/>
              </a:solidFill>
            </a:endParaRPr>
          </a:p>
        </p:txBody>
      </p:sp>
      <p:sp>
        <p:nvSpPr>
          <p:cNvPr id="2" name="Title 1"/>
          <p:cNvSpPr>
            <a:spLocks noGrp="1"/>
          </p:cNvSpPr>
          <p:nvPr>
            <p:ph type="ctrTitle"/>
          </p:nvPr>
        </p:nvSpPr>
        <p:spPr>
          <a:xfrm>
            <a:off x="-287594" y="4837471"/>
            <a:ext cx="4336026" cy="1091380"/>
          </a:xfrm>
        </p:spPr>
        <p:txBody>
          <a:bodyPr/>
          <a:lstStyle/>
          <a:p>
            <a:r>
              <a:rPr lang="en-IN" b="1" dirty="0" err="1" smtClean="0">
                <a:solidFill>
                  <a:schemeClr val="bg1"/>
                </a:solidFill>
              </a:rPr>
              <a:t>WelCome</a:t>
            </a:r>
            <a:endParaRPr lang="en-IN" b="1" dirty="0">
              <a:solidFill>
                <a:schemeClr val="bg1"/>
              </a:solidFill>
            </a:endParaRPr>
          </a:p>
        </p:txBody>
      </p:sp>
    </p:spTree>
    <p:extLst>
      <p:ext uri="{BB962C8B-B14F-4D97-AF65-F5344CB8AC3E}">
        <p14:creationId xmlns:p14="http://schemas.microsoft.com/office/powerpoint/2010/main" val="2997650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217" y="2013477"/>
            <a:ext cx="5077914" cy="1325563"/>
          </a:xfrm>
        </p:spPr>
        <p:txBody>
          <a:bodyPr>
            <a:normAutofit/>
          </a:bodyPr>
          <a:lstStyle/>
          <a:p>
            <a:r>
              <a:rPr lang="en-IN" sz="8800" b="1" dirty="0" smtClean="0"/>
              <a:t>Thank You</a:t>
            </a:r>
            <a:endParaRPr lang="en-IN" sz="8800" b="1" dirty="0"/>
          </a:p>
        </p:txBody>
      </p:sp>
      <p:sp>
        <p:nvSpPr>
          <p:cNvPr id="4" name="TextBox 3"/>
          <p:cNvSpPr txBox="1"/>
          <p:nvPr/>
        </p:nvSpPr>
        <p:spPr>
          <a:xfrm>
            <a:off x="4925961" y="3899371"/>
            <a:ext cx="2964426" cy="738664"/>
          </a:xfrm>
          <a:prstGeom prst="rect">
            <a:avLst/>
          </a:prstGeom>
          <a:noFill/>
        </p:spPr>
        <p:txBody>
          <a:bodyPr wrap="square" rtlCol="0">
            <a:spAutoFit/>
          </a:bodyPr>
          <a:lstStyle/>
          <a:p>
            <a:r>
              <a:rPr lang="en-IN" sz="2800" b="1" dirty="0" smtClean="0"/>
              <a:t>Mr. Nikhil </a:t>
            </a:r>
            <a:r>
              <a:rPr lang="en-IN" sz="2800" b="1" dirty="0" err="1" smtClean="0"/>
              <a:t>Darokar</a:t>
            </a:r>
            <a:endParaRPr lang="en-IN" sz="2800" b="1" dirty="0" smtClean="0"/>
          </a:p>
          <a:p>
            <a:pPr algn="ctr"/>
            <a:r>
              <a:rPr lang="en-IN" sz="1400" b="1" dirty="0" smtClean="0"/>
              <a:t>(A </a:t>
            </a:r>
            <a:r>
              <a:rPr lang="en-IN" sz="1400" b="1" dirty="0" err="1" smtClean="0"/>
              <a:t>Fututre</a:t>
            </a:r>
            <a:r>
              <a:rPr lang="en-IN" sz="1400" b="1" dirty="0" smtClean="0"/>
              <a:t> Data Scientist)</a:t>
            </a:r>
            <a:endParaRPr lang="en-IN" sz="1400" b="1" dirty="0"/>
          </a:p>
        </p:txBody>
      </p:sp>
      <p:sp>
        <p:nvSpPr>
          <p:cNvPr id="5" name="TextBox 4"/>
          <p:cNvSpPr txBox="1"/>
          <p:nvPr/>
        </p:nvSpPr>
        <p:spPr>
          <a:xfrm>
            <a:off x="5560141" y="3498966"/>
            <a:ext cx="3170903" cy="369332"/>
          </a:xfrm>
          <a:prstGeom prst="rect">
            <a:avLst/>
          </a:prstGeom>
          <a:noFill/>
        </p:spPr>
        <p:txBody>
          <a:bodyPr wrap="square" rtlCol="0">
            <a:spAutoFit/>
          </a:bodyPr>
          <a:lstStyle/>
          <a:p>
            <a:r>
              <a:rPr lang="en-IN" dirty="0" smtClean="0"/>
              <a:t>Presented By</a:t>
            </a:r>
            <a:endParaRPr lang="en-IN" dirty="0"/>
          </a:p>
        </p:txBody>
      </p:sp>
    </p:spTree>
    <p:extLst>
      <p:ext uri="{BB962C8B-B14F-4D97-AF65-F5344CB8AC3E}">
        <p14:creationId xmlns:p14="http://schemas.microsoft.com/office/powerpoint/2010/main" val="580050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2303206" cy="829494"/>
          </a:xfrm>
        </p:spPr>
        <p:txBody>
          <a:bodyPr/>
          <a:lstStyle/>
          <a:p>
            <a:r>
              <a:rPr lang="en-IN" b="1" dirty="0" smtClean="0"/>
              <a:t>Agenda :</a:t>
            </a:r>
            <a:endParaRPr lang="en-IN" b="1" dirty="0"/>
          </a:p>
        </p:txBody>
      </p:sp>
      <p:sp>
        <p:nvSpPr>
          <p:cNvPr id="3" name="Content Placeholder 2"/>
          <p:cNvSpPr>
            <a:spLocks noGrp="1"/>
          </p:cNvSpPr>
          <p:nvPr>
            <p:ph idx="1"/>
          </p:nvPr>
        </p:nvSpPr>
        <p:spPr>
          <a:xfrm>
            <a:off x="838200" y="1368424"/>
            <a:ext cx="10515600" cy="4958633"/>
          </a:xfrm>
        </p:spPr>
        <p:txBody>
          <a:bodyPr>
            <a:normAutofit/>
          </a:bodyPr>
          <a:lstStyle/>
          <a:p>
            <a:r>
              <a:rPr lang="en-IN" sz="3600" dirty="0" smtClean="0">
                <a:latin typeface="+mj-lt"/>
                <a:ea typeface="+mj-ea"/>
                <a:cs typeface="+mj-cs"/>
              </a:rPr>
              <a:t>Introduction</a:t>
            </a:r>
          </a:p>
          <a:p>
            <a:r>
              <a:rPr lang="en-IN" sz="3600" dirty="0">
                <a:latin typeface="+mj-lt"/>
                <a:ea typeface="+mj-ea"/>
                <a:cs typeface="+mj-cs"/>
              </a:rPr>
              <a:t>Problem Statement</a:t>
            </a:r>
          </a:p>
          <a:p>
            <a:r>
              <a:rPr lang="en-IN" sz="3600" dirty="0">
                <a:latin typeface="+mj-lt"/>
                <a:ea typeface="+mj-ea"/>
                <a:cs typeface="+mj-cs"/>
              </a:rPr>
              <a:t>Problem Analysis</a:t>
            </a:r>
          </a:p>
          <a:p>
            <a:r>
              <a:rPr lang="en-IN" sz="3600" dirty="0">
                <a:latin typeface="+mj-lt"/>
                <a:ea typeface="+mj-ea"/>
                <a:cs typeface="+mj-cs"/>
              </a:rPr>
              <a:t>Solution</a:t>
            </a:r>
          </a:p>
          <a:p>
            <a:r>
              <a:rPr lang="en-IN" sz="3600" dirty="0">
                <a:latin typeface="+mj-lt"/>
                <a:ea typeface="+mj-ea"/>
                <a:cs typeface="+mj-cs"/>
              </a:rPr>
              <a:t>Impact</a:t>
            </a:r>
          </a:p>
          <a:p>
            <a:endParaRPr lang="en-IN" sz="3600" dirty="0">
              <a:latin typeface="+mj-lt"/>
              <a:ea typeface="+mj-ea"/>
              <a:cs typeface="+mj-cs"/>
            </a:endParaRPr>
          </a:p>
        </p:txBody>
      </p:sp>
    </p:spTree>
    <p:extLst>
      <p:ext uri="{BB962C8B-B14F-4D97-AF65-F5344CB8AC3E}">
        <p14:creationId xmlns:p14="http://schemas.microsoft.com/office/powerpoint/2010/main" val="159696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813" y="261886"/>
            <a:ext cx="3763297" cy="947481"/>
          </a:xfrm>
        </p:spPr>
        <p:txBody>
          <a:bodyPr/>
          <a:lstStyle/>
          <a:p>
            <a:pPr algn="ctr"/>
            <a:r>
              <a:rPr lang="en-IN" b="1" dirty="0" smtClean="0"/>
              <a:t>Introduction</a:t>
            </a:r>
            <a:endParaRPr lang="en-IN" b="1" dirty="0"/>
          </a:p>
        </p:txBody>
      </p:sp>
      <p:sp>
        <p:nvSpPr>
          <p:cNvPr id="3" name="Content Placeholder 2"/>
          <p:cNvSpPr>
            <a:spLocks noGrp="1"/>
          </p:cNvSpPr>
          <p:nvPr>
            <p:ph idx="1"/>
          </p:nvPr>
        </p:nvSpPr>
        <p:spPr/>
        <p:txBody>
          <a:bodyPr/>
          <a:lstStyle/>
          <a:p>
            <a:r>
              <a:rPr lang="en-IN" dirty="0" smtClean="0"/>
              <a:t>A man wanted to open a Wada-</a:t>
            </a:r>
            <a:r>
              <a:rPr lang="en-IN" dirty="0" err="1" smtClean="0"/>
              <a:t>Pav</a:t>
            </a:r>
            <a:r>
              <a:rPr lang="en-IN" dirty="0" smtClean="0"/>
              <a:t> shop at </a:t>
            </a:r>
            <a:r>
              <a:rPr lang="en-IN" dirty="0" err="1" smtClean="0"/>
              <a:t>shivajinagar</a:t>
            </a:r>
            <a:r>
              <a:rPr lang="en-IN" dirty="0" smtClean="0"/>
              <a:t> with having no prior idea about the place and how he have to start.</a:t>
            </a:r>
          </a:p>
          <a:p>
            <a:r>
              <a:rPr lang="en-IN" dirty="0" smtClean="0"/>
              <a:t>He have only idea about there is already four restaurants are there who are doing same business.</a:t>
            </a:r>
          </a:p>
          <a:p>
            <a:r>
              <a:rPr lang="en-IN" dirty="0" smtClean="0"/>
              <a:t>We have to find out a solution for this problem.</a:t>
            </a:r>
            <a:endParaRPr lang="en-IN" dirty="0"/>
          </a:p>
        </p:txBody>
      </p:sp>
    </p:spTree>
    <p:extLst>
      <p:ext uri="{BB962C8B-B14F-4D97-AF65-F5344CB8AC3E}">
        <p14:creationId xmlns:p14="http://schemas.microsoft.com/office/powerpoint/2010/main" val="3269433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213" y="232391"/>
            <a:ext cx="10751574" cy="814746"/>
          </a:xfrm>
        </p:spPr>
        <p:txBody>
          <a:bodyPr>
            <a:normAutofit/>
          </a:bodyPr>
          <a:lstStyle/>
          <a:p>
            <a:pPr algn="ctr"/>
            <a:r>
              <a:rPr lang="en-IN" b="1" dirty="0" smtClean="0"/>
              <a:t>Problem Statement</a:t>
            </a:r>
            <a:endParaRPr lang="en-IN" b="1" dirty="0"/>
          </a:p>
        </p:txBody>
      </p:sp>
      <p:sp>
        <p:nvSpPr>
          <p:cNvPr id="3" name="Content Placeholder 2"/>
          <p:cNvSpPr>
            <a:spLocks noGrp="1"/>
          </p:cNvSpPr>
          <p:nvPr>
            <p:ph idx="1"/>
          </p:nvPr>
        </p:nvSpPr>
        <p:spPr>
          <a:xfrm>
            <a:off x="838200" y="1047137"/>
            <a:ext cx="10515600" cy="5117691"/>
          </a:xfrm>
        </p:spPr>
        <p:txBody>
          <a:bodyPr>
            <a:normAutofit/>
          </a:bodyPr>
          <a:lstStyle/>
          <a:p>
            <a:r>
              <a:rPr lang="en-IN" dirty="0"/>
              <a:t>A man wants to open a </a:t>
            </a:r>
            <a:r>
              <a:rPr lang="en-IN" dirty="0" smtClean="0"/>
              <a:t>Wada-</a:t>
            </a:r>
            <a:r>
              <a:rPr lang="en-IN" dirty="0" err="1" smtClean="0"/>
              <a:t>Pav</a:t>
            </a:r>
            <a:r>
              <a:rPr lang="en-IN" dirty="0" smtClean="0"/>
              <a:t> </a:t>
            </a:r>
            <a:r>
              <a:rPr lang="en-IN" dirty="0"/>
              <a:t>Shop near </a:t>
            </a:r>
            <a:r>
              <a:rPr lang="en-IN" dirty="0" err="1"/>
              <a:t>Shivaji</a:t>
            </a:r>
            <a:r>
              <a:rPr lang="en-IN" dirty="0"/>
              <a:t> </a:t>
            </a:r>
            <a:r>
              <a:rPr lang="en-IN" dirty="0" smtClean="0"/>
              <a:t>Nagar in </a:t>
            </a:r>
            <a:r>
              <a:rPr lang="en-IN" dirty="0"/>
              <a:t>Pune. He has got a location where there are other 4 more W</a:t>
            </a:r>
            <a:r>
              <a:rPr lang="en-IN" dirty="0" smtClean="0"/>
              <a:t>ada-</a:t>
            </a:r>
            <a:r>
              <a:rPr lang="en-IN" dirty="0" err="1" smtClean="0"/>
              <a:t>Pav</a:t>
            </a:r>
            <a:r>
              <a:rPr lang="en-IN" dirty="0" smtClean="0"/>
              <a:t> </a:t>
            </a:r>
            <a:r>
              <a:rPr lang="en-IN" dirty="0"/>
              <a:t>shops. He is not able to understand what will be the strategy to take over his clients.</a:t>
            </a:r>
          </a:p>
          <a:p>
            <a:r>
              <a:rPr lang="en-IN" dirty="0"/>
              <a:t>a. What will be the price of each </a:t>
            </a:r>
            <a:r>
              <a:rPr lang="en-IN" dirty="0" smtClean="0"/>
              <a:t>Wada-</a:t>
            </a:r>
            <a:r>
              <a:rPr lang="en-IN" dirty="0" err="1" smtClean="0"/>
              <a:t>Pav</a:t>
            </a:r>
            <a:r>
              <a:rPr lang="en-IN" dirty="0"/>
              <a:t>? </a:t>
            </a:r>
          </a:p>
          <a:p>
            <a:r>
              <a:rPr lang="en-IN" dirty="0"/>
              <a:t>b. How will he </a:t>
            </a:r>
            <a:r>
              <a:rPr lang="en-IN" dirty="0" smtClean="0"/>
              <a:t>differentiate from the other competitors?</a:t>
            </a:r>
            <a:endParaRPr lang="en-IN" dirty="0"/>
          </a:p>
          <a:p>
            <a:r>
              <a:rPr lang="en-IN" dirty="0"/>
              <a:t>c. How will you bring insights when he has no data of </a:t>
            </a:r>
            <a:r>
              <a:rPr lang="en-IN" dirty="0" smtClean="0"/>
              <a:t>his </a:t>
            </a:r>
            <a:r>
              <a:rPr lang="en-IN" dirty="0"/>
              <a:t>shop?</a:t>
            </a:r>
          </a:p>
          <a:p>
            <a:r>
              <a:rPr lang="en-IN" dirty="0"/>
              <a:t>d. Why will be the Customer comes to your shop? (What will be the positioning)</a:t>
            </a:r>
          </a:p>
          <a:p>
            <a:r>
              <a:rPr lang="en-IN" dirty="0"/>
              <a:t>e. What Machine Learning Models you will used to take to solve this Problem Statement? Whether Data Science is really required or not</a:t>
            </a:r>
            <a:r>
              <a:rPr lang="en-IN" dirty="0" smtClean="0"/>
              <a:t>?</a:t>
            </a:r>
            <a:endParaRPr lang="en-IN" dirty="0"/>
          </a:p>
        </p:txBody>
      </p:sp>
    </p:spTree>
    <p:extLst>
      <p:ext uri="{BB962C8B-B14F-4D97-AF65-F5344CB8AC3E}">
        <p14:creationId xmlns:p14="http://schemas.microsoft.com/office/powerpoint/2010/main" val="80150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0391" y="115744"/>
            <a:ext cx="4551218" cy="632402"/>
          </a:xfrm>
        </p:spPr>
        <p:txBody>
          <a:bodyPr>
            <a:normAutofit fontScale="90000"/>
          </a:bodyPr>
          <a:lstStyle/>
          <a:p>
            <a:pPr algn="ctr"/>
            <a:r>
              <a:rPr lang="en-IN" b="1" dirty="0" smtClean="0"/>
              <a:t>Problem Analysis</a:t>
            </a:r>
            <a:endParaRPr lang="en-IN" b="1" dirty="0"/>
          </a:p>
        </p:txBody>
      </p:sp>
      <p:sp>
        <p:nvSpPr>
          <p:cNvPr id="3" name="Content Placeholder 2"/>
          <p:cNvSpPr>
            <a:spLocks noGrp="1"/>
          </p:cNvSpPr>
          <p:nvPr>
            <p:ph idx="1"/>
          </p:nvPr>
        </p:nvSpPr>
        <p:spPr>
          <a:xfrm>
            <a:off x="221673" y="869661"/>
            <a:ext cx="11734800" cy="5877504"/>
          </a:xfrm>
        </p:spPr>
        <p:txBody>
          <a:bodyPr/>
          <a:lstStyle/>
          <a:p>
            <a:r>
              <a:rPr lang="en-IN" dirty="0" smtClean="0"/>
              <a:t>As given in the problem statement </a:t>
            </a:r>
            <a:r>
              <a:rPr lang="en-IN" dirty="0" smtClean="0"/>
              <a:t>he </a:t>
            </a:r>
            <a:r>
              <a:rPr lang="en-IN" dirty="0" smtClean="0"/>
              <a:t>don’t have prior data to start a Wada-</a:t>
            </a:r>
            <a:r>
              <a:rPr lang="en-IN" dirty="0" err="1" smtClean="0"/>
              <a:t>Pav</a:t>
            </a:r>
            <a:r>
              <a:rPr lang="en-IN" dirty="0" smtClean="0"/>
              <a:t> Shop at </a:t>
            </a:r>
            <a:r>
              <a:rPr lang="en-IN" dirty="0" err="1" smtClean="0"/>
              <a:t>Shivaji</a:t>
            </a:r>
            <a:r>
              <a:rPr lang="en-IN" dirty="0" smtClean="0"/>
              <a:t> Nagar Pune.</a:t>
            </a:r>
          </a:p>
          <a:p>
            <a:r>
              <a:rPr lang="en-IN" dirty="0" smtClean="0"/>
              <a:t>But We have Four restaurant that we can analyse.</a:t>
            </a:r>
          </a:p>
          <a:p>
            <a:r>
              <a:rPr lang="en-IN" dirty="0" smtClean="0"/>
              <a:t>So go for it, First we have to analyse that four restaurant data, which type of problem the owners are facing already.</a:t>
            </a:r>
          </a:p>
          <a:p>
            <a:r>
              <a:rPr lang="en-IN" dirty="0" smtClean="0"/>
              <a:t>Why customer are not buying the Wada-</a:t>
            </a:r>
            <a:r>
              <a:rPr lang="en-IN" dirty="0" err="1" smtClean="0"/>
              <a:t>Pav</a:t>
            </a:r>
            <a:r>
              <a:rPr lang="en-IN" dirty="0" smtClean="0"/>
              <a:t> from that four restaurant, we have to analyse this.</a:t>
            </a:r>
          </a:p>
          <a:p>
            <a:r>
              <a:rPr lang="en-IN" dirty="0" smtClean="0"/>
              <a:t>We have to analyse the most affecting factors which are ultimately affecting the Sales of Wada-</a:t>
            </a:r>
            <a:r>
              <a:rPr lang="en-IN" dirty="0" err="1" smtClean="0"/>
              <a:t>Pav</a:t>
            </a:r>
            <a:r>
              <a:rPr lang="en-IN" dirty="0" smtClean="0"/>
              <a:t>.</a:t>
            </a:r>
          </a:p>
          <a:p>
            <a:r>
              <a:rPr lang="en-IN" dirty="0" smtClean="0"/>
              <a:t>Suppose below mentioned table is data collected from restaurants which showing problems and number of customer not purchasing due to that particular problem (Data is just Intuition).</a:t>
            </a:r>
          </a:p>
        </p:txBody>
      </p:sp>
    </p:spTree>
    <p:extLst>
      <p:ext uri="{BB962C8B-B14F-4D97-AF65-F5344CB8AC3E}">
        <p14:creationId xmlns:p14="http://schemas.microsoft.com/office/powerpoint/2010/main" val="1257342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pPr algn="ctr"/>
            <a:r>
              <a:rPr lang="en-IN" b="1" dirty="0" smtClean="0"/>
              <a:t>Data of Four Restaurant </a:t>
            </a:r>
            <a:endParaRPr lang="en-IN" b="1" dirty="0"/>
          </a:p>
        </p:txBody>
      </p:sp>
      <p:sp>
        <p:nvSpPr>
          <p:cNvPr id="7" name="TextBox 6"/>
          <p:cNvSpPr txBox="1"/>
          <p:nvPr/>
        </p:nvSpPr>
        <p:spPr>
          <a:xfrm>
            <a:off x="357730" y="4826675"/>
            <a:ext cx="11476540" cy="2031325"/>
          </a:xfrm>
          <a:prstGeom prst="rect">
            <a:avLst/>
          </a:prstGeom>
          <a:noFill/>
        </p:spPr>
        <p:txBody>
          <a:bodyPr wrap="none" rtlCol="0">
            <a:spAutoFit/>
          </a:bodyPr>
          <a:lstStyle/>
          <a:p>
            <a:pPr marL="285750" indent="-285750">
              <a:buFont typeface="Arial" panose="020B0604020202020204" pitchFamily="34" charset="0"/>
              <a:buChar char="•"/>
            </a:pPr>
            <a:r>
              <a:rPr lang="en-IN" dirty="0" smtClean="0"/>
              <a:t>With the help of above data we can find out the graphical representation through which we can decide which factors</a:t>
            </a:r>
            <a:br>
              <a:rPr lang="en-IN" dirty="0" smtClean="0"/>
            </a:br>
            <a:r>
              <a:rPr lang="en-IN" dirty="0" smtClean="0"/>
              <a:t>are affecting more for sales of Wada-</a:t>
            </a:r>
            <a:r>
              <a:rPr lang="en-IN" dirty="0" err="1" smtClean="0"/>
              <a:t>Pav</a:t>
            </a:r>
            <a:r>
              <a:rPr lang="en-IN" dirty="0" smtClean="0"/>
              <a:t>.</a:t>
            </a:r>
          </a:p>
          <a:p>
            <a:pPr marL="285750" indent="-285750">
              <a:buFont typeface="Arial" panose="020B0604020202020204" pitchFamily="34" charset="0"/>
              <a:buChar char="•"/>
            </a:pPr>
            <a:r>
              <a:rPr lang="en-IN" dirty="0" smtClean="0"/>
              <a:t>With the help below graph we can find out the most affecting factors in Sales of Wada-</a:t>
            </a:r>
            <a:r>
              <a:rPr lang="en-IN" dirty="0" err="1" smtClean="0"/>
              <a:t>Pav</a:t>
            </a:r>
            <a:r>
              <a:rPr lang="en-IN" dirty="0" smtClean="0"/>
              <a:t>.</a:t>
            </a:r>
          </a:p>
          <a:p>
            <a:pPr marL="285750" indent="-285750">
              <a:buFont typeface="Arial" panose="020B0604020202020204" pitchFamily="34" charset="0"/>
              <a:buChar char="•"/>
            </a:pPr>
            <a:r>
              <a:rPr lang="en-IN" dirty="0" smtClean="0"/>
              <a:t>This graph is also known as Pareto chart or 80 20 Principle graph, with the help of this we can find out more affecting </a:t>
            </a:r>
            <a:br>
              <a:rPr lang="en-IN" dirty="0" smtClean="0"/>
            </a:br>
            <a:r>
              <a:rPr lang="en-IN" dirty="0" smtClean="0"/>
              <a:t>problems in sour sales of Wada-</a:t>
            </a:r>
            <a:r>
              <a:rPr lang="en-IN" dirty="0" err="1" smtClean="0"/>
              <a:t>Pav</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11163314"/>
              </p:ext>
            </p:extLst>
          </p:nvPr>
        </p:nvGraphicFramePr>
        <p:xfrm>
          <a:off x="838200" y="1238867"/>
          <a:ext cx="10695040" cy="3480617"/>
        </p:xfrm>
        <a:graphic>
          <a:graphicData uri="http://schemas.openxmlformats.org/drawingml/2006/table">
            <a:tbl>
              <a:tblPr/>
              <a:tblGrid>
                <a:gridCol w="2177899">
                  <a:extLst>
                    <a:ext uri="{9D8B030D-6E8A-4147-A177-3AD203B41FA5}">
                      <a16:colId xmlns:a16="http://schemas.microsoft.com/office/drawing/2014/main" val="3977367848"/>
                    </a:ext>
                  </a:extLst>
                </a:gridCol>
                <a:gridCol w="4628035">
                  <a:extLst>
                    <a:ext uri="{9D8B030D-6E8A-4147-A177-3AD203B41FA5}">
                      <a16:colId xmlns:a16="http://schemas.microsoft.com/office/drawing/2014/main" val="696277076"/>
                    </a:ext>
                  </a:extLst>
                </a:gridCol>
                <a:gridCol w="1944553">
                  <a:extLst>
                    <a:ext uri="{9D8B030D-6E8A-4147-A177-3AD203B41FA5}">
                      <a16:colId xmlns:a16="http://schemas.microsoft.com/office/drawing/2014/main" val="308220141"/>
                    </a:ext>
                  </a:extLst>
                </a:gridCol>
                <a:gridCol w="1944553">
                  <a:extLst>
                    <a:ext uri="{9D8B030D-6E8A-4147-A177-3AD203B41FA5}">
                      <a16:colId xmlns:a16="http://schemas.microsoft.com/office/drawing/2014/main" val="3064527544"/>
                    </a:ext>
                  </a:extLst>
                </a:gridCol>
              </a:tblGrid>
              <a:tr h="497231">
                <a:tc>
                  <a:txBody>
                    <a:bodyPr/>
                    <a:lstStyle/>
                    <a:p>
                      <a:pPr algn="ctr" rtl="0" fontAlgn="b"/>
                      <a:r>
                        <a:rPr lang="en-IN" b="1" dirty="0">
                          <a:effectLst/>
                        </a:rPr>
                        <a:t>Problems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b="1" dirty="0" err="1">
                          <a:effectLst/>
                        </a:rPr>
                        <a:t>Avg</a:t>
                      </a:r>
                      <a:r>
                        <a:rPr lang="en-US" b="1" dirty="0">
                          <a:effectLst/>
                        </a:rPr>
                        <a:t> of Loss of Customer for 4 Resto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b="1" dirty="0">
                          <a:effectLst/>
                        </a:rPr>
                        <a:t>Cum </a:t>
                      </a:r>
                      <a:r>
                        <a:rPr lang="en-IN" b="1" dirty="0" err="1">
                          <a:effectLst/>
                        </a:rPr>
                        <a:t>Freq</a:t>
                      </a:r>
                      <a:endParaRPr lang="en-IN" b="1" dirty="0">
                        <a:effectLst/>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b="1" dirty="0">
                          <a:effectLst/>
                        </a:rPr>
                        <a:t>Cum </a:t>
                      </a:r>
                      <a:r>
                        <a:rPr lang="en-IN" b="1" dirty="0" err="1">
                          <a:effectLst/>
                        </a:rPr>
                        <a:t>Freq</a:t>
                      </a:r>
                      <a:r>
                        <a:rPr lang="en-IN" b="1" dirty="0">
                          <a:effectLst/>
                        </a:rPr>
                        <a:t> %</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89023909"/>
                  </a:ext>
                </a:extLst>
              </a:tr>
              <a:tr h="497231">
                <a:tc>
                  <a:txBody>
                    <a:bodyPr/>
                    <a:lstStyle/>
                    <a:p>
                      <a:pPr algn="ctr" rtl="0" fontAlgn="b"/>
                      <a:r>
                        <a:rPr lang="en-IN" dirty="0">
                          <a:effectLst/>
                        </a:rPr>
                        <a:t>Taste of Food</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120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120</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31.66%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4843817"/>
                  </a:ext>
                </a:extLst>
              </a:tr>
              <a:tr h="497231">
                <a:tc>
                  <a:txBody>
                    <a:bodyPr/>
                    <a:lstStyle/>
                    <a:p>
                      <a:pPr algn="ctr" rtl="0" fontAlgn="b"/>
                      <a:r>
                        <a:rPr lang="en-IN" dirty="0">
                          <a:effectLst/>
                        </a:rPr>
                        <a:t>Quality of Food</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dirty="0">
                          <a:effectLst/>
                        </a:rPr>
                        <a:t>102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222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58.58%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22051"/>
                  </a:ext>
                </a:extLst>
              </a:tr>
              <a:tr h="497231">
                <a:tc>
                  <a:txBody>
                    <a:bodyPr/>
                    <a:lstStyle/>
                    <a:p>
                      <a:pPr algn="ctr" rtl="0" fontAlgn="b"/>
                      <a:r>
                        <a:rPr lang="en-IN" dirty="0">
                          <a:effectLst/>
                        </a:rPr>
                        <a:t>Hygiene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80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302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79.68%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39190981"/>
                  </a:ext>
                </a:extLst>
              </a:tr>
              <a:tr h="497231">
                <a:tc>
                  <a:txBody>
                    <a:bodyPr/>
                    <a:lstStyle/>
                    <a:p>
                      <a:pPr algn="ctr" rtl="0" fontAlgn="b"/>
                      <a:r>
                        <a:rPr lang="en-IN" dirty="0">
                          <a:effectLst/>
                        </a:rPr>
                        <a:t>Quantity of Food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dirty="0">
                          <a:effectLst/>
                        </a:rPr>
                        <a:t>30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332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87.60%</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32882893"/>
                  </a:ext>
                </a:extLst>
              </a:tr>
              <a:tr h="497231">
                <a:tc>
                  <a:txBody>
                    <a:bodyPr/>
                    <a:lstStyle/>
                    <a:p>
                      <a:pPr algn="ctr" rtl="0" fontAlgn="b"/>
                      <a:r>
                        <a:rPr lang="en-IN" dirty="0">
                          <a:effectLst/>
                        </a:rPr>
                        <a:t>Insufficient Space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27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359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a:effectLst/>
                        </a:rPr>
                        <a:t>94.72%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93643792"/>
                  </a:ext>
                </a:extLst>
              </a:tr>
              <a:tr h="497231">
                <a:tc>
                  <a:txBody>
                    <a:bodyPr/>
                    <a:lstStyle/>
                    <a:p>
                      <a:pPr algn="ctr" rtl="0" fontAlgn="b"/>
                      <a:r>
                        <a:rPr lang="en-IN" dirty="0">
                          <a:effectLst/>
                        </a:rPr>
                        <a:t>Price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dirty="0">
                          <a:effectLst/>
                        </a:rPr>
                        <a:t>20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dirty="0">
                          <a:effectLst/>
                        </a:rPr>
                        <a:t>379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dirty="0">
                          <a:effectLst/>
                        </a:rPr>
                        <a:t>100.00%</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45607"/>
                  </a:ext>
                </a:extLst>
              </a:tr>
            </a:tbl>
          </a:graphicData>
        </a:graphic>
      </p:graphicFrame>
    </p:spTree>
    <p:extLst>
      <p:ext uri="{BB962C8B-B14F-4D97-AF65-F5344CB8AC3E}">
        <p14:creationId xmlns:p14="http://schemas.microsoft.com/office/powerpoint/2010/main" val="3814072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863" y="337417"/>
            <a:ext cx="8832273" cy="687819"/>
          </a:xfrm>
        </p:spPr>
        <p:txBody>
          <a:bodyPr>
            <a:normAutofit fontScale="90000"/>
          </a:bodyPr>
          <a:lstStyle/>
          <a:p>
            <a:pPr algn="ctr"/>
            <a:r>
              <a:rPr lang="en-IN" dirty="0" smtClean="0"/>
              <a:t>Pareto Chart for Data of Four Restaurant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9" y="1025236"/>
            <a:ext cx="11223522" cy="5508299"/>
          </a:xfrm>
          <a:prstGeom prst="rect">
            <a:avLst/>
          </a:prstGeom>
        </p:spPr>
      </p:pic>
    </p:spTree>
    <p:extLst>
      <p:ext uri="{BB962C8B-B14F-4D97-AF65-F5344CB8AC3E}">
        <p14:creationId xmlns:p14="http://schemas.microsoft.com/office/powerpoint/2010/main" val="2105187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2763982" cy="743239"/>
          </a:xfrm>
        </p:spPr>
        <p:txBody>
          <a:bodyPr/>
          <a:lstStyle/>
          <a:p>
            <a:r>
              <a:rPr lang="en-IN" b="1" dirty="0" smtClean="0"/>
              <a:t>Solution :</a:t>
            </a:r>
            <a:endParaRPr lang="en-IN" b="1" dirty="0"/>
          </a:p>
        </p:txBody>
      </p:sp>
      <p:sp>
        <p:nvSpPr>
          <p:cNvPr id="3" name="Content Placeholder 2"/>
          <p:cNvSpPr>
            <a:spLocks noGrp="1"/>
          </p:cNvSpPr>
          <p:nvPr>
            <p:ph idx="1"/>
          </p:nvPr>
        </p:nvSpPr>
        <p:spPr>
          <a:xfrm>
            <a:off x="838200" y="1215188"/>
            <a:ext cx="10515600" cy="3578037"/>
          </a:xfrm>
        </p:spPr>
        <p:txBody>
          <a:bodyPr/>
          <a:lstStyle/>
          <a:p>
            <a:r>
              <a:rPr lang="en-IN" dirty="0" smtClean="0"/>
              <a:t>By looking at the above graph we can say that most of the factors which are affecting in sales of Wada-</a:t>
            </a:r>
            <a:r>
              <a:rPr lang="en-IN" dirty="0" err="1" smtClean="0"/>
              <a:t>Pav</a:t>
            </a:r>
            <a:r>
              <a:rPr lang="en-IN" dirty="0" smtClean="0"/>
              <a:t> are 1) Taste of Food 2) Quality of Food 3) Price of Food.</a:t>
            </a:r>
          </a:p>
          <a:p>
            <a:r>
              <a:rPr lang="en-IN" dirty="0" smtClean="0"/>
              <a:t>So the solution for this given problem is that he have to give very good test as well as quality in affordable price then and only then He can do better business.</a:t>
            </a:r>
          </a:p>
        </p:txBody>
      </p:sp>
    </p:spTree>
    <p:extLst>
      <p:ext uri="{BB962C8B-B14F-4D97-AF65-F5344CB8AC3E}">
        <p14:creationId xmlns:p14="http://schemas.microsoft.com/office/powerpoint/2010/main" val="281875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 </a:t>
            </a:r>
            <a:endParaRPr lang="en-IN" dirty="0"/>
          </a:p>
        </p:txBody>
      </p:sp>
      <p:sp>
        <p:nvSpPr>
          <p:cNvPr id="3" name="Content Placeholder 2"/>
          <p:cNvSpPr>
            <a:spLocks noGrp="1"/>
          </p:cNvSpPr>
          <p:nvPr>
            <p:ph idx="1"/>
          </p:nvPr>
        </p:nvSpPr>
        <p:spPr/>
        <p:txBody>
          <a:bodyPr/>
          <a:lstStyle/>
          <a:p>
            <a:r>
              <a:rPr lang="en-IN" dirty="0"/>
              <a:t>H</a:t>
            </a:r>
            <a:r>
              <a:rPr lang="en-IN" dirty="0" smtClean="0"/>
              <a:t>e </a:t>
            </a:r>
            <a:r>
              <a:rPr lang="en-IN" dirty="0"/>
              <a:t>can attracts 79.68% of customer at his shop.</a:t>
            </a:r>
          </a:p>
          <a:p>
            <a:r>
              <a:rPr lang="en-IN" dirty="0" smtClean="0"/>
              <a:t>He can do near 80% better business than other.</a:t>
            </a:r>
            <a:endParaRPr lang="en-IN" dirty="0"/>
          </a:p>
        </p:txBody>
      </p:sp>
    </p:spTree>
    <p:extLst>
      <p:ext uri="{BB962C8B-B14F-4D97-AF65-F5344CB8AC3E}">
        <p14:creationId xmlns:p14="http://schemas.microsoft.com/office/powerpoint/2010/main" val="1633161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515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WelCome</vt:lpstr>
      <vt:lpstr>Agenda :</vt:lpstr>
      <vt:lpstr>Introduction</vt:lpstr>
      <vt:lpstr>Problem Statement</vt:lpstr>
      <vt:lpstr>Problem Analysis</vt:lpstr>
      <vt:lpstr>Data of Four Restaurant </vt:lpstr>
      <vt:lpstr>Pareto Chart for Data of Four Restaurant</vt:lpstr>
      <vt:lpstr>Solution :</vt:lpstr>
      <vt:lpstr>Impact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Windows User</dc:creator>
  <cp:lastModifiedBy>Windows User</cp:lastModifiedBy>
  <cp:revision>23</cp:revision>
  <dcterms:created xsi:type="dcterms:W3CDTF">2021-02-19T16:23:32Z</dcterms:created>
  <dcterms:modified xsi:type="dcterms:W3CDTF">2021-02-27T11:30:09Z</dcterms:modified>
</cp:coreProperties>
</file>