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7E3FE7-E218-43A7-BA16-E0A8902D7FDD}"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D3B1A-E76E-4FA9-873D-D9BE6576A91E}" type="slidenum">
              <a:rPr lang="en-IN" smtClean="0"/>
              <a:t>‹#›</a:t>
            </a:fld>
            <a:endParaRPr lang="en-IN"/>
          </a:p>
        </p:txBody>
      </p:sp>
    </p:spTree>
    <p:extLst>
      <p:ext uri="{BB962C8B-B14F-4D97-AF65-F5344CB8AC3E}">
        <p14:creationId xmlns:p14="http://schemas.microsoft.com/office/powerpoint/2010/main" val="380039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7E3FE7-E218-43A7-BA16-E0A8902D7FDD}"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D3B1A-E76E-4FA9-873D-D9BE6576A91E}" type="slidenum">
              <a:rPr lang="en-IN" smtClean="0"/>
              <a:t>‹#›</a:t>
            </a:fld>
            <a:endParaRPr lang="en-IN"/>
          </a:p>
        </p:txBody>
      </p:sp>
    </p:spTree>
    <p:extLst>
      <p:ext uri="{BB962C8B-B14F-4D97-AF65-F5344CB8AC3E}">
        <p14:creationId xmlns:p14="http://schemas.microsoft.com/office/powerpoint/2010/main" val="7446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7E3FE7-E218-43A7-BA16-E0A8902D7FDD}"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D3B1A-E76E-4FA9-873D-D9BE6576A91E}" type="slidenum">
              <a:rPr lang="en-IN" smtClean="0"/>
              <a:t>‹#›</a:t>
            </a:fld>
            <a:endParaRPr lang="en-IN"/>
          </a:p>
        </p:txBody>
      </p:sp>
    </p:spTree>
    <p:extLst>
      <p:ext uri="{BB962C8B-B14F-4D97-AF65-F5344CB8AC3E}">
        <p14:creationId xmlns:p14="http://schemas.microsoft.com/office/powerpoint/2010/main" val="241782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7E3FE7-E218-43A7-BA16-E0A8902D7FDD}"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D3B1A-E76E-4FA9-873D-D9BE6576A91E}" type="slidenum">
              <a:rPr lang="en-IN" smtClean="0"/>
              <a:t>‹#›</a:t>
            </a:fld>
            <a:endParaRPr lang="en-IN"/>
          </a:p>
        </p:txBody>
      </p:sp>
    </p:spTree>
    <p:extLst>
      <p:ext uri="{BB962C8B-B14F-4D97-AF65-F5344CB8AC3E}">
        <p14:creationId xmlns:p14="http://schemas.microsoft.com/office/powerpoint/2010/main" val="366974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7E3FE7-E218-43A7-BA16-E0A8902D7FDD}"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D3B1A-E76E-4FA9-873D-D9BE6576A91E}" type="slidenum">
              <a:rPr lang="en-IN" smtClean="0"/>
              <a:t>‹#›</a:t>
            </a:fld>
            <a:endParaRPr lang="en-IN"/>
          </a:p>
        </p:txBody>
      </p:sp>
    </p:spTree>
    <p:extLst>
      <p:ext uri="{BB962C8B-B14F-4D97-AF65-F5344CB8AC3E}">
        <p14:creationId xmlns:p14="http://schemas.microsoft.com/office/powerpoint/2010/main" val="17078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7E3FE7-E218-43A7-BA16-E0A8902D7FDD}"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0D3B1A-E76E-4FA9-873D-D9BE6576A91E}" type="slidenum">
              <a:rPr lang="en-IN" smtClean="0"/>
              <a:t>‹#›</a:t>
            </a:fld>
            <a:endParaRPr lang="en-IN"/>
          </a:p>
        </p:txBody>
      </p:sp>
    </p:spTree>
    <p:extLst>
      <p:ext uri="{BB962C8B-B14F-4D97-AF65-F5344CB8AC3E}">
        <p14:creationId xmlns:p14="http://schemas.microsoft.com/office/powerpoint/2010/main" val="351648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47E3FE7-E218-43A7-BA16-E0A8902D7FDD}" type="datetimeFigureOut">
              <a:rPr lang="en-IN" smtClean="0"/>
              <a:t>28-02-2021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0D3B1A-E76E-4FA9-873D-D9BE6576A91E}" type="slidenum">
              <a:rPr lang="en-IN" smtClean="0"/>
              <a:t>‹#›</a:t>
            </a:fld>
            <a:endParaRPr lang="en-IN"/>
          </a:p>
        </p:txBody>
      </p:sp>
    </p:spTree>
    <p:extLst>
      <p:ext uri="{BB962C8B-B14F-4D97-AF65-F5344CB8AC3E}">
        <p14:creationId xmlns:p14="http://schemas.microsoft.com/office/powerpoint/2010/main" val="358004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7E3FE7-E218-43A7-BA16-E0A8902D7FDD}" type="datetimeFigureOut">
              <a:rPr lang="en-IN" smtClean="0"/>
              <a:t>28-02-2021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0D3B1A-E76E-4FA9-873D-D9BE6576A91E}" type="slidenum">
              <a:rPr lang="en-IN" smtClean="0"/>
              <a:t>‹#›</a:t>
            </a:fld>
            <a:endParaRPr lang="en-IN"/>
          </a:p>
        </p:txBody>
      </p:sp>
    </p:spTree>
    <p:extLst>
      <p:ext uri="{BB962C8B-B14F-4D97-AF65-F5344CB8AC3E}">
        <p14:creationId xmlns:p14="http://schemas.microsoft.com/office/powerpoint/2010/main" val="287589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E3FE7-E218-43A7-BA16-E0A8902D7FDD}" type="datetimeFigureOut">
              <a:rPr lang="en-IN" smtClean="0"/>
              <a:t>28-02-2021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0D3B1A-E76E-4FA9-873D-D9BE6576A91E}" type="slidenum">
              <a:rPr lang="en-IN" smtClean="0"/>
              <a:t>‹#›</a:t>
            </a:fld>
            <a:endParaRPr lang="en-IN"/>
          </a:p>
        </p:txBody>
      </p:sp>
    </p:spTree>
    <p:extLst>
      <p:ext uri="{BB962C8B-B14F-4D97-AF65-F5344CB8AC3E}">
        <p14:creationId xmlns:p14="http://schemas.microsoft.com/office/powerpoint/2010/main" val="367832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7E3FE7-E218-43A7-BA16-E0A8902D7FDD}"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0D3B1A-E76E-4FA9-873D-D9BE6576A91E}" type="slidenum">
              <a:rPr lang="en-IN" smtClean="0"/>
              <a:t>‹#›</a:t>
            </a:fld>
            <a:endParaRPr lang="en-IN"/>
          </a:p>
        </p:txBody>
      </p:sp>
    </p:spTree>
    <p:extLst>
      <p:ext uri="{BB962C8B-B14F-4D97-AF65-F5344CB8AC3E}">
        <p14:creationId xmlns:p14="http://schemas.microsoft.com/office/powerpoint/2010/main" val="278633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7E3FE7-E218-43A7-BA16-E0A8902D7FDD}"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0D3B1A-E76E-4FA9-873D-D9BE6576A91E}" type="slidenum">
              <a:rPr lang="en-IN" smtClean="0"/>
              <a:t>‹#›</a:t>
            </a:fld>
            <a:endParaRPr lang="en-IN"/>
          </a:p>
        </p:txBody>
      </p:sp>
    </p:spTree>
    <p:extLst>
      <p:ext uri="{BB962C8B-B14F-4D97-AF65-F5344CB8AC3E}">
        <p14:creationId xmlns:p14="http://schemas.microsoft.com/office/powerpoint/2010/main" val="372311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E3FE7-E218-43A7-BA16-E0A8902D7FDD}" type="datetimeFigureOut">
              <a:rPr lang="en-IN" smtClean="0"/>
              <a:t>28-02-2021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D3B1A-E76E-4FA9-873D-D9BE6576A91E}" type="slidenum">
              <a:rPr lang="en-IN" smtClean="0"/>
              <a:t>‹#›</a:t>
            </a:fld>
            <a:endParaRPr lang="en-IN"/>
          </a:p>
        </p:txBody>
      </p:sp>
    </p:spTree>
    <p:extLst>
      <p:ext uri="{BB962C8B-B14F-4D97-AF65-F5344CB8AC3E}">
        <p14:creationId xmlns:p14="http://schemas.microsoft.com/office/powerpoint/2010/main" val="209940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ounded Rectangle 4"/>
          <p:cNvSpPr/>
          <p:nvPr/>
        </p:nvSpPr>
        <p:spPr>
          <a:xfrm>
            <a:off x="0" y="4999703"/>
            <a:ext cx="3760839" cy="185829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smtClean="0">
              <a:ln>
                <a:solidFill>
                  <a:schemeClr val="bg1"/>
                </a:solidFill>
              </a:ln>
              <a:solidFill>
                <a:schemeClr val="bg1"/>
              </a:solidFill>
            </a:endParaRPr>
          </a:p>
          <a:p>
            <a:pPr algn="ctr"/>
            <a:r>
              <a:rPr lang="en-IN" sz="1400" dirty="0" smtClean="0">
                <a:ln>
                  <a:solidFill>
                    <a:schemeClr val="bg1"/>
                  </a:solidFill>
                </a:ln>
                <a:solidFill>
                  <a:schemeClr val="bg1"/>
                </a:solidFill>
              </a:rPr>
              <a:t>Analytical Solution – </a:t>
            </a:r>
            <a:r>
              <a:rPr lang="en-IN" sz="1400" dirty="0" smtClean="0">
                <a:ln>
                  <a:solidFill>
                    <a:schemeClr val="bg1"/>
                  </a:solidFill>
                </a:ln>
                <a:solidFill>
                  <a:schemeClr val="bg1"/>
                </a:solidFill>
              </a:rPr>
              <a:t>Restaurant a </a:t>
            </a:r>
            <a:r>
              <a:rPr lang="en-IN" sz="1400" dirty="0" err="1" smtClean="0">
                <a:ln>
                  <a:solidFill>
                    <a:schemeClr val="bg1"/>
                  </a:solidFill>
                </a:ln>
                <a:solidFill>
                  <a:schemeClr val="bg1"/>
                </a:solidFill>
              </a:rPr>
              <a:t>Banglore</a:t>
            </a:r>
            <a:endParaRPr lang="en-IN" sz="1400" dirty="0" smtClean="0">
              <a:ln>
                <a:solidFill>
                  <a:schemeClr val="bg1"/>
                </a:solidFill>
              </a:ln>
              <a:solidFill>
                <a:schemeClr val="bg1"/>
              </a:solidFill>
            </a:endParaRPr>
          </a:p>
          <a:p>
            <a:pPr algn="ctr"/>
            <a:r>
              <a:rPr lang="en-IN" sz="2000" dirty="0" smtClean="0">
                <a:ln>
                  <a:solidFill>
                    <a:schemeClr val="bg1"/>
                  </a:solidFill>
                </a:ln>
                <a:solidFill>
                  <a:schemeClr val="bg1"/>
                </a:solidFill>
              </a:rPr>
              <a:t>Nikhil </a:t>
            </a:r>
            <a:r>
              <a:rPr lang="en-IN" sz="2000" dirty="0" err="1" smtClean="0">
                <a:ln>
                  <a:solidFill>
                    <a:schemeClr val="bg1"/>
                  </a:solidFill>
                </a:ln>
                <a:solidFill>
                  <a:schemeClr val="bg1"/>
                </a:solidFill>
              </a:rPr>
              <a:t>Darokar</a:t>
            </a:r>
            <a:endParaRPr lang="en-IN" sz="2000" dirty="0">
              <a:ln>
                <a:solidFill>
                  <a:schemeClr val="bg1"/>
                </a:solidFill>
              </a:ln>
              <a:solidFill>
                <a:schemeClr val="bg1"/>
              </a:solidFill>
            </a:endParaRPr>
          </a:p>
        </p:txBody>
      </p:sp>
      <p:sp>
        <p:nvSpPr>
          <p:cNvPr id="6" name="TextBox 5"/>
          <p:cNvSpPr txBox="1"/>
          <p:nvPr/>
        </p:nvSpPr>
        <p:spPr>
          <a:xfrm>
            <a:off x="597309" y="5203655"/>
            <a:ext cx="2566219" cy="769441"/>
          </a:xfrm>
          <a:prstGeom prst="rect">
            <a:avLst/>
          </a:prstGeom>
          <a:noFill/>
        </p:spPr>
        <p:txBody>
          <a:bodyPr wrap="square" rtlCol="0">
            <a:spAutoFit/>
          </a:bodyPr>
          <a:lstStyle/>
          <a:p>
            <a:r>
              <a:rPr lang="en-IN" sz="4400" b="1" dirty="0" err="1" smtClean="0">
                <a:solidFill>
                  <a:schemeClr val="bg1"/>
                </a:solidFill>
              </a:rPr>
              <a:t>WelCome</a:t>
            </a:r>
            <a:endParaRPr lang="en-IN" sz="4400" dirty="0"/>
          </a:p>
        </p:txBody>
      </p:sp>
    </p:spTree>
    <p:extLst>
      <p:ext uri="{BB962C8B-B14F-4D97-AF65-F5344CB8AC3E}">
        <p14:creationId xmlns:p14="http://schemas.microsoft.com/office/powerpoint/2010/main" val="222477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8"/>
            <a:ext cx="2303206" cy="829494"/>
          </a:xfrm>
        </p:spPr>
        <p:txBody>
          <a:bodyPr/>
          <a:lstStyle/>
          <a:p>
            <a:r>
              <a:rPr lang="en-IN" b="1" dirty="0" smtClean="0"/>
              <a:t>Agenda :</a:t>
            </a:r>
            <a:endParaRPr lang="en-IN" b="1" dirty="0"/>
          </a:p>
        </p:txBody>
      </p:sp>
      <p:sp>
        <p:nvSpPr>
          <p:cNvPr id="3" name="Content Placeholder 2"/>
          <p:cNvSpPr>
            <a:spLocks noGrp="1"/>
          </p:cNvSpPr>
          <p:nvPr>
            <p:ph idx="1"/>
          </p:nvPr>
        </p:nvSpPr>
        <p:spPr>
          <a:xfrm>
            <a:off x="838200" y="1368424"/>
            <a:ext cx="10515600" cy="4958633"/>
          </a:xfrm>
        </p:spPr>
        <p:txBody>
          <a:bodyPr>
            <a:normAutofit/>
          </a:bodyPr>
          <a:lstStyle/>
          <a:p>
            <a:r>
              <a:rPr lang="en-IN" sz="3600" dirty="0" smtClean="0">
                <a:latin typeface="+mj-lt"/>
                <a:ea typeface="+mj-ea"/>
                <a:cs typeface="+mj-cs"/>
              </a:rPr>
              <a:t>Introduction</a:t>
            </a:r>
          </a:p>
          <a:p>
            <a:r>
              <a:rPr lang="en-IN" sz="3600" dirty="0">
                <a:latin typeface="+mj-lt"/>
                <a:ea typeface="+mj-ea"/>
                <a:cs typeface="+mj-cs"/>
              </a:rPr>
              <a:t>Problem Statement</a:t>
            </a:r>
          </a:p>
          <a:p>
            <a:r>
              <a:rPr lang="en-IN" sz="3600" dirty="0">
                <a:latin typeface="+mj-lt"/>
                <a:ea typeface="+mj-ea"/>
                <a:cs typeface="+mj-cs"/>
              </a:rPr>
              <a:t>Problem Analysis</a:t>
            </a:r>
          </a:p>
          <a:p>
            <a:r>
              <a:rPr lang="en-IN" sz="3600" dirty="0">
                <a:latin typeface="+mj-lt"/>
                <a:ea typeface="+mj-ea"/>
                <a:cs typeface="+mj-cs"/>
              </a:rPr>
              <a:t>Solution</a:t>
            </a:r>
          </a:p>
          <a:p>
            <a:r>
              <a:rPr lang="en-IN" sz="3600" dirty="0">
                <a:latin typeface="+mj-lt"/>
                <a:ea typeface="+mj-ea"/>
                <a:cs typeface="+mj-cs"/>
              </a:rPr>
              <a:t>Impact</a:t>
            </a:r>
          </a:p>
          <a:p>
            <a:endParaRPr lang="en-IN" sz="3600" dirty="0">
              <a:latin typeface="+mj-lt"/>
              <a:ea typeface="+mj-ea"/>
              <a:cs typeface="+mj-cs"/>
            </a:endParaRPr>
          </a:p>
        </p:txBody>
      </p:sp>
    </p:spTree>
    <p:extLst>
      <p:ext uri="{BB962C8B-B14F-4D97-AF65-F5344CB8AC3E}">
        <p14:creationId xmlns:p14="http://schemas.microsoft.com/office/powerpoint/2010/main" val="247356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9"/>
            <a:ext cx="10515600" cy="682010"/>
          </a:xfrm>
        </p:spPr>
        <p:txBody>
          <a:bodyPr>
            <a:normAutofit fontScale="90000"/>
          </a:bodyPr>
          <a:lstStyle/>
          <a:p>
            <a:pPr algn="ctr"/>
            <a:r>
              <a:rPr lang="en-IN" b="1" dirty="0" smtClean="0"/>
              <a:t>Introduction</a:t>
            </a:r>
            <a:endParaRPr lang="en-IN" dirty="0"/>
          </a:p>
        </p:txBody>
      </p:sp>
      <p:sp>
        <p:nvSpPr>
          <p:cNvPr id="3" name="Content Placeholder 2"/>
          <p:cNvSpPr>
            <a:spLocks noGrp="1"/>
          </p:cNvSpPr>
          <p:nvPr>
            <p:ph idx="1"/>
          </p:nvPr>
        </p:nvSpPr>
        <p:spPr>
          <a:xfrm>
            <a:off x="838200" y="1047135"/>
            <a:ext cx="10515600" cy="5129828"/>
          </a:xfrm>
        </p:spPr>
        <p:txBody>
          <a:bodyPr/>
          <a:lstStyle/>
          <a:p>
            <a:r>
              <a:rPr lang="en-IN" dirty="0" smtClean="0"/>
              <a:t>A man has rented a shop near BTM Layout Nagar, The rent of his shop is 14000 per month.</a:t>
            </a:r>
          </a:p>
          <a:p>
            <a:r>
              <a:rPr lang="en-IN" dirty="0" smtClean="0"/>
              <a:t>In first three months he make profit from that particular business.</a:t>
            </a:r>
          </a:p>
          <a:p>
            <a:r>
              <a:rPr lang="en-IN" dirty="0" smtClean="0"/>
              <a:t>But After the three he faced huge loss is his business.</a:t>
            </a:r>
          </a:p>
          <a:p>
            <a:r>
              <a:rPr lang="en-IN" dirty="0" smtClean="0"/>
              <a:t>We need to find out solution for his business.</a:t>
            </a:r>
            <a:endParaRPr lang="en-IN" dirty="0"/>
          </a:p>
        </p:txBody>
      </p:sp>
    </p:spTree>
    <p:extLst>
      <p:ext uri="{BB962C8B-B14F-4D97-AF65-F5344CB8AC3E}">
        <p14:creationId xmlns:p14="http://schemas.microsoft.com/office/powerpoint/2010/main" val="214882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245"/>
            <a:ext cx="10515600" cy="589935"/>
          </a:xfrm>
        </p:spPr>
        <p:txBody>
          <a:bodyPr>
            <a:normAutofit fontScale="90000"/>
          </a:bodyPr>
          <a:lstStyle/>
          <a:p>
            <a:pPr algn="ctr"/>
            <a:r>
              <a:rPr lang="en-IN" b="1" dirty="0" smtClean="0"/>
              <a:t>Problem Statement</a:t>
            </a:r>
            <a:endParaRPr lang="en-IN" dirty="0"/>
          </a:p>
        </p:txBody>
      </p:sp>
      <p:sp>
        <p:nvSpPr>
          <p:cNvPr id="3" name="Content Placeholder 2"/>
          <p:cNvSpPr>
            <a:spLocks noGrp="1"/>
          </p:cNvSpPr>
          <p:nvPr>
            <p:ph idx="1"/>
          </p:nvPr>
        </p:nvSpPr>
        <p:spPr>
          <a:xfrm>
            <a:off x="838200" y="766916"/>
            <a:ext cx="10515600" cy="5825613"/>
          </a:xfrm>
        </p:spPr>
        <p:txBody>
          <a:bodyPr>
            <a:normAutofit fontScale="70000" lnSpcReduction="20000"/>
          </a:bodyPr>
          <a:lstStyle/>
          <a:p>
            <a:r>
              <a:rPr lang="en-US" dirty="0" smtClean="0"/>
              <a:t>A man has took a shop in Rent near BTM Layout, Bangalore, not in the main road but as a local shop. The rent of the shop is 14000 per month. The man took the shop to sell fast food like - Biryani, Maggie, Egg </a:t>
            </a:r>
            <a:r>
              <a:rPr lang="en-US" dirty="0" err="1" smtClean="0"/>
              <a:t>Bhujia</a:t>
            </a:r>
            <a:r>
              <a:rPr lang="en-US" dirty="0" smtClean="0"/>
              <a:t>, </a:t>
            </a:r>
            <a:r>
              <a:rPr lang="en-US" dirty="0" err="1" smtClean="0"/>
              <a:t>Omlets</a:t>
            </a:r>
            <a:r>
              <a:rPr lang="en-US" dirty="0" smtClean="0"/>
              <a:t>, Chicken Kabab etc.</a:t>
            </a:r>
          </a:p>
          <a:p>
            <a:endParaRPr lang="en-US" dirty="0" smtClean="0"/>
          </a:p>
          <a:p>
            <a:r>
              <a:rPr lang="en-US" dirty="0" smtClean="0"/>
              <a:t>a. In the first 3 months he make a profit of around 100000, with a sales of around 300000.</a:t>
            </a:r>
          </a:p>
          <a:p>
            <a:pPr marL="0" indent="0">
              <a:buNone/>
            </a:pPr>
            <a:endParaRPr lang="en-US" dirty="0" smtClean="0"/>
          </a:p>
          <a:p>
            <a:r>
              <a:rPr lang="en-US" dirty="0" smtClean="0"/>
              <a:t>b. In the 1st month he was selling veg food also, but he stopped after the 2nd month as it stock was not getting out.</a:t>
            </a:r>
          </a:p>
          <a:p>
            <a:pPr marL="0" indent="0">
              <a:buNone/>
            </a:pPr>
            <a:endParaRPr lang="en-US" dirty="0" smtClean="0"/>
          </a:p>
          <a:p>
            <a:r>
              <a:rPr lang="en-US" dirty="0" smtClean="0"/>
              <a:t>c. After 4 – 5 months down the line the man is making a huge loss in his investment. He has a due of 2 months to pay the rent.</a:t>
            </a:r>
          </a:p>
          <a:p>
            <a:pPr marL="0" indent="0">
              <a:buNone/>
            </a:pPr>
            <a:endParaRPr lang="en-US" dirty="0" smtClean="0"/>
          </a:p>
          <a:p>
            <a:r>
              <a:rPr lang="en-US" dirty="0" smtClean="0"/>
              <a:t>d. The sale has drastically gone down and he is thinking to close the shop.</a:t>
            </a:r>
          </a:p>
          <a:p>
            <a:pPr marL="0" indent="0">
              <a:buNone/>
            </a:pPr>
            <a:endParaRPr lang="en-US" dirty="0" smtClean="0"/>
          </a:p>
          <a:p>
            <a:r>
              <a:rPr lang="en-US" dirty="0" smtClean="0"/>
              <a:t>e. The Man is very lazy in working hard and also very poor in any other investment.</a:t>
            </a:r>
          </a:p>
          <a:p>
            <a:pPr marL="0" indent="0">
              <a:buNone/>
            </a:pPr>
            <a:endParaRPr lang="en-US" dirty="0" smtClean="0"/>
          </a:p>
          <a:p>
            <a:r>
              <a:rPr lang="en-US" dirty="0" smtClean="0"/>
              <a:t>How will you tackle a situation of this kind? Write a solution to this kind of problem. Give a Fact-full answer by understanding the critical problems</a:t>
            </a:r>
            <a:endParaRPr lang="en-IN" dirty="0"/>
          </a:p>
        </p:txBody>
      </p:sp>
    </p:spTree>
    <p:extLst>
      <p:ext uri="{BB962C8B-B14F-4D97-AF65-F5344CB8AC3E}">
        <p14:creationId xmlns:p14="http://schemas.microsoft.com/office/powerpoint/2010/main" val="3051162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32"/>
            <a:ext cx="10515600" cy="844243"/>
          </a:xfrm>
        </p:spPr>
        <p:txBody>
          <a:bodyPr/>
          <a:lstStyle/>
          <a:p>
            <a:pPr algn="ctr"/>
            <a:r>
              <a:rPr lang="en-IN" b="1" dirty="0" smtClean="0"/>
              <a:t>Data Source</a:t>
            </a:r>
            <a:endParaRPr lang="en-IN"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36690176"/>
              </p:ext>
            </p:extLst>
          </p:nvPr>
        </p:nvGraphicFramePr>
        <p:xfrm>
          <a:off x="2" y="1283109"/>
          <a:ext cx="12191996" cy="5574891"/>
        </p:xfrm>
        <a:graphic>
          <a:graphicData uri="http://schemas.openxmlformats.org/drawingml/2006/table">
            <a:tbl>
              <a:tblPr>
                <a:tableStyleId>{5C22544A-7EE6-4342-B048-85BDC9FD1C3A}</a:tableStyleId>
              </a:tblPr>
              <a:tblGrid>
                <a:gridCol w="650239">
                  <a:extLst>
                    <a:ext uri="{9D8B030D-6E8A-4147-A177-3AD203B41FA5}">
                      <a16:colId xmlns:a16="http://schemas.microsoft.com/office/drawing/2014/main" val="4027821994"/>
                    </a:ext>
                  </a:extLst>
                </a:gridCol>
                <a:gridCol w="650239">
                  <a:extLst>
                    <a:ext uri="{9D8B030D-6E8A-4147-A177-3AD203B41FA5}">
                      <a16:colId xmlns:a16="http://schemas.microsoft.com/office/drawing/2014/main" val="3877581310"/>
                    </a:ext>
                  </a:extLst>
                </a:gridCol>
                <a:gridCol w="650239">
                  <a:extLst>
                    <a:ext uri="{9D8B030D-6E8A-4147-A177-3AD203B41FA5}">
                      <a16:colId xmlns:a16="http://schemas.microsoft.com/office/drawing/2014/main" val="2139185549"/>
                    </a:ext>
                  </a:extLst>
                </a:gridCol>
                <a:gridCol w="826347">
                  <a:extLst>
                    <a:ext uri="{9D8B030D-6E8A-4147-A177-3AD203B41FA5}">
                      <a16:colId xmlns:a16="http://schemas.microsoft.com/office/drawing/2014/main" val="3375744491"/>
                    </a:ext>
                  </a:extLst>
                </a:gridCol>
                <a:gridCol w="1002454">
                  <a:extLst>
                    <a:ext uri="{9D8B030D-6E8A-4147-A177-3AD203B41FA5}">
                      <a16:colId xmlns:a16="http://schemas.microsoft.com/office/drawing/2014/main" val="1463262998"/>
                    </a:ext>
                  </a:extLst>
                </a:gridCol>
                <a:gridCol w="1002454">
                  <a:extLst>
                    <a:ext uri="{9D8B030D-6E8A-4147-A177-3AD203B41FA5}">
                      <a16:colId xmlns:a16="http://schemas.microsoft.com/office/drawing/2014/main" val="1930912234"/>
                    </a:ext>
                  </a:extLst>
                </a:gridCol>
                <a:gridCol w="555413">
                  <a:extLst>
                    <a:ext uri="{9D8B030D-6E8A-4147-A177-3AD203B41FA5}">
                      <a16:colId xmlns:a16="http://schemas.microsoft.com/office/drawing/2014/main" val="887869133"/>
                    </a:ext>
                  </a:extLst>
                </a:gridCol>
                <a:gridCol w="555413">
                  <a:extLst>
                    <a:ext uri="{9D8B030D-6E8A-4147-A177-3AD203B41FA5}">
                      <a16:colId xmlns:a16="http://schemas.microsoft.com/office/drawing/2014/main" val="3530726447"/>
                    </a:ext>
                  </a:extLst>
                </a:gridCol>
                <a:gridCol w="596053">
                  <a:extLst>
                    <a:ext uri="{9D8B030D-6E8A-4147-A177-3AD203B41FA5}">
                      <a16:colId xmlns:a16="http://schemas.microsoft.com/office/drawing/2014/main" val="38922511"/>
                    </a:ext>
                  </a:extLst>
                </a:gridCol>
                <a:gridCol w="596053">
                  <a:extLst>
                    <a:ext uri="{9D8B030D-6E8A-4147-A177-3AD203B41FA5}">
                      <a16:colId xmlns:a16="http://schemas.microsoft.com/office/drawing/2014/main" val="283189242"/>
                    </a:ext>
                  </a:extLst>
                </a:gridCol>
                <a:gridCol w="680719">
                  <a:extLst>
                    <a:ext uri="{9D8B030D-6E8A-4147-A177-3AD203B41FA5}">
                      <a16:colId xmlns:a16="http://schemas.microsoft.com/office/drawing/2014/main" val="2773547417"/>
                    </a:ext>
                  </a:extLst>
                </a:gridCol>
                <a:gridCol w="680719">
                  <a:extLst>
                    <a:ext uri="{9D8B030D-6E8A-4147-A177-3AD203B41FA5}">
                      <a16:colId xmlns:a16="http://schemas.microsoft.com/office/drawing/2014/main" val="513182749"/>
                    </a:ext>
                  </a:extLst>
                </a:gridCol>
                <a:gridCol w="541868">
                  <a:extLst>
                    <a:ext uri="{9D8B030D-6E8A-4147-A177-3AD203B41FA5}">
                      <a16:colId xmlns:a16="http://schemas.microsoft.com/office/drawing/2014/main" val="2493322134"/>
                    </a:ext>
                  </a:extLst>
                </a:gridCol>
                <a:gridCol w="541868">
                  <a:extLst>
                    <a:ext uri="{9D8B030D-6E8A-4147-A177-3AD203B41FA5}">
                      <a16:colId xmlns:a16="http://schemas.microsoft.com/office/drawing/2014/main" val="2269349226"/>
                    </a:ext>
                  </a:extLst>
                </a:gridCol>
                <a:gridCol w="762000">
                  <a:extLst>
                    <a:ext uri="{9D8B030D-6E8A-4147-A177-3AD203B41FA5}">
                      <a16:colId xmlns:a16="http://schemas.microsoft.com/office/drawing/2014/main" val="922884735"/>
                    </a:ext>
                  </a:extLst>
                </a:gridCol>
                <a:gridCol w="762000">
                  <a:extLst>
                    <a:ext uri="{9D8B030D-6E8A-4147-A177-3AD203B41FA5}">
                      <a16:colId xmlns:a16="http://schemas.microsoft.com/office/drawing/2014/main" val="4216952195"/>
                    </a:ext>
                  </a:extLst>
                </a:gridCol>
                <a:gridCol w="487679">
                  <a:extLst>
                    <a:ext uri="{9D8B030D-6E8A-4147-A177-3AD203B41FA5}">
                      <a16:colId xmlns:a16="http://schemas.microsoft.com/office/drawing/2014/main" val="1218843552"/>
                    </a:ext>
                  </a:extLst>
                </a:gridCol>
                <a:gridCol w="650239">
                  <a:extLst>
                    <a:ext uri="{9D8B030D-6E8A-4147-A177-3AD203B41FA5}">
                      <a16:colId xmlns:a16="http://schemas.microsoft.com/office/drawing/2014/main" val="2183049185"/>
                    </a:ext>
                  </a:extLst>
                </a:gridCol>
              </a:tblGrid>
              <a:tr h="996786">
                <a:tc>
                  <a:txBody>
                    <a:bodyPr/>
                    <a:lstStyle/>
                    <a:p>
                      <a:pPr algn="ctr" fontAlgn="b"/>
                      <a:r>
                        <a:rPr lang="en-IN" sz="1000" b="1" u="none" strike="noStrike" dirty="0">
                          <a:effectLst/>
                        </a:rPr>
                        <a:t>Sr. No.</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Month</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ctr"/>
                      <a:r>
                        <a:rPr lang="en-IN" sz="1000" b="1" u="none" strike="noStrike">
                          <a:effectLst/>
                        </a:rPr>
                        <a:t>Rent</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Total Investment Including Rent</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US" sz="1000" b="1" u="none" strike="noStrike">
                          <a:effectLst/>
                        </a:rPr>
                        <a:t>Veg Food Thali [VFT] Sales</a:t>
                      </a:r>
                      <a:endParaRPr lang="en-US"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VFT Sold</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Biryani Sales</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Biryani Sold</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Maggie Sales</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Maggie Soled</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Egg Bhujia Sales</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Egg Bhujia Soled</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Omlets Sales</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Omlets Soled</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Chicken Kabab Sales</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Chicken Kabab Soled</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Sales</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 Profit</a:t>
                      </a:r>
                      <a:endParaRPr lang="en-IN" sz="1000" b="1" i="0" u="none" strike="noStrike">
                        <a:solidFill>
                          <a:srgbClr val="000000"/>
                        </a:solidFill>
                        <a:effectLst/>
                        <a:latin typeface="Calibri" panose="020F0502020204030204" pitchFamily="34" charset="0"/>
                      </a:endParaRPr>
                    </a:p>
                  </a:txBody>
                  <a:tcPr marL="8773" marR="8773" marT="8773" marB="0" anchor="ctr"/>
                </a:tc>
                <a:extLst>
                  <a:ext uri="{0D108BD9-81ED-4DB2-BD59-A6C34878D82A}">
                    <a16:rowId xmlns:a16="http://schemas.microsoft.com/office/drawing/2014/main" val="3148876888"/>
                  </a:ext>
                </a:extLst>
              </a:tr>
              <a:tr h="915621">
                <a:tc>
                  <a:txBody>
                    <a:bodyPr/>
                    <a:lstStyle/>
                    <a:p>
                      <a:pPr algn="ctr" fontAlgn="b"/>
                      <a:r>
                        <a:rPr lang="en-IN" sz="1000" b="1" u="none" strike="noStrike">
                          <a:effectLst/>
                        </a:rPr>
                        <a:t>1</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1st</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14000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70000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30000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200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34000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170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10500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210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9000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10000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200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16500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132</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110000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40000</a:t>
                      </a:r>
                      <a:endParaRPr lang="en-IN" sz="1000" b="1" i="0" u="none" strike="noStrike">
                        <a:solidFill>
                          <a:srgbClr val="000000"/>
                        </a:solidFill>
                        <a:effectLst/>
                        <a:latin typeface="Calibri" panose="020F0502020204030204" pitchFamily="34" charset="0"/>
                      </a:endParaRPr>
                    </a:p>
                  </a:txBody>
                  <a:tcPr marL="8773" marR="8773" marT="8773" marB="0" anchor="ctr"/>
                </a:tc>
                <a:extLst>
                  <a:ext uri="{0D108BD9-81ED-4DB2-BD59-A6C34878D82A}">
                    <a16:rowId xmlns:a16="http://schemas.microsoft.com/office/drawing/2014/main" val="875067693"/>
                  </a:ext>
                </a:extLst>
              </a:tr>
              <a:tr h="915621">
                <a:tc>
                  <a:txBody>
                    <a:bodyPr/>
                    <a:lstStyle/>
                    <a:p>
                      <a:pPr algn="ctr" fontAlgn="b"/>
                      <a:r>
                        <a:rPr lang="en-IN" sz="1000" b="1" u="none" strike="noStrike">
                          <a:effectLst/>
                        </a:rPr>
                        <a:t>2</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2nd</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14000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70000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30000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200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34000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170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10500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210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9000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10000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200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16500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132</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110000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40000</a:t>
                      </a:r>
                      <a:endParaRPr lang="en-IN" sz="1000" b="1" i="0" u="none" strike="noStrike">
                        <a:solidFill>
                          <a:srgbClr val="000000"/>
                        </a:solidFill>
                        <a:effectLst/>
                        <a:latin typeface="Calibri" panose="020F0502020204030204" pitchFamily="34" charset="0"/>
                      </a:endParaRPr>
                    </a:p>
                  </a:txBody>
                  <a:tcPr marL="8773" marR="8773" marT="8773" marB="0" anchor="ctr"/>
                </a:tc>
                <a:extLst>
                  <a:ext uri="{0D108BD9-81ED-4DB2-BD59-A6C34878D82A}">
                    <a16:rowId xmlns:a16="http://schemas.microsoft.com/office/drawing/2014/main" val="1298277568"/>
                  </a:ext>
                </a:extLst>
              </a:tr>
              <a:tr h="915621">
                <a:tc>
                  <a:txBody>
                    <a:bodyPr/>
                    <a:lstStyle/>
                    <a:p>
                      <a:pPr algn="ctr" fontAlgn="b"/>
                      <a:r>
                        <a:rPr lang="en-IN" sz="1000" b="1" u="none" strike="noStrike">
                          <a:effectLst/>
                        </a:rPr>
                        <a:t>3</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3rd</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14000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60000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32000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160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8000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160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10500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116.6667</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13000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260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16500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132</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80000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20000</a:t>
                      </a:r>
                      <a:endParaRPr lang="en-IN" sz="1000" b="1" i="0" u="none" strike="noStrike">
                        <a:solidFill>
                          <a:srgbClr val="000000"/>
                        </a:solidFill>
                        <a:effectLst/>
                        <a:latin typeface="Calibri" panose="020F0502020204030204" pitchFamily="34" charset="0"/>
                      </a:endParaRPr>
                    </a:p>
                  </a:txBody>
                  <a:tcPr marL="8773" marR="8773" marT="8773" marB="0" anchor="ctr"/>
                </a:tc>
                <a:extLst>
                  <a:ext uri="{0D108BD9-81ED-4DB2-BD59-A6C34878D82A}">
                    <a16:rowId xmlns:a16="http://schemas.microsoft.com/office/drawing/2014/main" val="1129889505"/>
                  </a:ext>
                </a:extLst>
              </a:tr>
              <a:tr h="915621">
                <a:tc>
                  <a:txBody>
                    <a:bodyPr/>
                    <a:lstStyle/>
                    <a:p>
                      <a:pPr algn="ctr" fontAlgn="b"/>
                      <a:r>
                        <a:rPr lang="en-IN" sz="1000" b="1" u="none" strike="noStrike">
                          <a:effectLst/>
                        </a:rPr>
                        <a:t>4</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4th</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14000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60000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16000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80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6000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120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9000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7500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150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7500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60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46000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-14000</a:t>
                      </a:r>
                      <a:endParaRPr lang="en-IN" sz="1000" b="1" i="0" u="none" strike="noStrike">
                        <a:solidFill>
                          <a:srgbClr val="000000"/>
                        </a:solidFill>
                        <a:effectLst/>
                        <a:latin typeface="Calibri" panose="020F0502020204030204" pitchFamily="34" charset="0"/>
                      </a:endParaRPr>
                    </a:p>
                  </a:txBody>
                  <a:tcPr marL="8773" marR="8773" marT="8773" marB="0" anchor="ctr"/>
                </a:tc>
                <a:extLst>
                  <a:ext uri="{0D108BD9-81ED-4DB2-BD59-A6C34878D82A}">
                    <a16:rowId xmlns:a16="http://schemas.microsoft.com/office/drawing/2014/main" val="3223979519"/>
                  </a:ext>
                </a:extLst>
              </a:tr>
              <a:tr h="915621">
                <a:tc>
                  <a:txBody>
                    <a:bodyPr/>
                    <a:lstStyle/>
                    <a:p>
                      <a:pPr algn="ctr" fontAlgn="b"/>
                      <a:r>
                        <a:rPr lang="en-IN" sz="1000" b="1" u="none" strike="noStrike">
                          <a:effectLst/>
                        </a:rPr>
                        <a:t>5</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5th</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14000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60000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16000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80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6000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120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9000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100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7500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150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a:effectLst/>
                        </a:rPr>
                        <a:t>7500</a:t>
                      </a:r>
                      <a:endParaRPr lang="en-IN" sz="1000" b="1" i="0" u="none" strike="noStrike">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60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46000</a:t>
                      </a:r>
                      <a:endParaRPr lang="en-IN" sz="1000" b="1" i="0" u="none" strike="noStrike" dirty="0">
                        <a:solidFill>
                          <a:srgbClr val="000000"/>
                        </a:solidFill>
                        <a:effectLst/>
                        <a:latin typeface="Calibri" panose="020F0502020204030204" pitchFamily="34" charset="0"/>
                      </a:endParaRPr>
                    </a:p>
                  </a:txBody>
                  <a:tcPr marL="8773" marR="8773" marT="8773" marB="0" anchor="ctr"/>
                </a:tc>
                <a:tc>
                  <a:txBody>
                    <a:bodyPr/>
                    <a:lstStyle/>
                    <a:p>
                      <a:pPr algn="ctr" fontAlgn="b"/>
                      <a:r>
                        <a:rPr lang="en-IN" sz="1000" b="1" u="none" strike="noStrike" dirty="0">
                          <a:effectLst/>
                        </a:rPr>
                        <a:t>-14000</a:t>
                      </a:r>
                      <a:endParaRPr lang="en-IN" sz="1000" b="1" i="0" u="none" strike="noStrike" dirty="0">
                        <a:solidFill>
                          <a:srgbClr val="000000"/>
                        </a:solidFill>
                        <a:effectLst/>
                        <a:latin typeface="Calibri" panose="020F0502020204030204" pitchFamily="34" charset="0"/>
                      </a:endParaRPr>
                    </a:p>
                  </a:txBody>
                  <a:tcPr marL="8773" marR="8773" marT="8773" marB="0" anchor="ctr"/>
                </a:tc>
                <a:extLst>
                  <a:ext uri="{0D108BD9-81ED-4DB2-BD59-A6C34878D82A}">
                    <a16:rowId xmlns:a16="http://schemas.microsoft.com/office/drawing/2014/main" val="4107151658"/>
                  </a:ext>
                </a:extLst>
              </a:tr>
            </a:tbl>
          </a:graphicData>
        </a:graphic>
      </p:graphicFrame>
      <p:sp>
        <p:nvSpPr>
          <p:cNvPr id="7" name="TextBox 6"/>
          <p:cNvSpPr txBox="1"/>
          <p:nvPr/>
        </p:nvSpPr>
        <p:spPr>
          <a:xfrm>
            <a:off x="341397" y="818224"/>
            <a:ext cx="4997843" cy="369332"/>
          </a:xfrm>
          <a:prstGeom prst="rect">
            <a:avLst/>
          </a:prstGeom>
          <a:noFill/>
        </p:spPr>
        <p:txBody>
          <a:bodyPr wrap="none" rtlCol="0">
            <a:spAutoFit/>
          </a:bodyPr>
          <a:lstStyle/>
          <a:p>
            <a:pPr marL="285750" indent="-285750">
              <a:buFont typeface="Arial" panose="020B0604020202020204" pitchFamily="34" charset="0"/>
              <a:buChar char="•"/>
            </a:pPr>
            <a:r>
              <a:rPr lang="en-IN" dirty="0" smtClean="0"/>
              <a:t>We can collect this database from problem itself.</a:t>
            </a:r>
            <a:endParaRPr lang="en-IN" dirty="0"/>
          </a:p>
        </p:txBody>
      </p:sp>
    </p:spTree>
    <p:extLst>
      <p:ext uri="{BB962C8B-B14F-4D97-AF65-F5344CB8AC3E}">
        <p14:creationId xmlns:p14="http://schemas.microsoft.com/office/powerpoint/2010/main" val="446585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85249"/>
          </a:xfrm>
        </p:spPr>
        <p:txBody>
          <a:bodyPr/>
          <a:lstStyle/>
          <a:p>
            <a:pPr algn="ctr"/>
            <a:r>
              <a:rPr lang="en-IN" b="1" dirty="0" smtClean="0"/>
              <a:t>Problem Analysis</a:t>
            </a:r>
            <a:endParaRPr lang="en-IN" dirty="0"/>
          </a:p>
        </p:txBody>
      </p:sp>
      <p:sp>
        <p:nvSpPr>
          <p:cNvPr id="3" name="Content Placeholder 2"/>
          <p:cNvSpPr>
            <a:spLocks noGrp="1"/>
          </p:cNvSpPr>
          <p:nvPr>
            <p:ph idx="1"/>
          </p:nvPr>
        </p:nvSpPr>
        <p:spPr>
          <a:xfrm>
            <a:off x="0" y="785248"/>
            <a:ext cx="12192000" cy="6072751"/>
          </a:xfrm>
        </p:spPr>
        <p:txBody>
          <a:bodyPr/>
          <a:lstStyle/>
          <a:p>
            <a:r>
              <a:rPr lang="en-US" dirty="0" smtClean="0"/>
              <a:t>As In problem statement, The Owner was wasted  the veg food in first two month but still he got profit luckily, So he can save that money which can useful in another months investment </a:t>
            </a:r>
          </a:p>
          <a:p>
            <a:r>
              <a:rPr lang="en-US" dirty="0" smtClean="0"/>
              <a:t>After 2nd month he totally stop selling of veg food because his stock was not getting out, But this was not the solution for that problem.</a:t>
            </a:r>
            <a:endParaRPr lang="en-IN" dirty="0"/>
          </a:p>
        </p:txBody>
      </p:sp>
    </p:spTree>
    <p:extLst>
      <p:ext uri="{BB962C8B-B14F-4D97-AF65-F5344CB8AC3E}">
        <p14:creationId xmlns:p14="http://schemas.microsoft.com/office/powerpoint/2010/main" val="153756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7"/>
            <a:ext cx="10515600" cy="770501"/>
          </a:xfrm>
        </p:spPr>
        <p:txBody>
          <a:bodyPr/>
          <a:lstStyle/>
          <a:p>
            <a:r>
              <a:rPr lang="en-IN" b="1" dirty="0" smtClean="0"/>
              <a:t>Solution :</a:t>
            </a:r>
            <a:endParaRPr lang="en-IN" dirty="0"/>
          </a:p>
        </p:txBody>
      </p:sp>
      <p:sp>
        <p:nvSpPr>
          <p:cNvPr id="3" name="Content Placeholder 2"/>
          <p:cNvSpPr>
            <a:spLocks noGrp="1"/>
          </p:cNvSpPr>
          <p:nvPr>
            <p:ph idx="1"/>
          </p:nvPr>
        </p:nvSpPr>
        <p:spPr>
          <a:xfrm>
            <a:off x="838200" y="1489587"/>
            <a:ext cx="10515600" cy="3805084"/>
          </a:xfrm>
        </p:spPr>
        <p:txBody>
          <a:bodyPr/>
          <a:lstStyle/>
          <a:p>
            <a:r>
              <a:rPr lang="en-US" dirty="0" smtClean="0"/>
              <a:t>He have to invest his money properly in veg food, because his stock was not getting out. Means he have invested more money in veg food in two months so he can save that money.</a:t>
            </a:r>
          </a:p>
          <a:p>
            <a:r>
              <a:rPr lang="en-US" dirty="0" smtClean="0"/>
              <a:t>He stop the selling of veg food but that was not the solution, may be because of medical situation people have stopped to purchase nonveg food that's why the sales has gone down drastically.</a:t>
            </a:r>
          </a:p>
          <a:p>
            <a:r>
              <a:rPr lang="en-US" dirty="0" smtClean="0"/>
              <a:t>He have to start the selling of veg food which may be beneficial for his sell and maybe he can make profit by selling the veg food in that situation.</a:t>
            </a:r>
            <a:endParaRPr lang="en-IN" dirty="0"/>
          </a:p>
        </p:txBody>
      </p:sp>
    </p:spTree>
    <p:extLst>
      <p:ext uri="{BB962C8B-B14F-4D97-AF65-F5344CB8AC3E}">
        <p14:creationId xmlns:p14="http://schemas.microsoft.com/office/powerpoint/2010/main" val="2725976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1514" y="1998729"/>
            <a:ext cx="5077914" cy="1325563"/>
          </a:xfrm>
        </p:spPr>
        <p:txBody>
          <a:bodyPr>
            <a:normAutofit/>
          </a:bodyPr>
          <a:lstStyle/>
          <a:p>
            <a:r>
              <a:rPr lang="en-IN" sz="8800" b="1" dirty="0" smtClean="0"/>
              <a:t>Thank You</a:t>
            </a:r>
            <a:endParaRPr lang="en-IN" sz="8800" b="1" dirty="0"/>
          </a:p>
        </p:txBody>
      </p:sp>
      <p:sp>
        <p:nvSpPr>
          <p:cNvPr id="4" name="TextBox 3"/>
          <p:cNvSpPr txBox="1"/>
          <p:nvPr/>
        </p:nvSpPr>
        <p:spPr>
          <a:xfrm>
            <a:off x="4498258" y="3508958"/>
            <a:ext cx="2964426" cy="738664"/>
          </a:xfrm>
          <a:prstGeom prst="rect">
            <a:avLst/>
          </a:prstGeom>
          <a:noFill/>
        </p:spPr>
        <p:txBody>
          <a:bodyPr wrap="square" rtlCol="0">
            <a:spAutoFit/>
          </a:bodyPr>
          <a:lstStyle/>
          <a:p>
            <a:r>
              <a:rPr lang="en-IN" sz="2800" b="1" dirty="0" smtClean="0"/>
              <a:t>Mr. Nikhil </a:t>
            </a:r>
            <a:r>
              <a:rPr lang="en-IN" sz="2800" b="1" dirty="0" err="1" smtClean="0"/>
              <a:t>Darokar</a:t>
            </a:r>
            <a:endParaRPr lang="en-IN" sz="2800" b="1" dirty="0" smtClean="0"/>
          </a:p>
          <a:p>
            <a:pPr algn="ctr"/>
            <a:r>
              <a:rPr lang="en-IN" sz="1400" b="1" dirty="0" smtClean="0"/>
              <a:t>(A </a:t>
            </a:r>
            <a:r>
              <a:rPr lang="en-IN" sz="1400" b="1" dirty="0" err="1" smtClean="0"/>
              <a:t>Fututre</a:t>
            </a:r>
            <a:r>
              <a:rPr lang="en-IN" sz="1400" b="1" dirty="0" smtClean="0"/>
              <a:t> Data Scientist)</a:t>
            </a:r>
            <a:endParaRPr lang="en-IN" sz="1400" b="1" dirty="0"/>
          </a:p>
        </p:txBody>
      </p:sp>
      <p:sp>
        <p:nvSpPr>
          <p:cNvPr id="5" name="TextBox 4"/>
          <p:cNvSpPr txBox="1"/>
          <p:nvPr/>
        </p:nvSpPr>
        <p:spPr>
          <a:xfrm>
            <a:off x="5201041" y="3139626"/>
            <a:ext cx="3170903" cy="369332"/>
          </a:xfrm>
          <a:prstGeom prst="rect">
            <a:avLst/>
          </a:prstGeom>
          <a:noFill/>
        </p:spPr>
        <p:txBody>
          <a:bodyPr wrap="square" rtlCol="0">
            <a:spAutoFit/>
          </a:bodyPr>
          <a:lstStyle/>
          <a:p>
            <a:r>
              <a:rPr lang="en-IN" dirty="0" smtClean="0"/>
              <a:t>Presented By</a:t>
            </a:r>
            <a:endParaRPr lang="en-IN" dirty="0"/>
          </a:p>
        </p:txBody>
      </p:sp>
    </p:spTree>
    <p:extLst>
      <p:ext uri="{BB962C8B-B14F-4D97-AF65-F5344CB8AC3E}">
        <p14:creationId xmlns:p14="http://schemas.microsoft.com/office/powerpoint/2010/main" val="3384227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618</Words>
  <Application>Microsoft Office PowerPoint</Application>
  <PresentationFormat>Widescreen</PresentationFormat>
  <Paragraphs>150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Agenda :</vt:lpstr>
      <vt:lpstr>Introduction</vt:lpstr>
      <vt:lpstr>Problem Statement</vt:lpstr>
      <vt:lpstr>Data Source</vt:lpstr>
      <vt:lpstr>Problem Analysis</vt:lpstr>
      <vt:lpstr>Solution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cp:revision>
  <dcterms:created xsi:type="dcterms:W3CDTF">2021-02-28T10:23:39Z</dcterms:created>
  <dcterms:modified xsi:type="dcterms:W3CDTF">2021-02-28T10:54:17Z</dcterms:modified>
</cp:coreProperties>
</file>