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320" r:id="rId3"/>
    <p:sldId id="321" r:id="rId4"/>
    <p:sldId id="322" r:id="rId5"/>
    <p:sldId id="3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24" autoAdjust="0"/>
  </p:normalViewPr>
  <p:slideViewPr>
    <p:cSldViewPr snapToGrid="0">
      <p:cViewPr varScale="1">
        <p:scale>
          <a:sx n="57" d="100"/>
          <a:sy n="57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D5B5-FCD5-4B21-AED7-2D191999AA2B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03453-9EE7-4B3A-9994-0DCDCB1FC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7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3453-9EE7-4B3A-9994-0DCDCB1FC8D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5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71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1097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37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5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5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6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259" y="1589431"/>
            <a:ext cx="721995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>
                <a:solidFill>
                  <a:srgbClr val="FF0000"/>
                </a:solidFill>
              </a:rPr>
              <a:t>Set &amp; </a:t>
            </a:r>
            <a:r>
              <a:rPr lang="en-IN" sz="6000" dirty="0" err="1" smtClean="0">
                <a:solidFill>
                  <a:srgbClr val="FF0000"/>
                </a:solidFill>
              </a:rPr>
              <a:t>Frozonset</a:t>
            </a:r>
            <a:r>
              <a:rPr lang="en-IN" sz="6000" dirty="0" smtClean="0">
                <a:solidFill>
                  <a:srgbClr val="FF0000"/>
                </a:solidFill>
              </a:rPr>
              <a:t/>
            </a:r>
            <a:br>
              <a:rPr lang="en-IN" sz="6000" dirty="0" smtClean="0">
                <a:solidFill>
                  <a:srgbClr val="FF0000"/>
                </a:solidFill>
              </a:rPr>
            </a:br>
            <a:r>
              <a:rPr lang="en-IN" sz="6000" dirty="0" smtClean="0">
                <a:solidFill>
                  <a:srgbClr val="FF0000"/>
                </a:solidFill>
              </a:rPr>
              <a:t> In Python</a:t>
            </a:r>
            <a:endParaRPr lang="en-IN" sz="6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398" y="2751291"/>
            <a:ext cx="5112333" cy="1333881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FABB57"/>
                </a:solidFill>
              </a:rPr>
              <a:t>			</a:t>
            </a:r>
            <a:r>
              <a:rPr lang="en-IN" sz="4400" dirty="0">
                <a:solidFill>
                  <a:srgbClr val="FABB57"/>
                </a:solidFill>
              </a:rPr>
              <a:t> 	</a:t>
            </a:r>
            <a:r>
              <a:rPr lang="en-IN" sz="4400" dirty="0" smtClean="0">
                <a:solidFill>
                  <a:srgbClr val="FABB57"/>
                </a:solidFill>
              </a:rPr>
              <a:t>					</a:t>
            </a:r>
            <a:r>
              <a:rPr lang="en-IN" sz="4400" dirty="0" smtClean="0">
                <a:solidFill>
                  <a:schemeClr val="tx1"/>
                </a:solidFill>
              </a:rPr>
              <a:t>Nikhil </a:t>
            </a:r>
            <a:r>
              <a:rPr lang="en-IN" sz="4400" dirty="0" err="1" smtClean="0">
                <a:solidFill>
                  <a:schemeClr val="tx1"/>
                </a:solidFill>
              </a:rPr>
              <a:t>Darokar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963"/>
            <a:ext cx="8596668" cy="114992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What is Set in Python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055"/>
            <a:ext cx="8596668" cy="480830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Set : 1) Set is also a built in Data </a:t>
            </a:r>
            <a:r>
              <a:rPr lang="en-IN" sz="2000" dirty="0"/>
              <a:t>T</a:t>
            </a:r>
            <a:r>
              <a:rPr lang="en-IN" sz="2000" dirty="0" smtClean="0"/>
              <a:t>ypes in python.</a:t>
            </a:r>
          </a:p>
          <a:p>
            <a:pPr marL="914400" lvl="2" indent="0">
              <a:buNone/>
            </a:pPr>
            <a:r>
              <a:rPr lang="en-IN" sz="2000" dirty="0" smtClean="0"/>
              <a:t> 2) We can create Set by using { } Curly </a:t>
            </a:r>
            <a:r>
              <a:rPr lang="en-IN" sz="2000" dirty="0" smtClean="0"/>
              <a:t>brackets.</a:t>
            </a:r>
            <a:endParaRPr lang="en-IN" sz="2000" dirty="0" smtClean="0"/>
          </a:p>
          <a:p>
            <a:pPr marL="914400" lvl="2" indent="0">
              <a:buNone/>
            </a:pPr>
            <a:r>
              <a:rPr lang="en-IN" sz="2000" dirty="0" smtClean="0"/>
              <a:t> 3) In o/p we will get only unique values</a:t>
            </a:r>
            <a:r>
              <a:rPr lang="en-IN" sz="2000" dirty="0" smtClean="0"/>
              <a:t>.</a:t>
            </a:r>
          </a:p>
          <a:p>
            <a:pPr marL="914400" lvl="2" indent="0">
              <a:buNone/>
            </a:pPr>
            <a:r>
              <a:rPr lang="en-IN" sz="2000" dirty="0" smtClean="0"/>
              <a:t>4) Set is collection of unique element.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Note : Set is mutable Data Type. We can </a:t>
            </a:r>
            <a:r>
              <a:rPr lang="en-IN" sz="2000" dirty="0" smtClean="0"/>
              <a:t>add the </a:t>
            </a:r>
            <a:r>
              <a:rPr lang="en-IN" sz="2000" dirty="0" smtClean="0"/>
              <a:t>elements once we </a:t>
            </a:r>
            <a:r>
              <a:rPr lang="en-IN" sz="2000" dirty="0" smtClean="0"/>
              <a:t>create a set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8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56983"/>
              </p:ext>
            </p:extLst>
          </p:nvPr>
        </p:nvGraphicFramePr>
        <p:xfrm>
          <a:off x="-2" y="-1"/>
          <a:ext cx="12192002" cy="6858000"/>
        </p:xfrm>
        <a:graphic>
          <a:graphicData uri="http://schemas.openxmlformats.org/drawingml/2006/table">
            <a:tbl>
              <a:tblPr/>
              <a:tblGrid>
                <a:gridCol w="6096001">
                  <a:extLst>
                    <a:ext uri="{9D8B030D-6E8A-4147-A177-3AD203B41FA5}">
                      <a16:colId xmlns:a16="http://schemas.microsoft.com/office/drawing/2014/main" val="3607840188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3163481034"/>
                    </a:ext>
                  </a:extLst>
                </a:gridCol>
              </a:tblGrid>
              <a:tr h="51898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Method</a:t>
                      </a:r>
                    </a:p>
                  </a:txBody>
                  <a:tcPr marL="104904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Description</a:t>
                      </a: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03667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add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Adds </a:t>
                      </a:r>
                      <a:r>
                        <a:rPr lang="en-US" sz="2400" dirty="0" smtClean="0">
                          <a:effectLst/>
                        </a:rPr>
                        <a:t>a </a:t>
                      </a:r>
                      <a:r>
                        <a:rPr lang="en-US" sz="2400" dirty="0">
                          <a:effectLst/>
                        </a:rPr>
                        <a:t>element to </a:t>
                      </a:r>
                      <a:r>
                        <a:rPr lang="en-US" sz="2400" dirty="0" smtClean="0">
                          <a:effectLst/>
                        </a:rPr>
                        <a:t>set</a:t>
                      </a:r>
                      <a:endParaRPr lang="en-US" sz="2400" dirty="0">
                        <a:effectLst/>
                      </a:endParaRP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38260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clear()</a:t>
                      </a: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Delete </a:t>
                      </a:r>
                      <a:r>
                        <a:rPr lang="en-US" sz="2400" dirty="0">
                          <a:effectLst/>
                        </a:rPr>
                        <a:t>all </a:t>
                      </a:r>
                      <a:r>
                        <a:rPr lang="en-US" sz="2400" dirty="0" smtClean="0">
                          <a:effectLst/>
                        </a:rPr>
                        <a:t>elements </a:t>
                      </a:r>
                      <a:r>
                        <a:rPr lang="en-US" sz="2400" dirty="0">
                          <a:effectLst/>
                        </a:rPr>
                        <a:t>from the set</a:t>
                      </a: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58769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copy()</a:t>
                      </a: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Create </a:t>
                      </a:r>
                      <a:r>
                        <a:rPr lang="en-US" sz="2400" dirty="0">
                          <a:effectLst/>
                        </a:rPr>
                        <a:t>a copy of </a:t>
                      </a:r>
                      <a:r>
                        <a:rPr lang="en-US" sz="2400" dirty="0" smtClean="0">
                          <a:effectLst/>
                        </a:rPr>
                        <a:t>set</a:t>
                      </a:r>
                      <a:endParaRPr lang="en-US" sz="2400" dirty="0">
                        <a:effectLst/>
                      </a:endParaRP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622540"/>
                  </a:ext>
                </a:extLst>
              </a:tr>
              <a:tr h="85261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difference()</a:t>
                      </a: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807841"/>
                  </a:ext>
                </a:extLst>
              </a:tr>
              <a:tr h="85261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</a:rPr>
                        <a:t>difference_update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18231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discard()</a:t>
                      </a: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Remove the specified item</a:t>
                      </a: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668825"/>
                  </a:ext>
                </a:extLst>
              </a:tr>
              <a:tr h="85261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intersection()</a:t>
                      </a: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702942"/>
                  </a:ext>
                </a:extLst>
              </a:tr>
              <a:tr h="85261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</a:rPr>
                        <a:t>intersection_update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717395"/>
                  </a:ext>
                </a:extLst>
              </a:tr>
              <a:tr h="85261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</a:rPr>
                        <a:t>isdisjoint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104904" marR="52452" marT="52452" marB="524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52452" marR="52452" marT="52452" marB="524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3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47675"/>
              </p:ext>
            </p:extLst>
          </p:nvPr>
        </p:nvGraphicFramePr>
        <p:xfrm>
          <a:off x="0" y="-1"/>
          <a:ext cx="12198032" cy="6862296"/>
        </p:xfrm>
        <a:graphic>
          <a:graphicData uri="http://schemas.openxmlformats.org/drawingml/2006/table">
            <a:tbl>
              <a:tblPr/>
              <a:tblGrid>
                <a:gridCol w="6102032">
                  <a:extLst>
                    <a:ext uri="{9D8B030D-6E8A-4147-A177-3AD203B41FA5}">
                      <a16:colId xmlns:a16="http://schemas.microsoft.com/office/drawing/2014/main" val="2335994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006768735"/>
                    </a:ext>
                  </a:extLst>
                </a:gridCol>
              </a:tblGrid>
              <a:tr h="100568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 err="1">
                          <a:solidFill>
                            <a:srgbClr val="FF0000"/>
                          </a:solidFill>
                          <a:effectLst/>
                        </a:rPr>
                        <a:t>issubset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123613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61806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84631"/>
                  </a:ext>
                </a:extLst>
              </a:tr>
              <a:tr h="100568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 err="1">
                          <a:solidFill>
                            <a:srgbClr val="FF0000"/>
                          </a:solidFill>
                          <a:effectLst/>
                        </a:rPr>
                        <a:t>issuperset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123613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whether this set contains another set or not</a:t>
                      </a:r>
                    </a:p>
                  </a:txBody>
                  <a:tcPr marL="61806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72399"/>
                  </a:ext>
                </a:extLst>
              </a:tr>
              <a:tr h="609860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</a:rPr>
                        <a:t>pop()</a:t>
                      </a:r>
                    </a:p>
                  </a:txBody>
                  <a:tcPr marL="123613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Removes an element from the set</a:t>
                      </a:r>
                    </a:p>
                  </a:txBody>
                  <a:tcPr marL="61806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40460"/>
                  </a:ext>
                </a:extLst>
              </a:tr>
              <a:tr h="609860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</a:rPr>
                        <a:t>remove()</a:t>
                      </a:r>
                    </a:p>
                  </a:txBody>
                  <a:tcPr marL="123613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Removes the specified element</a:t>
                      </a:r>
                    </a:p>
                  </a:txBody>
                  <a:tcPr marL="61806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52684"/>
                  </a:ext>
                </a:extLst>
              </a:tr>
              <a:tr h="100568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 err="1">
                          <a:solidFill>
                            <a:srgbClr val="FF0000"/>
                          </a:solidFill>
                          <a:effectLst/>
                        </a:rPr>
                        <a:t>symmetric_difference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123613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61806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75272"/>
                  </a:ext>
                </a:extLst>
              </a:tr>
              <a:tr h="100568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 err="1">
                          <a:solidFill>
                            <a:srgbClr val="FF0000"/>
                          </a:solidFill>
                          <a:effectLst/>
                        </a:rPr>
                        <a:t>symmetric_difference_update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123613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61806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28076"/>
                  </a:ext>
                </a:extLst>
              </a:tr>
              <a:tr h="609860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</a:rPr>
                        <a:t>union()</a:t>
                      </a:r>
                    </a:p>
                  </a:txBody>
                  <a:tcPr marL="123613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 a set containing the union of sets</a:t>
                      </a:r>
                    </a:p>
                  </a:txBody>
                  <a:tcPr marL="61806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34806"/>
                  </a:ext>
                </a:extLst>
              </a:tr>
              <a:tr h="100568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</a:rPr>
                        <a:t>update()</a:t>
                      </a:r>
                    </a:p>
                  </a:txBody>
                  <a:tcPr marL="123613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61806" marR="61806" marT="61806" marB="618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8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24" y="937492"/>
            <a:ext cx="2703175" cy="65578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887296" y="2147457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Nikhil </a:t>
            </a:r>
            <a:r>
              <a:rPr lang="en-IN" dirty="0" err="1" smtClean="0"/>
              <a:t>Darokar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6789</TotalTime>
  <Words>268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Set &amp; Frozonset  In Python</vt:lpstr>
      <vt:lpstr>What is Set in Python ?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Windows User</cp:lastModifiedBy>
  <cp:revision>259</cp:revision>
  <dcterms:created xsi:type="dcterms:W3CDTF">2019-10-28T09:09:03Z</dcterms:created>
  <dcterms:modified xsi:type="dcterms:W3CDTF">2021-04-26T19:15:40Z</dcterms:modified>
</cp:coreProperties>
</file>