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1E4EFF-3DF9-44BA-B65A-0DD693EC0E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4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9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7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7AEF-13A5-4EA7-92F4-FFFDEC8750C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EDB0B8-EC4C-4018-A327-607EAE9E0B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5D9FE-FC55-58C7-6296-606EC7FD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0021"/>
            <a:ext cx="8825658" cy="2658979"/>
          </a:xfrm>
        </p:spPr>
        <p:txBody>
          <a:bodyPr/>
          <a:lstStyle/>
          <a:p>
            <a:r>
              <a:rPr lang="en-IN" dirty="0"/>
              <a:t>E-COMMERCE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F17-C673-7B06-2890-BDC4FE15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86476"/>
            <a:ext cx="8825658" cy="1952324"/>
          </a:xfrm>
        </p:spPr>
        <p:txBody>
          <a:bodyPr>
            <a:normAutofit fontScale="25000" lnSpcReduction="20000"/>
          </a:bodyPr>
          <a:lstStyle/>
          <a:p>
            <a:pPr marL="4121785" marR="838835" lvl="8" indent="-6350" algn="l">
              <a:lnSpc>
                <a:spcPct val="105000"/>
              </a:lnSpc>
              <a:spcAft>
                <a:spcPts val="35"/>
              </a:spcAft>
            </a:pPr>
            <a:r>
              <a:rPr lang="en-IN" sz="9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IN" sz="9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Aishwarya </a:t>
            </a:r>
            <a:r>
              <a:rPr lang="en-IN" sz="9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Borker</a:t>
            </a:r>
            <a:endParaRPr lang="en-IN" sz="9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785" marR="838835" lvl="8" indent="-6350">
              <a:lnSpc>
                <a:spcPct val="105000"/>
              </a:lnSpc>
              <a:spcAft>
                <a:spcPts val="35"/>
              </a:spcAft>
            </a:pP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</a:t>
            </a:r>
            <a:r>
              <a:rPr lang="en-IN" sz="9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Jyotsana</a:t>
            </a: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9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Todariya</a:t>
            </a:r>
            <a:endParaRPr lang="en-IN" sz="9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785" marR="838835" lvl="8" indent="-6350">
              <a:lnSpc>
                <a:spcPct val="105000"/>
              </a:lnSpc>
              <a:spcAft>
                <a:spcPts val="35"/>
              </a:spcAft>
            </a:pP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Manisha Kumari</a:t>
            </a:r>
          </a:p>
          <a:p>
            <a:pPr marL="4121785" marR="838835" lvl="8" indent="-6350">
              <a:lnSpc>
                <a:spcPct val="105000"/>
              </a:lnSpc>
              <a:spcAft>
                <a:spcPts val="35"/>
              </a:spcAft>
            </a:pP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        </a:t>
            </a:r>
            <a:r>
              <a:rPr lang="en-IN" sz="9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9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riyanshu Garg</a:t>
            </a:r>
          </a:p>
          <a:p>
            <a:pPr marL="4121785" marR="838835" lvl="8" indent="-6350">
              <a:lnSpc>
                <a:spcPct val="105000"/>
              </a:lnSpc>
              <a:spcAft>
                <a:spcPts val="35"/>
              </a:spcAft>
            </a:pPr>
            <a:r>
              <a:rPr lang="en-IN" sz="9000" dirty="0">
                <a:latin typeface="Times New Roman" panose="02020603050405020304" pitchFamily="18" charset="0"/>
              </a:rPr>
              <a:t>		        </a:t>
            </a:r>
            <a:r>
              <a:rPr lang="en-IN" sz="9000" dirty="0" err="1">
                <a:latin typeface="Times New Roman" panose="02020603050405020304" pitchFamily="18" charset="0"/>
              </a:rPr>
              <a:t>Rupam</a:t>
            </a:r>
            <a:r>
              <a:rPr lang="en-IN" sz="9000" dirty="0">
                <a:latin typeface="Times New Roman" panose="02020603050405020304" pitchFamily="18" charset="0"/>
              </a:rPr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5263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A5E-EFBA-B9E7-491F-2A11A830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Step 2- Create Combo box:</a:t>
            </a:r>
          </a:p>
          <a:p>
            <a:endParaRPr lang="en-US" sz="28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Insert Combo box for product category list in the Dashboard Sheet.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Click Developer Tab &gt; Under Controls Panel &gt; Click Combo box and draw. Pass the Input Range and Cell for the Combo box. 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Right-click the country list Combo box &gt; Click Format Control &gt; Under Format Control Panel, Pass Input Range “Working!Q2:Q5” and Cell Link “Working!R2” from the working sheet</a:t>
            </a:r>
            <a:endParaRPr lang="en-US" sz="28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11A8F7-D446-D527-ADD3-B9EB14BD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452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8EC96B2-F52B-C887-5D77-A868ABA95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936" y="2016125"/>
            <a:ext cx="4451114" cy="3449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4776A7-27F2-7A16-BE61-AB46CDA4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5474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723F-D0E9-C664-2B7E-84CDE891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02426"/>
            <a:ext cx="9603275" cy="32639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Now, write the offset function in cell “R3” to fetch the product category based on the selection in the product category Combo box.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 Write the equal sign and then the function name.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Pass the first argument as Cell “$Q$1.”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 In the second argument, select the cell link cell “$R$2.”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63C12E-1FFD-5DAF-0F48-41553C90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7016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D665-75AE-D4C8-4527-57C32430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7200" b="1" dirty="0">
                <a:ea typeface="+mn-lt"/>
                <a:cs typeface="+mn-lt"/>
              </a:rPr>
              <a:t>Step3: SUMIFS formula to calculate Total Sales, Quantity, and Profit </a:t>
            </a:r>
          </a:p>
          <a:p>
            <a:pPr algn="just">
              <a:lnSpc>
                <a:spcPct val="150000"/>
              </a:lnSpc>
            </a:pPr>
            <a:r>
              <a:rPr lang="en-US" sz="7200" dirty="0">
                <a:ea typeface="+mn-lt"/>
                <a:cs typeface="+mn-lt"/>
              </a:rPr>
              <a:t>Now, write </a:t>
            </a:r>
            <a:r>
              <a:rPr lang="en-US" sz="7200" dirty="0" err="1">
                <a:ea typeface="+mn-lt"/>
                <a:cs typeface="+mn-lt"/>
              </a:rPr>
              <a:t>Sumifs</a:t>
            </a:r>
            <a:r>
              <a:rPr lang="en-US" sz="7200" dirty="0">
                <a:ea typeface="+mn-lt"/>
                <a:cs typeface="+mn-lt"/>
              </a:rPr>
              <a:t> formula to calculate Sales, Quantity, and Profit in the Dashboard sheet. Enter the formula in Cell C7: </a:t>
            </a:r>
          </a:p>
          <a:p>
            <a:pPr algn="just"/>
            <a:r>
              <a:rPr lang="en-US" sz="7200" dirty="0">
                <a:ea typeface="+mn-lt"/>
                <a:cs typeface="+mn-lt"/>
              </a:rPr>
              <a:t>• Enter the equal sign and then enter the function name and open parenthesis. </a:t>
            </a:r>
          </a:p>
          <a:p>
            <a:pPr algn="just"/>
            <a:r>
              <a:rPr lang="en-US" sz="7200" dirty="0">
                <a:ea typeface="+mn-lt"/>
                <a:cs typeface="+mn-lt"/>
              </a:rPr>
              <a:t>• Pass the first Argument is </a:t>
            </a:r>
            <a:r>
              <a:rPr lang="en-US" sz="7200" dirty="0" err="1">
                <a:ea typeface="+mn-lt"/>
                <a:cs typeface="+mn-lt"/>
              </a:rPr>
              <a:t>Sum_Range</a:t>
            </a:r>
            <a:r>
              <a:rPr lang="en-US" sz="7200" dirty="0">
                <a:ea typeface="+mn-lt"/>
                <a:cs typeface="+mn-lt"/>
              </a:rPr>
              <a:t>, select range ‘Sales Data’!$H:$H, and then enter comma. </a:t>
            </a:r>
          </a:p>
          <a:p>
            <a:pPr algn="just"/>
            <a:r>
              <a:rPr lang="en-US" sz="7200" dirty="0">
                <a:ea typeface="+mn-lt"/>
                <a:cs typeface="+mn-lt"/>
              </a:rPr>
              <a:t>• Now, pass the second argument Product Category column “criteria Range1” as ‘Sales Data’!$F:$F, enter comma </a:t>
            </a:r>
          </a:p>
          <a:p>
            <a:pPr algn="just"/>
            <a:r>
              <a:rPr lang="en-US" sz="7200" dirty="0">
                <a:ea typeface="+mn-lt"/>
                <a:cs typeface="+mn-lt"/>
              </a:rPr>
              <a:t>• Pass the third argument “criteria1” “Working!$R$3”, and enter comma</a:t>
            </a:r>
            <a:endParaRPr lang="en-US" sz="72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F7E07A-C928-F56D-B089-EDFABABE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661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B38-43AD-25B2-72F5-5211ABA3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>
                <a:ea typeface="+mn-lt"/>
                <a:cs typeface="+mn-lt"/>
              </a:rPr>
              <a:t>Perform the same function to calculate the Quantity in Cell G7. </a:t>
            </a:r>
            <a:endParaRPr lang="en-US" sz="28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In G7, write the equal sign,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first Argument is </a:t>
            </a:r>
            <a:r>
              <a:rPr lang="en-US" sz="2800" dirty="0" err="1">
                <a:ea typeface="+mn-lt"/>
                <a:cs typeface="+mn-lt"/>
              </a:rPr>
              <a:t>Sum_Range</a:t>
            </a:r>
            <a:r>
              <a:rPr lang="en-US" sz="2800" dirty="0">
                <a:ea typeface="+mn-lt"/>
                <a:cs typeface="+mn-lt"/>
              </a:rPr>
              <a:t>, select range ‘Sales </a:t>
            </a:r>
            <a:r>
              <a:rPr lang="en-US" sz="2800" dirty="0" err="1">
                <a:ea typeface="+mn-lt"/>
                <a:cs typeface="+mn-lt"/>
              </a:rPr>
              <a:t>Data’!I:I</a:t>
            </a:r>
            <a:r>
              <a:rPr lang="en-US" sz="28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Now, pass the second argument Product Category column “criteria Range1” as ‘Sales </a:t>
            </a:r>
            <a:r>
              <a:rPr lang="en-US" sz="2800" dirty="0" err="1">
                <a:ea typeface="+mn-lt"/>
                <a:cs typeface="+mn-lt"/>
              </a:rPr>
              <a:t>Data’!F:F</a:t>
            </a:r>
            <a:r>
              <a:rPr lang="en-US" sz="2800" dirty="0">
                <a:ea typeface="+mn-lt"/>
                <a:cs typeface="+mn-lt"/>
              </a:rPr>
              <a:t>,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Pass the third argument “criteria1” “$R$3,” and enter comma. 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E269A3-C1C1-C80A-357B-142163BF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2016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2D73-651E-1A20-ABB5-7C199620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600" b="1" dirty="0">
                <a:ea typeface="+mn-lt"/>
                <a:cs typeface="+mn-lt"/>
              </a:rPr>
              <a:t>For Profit</a:t>
            </a:r>
            <a:endParaRPr lang="en-US" sz="2600" b="1" dirty="0"/>
          </a:p>
          <a:p>
            <a:pPr marL="342900" indent="-342900" algn="just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 In K7, write the equal sign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 The first Argument is </a:t>
            </a:r>
            <a:r>
              <a:rPr lang="en-US" sz="2600" dirty="0" err="1">
                <a:ea typeface="+mn-lt"/>
                <a:cs typeface="+mn-lt"/>
              </a:rPr>
              <a:t>Sum_Range</a:t>
            </a:r>
            <a:r>
              <a:rPr lang="en-US" sz="2600" dirty="0">
                <a:ea typeface="+mn-lt"/>
                <a:cs typeface="+mn-lt"/>
              </a:rPr>
              <a:t>, select range ‘Sales </a:t>
            </a:r>
            <a:r>
              <a:rPr lang="en-US" sz="2600" dirty="0" err="1">
                <a:ea typeface="+mn-lt"/>
                <a:cs typeface="+mn-lt"/>
              </a:rPr>
              <a:t>Data’!K:K</a:t>
            </a:r>
            <a:r>
              <a:rPr lang="en-US" sz="26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Pass the second argument Product Category column “criteria Range1” as ‘Sales </a:t>
            </a:r>
            <a:r>
              <a:rPr lang="en-US" sz="2600" dirty="0" err="1">
                <a:ea typeface="+mn-lt"/>
                <a:cs typeface="+mn-lt"/>
              </a:rPr>
              <a:t>Data’!F:F</a:t>
            </a:r>
            <a:r>
              <a:rPr lang="en-US" sz="2600" dirty="0">
                <a:ea typeface="+mn-lt"/>
                <a:cs typeface="+mn-lt"/>
              </a:rPr>
              <a:t>,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Now, pass the third argument “criteria1” “$R$3”, and enter comma.</a:t>
            </a:r>
            <a:endParaRPr lang="en-US" sz="26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B6E1F0-37B4-E852-C430-B4A8C8C1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9879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72CA-F115-B213-5E63-C72FF1E3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Step4: SUMIFS formula to calculate Sales and Profit month wise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algn="just"/>
            <a:r>
              <a:rPr lang="en-US" sz="2800" dirty="0">
                <a:ea typeface="+mn-lt"/>
                <a:cs typeface="+mn-lt"/>
              </a:rPr>
              <a:t>Now write the </a:t>
            </a:r>
            <a:r>
              <a:rPr lang="en-US" sz="2800" dirty="0" err="1">
                <a:ea typeface="+mn-lt"/>
                <a:cs typeface="+mn-lt"/>
              </a:rPr>
              <a:t>sumifs</a:t>
            </a:r>
            <a:r>
              <a:rPr lang="en-US" sz="2800" dirty="0">
                <a:ea typeface="+mn-lt"/>
                <a:cs typeface="+mn-lt"/>
              </a:rPr>
              <a:t> formula to calculate the Sales and profit month-wise and sales region-wise. 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8A930F-5214-82E1-6EAD-8E96061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7725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C6BE-0DD6-44FE-1E8F-E05F2A91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ea typeface="+mn-lt"/>
                <a:cs typeface="+mn-lt"/>
              </a:rPr>
              <a:t>Enter formula in Cell C4: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Enter the equal sign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first Argument is </a:t>
            </a:r>
            <a:r>
              <a:rPr lang="en-US" sz="2000" dirty="0" err="1">
                <a:ea typeface="+mn-lt"/>
                <a:cs typeface="+mn-lt"/>
              </a:rPr>
              <a:t>Sum_Range</a:t>
            </a:r>
            <a:r>
              <a:rPr lang="en-US" sz="2000" dirty="0">
                <a:ea typeface="+mn-lt"/>
                <a:cs typeface="+mn-lt"/>
              </a:rPr>
              <a:t>, select range ‘Sales </a:t>
            </a:r>
            <a:r>
              <a:rPr lang="en-US" sz="2000" dirty="0" err="1">
                <a:ea typeface="+mn-lt"/>
                <a:cs typeface="+mn-lt"/>
              </a:rPr>
              <a:t>Data’!H:H</a:t>
            </a:r>
            <a:r>
              <a:rPr lang="en-US" sz="2000" dirty="0">
                <a:ea typeface="+mn-lt"/>
                <a:cs typeface="+mn-lt"/>
              </a:rPr>
              <a:t>, and then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Pass the second argument month column “criteria Range1” as ‘Sales </a:t>
            </a:r>
            <a:r>
              <a:rPr lang="en-US" sz="2000" dirty="0" err="1">
                <a:ea typeface="+mn-lt"/>
                <a:cs typeface="+mn-lt"/>
              </a:rPr>
              <a:t>Data’!U:U</a:t>
            </a:r>
            <a:r>
              <a:rPr lang="en-US" sz="2000" dirty="0">
                <a:ea typeface="+mn-lt"/>
                <a:cs typeface="+mn-lt"/>
              </a:rPr>
              <a:t>,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Now, pass the third argument “criteria1” “$B$4,”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Pass the fourth argument as </a:t>
            </a:r>
            <a:r>
              <a:rPr lang="en-US" sz="2000" dirty="0" err="1">
                <a:ea typeface="+mn-lt"/>
                <a:cs typeface="+mn-lt"/>
              </a:rPr>
              <a:t>Data!F:F</a:t>
            </a:r>
            <a:r>
              <a:rPr lang="en-US" sz="2000" dirty="0">
                <a:ea typeface="+mn-lt"/>
                <a:cs typeface="+mn-lt"/>
              </a:rPr>
              <a:t> product category column, and enter comma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Pass the fifth argument as “$R$3.”  Now, copy and paste the formula in Range C4:C15. 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34D44-1046-A707-0D0F-6ABB2D94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9291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D90E-C20D-4F0C-08CE-A9D8FEC4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Enter formula in Cell D4: 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• Enter Equal sign then enters function name and open parenthesis 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The first Argument is </a:t>
            </a:r>
            <a:r>
              <a:rPr lang="en-US" sz="2000" dirty="0" err="1">
                <a:ea typeface="+mn-lt"/>
                <a:cs typeface="+mn-lt"/>
              </a:rPr>
              <a:t>Sum_Range</a:t>
            </a:r>
            <a:r>
              <a:rPr lang="en-US" sz="2000" dirty="0">
                <a:ea typeface="+mn-lt"/>
                <a:cs typeface="+mn-lt"/>
              </a:rPr>
              <a:t>, select range ‘Sales </a:t>
            </a:r>
            <a:r>
              <a:rPr lang="en-US" sz="2000" dirty="0" err="1">
                <a:ea typeface="+mn-lt"/>
                <a:cs typeface="+mn-lt"/>
              </a:rPr>
              <a:t>Data’!K:K</a:t>
            </a:r>
            <a:r>
              <a:rPr lang="en-US" sz="2000" dirty="0">
                <a:ea typeface="+mn-lt"/>
                <a:cs typeface="+mn-lt"/>
              </a:rPr>
              <a:t>, and then enter comma. 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Now, pass the second argument month column “criteria Range1” as ‘Sales </a:t>
            </a:r>
            <a:r>
              <a:rPr lang="en-US" sz="2000" dirty="0" err="1">
                <a:ea typeface="+mn-lt"/>
                <a:cs typeface="+mn-lt"/>
              </a:rPr>
              <a:t>Data’!U:U</a:t>
            </a:r>
            <a:r>
              <a:rPr lang="en-US" sz="2000" dirty="0">
                <a:ea typeface="+mn-lt"/>
                <a:cs typeface="+mn-lt"/>
              </a:rPr>
              <a:t>, and enter comma. 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Pass the third argument “criteria1” “$B$4,” and enter comma. 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Pass the fourth argument as </a:t>
            </a:r>
            <a:r>
              <a:rPr lang="en-US" sz="2000" dirty="0" err="1">
                <a:ea typeface="+mn-lt"/>
                <a:cs typeface="+mn-lt"/>
              </a:rPr>
              <a:t>Data!F:F</a:t>
            </a:r>
            <a:r>
              <a:rPr lang="en-US" sz="2000" dirty="0">
                <a:ea typeface="+mn-lt"/>
                <a:cs typeface="+mn-lt"/>
              </a:rPr>
              <a:t> product category column, and enter comma. 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Enter the fifth argument as “$R$3.” 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• Now, copy and paste the formula in Range D4:D15.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5FEAD7-FEA9-3D12-9225-507B884A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6091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2FA95F7-8431-B1C6-F833-A3CAD0EB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328" y="2059806"/>
            <a:ext cx="6383304" cy="26907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BFF161-CCB6-82DF-19CE-5583C061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528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D25F-1DCD-F94F-B86D-6D983489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Sabon Next LT"/>
              </a:rPr>
              <a:t>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207A-5BBA-9590-0FFD-882F5A3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To design a Sales dashboard to analyze the sales based on various product categories. The company wants to add user control for product category, so that users can select a category and can see the trend month-wise and product-wise accordingly. 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1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32-876C-4C87-B868-FCD0241E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a typeface="+mn-lt"/>
                <a:cs typeface="+mn-lt"/>
              </a:rPr>
              <a:t>Step5: SUMIFS formula to calculate Sales region wise </a:t>
            </a:r>
            <a:endParaRPr lang="en-US" sz="1600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Write the equal sign and then enter the function name and open parenthesis.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The first Argument is </a:t>
            </a:r>
            <a:r>
              <a:rPr lang="en-US" sz="1600" dirty="0" err="1">
                <a:ea typeface="+mn-lt"/>
                <a:cs typeface="+mn-lt"/>
              </a:rPr>
              <a:t>Sum_Range</a:t>
            </a:r>
            <a:r>
              <a:rPr lang="en-US" sz="1600" dirty="0">
                <a:ea typeface="+mn-lt"/>
                <a:cs typeface="+mn-lt"/>
              </a:rPr>
              <a:t>, select range ‘Sales </a:t>
            </a:r>
            <a:r>
              <a:rPr lang="en-US" sz="1600" dirty="0" err="1">
                <a:ea typeface="+mn-lt"/>
                <a:cs typeface="+mn-lt"/>
              </a:rPr>
              <a:t>Data’!H:H</a:t>
            </a:r>
            <a:r>
              <a:rPr lang="en-US" sz="16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Pass the second argument region column “criteria Range1” as ‘Sales </a:t>
            </a:r>
            <a:r>
              <a:rPr lang="en-US" sz="1600" dirty="0" err="1">
                <a:ea typeface="+mn-lt"/>
                <a:cs typeface="+mn-lt"/>
              </a:rPr>
              <a:t>Data’!T:T</a:t>
            </a:r>
            <a:r>
              <a:rPr lang="en-US" sz="1600" dirty="0">
                <a:ea typeface="+mn-lt"/>
                <a:cs typeface="+mn-lt"/>
              </a:rPr>
              <a:t>, and enter comma. </a:t>
            </a:r>
            <a:endParaRPr lang="en-US" sz="1600" dirty="0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Now, pass the third argument “criteria1” “$F$4,”and enter comma.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Pass, the fourth argument as </a:t>
            </a:r>
            <a:r>
              <a:rPr lang="en-US" sz="1600" dirty="0" err="1">
                <a:ea typeface="+mn-lt"/>
                <a:cs typeface="+mn-lt"/>
              </a:rPr>
              <a:t>Data!F:F</a:t>
            </a:r>
            <a:r>
              <a:rPr lang="en-US" sz="1600" dirty="0">
                <a:ea typeface="+mn-lt"/>
                <a:cs typeface="+mn-lt"/>
              </a:rPr>
              <a:t> product category column, and enter comma.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Pass the fifth argument as “$R$3.”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Now, copy and paste the formula in Range G4:G15.</a:t>
            </a:r>
            <a:endParaRPr lang="en-US" sz="1600" dirty="0"/>
          </a:p>
          <a:p>
            <a:endParaRPr lang="en-I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3BDE4A-C527-E0FB-8993-D0A8BDC8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1794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428F-422F-2D6A-E251-C3BEE093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Step 6: Create Column Chart 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Now, create the column chart for both region-wise and month-wise table.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Select table (B3:D15), click insert tab &gt; under Charts Panel &gt; Insert column chart.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Cut and Paste the chart in the Dashboard Sheet.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Perform the same steps for other tables to create chart.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Now, this is our sales Dashboard, we can apply any color in the interior of cells, and data series to format it.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930632-DC6A-B54F-94EB-E73D773D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0739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10145-DC33-5626-BCBD-FAE55DE3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33" y="1977624"/>
            <a:ext cx="5815834" cy="3449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6B4B7C-1DB7-F543-1DEA-F9F164E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FINAL DASHBOARD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5671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6649-FABD-A990-9B3D-1DF614C5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60434-4043-A578-610F-96A98674091D}"/>
              </a:ext>
            </a:extLst>
          </p:cNvPr>
          <p:cNvSpPr txBox="1"/>
          <p:nvPr/>
        </p:nvSpPr>
        <p:spPr>
          <a:xfrm>
            <a:off x="7064941" y="3689229"/>
            <a:ext cx="61024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REGARDS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Aishwarya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Borker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Manisha Kumari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Jyotsana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Todariya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Priyanshu Garg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Rupam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Gupta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4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A328-BFCC-F306-623F-797776B3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4A49-BCE9-807D-0C11-44851D94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 can easily understand the underlying trends in sales without processing thousands of spreadsheets.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 can easily understand the month wise sales and profit based on product category.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 can easily understand the region wise sales based on product category.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77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F98D-BC28-6400-201C-E38D42E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DaTASET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A667-44F9-980E-9200-E278E5F3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E Commerce Dashboard.xlsx file is provided by </a:t>
            </a:r>
            <a:r>
              <a:rPr lang="en-US" sz="2800" dirty="0" err="1">
                <a:ea typeface="+mn-lt"/>
                <a:cs typeface="+mn-lt"/>
              </a:rPr>
              <a:t>ineuron</a:t>
            </a:r>
            <a:endParaRPr lang="en-US" sz="2800" dirty="0">
              <a:ea typeface="+mn-lt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Dataset consist of 21 columns with 51291 rows.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Product category , Sales(in </a:t>
            </a:r>
            <a:r>
              <a:rPr lang="en-US" sz="2800" dirty="0" err="1">
                <a:ea typeface="+mn-lt"/>
                <a:cs typeface="+mn-lt"/>
              </a:rPr>
              <a:t>USDollar</a:t>
            </a:r>
            <a:r>
              <a:rPr lang="en-US" sz="2800" dirty="0">
                <a:ea typeface="+mn-lt"/>
                <a:cs typeface="+mn-lt"/>
              </a:rPr>
              <a:t>), Sales(in USD) , Profits(in USD), Aging ( days between order date and ship data), Regions and months are some of the important columns from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8EC4-9C00-C288-F0A7-6A51B485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EDA - DATA CLEANING AND PREPROCESSING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7CFF-94A1-6CAC-77D7-73C6DF1F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Checking the number of rows and columns</a:t>
            </a:r>
          </a:p>
          <a:p>
            <a:pPr marL="324485" lvl="1" indent="0" algn="just">
              <a:buNone/>
            </a:pPr>
            <a:r>
              <a:rPr lang="en-US" sz="3000" dirty="0"/>
              <a:t> The dataset has </a:t>
            </a:r>
            <a:r>
              <a:rPr lang="en-US" sz="3000" dirty="0">
                <a:ea typeface="+mn-lt"/>
                <a:cs typeface="+mn-lt"/>
              </a:rPr>
              <a:t>21 columns and 51291 rows</a:t>
            </a:r>
          </a:p>
          <a:p>
            <a:pPr marL="781685" lvl="1" indent="-457200" algn="just"/>
            <a:r>
              <a:rPr lang="en-US" sz="3000" dirty="0">
                <a:ea typeface="+mn-lt"/>
                <a:cs typeface="+mn-lt"/>
              </a:rPr>
              <a:t>Checking the datatypes of the columns</a:t>
            </a:r>
          </a:p>
          <a:p>
            <a:pPr marL="781685" lvl="1" indent="-457200" algn="just"/>
            <a:r>
              <a:rPr lang="en-US" sz="3000" dirty="0">
                <a:ea typeface="+mn-lt"/>
                <a:cs typeface="+mn-lt"/>
              </a:rPr>
              <a:t>Handling Missing Values</a:t>
            </a:r>
            <a:endParaRPr lang="en-US" sz="3000" dirty="0"/>
          </a:p>
          <a:p>
            <a:pPr marL="324485" lvl="1" indent="0" algn="just">
              <a:buNone/>
            </a:pPr>
            <a:r>
              <a:rPr lang="en-US" sz="3000" dirty="0">
                <a:ea typeface="+mn-lt"/>
                <a:cs typeface="+mn-lt"/>
              </a:rPr>
              <a:t>           Dataset has no missing values.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3486-DDCE-220F-6236-8C741957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DASHBOARD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5896-8457-2004-0A39-3FCBC82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just"/>
            <a:r>
              <a:rPr lang="en-US" sz="2400" dirty="0"/>
              <a:t>Directly open the file in excel and the following steps are done:</a:t>
            </a:r>
            <a:endParaRPr lang="en-US" dirty="0"/>
          </a:p>
          <a:p>
            <a:pPr marL="305435" indent="-305435" algn="just"/>
            <a:r>
              <a:rPr lang="en-US" sz="2400" b="1" dirty="0"/>
              <a:t>Step 1: </a:t>
            </a:r>
            <a:r>
              <a:rPr lang="en-US" sz="2400" b="1" dirty="0">
                <a:ea typeface="+mn-lt"/>
                <a:cs typeface="+mn-lt"/>
              </a:rPr>
              <a:t>Create Histogram for Shipping Days(Aging)</a:t>
            </a:r>
          </a:p>
          <a:p>
            <a:pPr marL="629920" lvl="1" indent="0" algn="just">
              <a:buNone/>
            </a:pPr>
            <a:r>
              <a:rPr lang="en-US" sz="2400" dirty="0">
                <a:ea typeface="+mn-lt"/>
                <a:cs typeface="+mn-lt"/>
              </a:rPr>
              <a:t>To create histogram, click the Data Tab, Under Analysis Group (Right Corner), Click Data Analysis. </a:t>
            </a:r>
          </a:p>
          <a:p>
            <a:pPr marL="629920" lvl="1" indent="0" algn="just">
              <a:buNone/>
            </a:pPr>
            <a:r>
              <a:rPr lang="en-US" sz="2400" dirty="0">
                <a:ea typeface="+mn-lt"/>
                <a:cs typeface="+mn-lt"/>
              </a:rPr>
              <a:t>Now, select Histogram and click ok. A histogram dialog box will appear.</a:t>
            </a:r>
            <a:endParaRPr lang="en-US" sz="2400" dirty="0"/>
          </a:p>
          <a:p>
            <a:pPr marL="629920" lvl="1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7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">
            <a:extLst>
              <a:ext uri="{FF2B5EF4-FFF2-40B4-BE49-F238E27FC236}">
                <a16:creationId xmlns:a16="http://schemas.microsoft.com/office/drawing/2014/main" id="{164CA2F0-36E9-2BCD-F92E-781E2752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15" y="2258412"/>
            <a:ext cx="4894997" cy="24426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ADEDAD-19C2-90F0-FA5C-B6BE0D79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598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F2D8F-92D3-D18F-4E6C-54B3AE33EBA9}"/>
              </a:ext>
            </a:extLst>
          </p:cNvPr>
          <p:cNvSpPr txBox="1"/>
          <p:nvPr/>
        </p:nvSpPr>
        <p:spPr>
          <a:xfrm>
            <a:off x="1622323" y="2035277"/>
            <a:ext cx="959628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In the histogram dialog box, first click the Label’s Check box as we have labels in our data. After that, In the Input reference box select the range (“Sales Data!D1:D51291”) of our data and in the Bin Range Reference box select (“Working!K3:K7”).</a:t>
            </a: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In Output section, select range “Working!N3” for binning table, click Histogram check box and then ok.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B7AE3A-2B26-038C-D63A-8B5D8C83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0128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435F28-4021-EDD5-FD22-2D69064EC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253" y="2207707"/>
            <a:ext cx="3863340" cy="2796540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F9D526B-3B40-A540-B06C-521AE0BC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70" y="2295270"/>
            <a:ext cx="4597878" cy="26214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F1187E-B5F7-849A-8672-18F99951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0397"/>
            <a:ext cx="9603275" cy="1093358"/>
          </a:xfrm>
        </p:spPr>
        <p:txBody>
          <a:bodyPr>
            <a:normAutofit/>
          </a:bodyPr>
          <a:lstStyle/>
          <a:p>
            <a:r>
              <a:rPr lang="en-US" sz="4000" dirty="0"/>
              <a:t>CREATING DASHBOARD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5124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1395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Times New Roman</vt:lpstr>
      <vt:lpstr>Gallery</vt:lpstr>
      <vt:lpstr>E-COMMERCE DASHBOARD</vt:lpstr>
      <vt:lpstr>Objective</vt:lpstr>
      <vt:lpstr>Benefits</vt:lpstr>
      <vt:lpstr>DaTASET</vt:lpstr>
      <vt:lpstr>EDA - DATA CLEANING AND PREPROCESSING</vt:lpstr>
      <vt:lpstr>CREATING DASHBOARD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CREATING DASHBOARD cont…</vt:lpstr>
      <vt:lpstr>FINAL DASHBOARD</vt:lpstr>
      <vt:lpstr>  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DASHBOARD</dc:title>
  <dc:creator>Priyanshu Garg</dc:creator>
  <cp:lastModifiedBy>Priyanshu Garg</cp:lastModifiedBy>
  <cp:revision>1</cp:revision>
  <dcterms:created xsi:type="dcterms:W3CDTF">2023-01-11T18:59:03Z</dcterms:created>
  <dcterms:modified xsi:type="dcterms:W3CDTF">2023-01-11T19:31:49Z</dcterms:modified>
</cp:coreProperties>
</file>