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sldIdLst>
    <p:sldId id="256" r:id="rId2"/>
    <p:sldId id="257" r:id="rId3"/>
    <p:sldId id="258" r:id="rId4"/>
    <p:sldId id="259" r:id="rId5"/>
    <p:sldId id="283" r:id="rId6"/>
    <p:sldId id="260" r:id="rId7"/>
    <p:sldId id="262" r:id="rId8"/>
    <p:sldId id="263" r:id="rId9"/>
    <p:sldId id="264" r:id="rId10"/>
    <p:sldId id="265" r:id="rId11"/>
    <p:sldId id="266" r:id="rId12"/>
    <p:sldId id="267" r:id="rId13"/>
    <p:sldId id="268" r:id="rId14"/>
    <p:sldId id="284" r:id="rId15"/>
    <p:sldId id="269" r:id="rId16"/>
    <p:sldId id="270" r:id="rId17"/>
    <p:sldId id="279" r:id="rId18"/>
    <p:sldId id="271" r:id="rId19"/>
    <p:sldId id="272" r:id="rId20"/>
    <p:sldId id="273" r:id="rId21"/>
    <p:sldId id="274" r:id="rId22"/>
    <p:sldId id="275" r:id="rId23"/>
    <p:sldId id="276" r:id="rId24"/>
    <p:sldId id="277" r:id="rId25"/>
    <p:sldId id="278" r:id="rId26"/>
    <p:sldId id="286" r:id="rId27"/>
    <p:sldId id="285" r:id="rId28"/>
    <p:sldId id="280" r:id="rId29"/>
    <p:sldId id="281" r:id="rId30"/>
    <p:sldId id="282" r:id="rId31"/>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Jha" userId="094254f6a2cdace8" providerId="LiveId" clId="{0E266615-C6F5-4A5D-B405-7F8FFEDC21D3}"/>
    <pc:docChg chg="modSld">
      <pc:chgData name="Anand Jha" userId="094254f6a2cdace8" providerId="LiveId" clId="{0E266615-C6F5-4A5D-B405-7F8FFEDC21D3}" dt="2022-12-05T16:03:06.554" v="41" actId="1076"/>
      <pc:docMkLst>
        <pc:docMk/>
      </pc:docMkLst>
      <pc:sldChg chg="modSp mod">
        <pc:chgData name="Anand Jha" userId="094254f6a2cdace8" providerId="LiveId" clId="{0E266615-C6F5-4A5D-B405-7F8FFEDC21D3}" dt="2022-12-05T16:03:06.554" v="41" actId="1076"/>
        <pc:sldMkLst>
          <pc:docMk/>
          <pc:sldMk cId="0" sldId="256"/>
        </pc:sldMkLst>
        <pc:picChg chg="mod">
          <ac:chgData name="Anand Jha" userId="094254f6a2cdace8" providerId="LiveId" clId="{0E266615-C6F5-4A5D-B405-7F8FFEDC21D3}" dt="2022-12-05T16:03:06.554" v="41" actId="1076"/>
          <ac:picMkLst>
            <pc:docMk/>
            <pc:sldMk cId="0" sldId="256"/>
            <ac:picMk id="4" creationId="{F56AFC91-F3F7-AE6C-8B3F-34CCEC346442}"/>
          </ac:picMkLst>
        </pc:picChg>
      </pc:sldChg>
      <pc:sldChg chg="modSp mod">
        <pc:chgData name="Anand Jha" userId="094254f6a2cdace8" providerId="LiveId" clId="{0E266615-C6F5-4A5D-B405-7F8FFEDC21D3}" dt="2022-12-05T16:03:00.359" v="38" actId="14100"/>
        <pc:sldMkLst>
          <pc:docMk/>
          <pc:sldMk cId="0" sldId="257"/>
        </pc:sldMkLst>
        <pc:picChg chg="mod">
          <ac:chgData name="Anand Jha" userId="094254f6a2cdace8" providerId="LiveId" clId="{0E266615-C6F5-4A5D-B405-7F8FFEDC21D3}" dt="2022-12-05T16:03:00.359" v="38" actId="14100"/>
          <ac:picMkLst>
            <pc:docMk/>
            <pc:sldMk cId="0" sldId="257"/>
            <ac:picMk id="4" creationId="{90A5360A-F7EE-5E81-85DD-AE2A32C7D983}"/>
          </ac:picMkLst>
        </pc:picChg>
      </pc:sldChg>
      <pc:sldChg chg="modSp mod">
        <pc:chgData name="Anand Jha" userId="094254f6a2cdace8" providerId="LiveId" clId="{0E266615-C6F5-4A5D-B405-7F8FFEDC21D3}" dt="2022-12-05T16:02:53.809" v="36" actId="1076"/>
        <pc:sldMkLst>
          <pc:docMk/>
          <pc:sldMk cId="0" sldId="258"/>
        </pc:sldMkLst>
        <pc:picChg chg="mod">
          <ac:chgData name="Anand Jha" userId="094254f6a2cdace8" providerId="LiveId" clId="{0E266615-C6F5-4A5D-B405-7F8FFEDC21D3}" dt="2022-12-05T16:02:53.809" v="36" actId="1076"/>
          <ac:picMkLst>
            <pc:docMk/>
            <pc:sldMk cId="0" sldId="258"/>
            <ac:picMk id="7" creationId="{59398E3C-A37B-33C9-C474-511A16E238CA}"/>
          </ac:picMkLst>
        </pc:picChg>
      </pc:sldChg>
      <pc:sldChg chg="modSp mod">
        <pc:chgData name="Anand Jha" userId="094254f6a2cdace8" providerId="LiveId" clId="{0E266615-C6F5-4A5D-B405-7F8FFEDC21D3}" dt="2022-12-05T16:02:44.980" v="33" actId="14100"/>
        <pc:sldMkLst>
          <pc:docMk/>
          <pc:sldMk cId="0" sldId="260"/>
        </pc:sldMkLst>
        <pc:picChg chg="mod">
          <ac:chgData name="Anand Jha" userId="094254f6a2cdace8" providerId="LiveId" clId="{0E266615-C6F5-4A5D-B405-7F8FFEDC21D3}" dt="2022-12-05T16:02:44.980" v="33" actId="14100"/>
          <ac:picMkLst>
            <pc:docMk/>
            <pc:sldMk cId="0" sldId="260"/>
            <ac:picMk id="5" creationId="{BD526F15-7B9D-5744-6027-737CE6C05719}"/>
          </ac:picMkLst>
        </pc:picChg>
      </pc:sldChg>
      <pc:sldChg chg="modSp mod">
        <pc:chgData name="Anand Jha" userId="094254f6a2cdace8" providerId="LiveId" clId="{0E266615-C6F5-4A5D-B405-7F8FFEDC21D3}" dt="2022-12-05T16:02:38.954" v="31" actId="1076"/>
        <pc:sldMkLst>
          <pc:docMk/>
          <pc:sldMk cId="0" sldId="262"/>
        </pc:sldMkLst>
        <pc:picChg chg="mod">
          <ac:chgData name="Anand Jha" userId="094254f6a2cdace8" providerId="LiveId" clId="{0E266615-C6F5-4A5D-B405-7F8FFEDC21D3}" dt="2022-12-05T16:02:38.954" v="31" actId="1076"/>
          <ac:picMkLst>
            <pc:docMk/>
            <pc:sldMk cId="0" sldId="262"/>
            <ac:picMk id="5" creationId="{C9729858-639E-6A79-E11B-E24F888593A7}"/>
          </ac:picMkLst>
        </pc:picChg>
      </pc:sldChg>
      <pc:sldChg chg="modSp mod">
        <pc:chgData name="Anand Jha" userId="094254f6a2cdace8" providerId="LiveId" clId="{0E266615-C6F5-4A5D-B405-7F8FFEDC21D3}" dt="2022-12-05T16:02:34.786" v="30" actId="1076"/>
        <pc:sldMkLst>
          <pc:docMk/>
          <pc:sldMk cId="0" sldId="263"/>
        </pc:sldMkLst>
        <pc:picChg chg="mod">
          <ac:chgData name="Anand Jha" userId="094254f6a2cdace8" providerId="LiveId" clId="{0E266615-C6F5-4A5D-B405-7F8FFEDC21D3}" dt="2022-12-05T16:02:34.786" v="30" actId="1076"/>
          <ac:picMkLst>
            <pc:docMk/>
            <pc:sldMk cId="0" sldId="263"/>
            <ac:picMk id="4" creationId="{BEE30954-F07E-A255-C320-19A83D40759A}"/>
          </ac:picMkLst>
        </pc:picChg>
      </pc:sldChg>
      <pc:sldChg chg="modSp mod">
        <pc:chgData name="Anand Jha" userId="094254f6a2cdace8" providerId="LiveId" clId="{0E266615-C6F5-4A5D-B405-7F8FFEDC21D3}" dt="2022-12-05T16:02:23.709" v="27" actId="14100"/>
        <pc:sldMkLst>
          <pc:docMk/>
          <pc:sldMk cId="0" sldId="264"/>
        </pc:sldMkLst>
        <pc:picChg chg="mod">
          <ac:chgData name="Anand Jha" userId="094254f6a2cdace8" providerId="LiveId" clId="{0E266615-C6F5-4A5D-B405-7F8FFEDC21D3}" dt="2022-12-05T16:02:23.709" v="27" actId="14100"/>
          <ac:picMkLst>
            <pc:docMk/>
            <pc:sldMk cId="0" sldId="264"/>
            <ac:picMk id="5" creationId="{22C0C2FD-3560-661B-BDBD-41FCF02E5986}"/>
          </ac:picMkLst>
        </pc:picChg>
      </pc:sldChg>
      <pc:sldChg chg="modSp mod">
        <pc:chgData name="Anand Jha" userId="094254f6a2cdace8" providerId="LiveId" clId="{0E266615-C6F5-4A5D-B405-7F8FFEDC21D3}" dt="2022-12-05T16:02:13.260" v="25" actId="14100"/>
        <pc:sldMkLst>
          <pc:docMk/>
          <pc:sldMk cId="0" sldId="266"/>
        </pc:sldMkLst>
        <pc:picChg chg="mod">
          <ac:chgData name="Anand Jha" userId="094254f6a2cdace8" providerId="LiveId" clId="{0E266615-C6F5-4A5D-B405-7F8FFEDC21D3}" dt="2022-12-05T16:02:13.260" v="25" actId="14100"/>
          <ac:picMkLst>
            <pc:docMk/>
            <pc:sldMk cId="0" sldId="266"/>
            <ac:picMk id="5" creationId="{588F6227-E5FA-3E1D-A136-D50D09BA0842}"/>
          </ac:picMkLst>
        </pc:picChg>
      </pc:sldChg>
      <pc:sldChg chg="modSp mod">
        <pc:chgData name="Anand Jha" userId="094254f6a2cdace8" providerId="LiveId" clId="{0E266615-C6F5-4A5D-B405-7F8FFEDC21D3}" dt="2022-12-05T16:02:06.250" v="23" actId="1076"/>
        <pc:sldMkLst>
          <pc:docMk/>
          <pc:sldMk cId="0" sldId="267"/>
        </pc:sldMkLst>
        <pc:picChg chg="mod">
          <ac:chgData name="Anand Jha" userId="094254f6a2cdace8" providerId="LiveId" clId="{0E266615-C6F5-4A5D-B405-7F8FFEDC21D3}" dt="2022-12-05T16:02:06.250" v="23" actId="1076"/>
          <ac:picMkLst>
            <pc:docMk/>
            <pc:sldMk cId="0" sldId="267"/>
            <ac:picMk id="5" creationId="{E84547B3-8F55-55E0-5AA8-225935D4721C}"/>
          </ac:picMkLst>
        </pc:picChg>
      </pc:sldChg>
      <pc:sldChg chg="modSp mod">
        <pc:chgData name="Anand Jha" userId="094254f6a2cdace8" providerId="LiveId" clId="{0E266615-C6F5-4A5D-B405-7F8FFEDC21D3}" dt="2022-12-05T16:02:00.284" v="22" actId="1076"/>
        <pc:sldMkLst>
          <pc:docMk/>
          <pc:sldMk cId="0" sldId="268"/>
        </pc:sldMkLst>
        <pc:picChg chg="mod">
          <ac:chgData name="Anand Jha" userId="094254f6a2cdace8" providerId="LiveId" clId="{0E266615-C6F5-4A5D-B405-7F8FFEDC21D3}" dt="2022-12-05T16:02:00.284" v="22" actId="1076"/>
          <ac:picMkLst>
            <pc:docMk/>
            <pc:sldMk cId="0" sldId="268"/>
            <ac:picMk id="5" creationId="{71DEE4F7-8546-B515-2992-5F14B4153927}"/>
          </ac:picMkLst>
        </pc:picChg>
      </pc:sldChg>
      <pc:sldChg chg="modSp mod">
        <pc:chgData name="Anand Jha" userId="094254f6a2cdace8" providerId="LiveId" clId="{0E266615-C6F5-4A5D-B405-7F8FFEDC21D3}" dt="2022-12-05T16:01:50.862" v="20" actId="1076"/>
        <pc:sldMkLst>
          <pc:docMk/>
          <pc:sldMk cId="0" sldId="269"/>
        </pc:sldMkLst>
        <pc:picChg chg="mod">
          <ac:chgData name="Anand Jha" userId="094254f6a2cdace8" providerId="LiveId" clId="{0E266615-C6F5-4A5D-B405-7F8FFEDC21D3}" dt="2022-12-05T16:01:50.862" v="20" actId="1076"/>
          <ac:picMkLst>
            <pc:docMk/>
            <pc:sldMk cId="0" sldId="269"/>
            <ac:picMk id="5" creationId="{4D4273AC-AFC5-0AC7-1E81-5219190D7EB7}"/>
          </ac:picMkLst>
        </pc:picChg>
      </pc:sldChg>
      <pc:sldChg chg="modSp mod">
        <pc:chgData name="Anand Jha" userId="094254f6a2cdace8" providerId="LiveId" clId="{0E266615-C6F5-4A5D-B405-7F8FFEDC21D3}" dt="2022-12-05T16:01:41.496" v="17" actId="14100"/>
        <pc:sldMkLst>
          <pc:docMk/>
          <pc:sldMk cId="0" sldId="270"/>
        </pc:sldMkLst>
        <pc:picChg chg="mod">
          <ac:chgData name="Anand Jha" userId="094254f6a2cdace8" providerId="LiveId" clId="{0E266615-C6F5-4A5D-B405-7F8FFEDC21D3}" dt="2022-12-05T16:01:41.496" v="17" actId="14100"/>
          <ac:picMkLst>
            <pc:docMk/>
            <pc:sldMk cId="0" sldId="270"/>
            <ac:picMk id="4" creationId="{3C11F351-E032-2BE7-6170-2D79A0CC59AA}"/>
          </ac:picMkLst>
        </pc:picChg>
      </pc:sldChg>
      <pc:sldChg chg="modSp mod">
        <pc:chgData name="Anand Jha" userId="094254f6a2cdace8" providerId="LiveId" clId="{0E266615-C6F5-4A5D-B405-7F8FFEDC21D3}" dt="2022-12-05T16:01:34.637" v="15" actId="1076"/>
        <pc:sldMkLst>
          <pc:docMk/>
          <pc:sldMk cId="0" sldId="271"/>
        </pc:sldMkLst>
        <pc:picChg chg="mod">
          <ac:chgData name="Anand Jha" userId="094254f6a2cdace8" providerId="LiveId" clId="{0E266615-C6F5-4A5D-B405-7F8FFEDC21D3}" dt="2022-12-05T16:01:34.637" v="15" actId="1076"/>
          <ac:picMkLst>
            <pc:docMk/>
            <pc:sldMk cId="0" sldId="271"/>
            <ac:picMk id="5" creationId="{928906A0-7965-D8BD-4228-19C6D73F4F17}"/>
          </ac:picMkLst>
        </pc:picChg>
      </pc:sldChg>
      <pc:sldChg chg="modSp mod">
        <pc:chgData name="Anand Jha" userId="094254f6a2cdace8" providerId="LiveId" clId="{0E266615-C6F5-4A5D-B405-7F8FFEDC21D3}" dt="2022-12-05T16:01:26.143" v="12" actId="1076"/>
        <pc:sldMkLst>
          <pc:docMk/>
          <pc:sldMk cId="0" sldId="272"/>
        </pc:sldMkLst>
        <pc:picChg chg="mod">
          <ac:chgData name="Anand Jha" userId="094254f6a2cdace8" providerId="LiveId" clId="{0E266615-C6F5-4A5D-B405-7F8FFEDC21D3}" dt="2022-12-05T16:01:26.143" v="12" actId="1076"/>
          <ac:picMkLst>
            <pc:docMk/>
            <pc:sldMk cId="0" sldId="272"/>
            <ac:picMk id="5" creationId="{B2F076CE-B135-1D3B-2CF9-F119ACCD53C5}"/>
          </ac:picMkLst>
        </pc:picChg>
      </pc:sldChg>
      <pc:sldChg chg="modSp mod">
        <pc:chgData name="Anand Jha" userId="094254f6a2cdace8" providerId="LiveId" clId="{0E266615-C6F5-4A5D-B405-7F8FFEDC21D3}" dt="2022-12-05T16:01:19.114" v="9" actId="1076"/>
        <pc:sldMkLst>
          <pc:docMk/>
          <pc:sldMk cId="0" sldId="273"/>
        </pc:sldMkLst>
        <pc:picChg chg="mod">
          <ac:chgData name="Anand Jha" userId="094254f6a2cdace8" providerId="LiveId" clId="{0E266615-C6F5-4A5D-B405-7F8FFEDC21D3}" dt="2022-12-05T16:01:19.114" v="9" actId="1076"/>
          <ac:picMkLst>
            <pc:docMk/>
            <pc:sldMk cId="0" sldId="273"/>
            <ac:picMk id="5" creationId="{47BB27F9-C1C0-E60E-7199-9EC5D935883D}"/>
          </ac:picMkLst>
        </pc:picChg>
      </pc:sldChg>
      <pc:sldChg chg="modSp mod">
        <pc:chgData name="Anand Jha" userId="094254f6a2cdace8" providerId="LiveId" clId="{0E266615-C6F5-4A5D-B405-7F8FFEDC21D3}" dt="2022-12-05T16:01:15.042" v="8" actId="1076"/>
        <pc:sldMkLst>
          <pc:docMk/>
          <pc:sldMk cId="0" sldId="275"/>
        </pc:sldMkLst>
        <pc:picChg chg="mod">
          <ac:chgData name="Anand Jha" userId="094254f6a2cdace8" providerId="LiveId" clId="{0E266615-C6F5-4A5D-B405-7F8FFEDC21D3}" dt="2022-12-05T16:01:15.042" v="8" actId="1076"/>
          <ac:picMkLst>
            <pc:docMk/>
            <pc:sldMk cId="0" sldId="275"/>
            <ac:picMk id="5" creationId="{C4915255-8787-7878-8D67-46CB985C21C2}"/>
          </ac:picMkLst>
        </pc:picChg>
      </pc:sldChg>
      <pc:sldChg chg="modSp mod">
        <pc:chgData name="Anand Jha" userId="094254f6a2cdace8" providerId="LiveId" clId="{0E266615-C6F5-4A5D-B405-7F8FFEDC21D3}" dt="2022-12-05T16:01:11.781" v="7" actId="1076"/>
        <pc:sldMkLst>
          <pc:docMk/>
          <pc:sldMk cId="0" sldId="276"/>
        </pc:sldMkLst>
        <pc:picChg chg="mod">
          <ac:chgData name="Anand Jha" userId="094254f6a2cdace8" providerId="LiveId" clId="{0E266615-C6F5-4A5D-B405-7F8FFEDC21D3}" dt="2022-12-05T16:01:11.781" v="7" actId="1076"/>
          <ac:picMkLst>
            <pc:docMk/>
            <pc:sldMk cId="0" sldId="276"/>
            <ac:picMk id="5" creationId="{498B18AF-AB85-404A-6039-22F9B9291FB7}"/>
          </ac:picMkLst>
        </pc:picChg>
      </pc:sldChg>
      <pc:sldChg chg="modSp mod">
        <pc:chgData name="Anand Jha" userId="094254f6a2cdace8" providerId="LiveId" clId="{0E266615-C6F5-4A5D-B405-7F8FFEDC21D3}" dt="2022-12-05T16:01:08.284" v="6" actId="1076"/>
        <pc:sldMkLst>
          <pc:docMk/>
          <pc:sldMk cId="0" sldId="277"/>
        </pc:sldMkLst>
        <pc:picChg chg="mod">
          <ac:chgData name="Anand Jha" userId="094254f6a2cdace8" providerId="LiveId" clId="{0E266615-C6F5-4A5D-B405-7F8FFEDC21D3}" dt="2022-12-05T16:01:08.284" v="6" actId="1076"/>
          <ac:picMkLst>
            <pc:docMk/>
            <pc:sldMk cId="0" sldId="277"/>
            <ac:picMk id="4" creationId="{9B66E9DA-2373-54C9-FD51-ABBA96F1C2D2}"/>
          </ac:picMkLst>
        </pc:picChg>
      </pc:sldChg>
      <pc:sldChg chg="modSp mod">
        <pc:chgData name="Anand Jha" userId="094254f6a2cdace8" providerId="LiveId" clId="{0E266615-C6F5-4A5D-B405-7F8FFEDC21D3}" dt="2022-12-05T16:01:04.390" v="5" actId="1076"/>
        <pc:sldMkLst>
          <pc:docMk/>
          <pc:sldMk cId="0" sldId="278"/>
        </pc:sldMkLst>
        <pc:picChg chg="mod">
          <ac:chgData name="Anand Jha" userId="094254f6a2cdace8" providerId="LiveId" clId="{0E266615-C6F5-4A5D-B405-7F8FFEDC21D3}" dt="2022-12-05T16:01:04.390" v="5" actId="1076"/>
          <ac:picMkLst>
            <pc:docMk/>
            <pc:sldMk cId="0" sldId="278"/>
            <ac:picMk id="4" creationId="{A902055C-D677-CA99-301B-F9DBD149581F}"/>
          </ac:picMkLst>
        </pc:picChg>
      </pc:sldChg>
      <pc:sldChg chg="modSp mod">
        <pc:chgData name="Anand Jha" userId="094254f6a2cdace8" providerId="LiveId" clId="{0E266615-C6F5-4A5D-B405-7F8FFEDC21D3}" dt="2022-12-05T16:00:40.660" v="2" actId="1076"/>
        <pc:sldMkLst>
          <pc:docMk/>
          <pc:sldMk cId="1457372253" sldId="280"/>
        </pc:sldMkLst>
        <pc:picChg chg="mod">
          <ac:chgData name="Anand Jha" userId="094254f6a2cdace8" providerId="LiveId" clId="{0E266615-C6F5-4A5D-B405-7F8FFEDC21D3}" dt="2022-12-05T16:00:40.660" v="2" actId="1076"/>
          <ac:picMkLst>
            <pc:docMk/>
            <pc:sldMk cId="1457372253" sldId="280"/>
            <ac:picMk id="4" creationId="{FF7D9B29-A73D-9AA6-A935-29FFFBC014F7}"/>
          </ac:picMkLst>
        </pc:picChg>
      </pc:sldChg>
      <pc:sldChg chg="modSp mod">
        <pc:chgData name="Anand Jha" userId="094254f6a2cdace8" providerId="LiveId" clId="{0E266615-C6F5-4A5D-B405-7F8FFEDC21D3}" dt="2022-12-05T16:00:30.408" v="0" actId="1076"/>
        <pc:sldMkLst>
          <pc:docMk/>
          <pc:sldMk cId="1861047702" sldId="281"/>
        </pc:sldMkLst>
        <pc:picChg chg="mod">
          <ac:chgData name="Anand Jha" userId="094254f6a2cdace8" providerId="LiveId" clId="{0E266615-C6F5-4A5D-B405-7F8FFEDC21D3}" dt="2022-12-05T16:00:30.408" v="0" actId="1076"/>
          <ac:picMkLst>
            <pc:docMk/>
            <pc:sldMk cId="1861047702" sldId="281"/>
            <ac:picMk id="4" creationId="{8B91E7F6-0746-5AF2-34D9-E40B6E8731B3}"/>
          </ac:picMkLst>
        </pc:picChg>
      </pc:sldChg>
      <pc:sldChg chg="modSp mod">
        <pc:chgData name="Anand Jha" userId="094254f6a2cdace8" providerId="LiveId" clId="{0E266615-C6F5-4A5D-B405-7F8FFEDC21D3}" dt="2022-12-05T16:00:36.305" v="1" actId="1076"/>
        <pc:sldMkLst>
          <pc:docMk/>
          <pc:sldMk cId="1763033139" sldId="282"/>
        </pc:sldMkLst>
        <pc:picChg chg="mod">
          <ac:chgData name="Anand Jha" userId="094254f6a2cdace8" providerId="LiveId" clId="{0E266615-C6F5-4A5D-B405-7F8FFEDC21D3}" dt="2022-12-05T16:00:36.305" v="1" actId="1076"/>
          <ac:picMkLst>
            <pc:docMk/>
            <pc:sldMk cId="1763033139" sldId="282"/>
            <ac:picMk id="2" creationId="{58C81D86-3163-030C-F0A2-2AF9268A380D}"/>
          </ac:picMkLst>
        </pc:picChg>
      </pc:sldChg>
      <pc:sldChg chg="modSp mod">
        <pc:chgData name="Anand Jha" userId="094254f6a2cdace8" providerId="LiveId" clId="{0E266615-C6F5-4A5D-B405-7F8FFEDC21D3}" dt="2022-12-05T16:02:50.434" v="35" actId="14100"/>
        <pc:sldMkLst>
          <pc:docMk/>
          <pc:sldMk cId="2545501514" sldId="283"/>
        </pc:sldMkLst>
        <pc:picChg chg="mod">
          <ac:chgData name="Anand Jha" userId="094254f6a2cdace8" providerId="LiveId" clId="{0E266615-C6F5-4A5D-B405-7F8FFEDC21D3}" dt="2022-12-05T16:02:50.434" v="35" actId="14100"/>
          <ac:picMkLst>
            <pc:docMk/>
            <pc:sldMk cId="2545501514" sldId="283"/>
            <ac:picMk id="7" creationId="{56DC544A-E5E7-4471-1585-46A4CA7A08CD}"/>
          </ac:picMkLst>
        </pc:picChg>
      </pc:sldChg>
      <pc:sldChg chg="modSp mod">
        <pc:chgData name="Anand Jha" userId="094254f6a2cdace8" providerId="LiveId" clId="{0E266615-C6F5-4A5D-B405-7F8FFEDC21D3}" dt="2022-12-05T16:01:56.021" v="21" actId="1076"/>
        <pc:sldMkLst>
          <pc:docMk/>
          <pc:sldMk cId="3284098692" sldId="284"/>
        </pc:sldMkLst>
        <pc:picChg chg="mod">
          <ac:chgData name="Anand Jha" userId="094254f6a2cdace8" providerId="LiveId" clId="{0E266615-C6F5-4A5D-B405-7F8FFEDC21D3}" dt="2022-12-05T16:01:56.021" v="21" actId="1076"/>
          <ac:picMkLst>
            <pc:docMk/>
            <pc:sldMk cId="3284098692" sldId="284"/>
            <ac:picMk id="7" creationId="{507E96E9-C393-385B-A396-9E293F88A4FC}"/>
          </ac:picMkLst>
        </pc:picChg>
      </pc:sldChg>
      <pc:sldChg chg="modSp mod">
        <pc:chgData name="Anand Jha" userId="094254f6a2cdace8" providerId="LiveId" clId="{0E266615-C6F5-4A5D-B405-7F8FFEDC21D3}" dt="2022-12-05T16:00:52.580" v="3" actId="1076"/>
        <pc:sldMkLst>
          <pc:docMk/>
          <pc:sldMk cId="511803007" sldId="285"/>
        </pc:sldMkLst>
        <pc:picChg chg="mod">
          <ac:chgData name="Anand Jha" userId="094254f6a2cdace8" providerId="LiveId" clId="{0E266615-C6F5-4A5D-B405-7F8FFEDC21D3}" dt="2022-12-05T16:00:52.580" v="3" actId="1076"/>
          <ac:picMkLst>
            <pc:docMk/>
            <pc:sldMk cId="511803007" sldId="285"/>
            <ac:picMk id="6" creationId="{8CAF1836-4CC0-DE61-4F65-F3D4DE0240DE}"/>
          </ac:picMkLst>
        </pc:picChg>
      </pc:sldChg>
      <pc:sldChg chg="modSp mod">
        <pc:chgData name="Anand Jha" userId="094254f6a2cdace8" providerId="LiveId" clId="{0E266615-C6F5-4A5D-B405-7F8FFEDC21D3}" dt="2022-12-05T16:00:58.925" v="4" actId="1076"/>
        <pc:sldMkLst>
          <pc:docMk/>
          <pc:sldMk cId="993184829" sldId="286"/>
        </pc:sldMkLst>
        <pc:picChg chg="mod">
          <ac:chgData name="Anand Jha" userId="094254f6a2cdace8" providerId="LiveId" clId="{0E266615-C6F5-4A5D-B405-7F8FFEDC21D3}" dt="2022-12-05T16:00:58.925" v="4" actId="1076"/>
          <ac:picMkLst>
            <pc:docMk/>
            <pc:sldMk cId="993184829" sldId="286"/>
            <ac:picMk id="4" creationId="{A902055C-D677-CA99-301B-F9DBD149581F}"/>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D8BD707-D9CF-40AE-B4C6-C98DA3205C09}" type="datetimeFigureOut">
              <a:rPr lang="en-US" smtClean="0"/>
              <a:t>12/5/2022</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IN"/>
          </a:p>
        </p:txBody>
      </p:sp>
      <p:sp>
        <p:nvSpPr>
          <p:cNvPr id="6" name="Slide Number Placeholder 5"/>
          <p:cNvSpPr>
            <a:spLocks noGrp="1"/>
          </p:cNvSpPr>
          <p:nvPr>
            <p:ph type="sldNum" sz="quarter" idx="12"/>
          </p:nvPr>
        </p:nvSpPr>
        <p:spPr>
          <a:xfrm>
            <a:off x="6817317" y="5054602"/>
            <a:ext cx="413483" cy="279400"/>
          </a:xfrm>
        </p:spPr>
        <p:txBody>
          <a:bodyPr/>
          <a:lstStyle/>
          <a:p>
            <a:fld id="{B6F15528-21DE-4FAA-801E-634DDDAF4B2B}" type="slidenum">
              <a:rPr lang="en-IN" smtClean="0"/>
              <a:t>‹#›</a:t>
            </a:fld>
            <a:endParaRPr lang="en-IN"/>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9638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02516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6785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0364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81372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2073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392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7573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33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5823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00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72197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839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5942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04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847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4352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12/5/2022</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5381311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ee the source image">
            <a:extLst>
              <a:ext uri="{FF2B5EF4-FFF2-40B4-BE49-F238E27FC236}">
                <a16:creationId xmlns:a16="http://schemas.microsoft.com/office/drawing/2014/main" id="{6B38A8BC-AB25-542F-AF90-8F47AAE78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162049" cy="4038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Logo&#10;&#10;Description automatically generated">
            <a:extLst>
              <a:ext uri="{FF2B5EF4-FFF2-40B4-BE49-F238E27FC236}">
                <a16:creationId xmlns:a16="http://schemas.microsoft.com/office/drawing/2014/main" id="{F56AFC91-F3F7-AE6C-8B3F-34CCEC3464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1209" y="533400"/>
            <a:ext cx="533400" cy="533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0829" y="497810"/>
            <a:ext cx="3478529" cy="727075"/>
          </a:xfrm>
          <a:prstGeom prst="rect">
            <a:avLst/>
          </a:prstGeom>
        </p:spPr>
        <p:txBody>
          <a:bodyPr vert="horz" wrap="square" lIns="0" tIns="13335" rIns="0" bIns="0" rtlCol="0">
            <a:spAutoFit/>
          </a:bodyPr>
          <a:lstStyle/>
          <a:p>
            <a:pPr marL="12700">
              <a:lnSpc>
                <a:spcPct val="100000"/>
              </a:lnSpc>
              <a:spcBef>
                <a:spcPts val="105"/>
              </a:spcBef>
            </a:pPr>
            <a:r>
              <a:rPr spc="-100" dirty="0"/>
              <a:t>L</a:t>
            </a:r>
            <a:r>
              <a:rPr spc="-105" dirty="0"/>
              <a:t>ef</a:t>
            </a:r>
            <a:r>
              <a:rPr dirty="0"/>
              <a:t>t</a:t>
            </a:r>
            <a:r>
              <a:rPr spc="-200" dirty="0"/>
              <a:t> </a:t>
            </a:r>
            <a:r>
              <a:rPr spc="-105" dirty="0"/>
              <a:t>Ou</a:t>
            </a:r>
            <a:r>
              <a:rPr spc="-140" dirty="0"/>
              <a:t>t</a:t>
            </a:r>
            <a:r>
              <a:rPr spc="-105" dirty="0"/>
              <a:t>e</a:t>
            </a:r>
            <a:r>
              <a:rPr dirty="0"/>
              <a:t>r</a:t>
            </a:r>
            <a:r>
              <a:rPr spc="-204" dirty="0"/>
              <a:t> </a:t>
            </a:r>
            <a:r>
              <a:rPr spc="-105" dirty="0"/>
              <a:t>Jo</a:t>
            </a:r>
            <a:r>
              <a:rPr spc="-110" dirty="0"/>
              <a:t>i</a:t>
            </a:r>
            <a:r>
              <a:rPr dirty="0"/>
              <a:t>n</a:t>
            </a:r>
          </a:p>
        </p:txBody>
      </p:sp>
      <p:sp>
        <p:nvSpPr>
          <p:cNvPr id="3" name="object 3"/>
          <p:cNvSpPr txBox="1"/>
          <p:nvPr/>
        </p:nvSpPr>
        <p:spPr>
          <a:xfrm>
            <a:off x="726440" y="5192267"/>
            <a:ext cx="7161530" cy="879475"/>
          </a:xfrm>
          <a:prstGeom prst="rect">
            <a:avLst/>
          </a:prstGeom>
        </p:spPr>
        <p:txBody>
          <a:bodyPr vert="horz" wrap="square" lIns="0" tIns="12700" rIns="0" bIns="0" rtlCol="0">
            <a:spAutoFit/>
          </a:bodyPr>
          <a:lstStyle/>
          <a:p>
            <a:pPr marL="241300" marR="5080" indent="-228600">
              <a:lnSpc>
                <a:spcPct val="100000"/>
              </a:lnSpc>
              <a:spcBef>
                <a:spcPts val="100"/>
              </a:spcBef>
              <a:buClr>
                <a:srgbClr val="A9A47B"/>
              </a:buClr>
              <a:buFont typeface="Arial MT"/>
              <a:buChar char="•"/>
              <a:tabLst>
                <a:tab pos="241300" algn="l"/>
              </a:tabLst>
            </a:pPr>
            <a:r>
              <a:rPr sz="2800" spc="-10" dirty="0">
                <a:solidFill>
                  <a:srgbClr val="2E2B1F"/>
                </a:solidFill>
                <a:latin typeface="Calibri"/>
                <a:cs typeface="Calibri"/>
              </a:rPr>
              <a:t>SELECT </a:t>
            </a:r>
            <a:r>
              <a:rPr sz="2800" dirty="0">
                <a:solidFill>
                  <a:srgbClr val="2E2B1F"/>
                </a:solidFill>
                <a:latin typeface="Calibri"/>
                <a:cs typeface="Calibri"/>
              </a:rPr>
              <a:t>* </a:t>
            </a:r>
            <a:r>
              <a:rPr sz="2800" spc="-10" dirty="0">
                <a:solidFill>
                  <a:srgbClr val="2E2B1F"/>
                </a:solidFill>
                <a:latin typeface="Calibri"/>
                <a:cs typeface="Calibri"/>
              </a:rPr>
              <a:t>FROM</a:t>
            </a:r>
            <a:r>
              <a:rPr sz="2800" spc="15" dirty="0">
                <a:solidFill>
                  <a:srgbClr val="2E2B1F"/>
                </a:solidFill>
                <a:latin typeface="Calibri"/>
                <a:cs typeface="Calibri"/>
              </a:rPr>
              <a:t> </a:t>
            </a:r>
            <a:r>
              <a:rPr sz="2800" spc="-40" dirty="0">
                <a:solidFill>
                  <a:srgbClr val="2E2B1F"/>
                </a:solidFill>
                <a:latin typeface="Calibri"/>
                <a:cs typeface="Calibri"/>
              </a:rPr>
              <a:t>TableA</a:t>
            </a:r>
            <a:r>
              <a:rPr sz="2800" spc="-10" dirty="0">
                <a:solidFill>
                  <a:srgbClr val="2E2B1F"/>
                </a:solidFill>
                <a:latin typeface="Calibri"/>
                <a:cs typeface="Calibri"/>
              </a:rPr>
              <a:t> </a:t>
            </a:r>
            <a:r>
              <a:rPr sz="2800" spc="-5" dirty="0">
                <a:solidFill>
                  <a:srgbClr val="2E2B1F"/>
                </a:solidFill>
                <a:latin typeface="Calibri"/>
                <a:cs typeface="Calibri"/>
              </a:rPr>
              <a:t>LEFT</a:t>
            </a:r>
            <a:r>
              <a:rPr sz="2800" dirty="0">
                <a:solidFill>
                  <a:srgbClr val="2E2B1F"/>
                </a:solidFill>
                <a:latin typeface="Calibri"/>
                <a:cs typeface="Calibri"/>
              </a:rPr>
              <a:t> </a:t>
            </a:r>
            <a:r>
              <a:rPr sz="2800" spc="-5" dirty="0">
                <a:solidFill>
                  <a:srgbClr val="2E2B1F"/>
                </a:solidFill>
                <a:latin typeface="Calibri"/>
                <a:cs typeface="Calibri"/>
              </a:rPr>
              <a:t>OUTER </a:t>
            </a:r>
            <a:r>
              <a:rPr sz="2800" dirty="0">
                <a:solidFill>
                  <a:srgbClr val="2E2B1F"/>
                </a:solidFill>
                <a:latin typeface="Calibri"/>
                <a:cs typeface="Calibri"/>
              </a:rPr>
              <a:t>JOIN</a:t>
            </a:r>
            <a:r>
              <a:rPr sz="2800" spc="-15" dirty="0">
                <a:solidFill>
                  <a:srgbClr val="2E2B1F"/>
                </a:solidFill>
                <a:latin typeface="Calibri"/>
                <a:cs typeface="Calibri"/>
              </a:rPr>
              <a:t> </a:t>
            </a:r>
            <a:r>
              <a:rPr sz="2800" spc="-40" dirty="0">
                <a:solidFill>
                  <a:srgbClr val="2E2B1F"/>
                </a:solidFill>
                <a:latin typeface="Calibri"/>
                <a:cs typeface="Calibri"/>
              </a:rPr>
              <a:t>TableB </a:t>
            </a:r>
            <a:r>
              <a:rPr sz="2800" spc="-620" dirty="0">
                <a:solidFill>
                  <a:srgbClr val="2E2B1F"/>
                </a:solidFill>
                <a:latin typeface="Calibri"/>
                <a:cs typeface="Calibri"/>
              </a:rPr>
              <a:t> </a:t>
            </a:r>
            <a:r>
              <a:rPr sz="2800" spc="-5" dirty="0">
                <a:solidFill>
                  <a:srgbClr val="2E2B1F"/>
                </a:solidFill>
                <a:latin typeface="Calibri"/>
                <a:cs typeface="Calibri"/>
              </a:rPr>
              <a:t>ON</a:t>
            </a:r>
            <a:r>
              <a:rPr sz="2800" dirty="0">
                <a:solidFill>
                  <a:srgbClr val="2E2B1F"/>
                </a:solidFill>
                <a:latin typeface="Calibri"/>
                <a:cs typeface="Calibri"/>
              </a:rPr>
              <a:t> </a:t>
            </a:r>
            <a:r>
              <a:rPr sz="2800" spc="-25" dirty="0">
                <a:solidFill>
                  <a:srgbClr val="2E2B1F"/>
                </a:solidFill>
                <a:latin typeface="Calibri"/>
                <a:cs typeface="Calibri"/>
              </a:rPr>
              <a:t>TableA.PK</a:t>
            </a:r>
            <a:r>
              <a:rPr sz="2800" dirty="0">
                <a:solidFill>
                  <a:srgbClr val="2E2B1F"/>
                </a:solidFill>
                <a:latin typeface="Calibri"/>
                <a:cs typeface="Calibri"/>
              </a:rPr>
              <a:t> =</a:t>
            </a:r>
            <a:r>
              <a:rPr sz="2800" spc="10" dirty="0">
                <a:solidFill>
                  <a:srgbClr val="2E2B1F"/>
                </a:solidFill>
                <a:latin typeface="Calibri"/>
                <a:cs typeface="Calibri"/>
              </a:rPr>
              <a:t> </a:t>
            </a:r>
            <a:r>
              <a:rPr sz="2800" spc="-25" dirty="0">
                <a:solidFill>
                  <a:srgbClr val="2E2B1F"/>
                </a:solidFill>
                <a:latin typeface="Calibri"/>
                <a:cs typeface="Calibri"/>
              </a:rPr>
              <a:t>TableB.PK</a:t>
            </a:r>
            <a:endParaRPr sz="280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4035880072"/>
              </p:ext>
            </p:extLst>
          </p:nvPr>
        </p:nvGraphicFramePr>
        <p:xfrm>
          <a:off x="1252218" y="1237077"/>
          <a:ext cx="6635752" cy="3691665"/>
        </p:xfrm>
        <a:graphic>
          <a:graphicData uri="http://schemas.openxmlformats.org/drawingml/2006/table">
            <a:tbl>
              <a:tblPr firstRow="1" bandRow="1">
                <a:tableStyleId>{2D5ABB26-0587-4C30-8999-92F81FD0307C}</a:tableStyleId>
              </a:tblPr>
              <a:tblGrid>
                <a:gridCol w="1658938">
                  <a:extLst>
                    <a:ext uri="{9D8B030D-6E8A-4147-A177-3AD203B41FA5}">
                      <a16:colId xmlns:a16="http://schemas.microsoft.com/office/drawing/2014/main" val="20000"/>
                    </a:ext>
                  </a:extLst>
                </a:gridCol>
                <a:gridCol w="1658938">
                  <a:extLst>
                    <a:ext uri="{9D8B030D-6E8A-4147-A177-3AD203B41FA5}">
                      <a16:colId xmlns:a16="http://schemas.microsoft.com/office/drawing/2014/main" val="20001"/>
                    </a:ext>
                  </a:extLst>
                </a:gridCol>
                <a:gridCol w="1658938">
                  <a:extLst>
                    <a:ext uri="{9D8B030D-6E8A-4147-A177-3AD203B41FA5}">
                      <a16:colId xmlns:a16="http://schemas.microsoft.com/office/drawing/2014/main" val="20002"/>
                    </a:ext>
                  </a:extLst>
                </a:gridCol>
                <a:gridCol w="1658938">
                  <a:extLst>
                    <a:ext uri="{9D8B030D-6E8A-4147-A177-3AD203B41FA5}">
                      <a16:colId xmlns:a16="http://schemas.microsoft.com/office/drawing/2014/main" val="20003"/>
                    </a:ext>
                  </a:extLst>
                </a:gridCol>
              </a:tblGrid>
              <a:tr h="542040">
                <a:tc>
                  <a:txBody>
                    <a:bodyPr/>
                    <a:lstStyle/>
                    <a:p>
                      <a:pPr marL="91440" marR="1125855">
                        <a:lnSpc>
                          <a:spcPct val="100000"/>
                        </a:lnSpc>
                        <a:spcBef>
                          <a:spcPts val="245"/>
                        </a:spcBef>
                      </a:pPr>
                      <a:r>
                        <a:rPr sz="1800" b="1" spc="-140" dirty="0">
                          <a:solidFill>
                            <a:srgbClr val="FFFFFF"/>
                          </a:solidFill>
                          <a:latin typeface="Calibri"/>
                          <a:cs typeface="Calibri"/>
                        </a:rPr>
                        <a:t>T</a:t>
                      </a:r>
                      <a:r>
                        <a:rPr sz="1800" b="1" dirty="0">
                          <a:solidFill>
                            <a:srgbClr val="FFFFFF"/>
                          </a:solidFill>
                          <a:latin typeface="Calibri"/>
                          <a:cs typeface="Calibri"/>
                        </a:rPr>
                        <a:t>ableA  </a:t>
                      </a:r>
                      <a:r>
                        <a:rPr sz="1800" b="1" spc="-25" dirty="0">
                          <a:solidFill>
                            <a:srgbClr val="FFFFFF"/>
                          </a:solidFill>
                          <a:latin typeface="Calibri"/>
                          <a:cs typeface="Calibri"/>
                        </a:rPr>
                        <a:t>Value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a:lnSpc>
                          <a:spcPct val="100000"/>
                        </a:lnSpc>
                        <a:spcBef>
                          <a:spcPts val="50"/>
                        </a:spcBef>
                      </a:pPr>
                      <a:endParaRPr sz="2050" dirty="0">
                        <a:latin typeface="Times New Roman"/>
                        <a:cs typeface="Times New Roman"/>
                      </a:endParaRPr>
                    </a:p>
                    <a:p>
                      <a:pPr marL="91440">
                        <a:lnSpc>
                          <a:spcPct val="100000"/>
                        </a:lnSpc>
                      </a:pPr>
                      <a:r>
                        <a:rPr sz="1800" b="1" dirty="0">
                          <a:solidFill>
                            <a:srgbClr val="FFFFFF"/>
                          </a:solidFill>
                          <a:latin typeface="Calibri"/>
                          <a:cs typeface="Calibri"/>
                        </a:rPr>
                        <a:t>PK</a:t>
                      </a:r>
                      <a:endParaRPr sz="1800" dirty="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marL="91440" marR="1136015">
                        <a:lnSpc>
                          <a:spcPct val="100000"/>
                        </a:lnSpc>
                        <a:spcBef>
                          <a:spcPts val="245"/>
                        </a:spcBef>
                      </a:pPr>
                      <a:r>
                        <a:rPr sz="1800" b="1" spc="-140" dirty="0">
                          <a:solidFill>
                            <a:srgbClr val="FFFFFF"/>
                          </a:solidFill>
                          <a:latin typeface="Calibri"/>
                          <a:cs typeface="Calibri"/>
                        </a:rPr>
                        <a:t>T</a:t>
                      </a:r>
                      <a:r>
                        <a:rPr sz="1800" b="1" dirty="0">
                          <a:solidFill>
                            <a:srgbClr val="FFFFFF"/>
                          </a:solidFill>
                          <a:latin typeface="Calibri"/>
                          <a:cs typeface="Calibri"/>
                        </a:rPr>
                        <a:t>ableB  PK</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a:lnSpc>
                          <a:spcPct val="100000"/>
                        </a:lnSpc>
                        <a:spcBef>
                          <a:spcPts val="50"/>
                        </a:spcBef>
                      </a:pPr>
                      <a:endParaRPr sz="2050">
                        <a:latin typeface="Times New Roman"/>
                        <a:cs typeface="Times New Roman"/>
                      </a:endParaRPr>
                    </a:p>
                    <a:p>
                      <a:pPr marL="91440">
                        <a:lnSpc>
                          <a:spcPct val="100000"/>
                        </a:lnSpc>
                      </a:pPr>
                      <a:r>
                        <a:rPr sz="1800" b="1" spc="-25" dirty="0">
                          <a:solidFill>
                            <a:srgbClr val="FFFFFF"/>
                          </a:solidFill>
                          <a:latin typeface="Calibri"/>
                          <a:cs typeface="Calibri"/>
                        </a:rPr>
                        <a:t>Value</a:t>
                      </a:r>
                      <a:endParaRPr sz="18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extLst>
                  <a:ext uri="{0D108BD9-81ED-4DB2-BD59-A6C34878D82A}">
                    <a16:rowId xmlns:a16="http://schemas.microsoft.com/office/drawing/2014/main" val="10000"/>
                  </a:ext>
                </a:extLst>
              </a:tr>
              <a:tr h="314039">
                <a:tc>
                  <a:txBody>
                    <a:bodyPr/>
                    <a:lstStyle/>
                    <a:p>
                      <a:pPr marL="91440">
                        <a:lnSpc>
                          <a:spcPct val="100000"/>
                        </a:lnSpc>
                        <a:spcBef>
                          <a:spcPts val="245"/>
                        </a:spcBef>
                      </a:pPr>
                      <a:r>
                        <a:rPr sz="1800" spc="-25" dirty="0">
                          <a:solidFill>
                            <a:srgbClr val="2E2B1F"/>
                          </a:solidFill>
                          <a:latin typeface="Calibri"/>
                          <a:cs typeface="Calibri"/>
                        </a:rPr>
                        <a:t>FOX</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spc="-20" dirty="0">
                          <a:solidFill>
                            <a:srgbClr val="2E2B1F"/>
                          </a:solidFill>
                          <a:latin typeface="Calibri"/>
                          <a:cs typeface="Calibri"/>
                        </a:rPr>
                        <a:t>TROT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1"/>
                  </a:ext>
                </a:extLst>
              </a:tr>
              <a:tr h="314038">
                <a:tc>
                  <a:txBody>
                    <a:bodyPr/>
                    <a:lstStyle/>
                    <a:p>
                      <a:pPr marL="91440">
                        <a:lnSpc>
                          <a:spcPct val="100000"/>
                        </a:lnSpc>
                        <a:spcBef>
                          <a:spcPts val="245"/>
                        </a:spcBef>
                      </a:pPr>
                      <a:r>
                        <a:rPr sz="1800" spc="-10" dirty="0">
                          <a:solidFill>
                            <a:srgbClr val="2E2B1F"/>
                          </a:solidFill>
                          <a:latin typeface="Calibri"/>
                          <a:cs typeface="Calibri"/>
                        </a:rPr>
                        <a:t>COP</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spc="-5" dirty="0">
                          <a:solidFill>
                            <a:srgbClr val="2E2B1F"/>
                          </a:solidFill>
                          <a:latin typeface="Calibri"/>
                          <a:cs typeface="Calibri"/>
                        </a:rPr>
                        <a:t>CAR</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2"/>
                  </a:ext>
                </a:extLst>
              </a:tr>
              <a:tr h="314038">
                <a:tc>
                  <a:txBody>
                    <a:bodyPr/>
                    <a:lstStyle/>
                    <a:p>
                      <a:pPr marL="91440">
                        <a:lnSpc>
                          <a:spcPct val="100000"/>
                        </a:lnSpc>
                        <a:spcBef>
                          <a:spcPts val="245"/>
                        </a:spcBef>
                      </a:pPr>
                      <a:r>
                        <a:rPr sz="1800" spc="-35" dirty="0">
                          <a:solidFill>
                            <a:srgbClr val="2E2B1F"/>
                          </a:solidFill>
                          <a:latin typeface="Calibri"/>
                          <a:cs typeface="Calibri"/>
                        </a:rPr>
                        <a:t>TAXI</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spc="-5" dirty="0">
                          <a:solidFill>
                            <a:srgbClr val="2E2B1F"/>
                          </a:solidFill>
                          <a:latin typeface="Calibri"/>
                          <a:cs typeface="Calibri"/>
                        </a:rPr>
                        <a:t>CAB</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3"/>
                  </a:ext>
                </a:extLst>
              </a:tr>
              <a:tr h="314038">
                <a:tc>
                  <a:txBody>
                    <a:bodyPr/>
                    <a:lstStyle/>
                    <a:p>
                      <a:pPr marL="91440">
                        <a:lnSpc>
                          <a:spcPct val="100000"/>
                        </a:lnSpc>
                        <a:spcBef>
                          <a:spcPts val="245"/>
                        </a:spcBef>
                      </a:pPr>
                      <a:r>
                        <a:rPr sz="1800" spc="-10" dirty="0">
                          <a:solidFill>
                            <a:srgbClr val="2E2B1F"/>
                          </a:solidFill>
                          <a:latin typeface="Calibri"/>
                          <a:cs typeface="Calibri"/>
                        </a:rPr>
                        <a:t>LINCOLN</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4</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4"/>
                  </a:ext>
                </a:extLst>
              </a:tr>
              <a:tr h="365002">
                <a:tc>
                  <a:txBody>
                    <a:bodyPr/>
                    <a:lstStyle/>
                    <a:p>
                      <a:pPr marL="91440">
                        <a:lnSpc>
                          <a:spcPct val="100000"/>
                        </a:lnSpc>
                        <a:spcBef>
                          <a:spcPts val="245"/>
                        </a:spcBef>
                      </a:pPr>
                      <a:r>
                        <a:rPr sz="1800" spc="-10" dirty="0">
                          <a:solidFill>
                            <a:srgbClr val="2E2B1F"/>
                          </a:solidFill>
                          <a:latin typeface="Calibri"/>
                          <a:cs typeface="Calibri"/>
                        </a:rPr>
                        <a:t>ARIZONA</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5"/>
                  </a:ext>
                </a:extLst>
              </a:tr>
              <a:tr h="314038">
                <a:tc>
                  <a:txBody>
                    <a:bodyPr/>
                    <a:lstStyle/>
                    <a:p>
                      <a:pPr marL="91440">
                        <a:lnSpc>
                          <a:spcPct val="100000"/>
                        </a:lnSpc>
                        <a:spcBef>
                          <a:spcPts val="245"/>
                        </a:spcBef>
                      </a:pPr>
                      <a:r>
                        <a:rPr sz="1800" spc="-20" dirty="0">
                          <a:solidFill>
                            <a:srgbClr val="2E2B1F"/>
                          </a:solidFill>
                          <a:latin typeface="Calibri"/>
                          <a:cs typeface="Calibri"/>
                        </a:rPr>
                        <a:t>WASHINGTON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6</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6</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spc="-5" dirty="0">
                          <a:solidFill>
                            <a:srgbClr val="2E2B1F"/>
                          </a:solidFill>
                          <a:latin typeface="Calibri"/>
                          <a:cs typeface="Calibri"/>
                        </a:rPr>
                        <a:t>MONUMENT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6"/>
                  </a:ext>
                </a:extLst>
              </a:tr>
              <a:tr h="314039">
                <a:tc>
                  <a:txBody>
                    <a:bodyPr/>
                    <a:lstStyle/>
                    <a:p>
                      <a:pPr marL="91440">
                        <a:lnSpc>
                          <a:spcPct val="100000"/>
                        </a:lnSpc>
                        <a:spcBef>
                          <a:spcPts val="250"/>
                        </a:spcBef>
                      </a:pPr>
                      <a:r>
                        <a:rPr sz="1800" spc="-5" dirty="0">
                          <a:solidFill>
                            <a:srgbClr val="2E2B1F"/>
                          </a:solidFill>
                          <a:latin typeface="Calibri"/>
                          <a:cs typeface="Calibri"/>
                        </a:rPr>
                        <a:t>DELL</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50"/>
                        </a:spcBef>
                      </a:pPr>
                      <a:r>
                        <a:rPr sz="1800" dirty="0">
                          <a:solidFill>
                            <a:srgbClr val="2E2B1F"/>
                          </a:solidFill>
                          <a:latin typeface="Calibri"/>
                          <a:cs typeface="Calibri"/>
                        </a:rPr>
                        <a:t>7</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50"/>
                        </a:spcBef>
                      </a:pPr>
                      <a:r>
                        <a:rPr sz="1800" dirty="0">
                          <a:solidFill>
                            <a:srgbClr val="2E2B1F"/>
                          </a:solidFill>
                          <a:latin typeface="Calibri"/>
                          <a:cs typeface="Calibri"/>
                        </a:rPr>
                        <a:t>7</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50"/>
                        </a:spcBef>
                      </a:pPr>
                      <a:r>
                        <a:rPr sz="1800" dirty="0">
                          <a:solidFill>
                            <a:srgbClr val="2E2B1F"/>
                          </a:solidFill>
                          <a:latin typeface="Calibri"/>
                          <a:cs typeface="Calibri"/>
                        </a:rPr>
                        <a:t>PC</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7"/>
                  </a:ext>
                </a:extLst>
              </a:tr>
              <a:tr h="314038">
                <a:tc>
                  <a:txBody>
                    <a:bodyPr/>
                    <a:lstStyle/>
                    <a:p>
                      <a:pPr marL="91440">
                        <a:lnSpc>
                          <a:spcPct val="100000"/>
                        </a:lnSpc>
                        <a:spcBef>
                          <a:spcPts val="250"/>
                        </a:spcBef>
                      </a:pPr>
                      <a:r>
                        <a:rPr sz="1800" spc="-10" dirty="0">
                          <a:solidFill>
                            <a:srgbClr val="2E2B1F"/>
                          </a:solidFill>
                          <a:latin typeface="Calibri"/>
                          <a:cs typeface="Calibri"/>
                        </a:rPr>
                        <a:t>LUCENT</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50"/>
                        </a:spcBef>
                      </a:pPr>
                      <a:r>
                        <a:rPr sz="1800" spc="-5" dirty="0">
                          <a:solidFill>
                            <a:srgbClr val="2E2B1F"/>
                          </a:solidFill>
                          <a:latin typeface="Calibri"/>
                          <a:cs typeface="Calibri"/>
                        </a:rPr>
                        <a:t>10</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50"/>
                        </a:spcBef>
                      </a:pPr>
                      <a:r>
                        <a:rPr sz="1800" dirty="0">
                          <a:solidFill>
                            <a:srgbClr val="2E2B1F"/>
                          </a:solidFill>
                          <a:latin typeface="Calibri"/>
                          <a:cs typeface="Calibri"/>
                        </a:rPr>
                        <a:t>NULL</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50"/>
                        </a:spcBef>
                      </a:pPr>
                      <a:r>
                        <a:rPr sz="1800" dirty="0">
                          <a:solidFill>
                            <a:srgbClr val="2E2B1F"/>
                          </a:solidFill>
                          <a:latin typeface="Calibri"/>
                          <a:cs typeface="Calibri"/>
                        </a:rPr>
                        <a:t>NULL</a:t>
                      </a:r>
                      <a:endParaRPr sz="1800" dirty="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8"/>
                  </a:ext>
                </a:extLst>
              </a:tr>
            </a:tbl>
          </a:graphicData>
        </a:graphic>
      </p:graphicFrame>
      <p:pic>
        <p:nvPicPr>
          <p:cNvPr id="5" name="Picture 4" descr="Logo&#10;&#10;Description automatically generated">
            <a:extLst>
              <a:ext uri="{FF2B5EF4-FFF2-40B4-BE49-F238E27FC236}">
                <a16:creationId xmlns:a16="http://schemas.microsoft.com/office/drawing/2014/main" id="{B22EB6FF-EA96-07E5-5B38-F9A1B687BF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800" y="0"/>
            <a:ext cx="838200" cy="83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5065" y="697040"/>
            <a:ext cx="3823335" cy="727075"/>
          </a:xfrm>
          <a:prstGeom prst="rect">
            <a:avLst/>
          </a:prstGeom>
        </p:spPr>
        <p:txBody>
          <a:bodyPr vert="horz" wrap="square" lIns="0" tIns="13335" rIns="0" bIns="0" rtlCol="0">
            <a:spAutoFit/>
          </a:bodyPr>
          <a:lstStyle/>
          <a:p>
            <a:pPr marL="12700">
              <a:lnSpc>
                <a:spcPct val="100000"/>
              </a:lnSpc>
              <a:spcBef>
                <a:spcPts val="105"/>
              </a:spcBef>
            </a:pPr>
            <a:r>
              <a:rPr spc="-110" dirty="0"/>
              <a:t>Ri</a:t>
            </a:r>
            <a:r>
              <a:rPr spc="-135" dirty="0"/>
              <a:t>g</a:t>
            </a:r>
            <a:r>
              <a:rPr spc="-105" dirty="0"/>
              <a:t>h</a:t>
            </a:r>
            <a:r>
              <a:rPr dirty="0"/>
              <a:t>t</a:t>
            </a:r>
            <a:r>
              <a:rPr spc="-185" dirty="0"/>
              <a:t> </a:t>
            </a:r>
            <a:r>
              <a:rPr spc="-105" dirty="0"/>
              <a:t>Ou</a:t>
            </a:r>
            <a:r>
              <a:rPr spc="-140" dirty="0"/>
              <a:t>t</a:t>
            </a:r>
            <a:r>
              <a:rPr spc="-105" dirty="0"/>
              <a:t>e</a:t>
            </a:r>
            <a:r>
              <a:rPr dirty="0"/>
              <a:t>r</a:t>
            </a:r>
            <a:r>
              <a:rPr spc="-204" dirty="0"/>
              <a:t> </a:t>
            </a:r>
            <a:r>
              <a:rPr spc="-105" dirty="0"/>
              <a:t>Jo</a:t>
            </a:r>
            <a:r>
              <a:rPr spc="-110" dirty="0"/>
              <a:t>i</a:t>
            </a:r>
            <a:r>
              <a:rPr dirty="0"/>
              <a:t>n</a:t>
            </a:r>
          </a:p>
        </p:txBody>
      </p:sp>
      <p:sp>
        <p:nvSpPr>
          <p:cNvPr id="3" name="object 3"/>
          <p:cNvSpPr txBox="1"/>
          <p:nvPr/>
        </p:nvSpPr>
        <p:spPr>
          <a:xfrm>
            <a:off x="914400" y="1828800"/>
            <a:ext cx="3286760" cy="3866515"/>
          </a:xfrm>
          <a:prstGeom prst="rect">
            <a:avLst/>
          </a:prstGeom>
        </p:spPr>
        <p:txBody>
          <a:bodyPr vert="horz" wrap="square" lIns="0" tIns="12700" rIns="0" bIns="0" rtlCol="0">
            <a:spAutoFit/>
          </a:bodyPr>
          <a:lstStyle/>
          <a:p>
            <a:pPr marL="241300" marR="5080" indent="-228600">
              <a:lnSpc>
                <a:spcPct val="100000"/>
              </a:lnSpc>
              <a:spcBef>
                <a:spcPts val="100"/>
              </a:spcBef>
              <a:buClr>
                <a:srgbClr val="A9A47B"/>
              </a:buClr>
              <a:buFont typeface="Arial MT"/>
              <a:buChar char="•"/>
              <a:tabLst>
                <a:tab pos="241300" algn="l"/>
              </a:tabLst>
            </a:pPr>
            <a:r>
              <a:rPr sz="2800" spc="-10" dirty="0">
                <a:solidFill>
                  <a:srgbClr val="2E2B1F"/>
                </a:solidFill>
                <a:latin typeface="Calibri"/>
                <a:cs typeface="Calibri"/>
              </a:rPr>
              <a:t>Right</a:t>
            </a:r>
            <a:r>
              <a:rPr sz="2800" spc="-15" dirty="0">
                <a:solidFill>
                  <a:srgbClr val="2E2B1F"/>
                </a:solidFill>
                <a:latin typeface="Calibri"/>
                <a:cs typeface="Calibri"/>
              </a:rPr>
              <a:t> </a:t>
            </a:r>
            <a:r>
              <a:rPr sz="2800" spc="-10" dirty="0">
                <a:solidFill>
                  <a:srgbClr val="2E2B1F"/>
                </a:solidFill>
                <a:latin typeface="Calibri"/>
                <a:cs typeface="Calibri"/>
              </a:rPr>
              <a:t>outer</a:t>
            </a:r>
            <a:r>
              <a:rPr sz="2800" spc="-5" dirty="0">
                <a:solidFill>
                  <a:srgbClr val="2E2B1F"/>
                </a:solidFill>
                <a:latin typeface="Calibri"/>
                <a:cs typeface="Calibri"/>
              </a:rPr>
              <a:t> join </a:t>
            </a:r>
            <a:r>
              <a:rPr sz="2800" dirty="0">
                <a:solidFill>
                  <a:srgbClr val="2E2B1F"/>
                </a:solidFill>
                <a:latin typeface="Calibri"/>
                <a:cs typeface="Calibri"/>
              </a:rPr>
              <a:t> </a:t>
            </a:r>
            <a:r>
              <a:rPr sz="2800" spc="-10" dirty="0">
                <a:solidFill>
                  <a:srgbClr val="2E2B1F"/>
                </a:solidFill>
                <a:latin typeface="Calibri"/>
                <a:cs typeface="Calibri"/>
              </a:rPr>
              <a:t>produces </a:t>
            </a:r>
            <a:r>
              <a:rPr sz="2800" dirty="0">
                <a:solidFill>
                  <a:srgbClr val="2E2B1F"/>
                </a:solidFill>
                <a:latin typeface="Calibri"/>
                <a:cs typeface="Calibri"/>
              </a:rPr>
              <a:t>a </a:t>
            </a:r>
            <a:r>
              <a:rPr sz="2800" spc="-15" dirty="0">
                <a:solidFill>
                  <a:srgbClr val="2E2B1F"/>
                </a:solidFill>
                <a:latin typeface="Calibri"/>
                <a:cs typeface="Calibri"/>
              </a:rPr>
              <a:t>complete </a:t>
            </a:r>
            <a:r>
              <a:rPr sz="2800" spc="-620" dirty="0">
                <a:solidFill>
                  <a:srgbClr val="2E2B1F"/>
                </a:solidFill>
                <a:latin typeface="Calibri"/>
                <a:cs typeface="Calibri"/>
              </a:rPr>
              <a:t> </a:t>
            </a:r>
            <a:r>
              <a:rPr sz="2800" spc="-10" dirty="0">
                <a:solidFill>
                  <a:srgbClr val="2E2B1F"/>
                </a:solidFill>
                <a:latin typeface="Calibri"/>
                <a:cs typeface="Calibri"/>
              </a:rPr>
              <a:t>set </a:t>
            </a:r>
            <a:r>
              <a:rPr sz="2800" spc="-5" dirty="0">
                <a:solidFill>
                  <a:srgbClr val="2E2B1F"/>
                </a:solidFill>
                <a:latin typeface="Calibri"/>
                <a:cs typeface="Calibri"/>
              </a:rPr>
              <a:t>of</a:t>
            </a:r>
            <a:r>
              <a:rPr sz="2800" spc="-15" dirty="0">
                <a:solidFill>
                  <a:srgbClr val="2E2B1F"/>
                </a:solidFill>
                <a:latin typeface="Calibri"/>
                <a:cs typeface="Calibri"/>
              </a:rPr>
              <a:t> </a:t>
            </a:r>
            <a:r>
              <a:rPr sz="2800" spc="-20" dirty="0">
                <a:solidFill>
                  <a:srgbClr val="2E2B1F"/>
                </a:solidFill>
                <a:latin typeface="Calibri"/>
                <a:cs typeface="Calibri"/>
              </a:rPr>
              <a:t>records</a:t>
            </a:r>
            <a:r>
              <a:rPr sz="2800" spc="-10" dirty="0">
                <a:solidFill>
                  <a:srgbClr val="2E2B1F"/>
                </a:solidFill>
                <a:latin typeface="Calibri"/>
                <a:cs typeface="Calibri"/>
              </a:rPr>
              <a:t> </a:t>
            </a:r>
            <a:r>
              <a:rPr sz="2800" spc="-15" dirty="0">
                <a:solidFill>
                  <a:srgbClr val="2E2B1F"/>
                </a:solidFill>
                <a:latin typeface="Calibri"/>
                <a:cs typeface="Calibri"/>
              </a:rPr>
              <a:t>from </a:t>
            </a:r>
            <a:r>
              <a:rPr sz="2800" spc="-10" dirty="0">
                <a:solidFill>
                  <a:srgbClr val="2E2B1F"/>
                </a:solidFill>
                <a:latin typeface="Calibri"/>
                <a:cs typeface="Calibri"/>
              </a:rPr>
              <a:t> </a:t>
            </a:r>
            <a:r>
              <a:rPr sz="2800" spc="-45" dirty="0">
                <a:solidFill>
                  <a:srgbClr val="2E2B1F"/>
                </a:solidFill>
                <a:latin typeface="Calibri"/>
                <a:cs typeface="Calibri"/>
              </a:rPr>
              <a:t>Table</a:t>
            </a:r>
            <a:r>
              <a:rPr sz="2800" spc="-25" dirty="0">
                <a:solidFill>
                  <a:srgbClr val="2E2B1F"/>
                </a:solidFill>
                <a:latin typeface="Calibri"/>
                <a:cs typeface="Calibri"/>
              </a:rPr>
              <a:t> </a:t>
            </a:r>
            <a:r>
              <a:rPr sz="2800" spc="-20" dirty="0">
                <a:solidFill>
                  <a:srgbClr val="2E2B1F"/>
                </a:solidFill>
                <a:latin typeface="Calibri"/>
                <a:cs typeface="Calibri"/>
              </a:rPr>
              <a:t>B,</a:t>
            </a:r>
            <a:r>
              <a:rPr sz="2800" spc="-5" dirty="0">
                <a:solidFill>
                  <a:srgbClr val="2E2B1F"/>
                </a:solidFill>
                <a:latin typeface="Calibri"/>
                <a:cs typeface="Calibri"/>
              </a:rPr>
              <a:t> </a:t>
            </a:r>
            <a:r>
              <a:rPr sz="2800" dirty="0">
                <a:solidFill>
                  <a:srgbClr val="2E2B1F"/>
                </a:solidFill>
                <a:latin typeface="Calibri"/>
                <a:cs typeface="Calibri"/>
              </a:rPr>
              <a:t>with</a:t>
            </a:r>
            <a:r>
              <a:rPr sz="2800" spc="-5" dirty="0">
                <a:solidFill>
                  <a:srgbClr val="2E2B1F"/>
                </a:solidFill>
                <a:latin typeface="Calibri"/>
                <a:cs typeface="Calibri"/>
              </a:rPr>
              <a:t> </a:t>
            </a:r>
            <a:r>
              <a:rPr sz="2800" dirty="0">
                <a:solidFill>
                  <a:srgbClr val="2E2B1F"/>
                </a:solidFill>
                <a:latin typeface="Calibri"/>
                <a:cs typeface="Calibri"/>
              </a:rPr>
              <a:t>the </a:t>
            </a:r>
            <a:r>
              <a:rPr sz="2800" spc="5" dirty="0">
                <a:solidFill>
                  <a:srgbClr val="2E2B1F"/>
                </a:solidFill>
                <a:latin typeface="Calibri"/>
                <a:cs typeface="Calibri"/>
              </a:rPr>
              <a:t> </a:t>
            </a:r>
            <a:r>
              <a:rPr sz="2800" spc="-10" dirty="0">
                <a:solidFill>
                  <a:srgbClr val="2E2B1F"/>
                </a:solidFill>
                <a:latin typeface="Calibri"/>
                <a:cs typeface="Calibri"/>
              </a:rPr>
              <a:t>matching </a:t>
            </a:r>
            <a:r>
              <a:rPr sz="2800" spc="-20" dirty="0">
                <a:solidFill>
                  <a:srgbClr val="2E2B1F"/>
                </a:solidFill>
                <a:latin typeface="Calibri"/>
                <a:cs typeface="Calibri"/>
              </a:rPr>
              <a:t>records </a:t>
            </a:r>
            <a:r>
              <a:rPr sz="2800" spc="-15" dirty="0">
                <a:solidFill>
                  <a:srgbClr val="2E2B1F"/>
                </a:solidFill>
                <a:latin typeface="Calibri"/>
                <a:cs typeface="Calibri"/>
              </a:rPr>
              <a:t> </a:t>
            </a:r>
            <a:r>
              <a:rPr sz="2800" spc="-10" dirty="0">
                <a:solidFill>
                  <a:srgbClr val="2E2B1F"/>
                </a:solidFill>
                <a:latin typeface="Calibri"/>
                <a:cs typeface="Calibri"/>
              </a:rPr>
              <a:t>(where </a:t>
            </a:r>
            <a:r>
              <a:rPr sz="2800" spc="-15" dirty="0">
                <a:solidFill>
                  <a:srgbClr val="2E2B1F"/>
                </a:solidFill>
                <a:latin typeface="Calibri"/>
                <a:cs typeface="Calibri"/>
              </a:rPr>
              <a:t>available) </a:t>
            </a:r>
            <a:r>
              <a:rPr sz="2800" dirty="0">
                <a:solidFill>
                  <a:srgbClr val="2E2B1F"/>
                </a:solidFill>
                <a:latin typeface="Calibri"/>
                <a:cs typeface="Calibri"/>
              </a:rPr>
              <a:t>in </a:t>
            </a:r>
            <a:r>
              <a:rPr sz="2800" spc="5" dirty="0">
                <a:solidFill>
                  <a:srgbClr val="2E2B1F"/>
                </a:solidFill>
                <a:latin typeface="Calibri"/>
                <a:cs typeface="Calibri"/>
              </a:rPr>
              <a:t> </a:t>
            </a:r>
            <a:r>
              <a:rPr sz="2800" spc="-45" dirty="0">
                <a:solidFill>
                  <a:srgbClr val="2E2B1F"/>
                </a:solidFill>
                <a:latin typeface="Calibri"/>
                <a:cs typeface="Calibri"/>
              </a:rPr>
              <a:t>Table</a:t>
            </a:r>
            <a:r>
              <a:rPr sz="2800" spc="-30" dirty="0">
                <a:solidFill>
                  <a:srgbClr val="2E2B1F"/>
                </a:solidFill>
                <a:latin typeface="Calibri"/>
                <a:cs typeface="Calibri"/>
              </a:rPr>
              <a:t> </a:t>
            </a:r>
            <a:r>
              <a:rPr sz="2800" spc="5" dirty="0">
                <a:solidFill>
                  <a:srgbClr val="2E2B1F"/>
                </a:solidFill>
                <a:latin typeface="Calibri"/>
                <a:cs typeface="Calibri"/>
              </a:rPr>
              <a:t>A.</a:t>
            </a:r>
            <a:r>
              <a:rPr sz="2800" dirty="0">
                <a:solidFill>
                  <a:srgbClr val="2E2B1F"/>
                </a:solidFill>
                <a:latin typeface="Calibri"/>
                <a:cs typeface="Calibri"/>
              </a:rPr>
              <a:t> If</a:t>
            </a:r>
            <a:r>
              <a:rPr sz="2800" spc="-30" dirty="0">
                <a:solidFill>
                  <a:srgbClr val="2E2B1F"/>
                </a:solidFill>
                <a:latin typeface="Calibri"/>
                <a:cs typeface="Calibri"/>
              </a:rPr>
              <a:t> </a:t>
            </a:r>
            <a:r>
              <a:rPr sz="2800" spc="-10" dirty="0">
                <a:solidFill>
                  <a:srgbClr val="2E2B1F"/>
                </a:solidFill>
                <a:latin typeface="Calibri"/>
                <a:cs typeface="Calibri"/>
              </a:rPr>
              <a:t>there</a:t>
            </a:r>
            <a:r>
              <a:rPr sz="2800" spc="-15" dirty="0">
                <a:solidFill>
                  <a:srgbClr val="2E2B1F"/>
                </a:solidFill>
                <a:latin typeface="Calibri"/>
                <a:cs typeface="Calibri"/>
              </a:rPr>
              <a:t> </a:t>
            </a:r>
            <a:r>
              <a:rPr sz="2800" spc="-5" dirty="0">
                <a:solidFill>
                  <a:srgbClr val="2E2B1F"/>
                </a:solidFill>
                <a:latin typeface="Calibri"/>
                <a:cs typeface="Calibri"/>
              </a:rPr>
              <a:t>is</a:t>
            </a:r>
            <a:r>
              <a:rPr sz="2800" spc="-15" dirty="0">
                <a:solidFill>
                  <a:srgbClr val="2E2B1F"/>
                </a:solidFill>
                <a:latin typeface="Calibri"/>
                <a:cs typeface="Calibri"/>
              </a:rPr>
              <a:t> </a:t>
            </a:r>
            <a:r>
              <a:rPr sz="2800" spc="-5" dirty="0">
                <a:solidFill>
                  <a:srgbClr val="2E2B1F"/>
                </a:solidFill>
                <a:latin typeface="Calibri"/>
                <a:cs typeface="Calibri"/>
              </a:rPr>
              <a:t>no </a:t>
            </a:r>
            <a:r>
              <a:rPr sz="2800" spc="-620" dirty="0">
                <a:solidFill>
                  <a:srgbClr val="2E2B1F"/>
                </a:solidFill>
                <a:latin typeface="Calibri"/>
                <a:cs typeface="Calibri"/>
              </a:rPr>
              <a:t> </a:t>
            </a:r>
            <a:r>
              <a:rPr sz="2800" spc="-10" dirty="0">
                <a:solidFill>
                  <a:srgbClr val="2E2B1F"/>
                </a:solidFill>
                <a:latin typeface="Calibri"/>
                <a:cs typeface="Calibri"/>
              </a:rPr>
              <a:t>match, </a:t>
            </a:r>
            <a:r>
              <a:rPr sz="2800" dirty="0">
                <a:solidFill>
                  <a:srgbClr val="2E2B1F"/>
                </a:solidFill>
                <a:latin typeface="Calibri"/>
                <a:cs typeface="Calibri"/>
              </a:rPr>
              <a:t>the </a:t>
            </a:r>
            <a:r>
              <a:rPr sz="2800" spc="-10" dirty="0">
                <a:solidFill>
                  <a:srgbClr val="2E2B1F"/>
                </a:solidFill>
                <a:latin typeface="Calibri"/>
                <a:cs typeface="Calibri"/>
              </a:rPr>
              <a:t>left </a:t>
            </a:r>
            <a:r>
              <a:rPr sz="2800" spc="-5" dirty="0">
                <a:solidFill>
                  <a:srgbClr val="2E2B1F"/>
                </a:solidFill>
                <a:latin typeface="Calibri"/>
                <a:cs typeface="Calibri"/>
              </a:rPr>
              <a:t>side </a:t>
            </a:r>
            <a:r>
              <a:rPr sz="2800" dirty="0">
                <a:solidFill>
                  <a:srgbClr val="2E2B1F"/>
                </a:solidFill>
                <a:latin typeface="Calibri"/>
                <a:cs typeface="Calibri"/>
              </a:rPr>
              <a:t> will</a:t>
            </a:r>
            <a:r>
              <a:rPr sz="2800" spc="-35" dirty="0">
                <a:solidFill>
                  <a:srgbClr val="2E2B1F"/>
                </a:solidFill>
                <a:latin typeface="Calibri"/>
                <a:cs typeface="Calibri"/>
              </a:rPr>
              <a:t> </a:t>
            </a:r>
            <a:r>
              <a:rPr sz="2800" spc="-15" dirty="0">
                <a:solidFill>
                  <a:srgbClr val="2E2B1F"/>
                </a:solidFill>
                <a:latin typeface="Calibri"/>
                <a:cs typeface="Calibri"/>
              </a:rPr>
              <a:t>contain</a:t>
            </a:r>
            <a:r>
              <a:rPr sz="2800" dirty="0">
                <a:solidFill>
                  <a:srgbClr val="2E2B1F"/>
                </a:solidFill>
                <a:latin typeface="Calibri"/>
                <a:cs typeface="Calibri"/>
              </a:rPr>
              <a:t> </a:t>
            </a:r>
            <a:r>
              <a:rPr sz="2800" spc="-5" dirty="0">
                <a:solidFill>
                  <a:srgbClr val="2E2B1F"/>
                </a:solidFill>
                <a:latin typeface="Calibri"/>
                <a:cs typeface="Calibri"/>
              </a:rPr>
              <a:t>null.</a:t>
            </a:r>
            <a:endParaRPr sz="2800" dirty="0">
              <a:latin typeface="Calibri"/>
              <a:cs typeface="Calibri"/>
            </a:endParaRPr>
          </a:p>
        </p:txBody>
      </p:sp>
      <p:pic>
        <p:nvPicPr>
          <p:cNvPr id="4" name="object 4"/>
          <p:cNvPicPr/>
          <p:nvPr/>
        </p:nvPicPr>
        <p:blipFill>
          <a:blip r:embed="rId2" cstate="print"/>
          <a:stretch>
            <a:fillRect/>
          </a:stretch>
        </p:blipFill>
        <p:spPr>
          <a:xfrm>
            <a:off x="4419600" y="2743200"/>
            <a:ext cx="3657600" cy="2466720"/>
          </a:xfrm>
          <a:prstGeom prst="rect">
            <a:avLst/>
          </a:prstGeom>
        </p:spPr>
      </p:pic>
      <p:pic>
        <p:nvPicPr>
          <p:cNvPr id="5" name="Picture 4" descr="Logo&#10;&#10;Description automatically generated">
            <a:extLst>
              <a:ext uri="{FF2B5EF4-FFF2-40B4-BE49-F238E27FC236}">
                <a16:creationId xmlns:a16="http://schemas.microsoft.com/office/drawing/2014/main" id="{588F6227-E5FA-3E1D-A136-D50D09BA08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85915"/>
            <a:ext cx="838200" cy="83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0333" y="553059"/>
            <a:ext cx="3740468" cy="629018"/>
          </a:xfrm>
          <a:prstGeom prst="rect">
            <a:avLst/>
          </a:prstGeom>
        </p:spPr>
        <p:txBody>
          <a:bodyPr vert="horz" wrap="square" lIns="0" tIns="13335" rIns="0" bIns="0" rtlCol="0">
            <a:spAutoFit/>
          </a:bodyPr>
          <a:lstStyle/>
          <a:p>
            <a:pPr marL="12700">
              <a:lnSpc>
                <a:spcPct val="100000"/>
              </a:lnSpc>
              <a:spcBef>
                <a:spcPts val="105"/>
              </a:spcBef>
            </a:pPr>
            <a:r>
              <a:rPr spc="-110" dirty="0"/>
              <a:t>Ri</a:t>
            </a:r>
            <a:r>
              <a:rPr spc="-135" dirty="0"/>
              <a:t>g</a:t>
            </a:r>
            <a:r>
              <a:rPr spc="-105" dirty="0"/>
              <a:t>h</a:t>
            </a:r>
            <a:r>
              <a:rPr dirty="0"/>
              <a:t>t</a:t>
            </a:r>
            <a:r>
              <a:rPr spc="-185" dirty="0"/>
              <a:t> </a:t>
            </a:r>
            <a:r>
              <a:rPr spc="-105" dirty="0"/>
              <a:t>Ou</a:t>
            </a:r>
            <a:r>
              <a:rPr spc="-140" dirty="0"/>
              <a:t>t</a:t>
            </a:r>
            <a:r>
              <a:rPr spc="-105" dirty="0"/>
              <a:t>e</a:t>
            </a:r>
            <a:r>
              <a:rPr dirty="0"/>
              <a:t>r</a:t>
            </a:r>
            <a:r>
              <a:rPr spc="-204" dirty="0"/>
              <a:t> </a:t>
            </a:r>
            <a:r>
              <a:rPr spc="-105" dirty="0"/>
              <a:t>Jo</a:t>
            </a:r>
            <a:r>
              <a:rPr spc="-110" dirty="0"/>
              <a:t>i</a:t>
            </a:r>
            <a:r>
              <a:rPr dirty="0"/>
              <a:t>n</a:t>
            </a:r>
          </a:p>
        </p:txBody>
      </p:sp>
      <p:sp>
        <p:nvSpPr>
          <p:cNvPr id="3" name="object 3"/>
          <p:cNvSpPr txBox="1"/>
          <p:nvPr/>
        </p:nvSpPr>
        <p:spPr>
          <a:xfrm>
            <a:off x="1280222" y="5143017"/>
            <a:ext cx="6369685" cy="879475"/>
          </a:xfrm>
          <a:prstGeom prst="rect">
            <a:avLst/>
          </a:prstGeom>
        </p:spPr>
        <p:txBody>
          <a:bodyPr vert="horz" wrap="square" lIns="0" tIns="12700" rIns="0" bIns="0" rtlCol="0">
            <a:spAutoFit/>
          </a:bodyPr>
          <a:lstStyle/>
          <a:p>
            <a:pPr marL="241300" marR="5080" indent="-228600">
              <a:lnSpc>
                <a:spcPct val="100000"/>
              </a:lnSpc>
              <a:spcBef>
                <a:spcPts val="100"/>
              </a:spcBef>
              <a:buClr>
                <a:srgbClr val="A9A47B"/>
              </a:buClr>
              <a:buFont typeface="Arial MT"/>
              <a:buChar char="•"/>
              <a:tabLst>
                <a:tab pos="241300" algn="l"/>
              </a:tabLst>
            </a:pPr>
            <a:r>
              <a:rPr sz="2800" spc="-10" dirty="0">
                <a:solidFill>
                  <a:srgbClr val="2E2B1F"/>
                </a:solidFill>
                <a:latin typeface="Calibri"/>
                <a:cs typeface="Calibri"/>
              </a:rPr>
              <a:t>SELECT</a:t>
            </a:r>
            <a:r>
              <a:rPr sz="2800" spc="-15" dirty="0">
                <a:solidFill>
                  <a:srgbClr val="2E2B1F"/>
                </a:solidFill>
                <a:latin typeface="Calibri"/>
                <a:cs typeface="Calibri"/>
              </a:rPr>
              <a:t> </a:t>
            </a:r>
            <a:r>
              <a:rPr sz="2800" dirty="0">
                <a:solidFill>
                  <a:srgbClr val="2E2B1F"/>
                </a:solidFill>
                <a:latin typeface="Calibri"/>
                <a:cs typeface="Calibri"/>
              </a:rPr>
              <a:t>*</a:t>
            </a:r>
            <a:r>
              <a:rPr sz="2800" spc="-5" dirty="0">
                <a:solidFill>
                  <a:srgbClr val="2E2B1F"/>
                </a:solidFill>
                <a:latin typeface="Calibri"/>
                <a:cs typeface="Calibri"/>
              </a:rPr>
              <a:t> </a:t>
            </a:r>
            <a:r>
              <a:rPr sz="2800" spc="-10" dirty="0">
                <a:solidFill>
                  <a:srgbClr val="2E2B1F"/>
                </a:solidFill>
                <a:latin typeface="Calibri"/>
                <a:cs typeface="Calibri"/>
              </a:rPr>
              <a:t>FROM</a:t>
            </a:r>
            <a:r>
              <a:rPr sz="2800" spc="10" dirty="0">
                <a:solidFill>
                  <a:srgbClr val="2E2B1F"/>
                </a:solidFill>
                <a:latin typeface="Calibri"/>
                <a:cs typeface="Calibri"/>
              </a:rPr>
              <a:t> </a:t>
            </a:r>
            <a:r>
              <a:rPr sz="2800" spc="-40" dirty="0">
                <a:solidFill>
                  <a:srgbClr val="2E2B1F"/>
                </a:solidFill>
                <a:latin typeface="Calibri"/>
                <a:cs typeface="Calibri"/>
              </a:rPr>
              <a:t>TableA</a:t>
            </a:r>
            <a:r>
              <a:rPr sz="2800" spc="-15" dirty="0">
                <a:solidFill>
                  <a:srgbClr val="2E2B1F"/>
                </a:solidFill>
                <a:latin typeface="Calibri"/>
                <a:cs typeface="Calibri"/>
              </a:rPr>
              <a:t> </a:t>
            </a:r>
            <a:r>
              <a:rPr sz="2800" dirty="0">
                <a:solidFill>
                  <a:srgbClr val="2E2B1F"/>
                </a:solidFill>
                <a:latin typeface="Calibri"/>
                <a:cs typeface="Calibri"/>
              </a:rPr>
              <a:t>RIGHT</a:t>
            </a:r>
            <a:r>
              <a:rPr sz="2800" spc="-10" dirty="0">
                <a:solidFill>
                  <a:srgbClr val="2E2B1F"/>
                </a:solidFill>
                <a:latin typeface="Calibri"/>
                <a:cs typeface="Calibri"/>
              </a:rPr>
              <a:t> </a:t>
            </a:r>
            <a:r>
              <a:rPr sz="2800" spc="-5" dirty="0">
                <a:solidFill>
                  <a:srgbClr val="2E2B1F"/>
                </a:solidFill>
                <a:latin typeface="Calibri"/>
                <a:cs typeface="Calibri"/>
              </a:rPr>
              <a:t>OUTER</a:t>
            </a:r>
            <a:r>
              <a:rPr sz="2800" spc="-10" dirty="0">
                <a:solidFill>
                  <a:srgbClr val="2E2B1F"/>
                </a:solidFill>
                <a:latin typeface="Calibri"/>
                <a:cs typeface="Calibri"/>
              </a:rPr>
              <a:t> </a:t>
            </a:r>
            <a:r>
              <a:rPr sz="2800" dirty="0">
                <a:solidFill>
                  <a:srgbClr val="2E2B1F"/>
                </a:solidFill>
                <a:latin typeface="Calibri"/>
                <a:cs typeface="Calibri"/>
              </a:rPr>
              <a:t>JOIN </a:t>
            </a:r>
            <a:r>
              <a:rPr sz="2800" spc="-620" dirty="0">
                <a:solidFill>
                  <a:srgbClr val="2E2B1F"/>
                </a:solidFill>
                <a:latin typeface="Calibri"/>
                <a:cs typeface="Calibri"/>
              </a:rPr>
              <a:t> </a:t>
            </a:r>
            <a:r>
              <a:rPr sz="2800" spc="-40" dirty="0">
                <a:solidFill>
                  <a:srgbClr val="2E2B1F"/>
                </a:solidFill>
                <a:latin typeface="Calibri"/>
                <a:cs typeface="Calibri"/>
              </a:rPr>
              <a:t>TableB</a:t>
            </a:r>
            <a:r>
              <a:rPr sz="2800" spc="-20" dirty="0">
                <a:solidFill>
                  <a:srgbClr val="2E2B1F"/>
                </a:solidFill>
                <a:latin typeface="Calibri"/>
                <a:cs typeface="Calibri"/>
              </a:rPr>
              <a:t> </a:t>
            </a:r>
            <a:r>
              <a:rPr sz="2800" spc="-5" dirty="0">
                <a:solidFill>
                  <a:srgbClr val="2E2B1F"/>
                </a:solidFill>
                <a:latin typeface="Calibri"/>
                <a:cs typeface="Calibri"/>
              </a:rPr>
              <a:t>ON</a:t>
            </a:r>
            <a:r>
              <a:rPr sz="2800" spc="5" dirty="0">
                <a:solidFill>
                  <a:srgbClr val="2E2B1F"/>
                </a:solidFill>
                <a:latin typeface="Calibri"/>
                <a:cs typeface="Calibri"/>
              </a:rPr>
              <a:t> </a:t>
            </a:r>
            <a:r>
              <a:rPr sz="2800" spc="-25" dirty="0">
                <a:solidFill>
                  <a:srgbClr val="2E2B1F"/>
                </a:solidFill>
                <a:latin typeface="Calibri"/>
                <a:cs typeface="Calibri"/>
              </a:rPr>
              <a:t>TableA.PK</a:t>
            </a:r>
            <a:r>
              <a:rPr sz="2800" dirty="0">
                <a:solidFill>
                  <a:srgbClr val="2E2B1F"/>
                </a:solidFill>
                <a:latin typeface="Calibri"/>
                <a:cs typeface="Calibri"/>
              </a:rPr>
              <a:t> =</a:t>
            </a:r>
            <a:r>
              <a:rPr sz="2800" spc="5" dirty="0">
                <a:solidFill>
                  <a:srgbClr val="2E2B1F"/>
                </a:solidFill>
                <a:latin typeface="Calibri"/>
                <a:cs typeface="Calibri"/>
              </a:rPr>
              <a:t> </a:t>
            </a:r>
            <a:r>
              <a:rPr sz="2800" spc="-25" dirty="0">
                <a:solidFill>
                  <a:srgbClr val="2E2B1F"/>
                </a:solidFill>
                <a:latin typeface="Calibri"/>
                <a:cs typeface="Calibri"/>
              </a:rPr>
              <a:t>TableB.PK</a:t>
            </a:r>
            <a:endParaRPr sz="280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1452205179"/>
              </p:ext>
            </p:extLst>
          </p:nvPr>
        </p:nvGraphicFramePr>
        <p:xfrm>
          <a:off x="1258886" y="1275245"/>
          <a:ext cx="6626228" cy="3573145"/>
        </p:xfrm>
        <a:graphic>
          <a:graphicData uri="http://schemas.openxmlformats.org/drawingml/2006/table">
            <a:tbl>
              <a:tblPr firstRow="1" bandRow="1">
                <a:tableStyleId>{2D5ABB26-0587-4C30-8999-92F81FD0307C}</a:tableStyleId>
              </a:tblPr>
              <a:tblGrid>
                <a:gridCol w="1656557">
                  <a:extLst>
                    <a:ext uri="{9D8B030D-6E8A-4147-A177-3AD203B41FA5}">
                      <a16:colId xmlns:a16="http://schemas.microsoft.com/office/drawing/2014/main" val="20000"/>
                    </a:ext>
                  </a:extLst>
                </a:gridCol>
                <a:gridCol w="1656557">
                  <a:extLst>
                    <a:ext uri="{9D8B030D-6E8A-4147-A177-3AD203B41FA5}">
                      <a16:colId xmlns:a16="http://schemas.microsoft.com/office/drawing/2014/main" val="20001"/>
                    </a:ext>
                  </a:extLst>
                </a:gridCol>
                <a:gridCol w="1656557">
                  <a:extLst>
                    <a:ext uri="{9D8B030D-6E8A-4147-A177-3AD203B41FA5}">
                      <a16:colId xmlns:a16="http://schemas.microsoft.com/office/drawing/2014/main" val="20002"/>
                    </a:ext>
                  </a:extLst>
                </a:gridCol>
                <a:gridCol w="1656557">
                  <a:extLst>
                    <a:ext uri="{9D8B030D-6E8A-4147-A177-3AD203B41FA5}">
                      <a16:colId xmlns:a16="http://schemas.microsoft.com/office/drawing/2014/main" val="20003"/>
                    </a:ext>
                  </a:extLst>
                </a:gridCol>
              </a:tblGrid>
              <a:tr h="1029975">
                <a:tc>
                  <a:txBody>
                    <a:bodyPr/>
                    <a:lstStyle/>
                    <a:p>
                      <a:pPr marL="91440" marR="1125855">
                        <a:lnSpc>
                          <a:spcPct val="100000"/>
                        </a:lnSpc>
                        <a:spcBef>
                          <a:spcPts val="245"/>
                        </a:spcBef>
                      </a:pPr>
                      <a:r>
                        <a:rPr sz="1800" b="1" spc="-140" dirty="0">
                          <a:solidFill>
                            <a:srgbClr val="FFFFFF"/>
                          </a:solidFill>
                          <a:latin typeface="Calibri"/>
                          <a:cs typeface="Calibri"/>
                        </a:rPr>
                        <a:t>T</a:t>
                      </a:r>
                      <a:r>
                        <a:rPr sz="1800" b="1" dirty="0">
                          <a:solidFill>
                            <a:srgbClr val="FFFFFF"/>
                          </a:solidFill>
                          <a:latin typeface="Calibri"/>
                          <a:cs typeface="Calibri"/>
                        </a:rPr>
                        <a:t>ableA  </a:t>
                      </a:r>
                      <a:r>
                        <a:rPr sz="1800" b="1" spc="-25" dirty="0">
                          <a:solidFill>
                            <a:srgbClr val="FFFFFF"/>
                          </a:solidFill>
                          <a:latin typeface="Calibri"/>
                          <a:cs typeface="Calibri"/>
                        </a:rPr>
                        <a:t>Value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a:lnSpc>
                          <a:spcPct val="100000"/>
                        </a:lnSpc>
                        <a:spcBef>
                          <a:spcPts val="50"/>
                        </a:spcBef>
                      </a:pPr>
                      <a:endParaRPr sz="2050">
                        <a:latin typeface="Times New Roman"/>
                        <a:cs typeface="Times New Roman"/>
                      </a:endParaRPr>
                    </a:p>
                    <a:p>
                      <a:pPr marL="91440">
                        <a:lnSpc>
                          <a:spcPct val="100000"/>
                        </a:lnSpc>
                      </a:pPr>
                      <a:r>
                        <a:rPr sz="1800" b="1" dirty="0">
                          <a:solidFill>
                            <a:srgbClr val="FFFFFF"/>
                          </a:solidFill>
                          <a:latin typeface="Calibri"/>
                          <a:cs typeface="Calibri"/>
                        </a:rPr>
                        <a:t>PK</a:t>
                      </a:r>
                      <a:endParaRPr sz="18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marL="91440" marR="1136015">
                        <a:lnSpc>
                          <a:spcPct val="100000"/>
                        </a:lnSpc>
                        <a:spcBef>
                          <a:spcPts val="245"/>
                        </a:spcBef>
                      </a:pPr>
                      <a:r>
                        <a:rPr sz="1800" b="1" spc="-140" dirty="0">
                          <a:solidFill>
                            <a:srgbClr val="FFFFFF"/>
                          </a:solidFill>
                          <a:latin typeface="Calibri"/>
                          <a:cs typeface="Calibri"/>
                        </a:rPr>
                        <a:t>T</a:t>
                      </a:r>
                      <a:r>
                        <a:rPr sz="1800" b="1" dirty="0">
                          <a:solidFill>
                            <a:srgbClr val="FFFFFF"/>
                          </a:solidFill>
                          <a:latin typeface="Calibri"/>
                          <a:cs typeface="Calibri"/>
                        </a:rPr>
                        <a:t>ableB  PK</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a:lnSpc>
                          <a:spcPct val="100000"/>
                        </a:lnSpc>
                        <a:spcBef>
                          <a:spcPts val="50"/>
                        </a:spcBef>
                      </a:pPr>
                      <a:endParaRPr sz="2050">
                        <a:latin typeface="Times New Roman"/>
                        <a:cs typeface="Times New Roman"/>
                      </a:endParaRPr>
                    </a:p>
                    <a:p>
                      <a:pPr marL="91440">
                        <a:lnSpc>
                          <a:spcPct val="100000"/>
                        </a:lnSpc>
                      </a:pPr>
                      <a:r>
                        <a:rPr sz="1800" b="1" spc="-25" dirty="0">
                          <a:solidFill>
                            <a:srgbClr val="FFFFFF"/>
                          </a:solidFill>
                          <a:latin typeface="Calibri"/>
                          <a:cs typeface="Calibri"/>
                        </a:rPr>
                        <a:t>Value</a:t>
                      </a:r>
                      <a:endParaRPr sz="18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extLst>
                  <a:ext uri="{0D108BD9-81ED-4DB2-BD59-A6C34878D82A}">
                    <a16:rowId xmlns:a16="http://schemas.microsoft.com/office/drawing/2014/main" val="10000"/>
                  </a:ext>
                </a:extLst>
              </a:tr>
              <a:tr h="259354">
                <a:tc>
                  <a:txBody>
                    <a:bodyPr/>
                    <a:lstStyle/>
                    <a:p>
                      <a:pPr marL="91440">
                        <a:lnSpc>
                          <a:spcPct val="100000"/>
                        </a:lnSpc>
                        <a:spcBef>
                          <a:spcPts val="245"/>
                        </a:spcBef>
                      </a:pPr>
                      <a:r>
                        <a:rPr sz="1800" spc="-25" dirty="0">
                          <a:solidFill>
                            <a:srgbClr val="2E2B1F"/>
                          </a:solidFill>
                          <a:latin typeface="Calibri"/>
                          <a:cs typeface="Calibri"/>
                        </a:rPr>
                        <a:t>FOX</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spc="-20" dirty="0">
                          <a:solidFill>
                            <a:srgbClr val="2E2B1F"/>
                          </a:solidFill>
                          <a:latin typeface="Calibri"/>
                          <a:cs typeface="Calibri"/>
                        </a:rPr>
                        <a:t>TROT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1"/>
                  </a:ext>
                </a:extLst>
              </a:tr>
              <a:tr h="259354">
                <a:tc>
                  <a:txBody>
                    <a:bodyPr/>
                    <a:lstStyle/>
                    <a:p>
                      <a:pPr marL="91440">
                        <a:lnSpc>
                          <a:spcPct val="100000"/>
                        </a:lnSpc>
                        <a:spcBef>
                          <a:spcPts val="245"/>
                        </a:spcBef>
                      </a:pPr>
                      <a:r>
                        <a:rPr sz="1800" spc="-10" dirty="0">
                          <a:solidFill>
                            <a:srgbClr val="2E2B1F"/>
                          </a:solidFill>
                          <a:latin typeface="Calibri"/>
                          <a:cs typeface="Calibri"/>
                        </a:rPr>
                        <a:t>COP</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spc="-5" dirty="0">
                          <a:solidFill>
                            <a:srgbClr val="2E2B1F"/>
                          </a:solidFill>
                          <a:latin typeface="Calibri"/>
                          <a:cs typeface="Calibri"/>
                        </a:rPr>
                        <a:t>CAR</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2"/>
                  </a:ext>
                </a:extLst>
              </a:tr>
              <a:tr h="259354">
                <a:tc>
                  <a:txBody>
                    <a:bodyPr/>
                    <a:lstStyle/>
                    <a:p>
                      <a:pPr marL="91440">
                        <a:lnSpc>
                          <a:spcPct val="100000"/>
                        </a:lnSpc>
                        <a:spcBef>
                          <a:spcPts val="245"/>
                        </a:spcBef>
                      </a:pPr>
                      <a:r>
                        <a:rPr sz="1800" spc="-35" dirty="0">
                          <a:solidFill>
                            <a:srgbClr val="2E2B1F"/>
                          </a:solidFill>
                          <a:latin typeface="Calibri"/>
                          <a:cs typeface="Calibri"/>
                        </a:rPr>
                        <a:t>TAXI</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spc="-5" dirty="0">
                          <a:solidFill>
                            <a:srgbClr val="2E2B1F"/>
                          </a:solidFill>
                          <a:latin typeface="Calibri"/>
                          <a:cs typeface="Calibri"/>
                        </a:rPr>
                        <a:t>CAB</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3"/>
                  </a:ext>
                </a:extLst>
              </a:tr>
              <a:tr h="259354">
                <a:tc>
                  <a:txBody>
                    <a:bodyPr/>
                    <a:lstStyle/>
                    <a:p>
                      <a:pPr marL="91440">
                        <a:lnSpc>
                          <a:spcPct val="100000"/>
                        </a:lnSpc>
                        <a:spcBef>
                          <a:spcPts val="245"/>
                        </a:spcBef>
                      </a:pPr>
                      <a:r>
                        <a:rPr sz="1800" spc="-20" dirty="0">
                          <a:solidFill>
                            <a:srgbClr val="2E2B1F"/>
                          </a:solidFill>
                          <a:latin typeface="Calibri"/>
                          <a:cs typeface="Calibri"/>
                        </a:rPr>
                        <a:t>WASHINGTON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6</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6</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spc="-5" dirty="0">
                          <a:solidFill>
                            <a:srgbClr val="2E2B1F"/>
                          </a:solidFill>
                          <a:latin typeface="Calibri"/>
                          <a:cs typeface="Calibri"/>
                        </a:rPr>
                        <a:t>MONUMENT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4"/>
                  </a:ext>
                </a:extLst>
              </a:tr>
              <a:tr h="259354">
                <a:tc>
                  <a:txBody>
                    <a:bodyPr/>
                    <a:lstStyle/>
                    <a:p>
                      <a:pPr marL="91440">
                        <a:lnSpc>
                          <a:spcPct val="100000"/>
                        </a:lnSpc>
                        <a:spcBef>
                          <a:spcPts val="245"/>
                        </a:spcBef>
                      </a:pPr>
                      <a:r>
                        <a:rPr sz="1800" spc="-5" dirty="0">
                          <a:solidFill>
                            <a:srgbClr val="2E2B1F"/>
                          </a:solidFill>
                          <a:latin typeface="Calibri"/>
                          <a:cs typeface="Calibri"/>
                        </a:rPr>
                        <a:t>DELL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7</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7</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PC</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5"/>
                  </a:ext>
                </a:extLst>
              </a:tr>
              <a:tr h="259354">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8</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spc="-10" dirty="0">
                          <a:solidFill>
                            <a:srgbClr val="2E2B1F"/>
                          </a:solidFill>
                          <a:latin typeface="Calibri"/>
                          <a:cs typeface="Calibri"/>
                        </a:rPr>
                        <a:t>MICROSOFT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6"/>
                  </a:ext>
                </a:extLst>
              </a:tr>
              <a:tr h="259354">
                <a:tc>
                  <a:txBody>
                    <a:bodyPr/>
                    <a:lstStyle/>
                    <a:p>
                      <a:pPr marL="91440">
                        <a:lnSpc>
                          <a:spcPct val="100000"/>
                        </a:lnSpc>
                        <a:spcBef>
                          <a:spcPts val="250"/>
                        </a:spcBef>
                      </a:pPr>
                      <a:r>
                        <a:rPr sz="1800" dirty="0">
                          <a:solidFill>
                            <a:srgbClr val="2E2B1F"/>
                          </a:solidFill>
                          <a:latin typeface="Calibri"/>
                          <a:cs typeface="Calibri"/>
                        </a:rPr>
                        <a:t>NULL</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50"/>
                        </a:spcBef>
                      </a:pPr>
                      <a:r>
                        <a:rPr sz="1800" dirty="0">
                          <a:solidFill>
                            <a:srgbClr val="2E2B1F"/>
                          </a:solidFill>
                          <a:latin typeface="Calibri"/>
                          <a:cs typeface="Calibri"/>
                        </a:rPr>
                        <a:t>NULL</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50"/>
                        </a:spcBef>
                      </a:pPr>
                      <a:r>
                        <a:rPr sz="1800" dirty="0">
                          <a:solidFill>
                            <a:srgbClr val="2E2B1F"/>
                          </a:solidFill>
                          <a:latin typeface="Calibri"/>
                          <a:cs typeface="Calibri"/>
                        </a:rPr>
                        <a:t>9</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50"/>
                        </a:spcBef>
                      </a:pPr>
                      <a:r>
                        <a:rPr sz="1800" dirty="0">
                          <a:solidFill>
                            <a:srgbClr val="2E2B1F"/>
                          </a:solidFill>
                          <a:latin typeface="Calibri"/>
                          <a:cs typeface="Calibri"/>
                        </a:rPr>
                        <a:t>APPLE</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7"/>
                  </a:ext>
                </a:extLst>
              </a:tr>
              <a:tr h="259354">
                <a:tc>
                  <a:txBody>
                    <a:bodyPr/>
                    <a:lstStyle/>
                    <a:p>
                      <a:pPr marL="91440">
                        <a:lnSpc>
                          <a:spcPct val="100000"/>
                        </a:lnSpc>
                        <a:spcBef>
                          <a:spcPts val="250"/>
                        </a:spcBef>
                      </a:pPr>
                      <a:r>
                        <a:rPr sz="1800" dirty="0">
                          <a:solidFill>
                            <a:srgbClr val="2E2B1F"/>
                          </a:solidFill>
                          <a:latin typeface="Calibri"/>
                          <a:cs typeface="Calibri"/>
                        </a:rPr>
                        <a:t>NULL</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50"/>
                        </a:spcBef>
                      </a:pPr>
                      <a:r>
                        <a:rPr sz="1800" dirty="0">
                          <a:solidFill>
                            <a:srgbClr val="2E2B1F"/>
                          </a:solidFill>
                          <a:latin typeface="Calibri"/>
                          <a:cs typeface="Calibri"/>
                        </a:rPr>
                        <a:t>NULL</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50"/>
                        </a:spcBef>
                      </a:pPr>
                      <a:r>
                        <a:rPr sz="1800" spc="-5" dirty="0">
                          <a:solidFill>
                            <a:srgbClr val="2E2B1F"/>
                          </a:solidFill>
                          <a:latin typeface="Calibri"/>
                          <a:cs typeface="Calibri"/>
                        </a:rPr>
                        <a:t>11</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50"/>
                        </a:spcBef>
                      </a:pPr>
                      <a:r>
                        <a:rPr sz="1800" spc="-25" dirty="0">
                          <a:solidFill>
                            <a:srgbClr val="2E2B1F"/>
                          </a:solidFill>
                          <a:latin typeface="Calibri"/>
                          <a:cs typeface="Calibri"/>
                        </a:rPr>
                        <a:t>SCOTCH</a:t>
                      </a:r>
                      <a:endParaRPr sz="1800" dirty="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8"/>
                  </a:ext>
                </a:extLst>
              </a:tr>
            </a:tbl>
          </a:graphicData>
        </a:graphic>
      </p:graphicFrame>
      <p:pic>
        <p:nvPicPr>
          <p:cNvPr id="5" name="Picture 4" descr="Logo&#10;&#10;Description automatically generated">
            <a:extLst>
              <a:ext uri="{FF2B5EF4-FFF2-40B4-BE49-F238E27FC236}">
                <a16:creationId xmlns:a16="http://schemas.microsoft.com/office/drawing/2014/main" id="{E84547B3-8F55-55E0-5AA8-225935D472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2400" y="553059"/>
            <a:ext cx="838200" cy="83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654622"/>
            <a:ext cx="3448685" cy="727075"/>
          </a:xfrm>
          <a:prstGeom prst="rect">
            <a:avLst/>
          </a:prstGeom>
        </p:spPr>
        <p:txBody>
          <a:bodyPr vert="horz" wrap="square" lIns="0" tIns="13335" rIns="0" bIns="0" rtlCol="0">
            <a:spAutoFit/>
          </a:bodyPr>
          <a:lstStyle/>
          <a:p>
            <a:pPr marL="12700">
              <a:lnSpc>
                <a:spcPct val="100000"/>
              </a:lnSpc>
              <a:spcBef>
                <a:spcPts val="105"/>
              </a:spcBef>
            </a:pPr>
            <a:r>
              <a:rPr spc="-170" dirty="0"/>
              <a:t>F</a:t>
            </a:r>
            <a:r>
              <a:rPr spc="-105" dirty="0"/>
              <a:t>ul</a:t>
            </a:r>
            <a:r>
              <a:rPr dirty="0"/>
              <a:t>l</a:t>
            </a:r>
            <a:r>
              <a:rPr spc="-210" dirty="0"/>
              <a:t> </a:t>
            </a:r>
            <a:r>
              <a:rPr spc="-105" dirty="0"/>
              <a:t>Ou</a:t>
            </a:r>
            <a:r>
              <a:rPr spc="-140" dirty="0"/>
              <a:t>t</a:t>
            </a:r>
            <a:r>
              <a:rPr spc="-105" dirty="0"/>
              <a:t>e</a:t>
            </a:r>
            <a:r>
              <a:rPr dirty="0"/>
              <a:t>r</a:t>
            </a:r>
            <a:r>
              <a:rPr spc="-204" dirty="0"/>
              <a:t> </a:t>
            </a:r>
            <a:r>
              <a:rPr spc="-105" dirty="0"/>
              <a:t>Jo</a:t>
            </a:r>
            <a:r>
              <a:rPr spc="-110" dirty="0"/>
              <a:t>i</a:t>
            </a:r>
            <a:r>
              <a:rPr dirty="0"/>
              <a:t>n</a:t>
            </a:r>
          </a:p>
        </p:txBody>
      </p:sp>
      <p:sp>
        <p:nvSpPr>
          <p:cNvPr id="3" name="object 3"/>
          <p:cNvSpPr txBox="1"/>
          <p:nvPr/>
        </p:nvSpPr>
        <p:spPr>
          <a:xfrm>
            <a:off x="914400" y="1524000"/>
            <a:ext cx="3220085" cy="4293235"/>
          </a:xfrm>
          <a:prstGeom prst="rect">
            <a:avLst/>
          </a:prstGeom>
        </p:spPr>
        <p:txBody>
          <a:bodyPr vert="horz" wrap="square" lIns="0" tIns="12700" rIns="0" bIns="0" rtlCol="0">
            <a:spAutoFit/>
          </a:bodyPr>
          <a:lstStyle/>
          <a:p>
            <a:pPr marL="241300" marR="5080" indent="-228600">
              <a:lnSpc>
                <a:spcPct val="100000"/>
              </a:lnSpc>
              <a:spcBef>
                <a:spcPts val="100"/>
              </a:spcBef>
              <a:buClr>
                <a:srgbClr val="A9A47B"/>
              </a:buClr>
              <a:buFont typeface="Arial MT"/>
              <a:buChar char="•"/>
              <a:tabLst>
                <a:tab pos="241300" algn="l"/>
              </a:tabLst>
            </a:pPr>
            <a:r>
              <a:rPr sz="2800" spc="-5" dirty="0">
                <a:solidFill>
                  <a:srgbClr val="2E2B1F"/>
                </a:solidFill>
                <a:latin typeface="Calibri"/>
                <a:cs typeface="Calibri"/>
              </a:rPr>
              <a:t>Full</a:t>
            </a:r>
            <a:r>
              <a:rPr sz="2800" spc="-10" dirty="0">
                <a:solidFill>
                  <a:srgbClr val="2E2B1F"/>
                </a:solidFill>
                <a:latin typeface="Calibri"/>
                <a:cs typeface="Calibri"/>
              </a:rPr>
              <a:t> </a:t>
            </a:r>
            <a:r>
              <a:rPr sz="2800" spc="-15" dirty="0">
                <a:solidFill>
                  <a:srgbClr val="2E2B1F"/>
                </a:solidFill>
                <a:latin typeface="Calibri"/>
                <a:cs typeface="Calibri"/>
              </a:rPr>
              <a:t>outer</a:t>
            </a:r>
            <a:r>
              <a:rPr sz="2800" spc="-5" dirty="0">
                <a:solidFill>
                  <a:srgbClr val="2E2B1F"/>
                </a:solidFill>
                <a:latin typeface="Calibri"/>
                <a:cs typeface="Calibri"/>
              </a:rPr>
              <a:t> join </a:t>
            </a:r>
            <a:r>
              <a:rPr sz="2800" dirty="0">
                <a:solidFill>
                  <a:srgbClr val="2E2B1F"/>
                </a:solidFill>
                <a:latin typeface="Calibri"/>
                <a:cs typeface="Calibri"/>
              </a:rPr>
              <a:t> </a:t>
            </a:r>
            <a:r>
              <a:rPr sz="2800" spc="-10" dirty="0">
                <a:solidFill>
                  <a:srgbClr val="2E2B1F"/>
                </a:solidFill>
                <a:latin typeface="Calibri"/>
                <a:cs typeface="Calibri"/>
              </a:rPr>
              <a:t>produces </a:t>
            </a:r>
            <a:r>
              <a:rPr sz="2800" dirty="0">
                <a:solidFill>
                  <a:srgbClr val="2E2B1F"/>
                </a:solidFill>
                <a:latin typeface="Calibri"/>
                <a:cs typeface="Calibri"/>
              </a:rPr>
              <a:t>the </a:t>
            </a:r>
            <a:r>
              <a:rPr sz="2800" spc="-10" dirty="0">
                <a:solidFill>
                  <a:srgbClr val="2E2B1F"/>
                </a:solidFill>
                <a:latin typeface="Calibri"/>
                <a:cs typeface="Calibri"/>
              </a:rPr>
              <a:t>set </a:t>
            </a:r>
            <a:r>
              <a:rPr sz="2800" spc="-5" dirty="0">
                <a:solidFill>
                  <a:srgbClr val="2E2B1F"/>
                </a:solidFill>
                <a:latin typeface="Calibri"/>
                <a:cs typeface="Calibri"/>
              </a:rPr>
              <a:t>of </a:t>
            </a:r>
            <a:r>
              <a:rPr sz="2800" dirty="0">
                <a:solidFill>
                  <a:srgbClr val="2E2B1F"/>
                </a:solidFill>
                <a:latin typeface="Calibri"/>
                <a:cs typeface="Calibri"/>
              </a:rPr>
              <a:t> all </a:t>
            </a:r>
            <a:r>
              <a:rPr sz="2800" spc="-20" dirty="0">
                <a:solidFill>
                  <a:srgbClr val="2E2B1F"/>
                </a:solidFill>
                <a:latin typeface="Calibri"/>
                <a:cs typeface="Calibri"/>
              </a:rPr>
              <a:t>records </a:t>
            </a:r>
            <a:r>
              <a:rPr sz="2800" dirty="0">
                <a:solidFill>
                  <a:srgbClr val="2E2B1F"/>
                </a:solidFill>
                <a:latin typeface="Calibri"/>
                <a:cs typeface="Calibri"/>
              </a:rPr>
              <a:t>in </a:t>
            </a:r>
            <a:r>
              <a:rPr sz="2800" spc="-45" dirty="0">
                <a:solidFill>
                  <a:srgbClr val="2E2B1F"/>
                </a:solidFill>
                <a:latin typeface="Calibri"/>
                <a:cs typeface="Calibri"/>
              </a:rPr>
              <a:t>Table </a:t>
            </a:r>
            <a:r>
              <a:rPr sz="2800" dirty="0">
                <a:solidFill>
                  <a:srgbClr val="2E2B1F"/>
                </a:solidFill>
                <a:latin typeface="Calibri"/>
                <a:cs typeface="Calibri"/>
              </a:rPr>
              <a:t>A </a:t>
            </a:r>
            <a:r>
              <a:rPr sz="2800" spc="-620" dirty="0">
                <a:solidFill>
                  <a:srgbClr val="2E2B1F"/>
                </a:solidFill>
                <a:latin typeface="Calibri"/>
                <a:cs typeface="Calibri"/>
              </a:rPr>
              <a:t> </a:t>
            </a:r>
            <a:r>
              <a:rPr sz="2800" dirty="0">
                <a:solidFill>
                  <a:srgbClr val="2E2B1F"/>
                </a:solidFill>
                <a:latin typeface="Calibri"/>
                <a:cs typeface="Calibri"/>
              </a:rPr>
              <a:t>and</a:t>
            </a:r>
            <a:r>
              <a:rPr sz="2800" spc="-5" dirty="0">
                <a:solidFill>
                  <a:srgbClr val="2E2B1F"/>
                </a:solidFill>
                <a:latin typeface="Calibri"/>
                <a:cs typeface="Calibri"/>
              </a:rPr>
              <a:t> </a:t>
            </a:r>
            <a:r>
              <a:rPr sz="2800" spc="-45" dirty="0">
                <a:solidFill>
                  <a:srgbClr val="2E2B1F"/>
                </a:solidFill>
                <a:latin typeface="Calibri"/>
                <a:cs typeface="Calibri"/>
              </a:rPr>
              <a:t>Table</a:t>
            </a:r>
            <a:r>
              <a:rPr sz="2800" spc="-25" dirty="0">
                <a:solidFill>
                  <a:srgbClr val="2E2B1F"/>
                </a:solidFill>
                <a:latin typeface="Calibri"/>
                <a:cs typeface="Calibri"/>
              </a:rPr>
              <a:t> </a:t>
            </a:r>
            <a:r>
              <a:rPr sz="2800" spc="-20" dirty="0">
                <a:solidFill>
                  <a:srgbClr val="2E2B1F"/>
                </a:solidFill>
                <a:latin typeface="Calibri"/>
                <a:cs typeface="Calibri"/>
              </a:rPr>
              <a:t>B,</a:t>
            </a:r>
            <a:r>
              <a:rPr sz="2800" spc="-10" dirty="0">
                <a:solidFill>
                  <a:srgbClr val="2E2B1F"/>
                </a:solidFill>
                <a:latin typeface="Calibri"/>
                <a:cs typeface="Calibri"/>
              </a:rPr>
              <a:t> </a:t>
            </a:r>
            <a:r>
              <a:rPr sz="2800" dirty="0">
                <a:solidFill>
                  <a:srgbClr val="2E2B1F"/>
                </a:solidFill>
                <a:latin typeface="Calibri"/>
                <a:cs typeface="Calibri"/>
              </a:rPr>
              <a:t>with </a:t>
            </a:r>
            <a:r>
              <a:rPr sz="2800" spc="5" dirty="0">
                <a:solidFill>
                  <a:srgbClr val="2E2B1F"/>
                </a:solidFill>
                <a:latin typeface="Calibri"/>
                <a:cs typeface="Calibri"/>
              </a:rPr>
              <a:t> </a:t>
            </a:r>
            <a:r>
              <a:rPr sz="2800" spc="-10" dirty="0">
                <a:solidFill>
                  <a:srgbClr val="2E2B1F"/>
                </a:solidFill>
                <a:latin typeface="Calibri"/>
                <a:cs typeface="Calibri"/>
              </a:rPr>
              <a:t>matching </a:t>
            </a:r>
            <a:r>
              <a:rPr sz="2800" spc="-20" dirty="0">
                <a:solidFill>
                  <a:srgbClr val="2E2B1F"/>
                </a:solidFill>
                <a:latin typeface="Calibri"/>
                <a:cs typeface="Calibri"/>
              </a:rPr>
              <a:t>records </a:t>
            </a:r>
            <a:r>
              <a:rPr sz="2800" spc="-15" dirty="0">
                <a:solidFill>
                  <a:srgbClr val="2E2B1F"/>
                </a:solidFill>
                <a:latin typeface="Calibri"/>
                <a:cs typeface="Calibri"/>
              </a:rPr>
              <a:t> from </a:t>
            </a:r>
            <a:r>
              <a:rPr sz="2800" spc="-5" dirty="0">
                <a:solidFill>
                  <a:srgbClr val="2E2B1F"/>
                </a:solidFill>
                <a:latin typeface="Calibri"/>
                <a:cs typeface="Calibri"/>
              </a:rPr>
              <a:t>both sides </a:t>
            </a:r>
            <a:r>
              <a:rPr sz="2800" dirty="0">
                <a:solidFill>
                  <a:srgbClr val="2E2B1F"/>
                </a:solidFill>
                <a:latin typeface="Calibri"/>
                <a:cs typeface="Calibri"/>
              </a:rPr>
              <a:t> </a:t>
            </a:r>
            <a:r>
              <a:rPr sz="2800" spc="-10" dirty="0">
                <a:solidFill>
                  <a:srgbClr val="2E2B1F"/>
                </a:solidFill>
                <a:latin typeface="Calibri"/>
                <a:cs typeface="Calibri"/>
              </a:rPr>
              <a:t>where </a:t>
            </a:r>
            <a:r>
              <a:rPr sz="2800" spc="-15" dirty="0">
                <a:solidFill>
                  <a:srgbClr val="2E2B1F"/>
                </a:solidFill>
                <a:latin typeface="Calibri"/>
                <a:cs typeface="Calibri"/>
              </a:rPr>
              <a:t>available. </a:t>
            </a:r>
            <a:r>
              <a:rPr sz="2800" dirty="0">
                <a:solidFill>
                  <a:srgbClr val="2E2B1F"/>
                </a:solidFill>
                <a:latin typeface="Calibri"/>
                <a:cs typeface="Calibri"/>
              </a:rPr>
              <a:t>If </a:t>
            </a:r>
            <a:r>
              <a:rPr sz="2800" spc="5" dirty="0">
                <a:solidFill>
                  <a:srgbClr val="2E2B1F"/>
                </a:solidFill>
                <a:latin typeface="Calibri"/>
                <a:cs typeface="Calibri"/>
              </a:rPr>
              <a:t> </a:t>
            </a:r>
            <a:r>
              <a:rPr sz="2800" spc="-10" dirty="0">
                <a:solidFill>
                  <a:srgbClr val="2E2B1F"/>
                </a:solidFill>
                <a:latin typeface="Calibri"/>
                <a:cs typeface="Calibri"/>
              </a:rPr>
              <a:t>there </a:t>
            </a:r>
            <a:r>
              <a:rPr sz="2800" spc="-5" dirty="0">
                <a:solidFill>
                  <a:srgbClr val="2E2B1F"/>
                </a:solidFill>
                <a:latin typeface="Calibri"/>
                <a:cs typeface="Calibri"/>
              </a:rPr>
              <a:t>is no </a:t>
            </a:r>
            <a:r>
              <a:rPr sz="2800" spc="-10" dirty="0">
                <a:solidFill>
                  <a:srgbClr val="2E2B1F"/>
                </a:solidFill>
                <a:latin typeface="Calibri"/>
                <a:cs typeface="Calibri"/>
              </a:rPr>
              <a:t>match, </a:t>
            </a:r>
            <a:r>
              <a:rPr sz="2800" spc="-5" dirty="0">
                <a:solidFill>
                  <a:srgbClr val="2E2B1F"/>
                </a:solidFill>
                <a:latin typeface="Calibri"/>
                <a:cs typeface="Calibri"/>
              </a:rPr>
              <a:t> </a:t>
            </a:r>
            <a:r>
              <a:rPr sz="2800" dirty="0">
                <a:solidFill>
                  <a:srgbClr val="2E2B1F"/>
                </a:solidFill>
                <a:latin typeface="Calibri"/>
                <a:cs typeface="Calibri"/>
              </a:rPr>
              <a:t>the missing </a:t>
            </a:r>
            <a:r>
              <a:rPr sz="2800" spc="-5" dirty="0">
                <a:solidFill>
                  <a:srgbClr val="2E2B1F"/>
                </a:solidFill>
                <a:latin typeface="Calibri"/>
                <a:cs typeface="Calibri"/>
              </a:rPr>
              <a:t>side </a:t>
            </a:r>
            <a:r>
              <a:rPr sz="2800" dirty="0">
                <a:solidFill>
                  <a:srgbClr val="2E2B1F"/>
                </a:solidFill>
                <a:latin typeface="Calibri"/>
                <a:cs typeface="Calibri"/>
              </a:rPr>
              <a:t>will </a:t>
            </a:r>
            <a:r>
              <a:rPr sz="2800" spc="-620" dirty="0">
                <a:solidFill>
                  <a:srgbClr val="2E2B1F"/>
                </a:solidFill>
                <a:latin typeface="Calibri"/>
                <a:cs typeface="Calibri"/>
              </a:rPr>
              <a:t> </a:t>
            </a:r>
            <a:r>
              <a:rPr sz="2800" spc="-15" dirty="0">
                <a:solidFill>
                  <a:srgbClr val="2E2B1F"/>
                </a:solidFill>
                <a:latin typeface="Calibri"/>
                <a:cs typeface="Calibri"/>
              </a:rPr>
              <a:t>contain</a:t>
            </a:r>
            <a:r>
              <a:rPr sz="2800" spc="-10" dirty="0">
                <a:solidFill>
                  <a:srgbClr val="2E2B1F"/>
                </a:solidFill>
                <a:latin typeface="Calibri"/>
                <a:cs typeface="Calibri"/>
              </a:rPr>
              <a:t> </a:t>
            </a:r>
            <a:r>
              <a:rPr sz="2800" spc="-5" dirty="0">
                <a:solidFill>
                  <a:srgbClr val="2E2B1F"/>
                </a:solidFill>
                <a:latin typeface="Calibri"/>
                <a:cs typeface="Calibri"/>
              </a:rPr>
              <a:t>null.</a:t>
            </a:r>
            <a:endParaRPr sz="2800" dirty="0">
              <a:latin typeface="Calibri"/>
              <a:cs typeface="Calibri"/>
            </a:endParaRPr>
          </a:p>
        </p:txBody>
      </p:sp>
      <p:pic>
        <p:nvPicPr>
          <p:cNvPr id="4" name="object 4"/>
          <p:cNvPicPr/>
          <p:nvPr/>
        </p:nvPicPr>
        <p:blipFill>
          <a:blip r:embed="rId2" cstate="print"/>
          <a:stretch>
            <a:fillRect/>
          </a:stretch>
        </p:blipFill>
        <p:spPr>
          <a:xfrm>
            <a:off x="4419600" y="2598039"/>
            <a:ext cx="3657600" cy="2466720"/>
          </a:xfrm>
          <a:prstGeom prst="rect">
            <a:avLst/>
          </a:prstGeom>
        </p:spPr>
      </p:pic>
      <p:pic>
        <p:nvPicPr>
          <p:cNvPr id="5" name="Picture 4" descr="Logo&#10;&#10;Description automatically generated">
            <a:extLst>
              <a:ext uri="{FF2B5EF4-FFF2-40B4-BE49-F238E27FC236}">
                <a16:creationId xmlns:a16="http://schemas.microsoft.com/office/drawing/2014/main" id="{71DEE4F7-8546-B515-2992-5F14B41539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43497"/>
            <a:ext cx="838200" cy="83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5587" y="1143000"/>
            <a:ext cx="3552825" cy="727075"/>
          </a:xfrm>
          <a:prstGeom prst="rect">
            <a:avLst/>
          </a:prstGeom>
        </p:spPr>
        <p:txBody>
          <a:bodyPr vert="horz" wrap="square" lIns="0" tIns="13335" rIns="0" bIns="0" rtlCol="0">
            <a:spAutoFit/>
          </a:bodyPr>
          <a:lstStyle/>
          <a:p>
            <a:pPr marL="12700">
              <a:lnSpc>
                <a:spcPct val="100000"/>
              </a:lnSpc>
              <a:spcBef>
                <a:spcPts val="105"/>
              </a:spcBef>
            </a:pPr>
            <a:r>
              <a:rPr spc="-170" dirty="0"/>
              <a:t>F</a:t>
            </a:r>
            <a:r>
              <a:rPr spc="-105" dirty="0"/>
              <a:t>ul</a:t>
            </a:r>
            <a:r>
              <a:rPr dirty="0"/>
              <a:t>l</a:t>
            </a:r>
            <a:r>
              <a:rPr spc="-210" dirty="0"/>
              <a:t> </a:t>
            </a:r>
            <a:r>
              <a:rPr spc="-105" dirty="0"/>
              <a:t>Ou</a:t>
            </a:r>
            <a:r>
              <a:rPr spc="-140" dirty="0"/>
              <a:t>t</a:t>
            </a:r>
            <a:r>
              <a:rPr spc="-105" dirty="0"/>
              <a:t>e</a:t>
            </a:r>
            <a:r>
              <a:rPr dirty="0"/>
              <a:t>r</a:t>
            </a:r>
            <a:r>
              <a:rPr spc="-204" dirty="0"/>
              <a:t> </a:t>
            </a:r>
            <a:r>
              <a:rPr spc="-105" dirty="0"/>
              <a:t>Jo</a:t>
            </a:r>
            <a:r>
              <a:rPr spc="-110" dirty="0"/>
              <a:t>i</a:t>
            </a:r>
            <a:r>
              <a:rPr dirty="0"/>
              <a:t>n</a:t>
            </a:r>
          </a:p>
        </p:txBody>
      </p:sp>
      <p:sp>
        <p:nvSpPr>
          <p:cNvPr id="6" name="TextBox 5">
            <a:extLst>
              <a:ext uri="{FF2B5EF4-FFF2-40B4-BE49-F238E27FC236}">
                <a16:creationId xmlns:a16="http://schemas.microsoft.com/office/drawing/2014/main" id="{5AF1DAE6-FA3F-C88C-A1B1-01B960D7E217}"/>
              </a:ext>
            </a:extLst>
          </p:cNvPr>
          <p:cNvSpPr txBox="1"/>
          <p:nvPr/>
        </p:nvSpPr>
        <p:spPr>
          <a:xfrm>
            <a:off x="3986212" y="2708275"/>
            <a:ext cx="4243388" cy="2031325"/>
          </a:xfrm>
          <a:prstGeom prst="rect">
            <a:avLst/>
          </a:prstGeom>
          <a:noFill/>
        </p:spPr>
        <p:txBody>
          <a:bodyPr wrap="square">
            <a:spAutoFit/>
          </a:bodyPr>
          <a:lstStyle/>
          <a:p>
            <a:r>
              <a:rPr lang="en-US" b="0" i="0" dirty="0">
                <a:solidFill>
                  <a:srgbClr val="161616"/>
                </a:solidFill>
                <a:effectLst/>
                <a:latin typeface="IBM Plex Sans" panose="020B0503050203000203" pitchFamily="34" charset="0"/>
              </a:rPr>
              <a:t>A </a:t>
            </a:r>
            <a:r>
              <a:rPr lang="en-US" b="1" i="0" dirty="0">
                <a:solidFill>
                  <a:srgbClr val="161616"/>
                </a:solidFill>
                <a:effectLst/>
                <a:latin typeface="IBM Plex Sans" panose="020B0503050203000203" pitchFamily="34" charset="0"/>
              </a:rPr>
              <a:t>full outer join </a:t>
            </a:r>
            <a:r>
              <a:rPr lang="en-US" b="0" i="0" dirty="0">
                <a:solidFill>
                  <a:srgbClr val="161616"/>
                </a:solidFill>
                <a:effectLst/>
                <a:latin typeface="IBM Plex Sans" panose="020B0503050203000203" pitchFamily="34" charset="0"/>
              </a:rPr>
              <a:t>includes all records, both matching and nonmatching, from the input tables. </a:t>
            </a:r>
          </a:p>
          <a:p>
            <a:endParaRPr lang="en-US" dirty="0">
              <a:solidFill>
                <a:srgbClr val="161616"/>
              </a:solidFill>
              <a:latin typeface="IBM Plex Sans" panose="020B0503050203000203" pitchFamily="34" charset="0"/>
            </a:endParaRPr>
          </a:p>
          <a:p>
            <a:r>
              <a:rPr lang="en-US" b="0" i="0" dirty="0">
                <a:solidFill>
                  <a:srgbClr val="161616"/>
                </a:solidFill>
                <a:effectLst/>
                <a:latin typeface="IBM Plex Sans" panose="020B0503050203000203" pitchFamily="34" charset="0"/>
              </a:rPr>
              <a:t>Left and right outer joins are referred to as partial outer joins and are described below.</a:t>
            </a:r>
            <a:endParaRPr lang="en-IN" dirty="0"/>
          </a:p>
        </p:txBody>
      </p:sp>
      <p:pic>
        <p:nvPicPr>
          <p:cNvPr id="2050" name="Picture 2">
            <a:extLst>
              <a:ext uri="{FF2B5EF4-FFF2-40B4-BE49-F238E27FC236}">
                <a16:creationId xmlns:a16="http://schemas.microsoft.com/office/drawing/2014/main" id="{B614748E-DBE2-FE52-1386-B96911A60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708275"/>
            <a:ext cx="2859078" cy="2590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10;&#10;Description automatically generated">
            <a:extLst>
              <a:ext uri="{FF2B5EF4-FFF2-40B4-BE49-F238E27FC236}">
                <a16:creationId xmlns:a16="http://schemas.microsoft.com/office/drawing/2014/main" id="{507E96E9-C393-385B-A396-9E293F88A4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2400" y="533400"/>
            <a:ext cx="838200" cy="838200"/>
          </a:xfrm>
          <a:prstGeom prst="rect">
            <a:avLst/>
          </a:prstGeom>
        </p:spPr>
      </p:pic>
    </p:spTree>
    <p:extLst>
      <p:ext uri="{BB962C8B-B14F-4D97-AF65-F5344CB8AC3E}">
        <p14:creationId xmlns:p14="http://schemas.microsoft.com/office/powerpoint/2010/main" val="328409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randombar(horizontal)">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573340"/>
            <a:ext cx="3448685" cy="727075"/>
          </a:xfrm>
          <a:prstGeom prst="rect">
            <a:avLst/>
          </a:prstGeom>
        </p:spPr>
        <p:txBody>
          <a:bodyPr vert="horz" wrap="square" lIns="0" tIns="13335" rIns="0" bIns="0" rtlCol="0">
            <a:spAutoFit/>
          </a:bodyPr>
          <a:lstStyle/>
          <a:p>
            <a:pPr marL="12700">
              <a:lnSpc>
                <a:spcPct val="100000"/>
              </a:lnSpc>
              <a:spcBef>
                <a:spcPts val="105"/>
              </a:spcBef>
            </a:pPr>
            <a:r>
              <a:rPr spc="-170" dirty="0"/>
              <a:t>F</a:t>
            </a:r>
            <a:r>
              <a:rPr spc="-105" dirty="0"/>
              <a:t>ul</a:t>
            </a:r>
            <a:r>
              <a:rPr dirty="0"/>
              <a:t>l</a:t>
            </a:r>
            <a:r>
              <a:rPr spc="-210" dirty="0"/>
              <a:t> </a:t>
            </a:r>
            <a:r>
              <a:rPr spc="-105" dirty="0"/>
              <a:t>Ou</a:t>
            </a:r>
            <a:r>
              <a:rPr spc="-140" dirty="0"/>
              <a:t>t</a:t>
            </a:r>
            <a:r>
              <a:rPr spc="-105" dirty="0"/>
              <a:t>e</a:t>
            </a:r>
            <a:r>
              <a:rPr dirty="0"/>
              <a:t>r</a:t>
            </a:r>
            <a:r>
              <a:rPr spc="-204" dirty="0"/>
              <a:t> </a:t>
            </a:r>
            <a:r>
              <a:rPr spc="-105" dirty="0"/>
              <a:t>Jo</a:t>
            </a:r>
            <a:r>
              <a:rPr spc="-110" dirty="0"/>
              <a:t>i</a:t>
            </a:r>
            <a:r>
              <a:rPr dirty="0"/>
              <a:t>n</a:t>
            </a:r>
          </a:p>
        </p:txBody>
      </p:sp>
      <p:sp>
        <p:nvSpPr>
          <p:cNvPr id="3" name="object 3"/>
          <p:cNvSpPr txBox="1"/>
          <p:nvPr/>
        </p:nvSpPr>
        <p:spPr>
          <a:xfrm>
            <a:off x="804544" y="5641784"/>
            <a:ext cx="7325995" cy="629285"/>
          </a:xfrm>
          <a:prstGeom prst="rect">
            <a:avLst/>
          </a:prstGeom>
        </p:spPr>
        <p:txBody>
          <a:bodyPr vert="horz" wrap="square" lIns="0" tIns="12700" rIns="0" bIns="0" rtlCol="0">
            <a:spAutoFit/>
          </a:bodyPr>
          <a:lstStyle/>
          <a:p>
            <a:pPr marL="241300" indent="-228600">
              <a:lnSpc>
                <a:spcPts val="2375"/>
              </a:lnSpc>
              <a:spcBef>
                <a:spcPts val="100"/>
              </a:spcBef>
              <a:buClr>
                <a:srgbClr val="A9A47B"/>
              </a:buClr>
              <a:buFont typeface="Arial MT"/>
              <a:buChar char="•"/>
              <a:tabLst>
                <a:tab pos="240665" algn="l"/>
                <a:tab pos="241300" algn="l"/>
              </a:tabLst>
            </a:pPr>
            <a:r>
              <a:rPr sz="2200" spc="-5" dirty="0">
                <a:solidFill>
                  <a:srgbClr val="2E2B1F"/>
                </a:solidFill>
                <a:latin typeface="Calibri"/>
                <a:cs typeface="Calibri"/>
              </a:rPr>
              <a:t>SELECT</a:t>
            </a:r>
            <a:r>
              <a:rPr sz="2200" spc="-10" dirty="0">
                <a:solidFill>
                  <a:srgbClr val="2E2B1F"/>
                </a:solidFill>
                <a:latin typeface="Calibri"/>
                <a:cs typeface="Calibri"/>
              </a:rPr>
              <a:t> </a:t>
            </a:r>
            <a:r>
              <a:rPr sz="2200" dirty="0">
                <a:solidFill>
                  <a:srgbClr val="2E2B1F"/>
                </a:solidFill>
                <a:latin typeface="Calibri"/>
                <a:cs typeface="Calibri"/>
              </a:rPr>
              <a:t>*</a:t>
            </a:r>
            <a:r>
              <a:rPr sz="2200" spc="5" dirty="0">
                <a:solidFill>
                  <a:srgbClr val="2E2B1F"/>
                </a:solidFill>
                <a:latin typeface="Calibri"/>
                <a:cs typeface="Calibri"/>
              </a:rPr>
              <a:t> </a:t>
            </a:r>
            <a:r>
              <a:rPr sz="2200" spc="-10" dirty="0">
                <a:solidFill>
                  <a:srgbClr val="2E2B1F"/>
                </a:solidFill>
                <a:latin typeface="Calibri"/>
                <a:cs typeface="Calibri"/>
              </a:rPr>
              <a:t>FROM</a:t>
            </a:r>
            <a:r>
              <a:rPr sz="2200" spc="5" dirty="0">
                <a:solidFill>
                  <a:srgbClr val="2E2B1F"/>
                </a:solidFill>
                <a:latin typeface="Calibri"/>
                <a:cs typeface="Calibri"/>
              </a:rPr>
              <a:t> </a:t>
            </a:r>
            <a:r>
              <a:rPr sz="2200" spc="-30" dirty="0">
                <a:solidFill>
                  <a:srgbClr val="2E2B1F"/>
                </a:solidFill>
                <a:latin typeface="Calibri"/>
                <a:cs typeface="Calibri"/>
              </a:rPr>
              <a:t>TableA</a:t>
            </a:r>
            <a:r>
              <a:rPr sz="2200" spc="-5" dirty="0">
                <a:solidFill>
                  <a:srgbClr val="2E2B1F"/>
                </a:solidFill>
                <a:latin typeface="Calibri"/>
                <a:cs typeface="Calibri"/>
              </a:rPr>
              <a:t> FULL</a:t>
            </a:r>
            <a:r>
              <a:rPr sz="2200" spc="-10" dirty="0">
                <a:solidFill>
                  <a:srgbClr val="2E2B1F"/>
                </a:solidFill>
                <a:latin typeface="Calibri"/>
                <a:cs typeface="Calibri"/>
              </a:rPr>
              <a:t> </a:t>
            </a:r>
            <a:r>
              <a:rPr sz="2200" spc="-5" dirty="0">
                <a:solidFill>
                  <a:srgbClr val="2E2B1F"/>
                </a:solidFill>
                <a:latin typeface="Calibri"/>
                <a:cs typeface="Calibri"/>
              </a:rPr>
              <a:t>OUTER</a:t>
            </a:r>
            <a:r>
              <a:rPr sz="2200" spc="25" dirty="0">
                <a:solidFill>
                  <a:srgbClr val="2E2B1F"/>
                </a:solidFill>
                <a:latin typeface="Calibri"/>
                <a:cs typeface="Calibri"/>
              </a:rPr>
              <a:t> </a:t>
            </a:r>
            <a:r>
              <a:rPr sz="2200" dirty="0">
                <a:solidFill>
                  <a:srgbClr val="2E2B1F"/>
                </a:solidFill>
                <a:latin typeface="Calibri"/>
                <a:cs typeface="Calibri"/>
              </a:rPr>
              <a:t>JOIN</a:t>
            </a:r>
            <a:r>
              <a:rPr sz="2200" spc="-5" dirty="0">
                <a:solidFill>
                  <a:srgbClr val="2E2B1F"/>
                </a:solidFill>
                <a:latin typeface="Calibri"/>
                <a:cs typeface="Calibri"/>
              </a:rPr>
              <a:t> </a:t>
            </a:r>
            <a:r>
              <a:rPr sz="2200" spc="-30" dirty="0">
                <a:solidFill>
                  <a:srgbClr val="2E2B1F"/>
                </a:solidFill>
                <a:latin typeface="Calibri"/>
                <a:cs typeface="Calibri"/>
              </a:rPr>
              <a:t>TableB</a:t>
            </a:r>
            <a:r>
              <a:rPr sz="2200" spc="-10" dirty="0">
                <a:solidFill>
                  <a:srgbClr val="2E2B1F"/>
                </a:solidFill>
                <a:latin typeface="Calibri"/>
                <a:cs typeface="Calibri"/>
              </a:rPr>
              <a:t> </a:t>
            </a:r>
            <a:r>
              <a:rPr sz="2200" spc="-5" dirty="0">
                <a:solidFill>
                  <a:srgbClr val="2E2B1F"/>
                </a:solidFill>
                <a:latin typeface="Calibri"/>
                <a:cs typeface="Calibri"/>
              </a:rPr>
              <a:t>ON</a:t>
            </a:r>
            <a:r>
              <a:rPr sz="2200" spc="-10" dirty="0">
                <a:solidFill>
                  <a:srgbClr val="2E2B1F"/>
                </a:solidFill>
                <a:latin typeface="Calibri"/>
                <a:cs typeface="Calibri"/>
              </a:rPr>
              <a:t> </a:t>
            </a:r>
            <a:r>
              <a:rPr sz="2200" spc="-20" dirty="0">
                <a:solidFill>
                  <a:srgbClr val="2E2B1F"/>
                </a:solidFill>
                <a:latin typeface="Calibri"/>
                <a:cs typeface="Calibri"/>
              </a:rPr>
              <a:t>TableA.PK</a:t>
            </a:r>
            <a:endParaRPr sz="2200" dirty="0">
              <a:latin typeface="Calibri"/>
              <a:cs typeface="Calibri"/>
            </a:endParaRPr>
          </a:p>
          <a:p>
            <a:pPr marL="241300">
              <a:lnSpc>
                <a:spcPts val="2375"/>
              </a:lnSpc>
            </a:pPr>
            <a:r>
              <a:rPr sz="2200" dirty="0">
                <a:solidFill>
                  <a:srgbClr val="2E2B1F"/>
                </a:solidFill>
                <a:latin typeface="Calibri"/>
                <a:cs typeface="Calibri"/>
              </a:rPr>
              <a:t>=</a:t>
            </a:r>
            <a:r>
              <a:rPr sz="2200" spc="-30" dirty="0">
                <a:solidFill>
                  <a:srgbClr val="2E2B1F"/>
                </a:solidFill>
                <a:latin typeface="Calibri"/>
                <a:cs typeface="Calibri"/>
              </a:rPr>
              <a:t> </a:t>
            </a:r>
            <a:r>
              <a:rPr sz="2200" spc="-20" dirty="0">
                <a:solidFill>
                  <a:srgbClr val="2E2B1F"/>
                </a:solidFill>
                <a:latin typeface="Calibri"/>
                <a:cs typeface="Calibri"/>
              </a:rPr>
              <a:t>TableB.PK</a:t>
            </a:r>
            <a:endParaRPr sz="220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2016240513"/>
              </p:ext>
            </p:extLst>
          </p:nvPr>
        </p:nvGraphicFramePr>
        <p:xfrm>
          <a:off x="1174748" y="1418834"/>
          <a:ext cx="6788152" cy="4074051"/>
        </p:xfrm>
        <a:graphic>
          <a:graphicData uri="http://schemas.openxmlformats.org/drawingml/2006/table">
            <a:tbl>
              <a:tblPr firstRow="1" bandRow="1">
                <a:tableStyleId>{2D5ABB26-0587-4C30-8999-92F81FD0307C}</a:tableStyleId>
              </a:tblPr>
              <a:tblGrid>
                <a:gridCol w="1697038">
                  <a:extLst>
                    <a:ext uri="{9D8B030D-6E8A-4147-A177-3AD203B41FA5}">
                      <a16:colId xmlns:a16="http://schemas.microsoft.com/office/drawing/2014/main" val="20000"/>
                    </a:ext>
                  </a:extLst>
                </a:gridCol>
                <a:gridCol w="1697038">
                  <a:extLst>
                    <a:ext uri="{9D8B030D-6E8A-4147-A177-3AD203B41FA5}">
                      <a16:colId xmlns:a16="http://schemas.microsoft.com/office/drawing/2014/main" val="20001"/>
                    </a:ext>
                  </a:extLst>
                </a:gridCol>
                <a:gridCol w="1697038">
                  <a:extLst>
                    <a:ext uri="{9D8B030D-6E8A-4147-A177-3AD203B41FA5}">
                      <a16:colId xmlns:a16="http://schemas.microsoft.com/office/drawing/2014/main" val="20002"/>
                    </a:ext>
                  </a:extLst>
                </a:gridCol>
                <a:gridCol w="1697038">
                  <a:extLst>
                    <a:ext uri="{9D8B030D-6E8A-4147-A177-3AD203B41FA5}">
                      <a16:colId xmlns:a16="http://schemas.microsoft.com/office/drawing/2014/main" val="20003"/>
                    </a:ext>
                  </a:extLst>
                </a:gridCol>
              </a:tblGrid>
              <a:tr h="546203">
                <a:tc>
                  <a:txBody>
                    <a:bodyPr/>
                    <a:lstStyle/>
                    <a:p>
                      <a:pPr marL="91440">
                        <a:lnSpc>
                          <a:spcPct val="100000"/>
                        </a:lnSpc>
                        <a:spcBef>
                          <a:spcPts val="245"/>
                        </a:spcBef>
                      </a:pPr>
                      <a:r>
                        <a:rPr sz="1800" b="1" spc="-25" dirty="0">
                          <a:solidFill>
                            <a:srgbClr val="FFFFFF"/>
                          </a:solidFill>
                          <a:latin typeface="Calibri"/>
                          <a:cs typeface="Calibri"/>
                        </a:rPr>
                        <a:t>TableA</a:t>
                      </a:r>
                      <a:endParaRPr sz="1800">
                        <a:latin typeface="Calibri"/>
                        <a:cs typeface="Calibri"/>
                      </a:endParaRPr>
                    </a:p>
                    <a:p>
                      <a:pPr marL="91440">
                        <a:lnSpc>
                          <a:spcPct val="100000"/>
                        </a:lnSpc>
                      </a:pPr>
                      <a:r>
                        <a:rPr sz="1800" b="1" spc="-25" dirty="0">
                          <a:solidFill>
                            <a:srgbClr val="FFFFFF"/>
                          </a:solidFill>
                          <a:latin typeface="Calibri"/>
                          <a:cs typeface="Calibri"/>
                        </a:rPr>
                        <a:t>Value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a:lnSpc>
                          <a:spcPct val="100000"/>
                        </a:lnSpc>
                        <a:spcBef>
                          <a:spcPts val="50"/>
                        </a:spcBef>
                      </a:pPr>
                      <a:endParaRPr sz="2050" dirty="0">
                        <a:latin typeface="Times New Roman"/>
                        <a:cs typeface="Times New Roman"/>
                      </a:endParaRPr>
                    </a:p>
                    <a:p>
                      <a:pPr marL="91440">
                        <a:lnSpc>
                          <a:spcPct val="100000"/>
                        </a:lnSpc>
                      </a:pPr>
                      <a:r>
                        <a:rPr sz="1800" b="1" dirty="0">
                          <a:solidFill>
                            <a:srgbClr val="FFFFFF"/>
                          </a:solidFill>
                          <a:latin typeface="Calibri"/>
                          <a:cs typeface="Calibri"/>
                        </a:rPr>
                        <a:t>PK</a:t>
                      </a:r>
                      <a:endParaRPr sz="1800" dirty="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marL="91440">
                        <a:lnSpc>
                          <a:spcPct val="100000"/>
                        </a:lnSpc>
                        <a:spcBef>
                          <a:spcPts val="245"/>
                        </a:spcBef>
                      </a:pPr>
                      <a:r>
                        <a:rPr sz="1800" b="1" spc="-25" dirty="0">
                          <a:solidFill>
                            <a:srgbClr val="FFFFFF"/>
                          </a:solidFill>
                          <a:latin typeface="Calibri"/>
                          <a:cs typeface="Calibri"/>
                        </a:rPr>
                        <a:t>TableB</a:t>
                      </a:r>
                      <a:endParaRPr sz="1800">
                        <a:latin typeface="Calibri"/>
                        <a:cs typeface="Calibri"/>
                      </a:endParaRPr>
                    </a:p>
                    <a:p>
                      <a:pPr marL="91440">
                        <a:lnSpc>
                          <a:spcPct val="100000"/>
                        </a:lnSpc>
                      </a:pPr>
                      <a:r>
                        <a:rPr sz="1800" b="1" dirty="0">
                          <a:solidFill>
                            <a:srgbClr val="FFFFFF"/>
                          </a:solidFill>
                          <a:latin typeface="Calibri"/>
                          <a:cs typeface="Calibri"/>
                        </a:rPr>
                        <a:t>PK</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a:lnSpc>
                          <a:spcPct val="100000"/>
                        </a:lnSpc>
                        <a:spcBef>
                          <a:spcPts val="50"/>
                        </a:spcBef>
                      </a:pPr>
                      <a:endParaRPr sz="2050">
                        <a:latin typeface="Times New Roman"/>
                        <a:cs typeface="Times New Roman"/>
                      </a:endParaRPr>
                    </a:p>
                    <a:p>
                      <a:pPr marL="91440">
                        <a:lnSpc>
                          <a:spcPct val="100000"/>
                        </a:lnSpc>
                      </a:pPr>
                      <a:r>
                        <a:rPr sz="1800" b="1" spc="-25" dirty="0">
                          <a:solidFill>
                            <a:srgbClr val="FFFFFF"/>
                          </a:solidFill>
                          <a:latin typeface="Calibri"/>
                          <a:cs typeface="Calibri"/>
                        </a:rPr>
                        <a:t>Value</a:t>
                      </a:r>
                      <a:endParaRPr sz="18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extLst>
                  <a:ext uri="{0D108BD9-81ED-4DB2-BD59-A6C34878D82A}">
                    <a16:rowId xmlns:a16="http://schemas.microsoft.com/office/drawing/2014/main" val="10000"/>
                  </a:ext>
                </a:extLst>
              </a:tr>
              <a:tr h="316451">
                <a:tc>
                  <a:txBody>
                    <a:bodyPr/>
                    <a:lstStyle/>
                    <a:p>
                      <a:pPr marL="91440">
                        <a:lnSpc>
                          <a:spcPct val="100000"/>
                        </a:lnSpc>
                        <a:spcBef>
                          <a:spcPts val="245"/>
                        </a:spcBef>
                      </a:pPr>
                      <a:r>
                        <a:rPr sz="1800" spc="-25" dirty="0">
                          <a:solidFill>
                            <a:srgbClr val="2E2B1F"/>
                          </a:solidFill>
                          <a:latin typeface="Calibri"/>
                          <a:cs typeface="Calibri"/>
                        </a:rPr>
                        <a:t>FOX</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spc="-20" dirty="0">
                          <a:solidFill>
                            <a:srgbClr val="2E2B1F"/>
                          </a:solidFill>
                          <a:latin typeface="Calibri"/>
                          <a:cs typeface="Calibri"/>
                        </a:rPr>
                        <a:t>TROT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1"/>
                  </a:ext>
                </a:extLst>
              </a:tr>
              <a:tr h="316451">
                <a:tc>
                  <a:txBody>
                    <a:bodyPr/>
                    <a:lstStyle/>
                    <a:p>
                      <a:pPr marL="91440">
                        <a:lnSpc>
                          <a:spcPct val="100000"/>
                        </a:lnSpc>
                        <a:spcBef>
                          <a:spcPts val="245"/>
                        </a:spcBef>
                      </a:pPr>
                      <a:r>
                        <a:rPr sz="1800" spc="-10" dirty="0">
                          <a:solidFill>
                            <a:srgbClr val="2E2B1F"/>
                          </a:solidFill>
                          <a:latin typeface="Calibri"/>
                          <a:cs typeface="Calibri"/>
                        </a:rPr>
                        <a:t>COP</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2</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spc="-5" dirty="0">
                          <a:solidFill>
                            <a:srgbClr val="2E2B1F"/>
                          </a:solidFill>
                          <a:latin typeface="Calibri"/>
                          <a:cs typeface="Calibri"/>
                        </a:rPr>
                        <a:t>CAR</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2"/>
                  </a:ext>
                </a:extLst>
              </a:tr>
              <a:tr h="316451">
                <a:tc>
                  <a:txBody>
                    <a:bodyPr/>
                    <a:lstStyle/>
                    <a:p>
                      <a:pPr marL="91440">
                        <a:lnSpc>
                          <a:spcPct val="100000"/>
                        </a:lnSpc>
                        <a:spcBef>
                          <a:spcPts val="245"/>
                        </a:spcBef>
                      </a:pPr>
                      <a:r>
                        <a:rPr sz="1800" spc="-35" dirty="0">
                          <a:solidFill>
                            <a:srgbClr val="2E2B1F"/>
                          </a:solidFill>
                          <a:latin typeface="Calibri"/>
                          <a:cs typeface="Calibri"/>
                        </a:rPr>
                        <a:t>TAXI</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3</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spc="-5" dirty="0">
                          <a:solidFill>
                            <a:srgbClr val="2E2B1F"/>
                          </a:solidFill>
                          <a:latin typeface="Calibri"/>
                          <a:cs typeface="Calibri"/>
                        </a:rPr>
                        <a:t>CAB</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3"/>
                  </a:ext>
                </a:extLst>
              </a:tr>
              <a:tr h="316451">
                <a:tc>
                  <a:txBody>
                    <a:bodyPr/>
                    <a:lstStyle/>
                    <a:p>
                      <a:pPr marL="91440">
                        <a:lnSpc>
                          <a:spcPct val="100000"/>
                        </a:lnSpc>
                        <a:spcBef>
                          <a:spcPts val="245"/>
                        </a:spcBef>
                      </a:pPr>
                      <a:r>
                        <a:rPr sz="1800" spc="-10" dirty="0">
                          <a:solidFill>
                            <a:srgbClr val="2E2B1F"/>
                          </a:solidFill>
                          <a:latin typeface="Calibri"/>
                          <a:cs typeface="Calibri"/>
                        </a:rPr>
                        <a:t>LINCOLN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4</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4"/>
                  </a:ext>
                </a:extLst>
              </a:tr>
              <a:tr h="316451">
                <a:tc>
                  <a:txBody>
                    <a:bodyPr/>
                    <a:lstStyle/>
                    <a:p>
                      <a:pPr marL="91440">
                        <a:lnSpc>
                          <a:spcPct val="100000"/>
                        </a:lnSpc>
                        <a:spcBef>
                          <a:spcPts val="245"/>
                        </a:spcBef>
                      </a:pPr>
                      <a:r>
                        <a:rPr sz="1800" spc="-10" dirty="0">
                          <a:solidFill>
                            <a:srgbClr val="2E2B1F"/>
                          </a:solidFill>
                          <a:latin typeface="Calibri"/>
                          <a:cs typeface="Calibri"/>
                        </a:rPr>
                        <a:t>ARIZONA</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5"/>
                  </a:ext>
                </a:extLst>
              </a:tr>
              <a:tr h="316451">
                <a:tc>
                  <a:txBody>
                    <a:bodyPr/>
                    <a:lstStyle/>
                    <a:p>
                      <a:pPr marL="91440">
                        <a:lnSpc>
                          <a:spcPct val="100000"/>
                        </a:lnSpc>
                        <a:spcBef>
                          <a:spcPts val="245"/>
                        </a:spcBef>
                      </a:pPr>
                      <a:r>
                        <a:rPr sz="1800" spc="-20" dirty="0">
                          <a:solidFill>
                            <a:srgbClr val="2E2B1F"/>
                          </a:solidFill>
                          <a:latin typeface="Calibri"/>
                          <a:cs typeface="Calibri"/>
                        </a:rPr>
                        <a:t>WASHINGTON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6</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6</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spc="-5" dirty="0">
                          <a:solidFill>
                            <a:srgbClr val="2E2B1F"/>
                          </a:solidFill>
                          <a:latin typeface="Calibri"/>
                          <a:cs typeface="Calibri"/>
                        </a:rPr>
                        <a:t>MONUMENT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6"/>
                  </a:ext>
                </a:extLst>
              </a:tr>
              <a:tr h="316451">
                <a:tc>
                  <a:txBody>
                    <a:bodyPr/>
                    <a:lstStyle/>
                    <a:p>
                      <a:pPr marL="91440">
                        <a:lnSpc>
                          <a:spcPct val="100000"/>
                        </a:lnSpc>
                        <a:spcBef>
                          <a:spcPts val="250"/>
                        </a:spcBef>
                      </a:pPr>
                      <a:r>
                        <a:rPr sz="1800" spc="-5" dirty="0">
                          <a:solidFill>
                            <a:srgbClr val="2E2B1F"/>
                          </a:solidFill>
                          <a:latin typeface="Calibri"/>
                          <a:cs typeface="Calibri"/>
                        </a:rPr>
                        <a:t>DELL</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50"/>
                        </a:spcBef>
                      </a:pPr>
                      <a:r>
                        <a:rPr sz="1800" dirty="0">
                          <a:solidFill>
                            <a:srgbClr val="2E2B1F"/>
                          </a:solidFill>
                          <a:latin typeface="Calibri"/>
                          <a:cs typeface="Calibri"/>
                        </a:rPr>
                        <a:t>7</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50"/>
                        </a:spcBef>
                      </a:pPr>
                      <a:r>
                        <a:rPr sz="1800" dirty="0">
                          <a:solidFill>
                            <a:srgbClr val="2E2B1F"/>
                          </a:solidFill>
                          <a:latin typeface="Calibri"/>
                          <a:cs typeface="Calibri"/>
                        </a:rPr>
                        <a:t>7</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50"/>
                        </a:spcBef>
                      </a:pPr>
                      <a:r>
                        <a:rPr sz="1800" dirty="0">
                          <a:solidFill>
                            <a:srgbClr val="2E2B1F"/>
                          </a:solidFill>
                          <a:latin typeface="Calibri"/>
                          <a:cs typeface="Calibri"/>
                        </a:rPr>
                        <a:t>PC</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7"/>
                  </a:ext>
                </a:extLst>
              </a:tr>
              <a:tr h="316451">
                <a:tc>
                  <a:txBody>
                    <a:bodyPr/>
                    <a:lstStyle/>
                    <a:p>
                      <a:pPr marL="91440">
                        <a:lnSpc>
                          <a:spcPct val="100000"/>
                        </a:lnSpc>
                        <a:spcBef>
                          <a:spcPts val="250"/>
                        </a:spcBef>
                      </a:pPr>
                      <a:r>
                        <a:rPr sz="1800" spc="-10" dirty="0">
                          <a:solidFill>
                            <a:srgbClr val="2E2B1F"/>
                          </a:solidFill>
                          <a:latin typeface="Calibri"/>
                          <a:cs typeface="Calibri"/>
                        </a:rPr>
                        <a:t>LUCENT</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50"/>
                        </a:spcBef>
                      </a:pPr>
                      <a:r>
                        <a:rPr sz="1800" spc="-5" dirty="0">
                          <a:solidFill>
                            <a:srgbClr val="2E2B1F"/>
                          </a:solidFill>
                          <a:latin typeface="Calibri"/>
                          <a:cs typeface="Calibri"/>
                        </a:rPr>
                        <a:t>10</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50"/>
                        </a:spcBef>
                      </a:pPr>
                      <a:r>
                        <a:rPr sz="1800" dirty="0">
                          <a:solidFill>
                            <a:srgbClr val="2E2B1F"/>
                          </a:solidFill>
                          <a:latin typeface="Calibri"/>
                          <a:cs typeface="Calibri"/>
                        </a:rPr>
                        <a:t>NULL</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50"/>
                        </a:spcBef>
                      </a:pPr>
                      <a:r>
                        <a:rPr sz="1800" dirty="0">
                          <a:solidFill>
                            <a:srgbClr val="2E2B1F"/>
                          </a:solidFill>
                          <a:latin typeface="Calibri"/>
                          <a:cs typeface="Calibri"/>
                        </a:rPr>
                        <a:t>NULL</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8"/>
                  </a:ext>
                </a:extLst>
              </a:tr>
              <a:tr h="316451">
                <a:tc>
                  <a:txBody>
                    <a:bodyPr/>
                    <a:lstStyle/>
                    <a:p>
                      <a:pPr marL="91440">
                        <a:lnSpc>
                          <a:spcPct val="100000"/>
                        </a:lnSpc>
                        <a:spcBef>
                          <a:spcPts val="250"/>
                        </a:spcBef>
                      </a:pPr>
                      <a:r>
                        <a:rPr sz="1800" dirty="0">
                          <a:solidFill>
                            <a:srgbClr val="2E2B1F"/>
                          </a:solidFill>
                          <a:latin typeface="Calibri"/>
                          <a:cs typeface="Calibri"/>
                        </a:rPr>
                        <a:t>NULL</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50"/>
                        </a:spcBef>
                      </a:pPr>
                      <a:r>
                        <a:rPr sz="1800" dirty="0">
                          <a:solidFill>
                            <a:srgbClr val="2E2B1F"/>
                          </a:solidFill>
                          <a:latin typeface="Calibri"/>
                          <a:cs typeface="Calibri"/>
                        </a:rPr>
                        <a:t>NULL</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50"/>
                        </a:spcBef>
                      </a:pPr>
                      <a:r>
                        <a:rPr sz="1800" dirty="0">
                          <a:solidFill>
                            <a:srgbClr val="2E2B1F"/>
                          </a:solidFill>
                          <a:latin typeface="Calibri"/>
                          <a:cs typeface="Calibri"/>
                        </a:rPr>
                        <a:t>8</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50"/>
                        </a:spcBef>
                      </a:pPr>
                      <a:r>
                        <a:rPr sz="1800" spc="-10" dirty="0">
                          <a:solidFill>
                            <a:srgbClr val="2E2B1F"/>
                          </a:solidFill>
                          <a:latin typeface="Calibri"/>
                          <a:cs typeface="Calibri"/>
                        </a:rPr>
                        <a:t>MICROSOFT</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9"/>
                  </a:ext>
                </a:extLst>
              </a:tr>
              <a:tr h="316451">
                <a:tc>
                  <a:txBody>
                    <a:bodyPr/>
                    <a:lstStyle/>
                    <a:p>
                      <a:pPr marL="91440">
                        <a:lnSpc>
                          <a:spcPct val="100000"/>
                        </a:lnSpc>
                        <a:spcBef>
                          <a:spcPts val="250"/>
                        </a:spcBef>
                      </a:pPr>
                      <a:r>
                        <a:rPr sz="1800" dirty="0">
                          <a:solidFill>
                            <a:srgbClr val="2E2B1F"/>
                          </a:solidFill>
                          <a:latin typeface="Calibri"/>
                          <a:cs typeface="Calibri"/>
                        </a:rPr>
                        <a:t>NULL</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50"/>
                        </a:spcBef>
                      </a:pPr>
                      <a:r>
                        <a:rPr sz="1800" dirty="0">
                          <a:solidFill>
                            <a:srgbClr val="2E2B1F"/>
                          </a:solidFill>
                          <a:latin typeface="Calibri"/>
                          <a:cs typeface="Calibri"/>
                        </a:rPr>
                        <a:t>NULL</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50"/>
                        </a:spcBef>
                      </a:pPr>
                      <a:r>
                        <a:rPr sz="1800" dirty="0">
                          <a:solidFill>
                            <a:srgbClr val="2E2B1F"/>
                          </a:solidFill>
                          <a:latin typeface="Calibri"/>
                          <a:cs typeface="Calibri"/>
                        </a:rPr>
                        <a:t>9</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50"/>
                        </a:spcBef>
                      </a:pPr>
                      <a:r>
                        <a:rPr sz="1800" dirty="0">
                          <a:solidFill>
                            <a:srgbClr val="2E2B1F"/>
                          </a:solidFill>
                          <a:latin typeface="Calibri"/>
                          <a:cs typeface="Calibri"/>
                        </a:rPr>
                        <a:t>APPLE</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10"/>
                  </a:ext>
                </a:extLst>
              </a:tr>
              <a:tr h="316451">
                <a:tc>
                  <a:txBody>
                    <a:bodyPr/>
                    <a:lstStyle/>
                    <a:p>
                      <a:pPr marL="91440">
                        <a:lnSpc>
                          <a:spcPct val="100000"/>
                        </a:lnSpc>
                        <a:spcBef>
                          <a:spcPts val="250"/>
                        </a:spcBef>
                      </a:pPr>
                      <a:r>
                        <a:rPr sz="1800" dirty="0">
                          <a:solidFill>
                            <a:srgbClr val="2E2B1F"/>
                          </a:solidFill>
                          <a:latin typeface="Calibri"/>
                          <a:cs typeface="Calibri"/>
                        </a:rPr>
                        <a:t>NULL</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50"/>
                        </a:spcBef>
                      </a:pPr>
                      <a:r>
                        <a:rPr sz="1800" dirty="0">
                          <a:solidFill>
                            <a:srgbClr val="2E2B1F"/>
                          </a:solidFill>
                          <a:latin typeface="Calibri"/>
                          <a:cs typeface="Calibri"/>
                        </a:rPr>
                        <a:t>NULL</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50"/>
                        </a:spcBef>
                      </a:pPr>
                      <a:r>
                        <a:rPr sz="1800" spc="-5" dirty="0">
                          <a:solidFill>
                            <a:srgbClr val="2E2B1F"/>
                          </a:solidFill>
                          <a:latin typeface="Calibri"/>
                          <a:cs typeface="Calibri"/>
                        </a:rPr>
                        <a:t>11</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50"/>
                        </a:spcBef>
                      </a:pPr>
                      <a:r>
                        <a:rPr sz="1800" spc="-25" dirty="0">
                          <a:solidFill>
                            <a:srgbClr val="2E2B1F"/>
                          </a:solidFill>
                          <a:latin typeface="Calibri"/>
                          <a:cs typeface="Calibri"/>
                        </a:rPr>
                        <a:t>SCOTCH</a:t>
                      </a:r>
                      <a:endParaRPr sz="1800" dirty="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11"/>
                  </a:ext>
                </a:extLst>
              </a:tr>
            </a:tbl>
          </a:graphicData>
        </a:graphic>
      </p:graphicFrame>
      <p:pic>
        <p:nvPicPr>
          <p:cNvPr id="5" name="Picture 4" descr="Logo&#10;&#10;Description automatically generated">
            <a:extLst>
              <a:ext uri="{FF2B5EF4-FFF2-40B4-BE49-F238E27FC236}">
                <a16:creationId xmlns:a16="http://schemas.microsoft.com/office/drawing/2014/main" id="{4D4273AC-AFC5-0AC7-1E81-5219190D7E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2400" y="573340"/>
            <a:ext cx="838200" cy="83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5127" y="1447800"/>
            <a:ext cx="5833745" cy="727075"/>
          </a:xfrm>
          <a:prstGeom prst="rect">
            <a:avLst/>
          </a:prstGeom>
        </p:spPr>
        <p:txBody>
          <a:bodyPr vert="horz" wrap="square" lIns="0" tIns="13335" rIns="0" bIns="0" rtlCol="0">
            <a:spAutoFit/>
          </a:bodyPr>
          <a:lstStyle/>
          <a:p>
            <a:pPr marL="12700">
              <a:lnSpc>
                <a:spcPct val="100000"/>
              </a:lnSpc>
              <a:spcBef>
                <a:spcPts val="105"/>
              </a:spcBef>
            </a:pPr>
            <a:r>
              <a:rPr spc="-170" dirty="0"/>
              <a:t>F</a:t>
            </a:r>
            <a:r>
              <a:rPr spc="-105" dirty="0"/>
              <a:t>ul</a:t>
            </a:r>
            <a:r>
              <a:rPr dirty="0"/>
              <a:t>l</a:t>
            </a:r>
            <a:r>
              <a:rPr spc="-210" dirty="0"/>
              <a:t> </a:t>
            </a:r>
            <a:r>
              <a:rPr spc="-105" dirty="0"/>
              <a:t>Ou</a:t>
            </a:r>
            <a:r>
              <a:rPr spc="-140" dirty="0"/>
              <a:t>t</a:t>
            </a:r>
            <a:r>
              <a:rPr spc="-105" dirty="0"/>
              <a:t>e</a:t>
            </a:r>
            <a:r>
              <a:rPr dirty="0"/>
              <a:t>r</a:t>
            </a:r>
            <a:r>
              <a:rPr spc="-204" dirty="0"/>
              <a:t> </a:t>
            </a:r>
            <a:r>
              <a:rPr spc="-105" dirty="0"/>
              <a:t>Jo</a:t>
            </a:r>
            <a:r>
              <a:rPr spc="-110" dirty="0"/>
              <a:t>i</a:t>
            </a:r>
            <a:r>
              <a:rPr dirty="0"/>
              <a:t>n</a:t>
            </a:r>
            <a:r>
              <a:rPr spc="-204" dirty="0"/>
              <a:t> </a:t>
            </a:r>
            <a:r>
              <a:rPr spc="-110" dirty="0"/>
              <a:t>i</a:t>
            </a:r>
            <a:r>
              <a:rPr dirty="0"/>
              <a:t>n</a:t>
            </a:r>
            <a:r>
              <a:rPr spc="-210" dirty="0"/>
              <a:t> </a:t>
            </a:r>
            <a:r>
              <a:rPr spc="-110" dirty="0"/>
              <a:t>M</a:t>
            </a:r>
            <a:r>
              <a:rPr spc="-105" dirty="0"/>
              <a:t>ySQ</a:t>
            </a:r>
            <a:r>
              <a:rPr dirty="0"/>
              <a:t>L</a:t>
            </a:r>
          </a:p>
        </p:txBody>
      </p:sp>
      <p:sp>
        <p:nvSpPr>
          <p:cNvPr id="3" name="object 3"/>
          <p:cNvSpPr txBox="1"/>
          <p:nvPr/>
        </p:nvSpPr>
        <p:spPr>
          <a:xfrm>
            <a:off x="1229742" y="2514600"/>
            <a:ext cx="6769734" cy="3268979"/>
          </a:xfrm>
          <a:prstGeom prst="rect">
            <a:avLst/>
          </a:prstGeom>
        </p:spPr>
        <p:txBody>
          <a:bodyPr vert="horz" wrap="square" lIns="0" tIns="97790" rIns="0" bIns="0" rtlCol="0">
            <a:spAutoFit/>
          </a:bodyPr>
          <a:lstStyle/>
          <a:p>
            <a:pPr marL="241300" indent="-228600">
              <a:lnSpc>
                <a:spcPct val="100000"/>
              </a:lnSpc>
              <a:spcBef>
                <a:spcPts val="770"/>
              </a:spcBef>
              <a:buClr>
                <a:srgbClr val="A9A47B"/>
              </a:buClr>
              <a:buFont typeface="Arial MT"/>
              <a:buChar char="•"/>
              <a:tabLst>
                <a:tab pos="241300" algn="l"/>
              </a:tabLst>
            </a:pPr>
            <a:r>
              <a:rPr sz="2800" dirty="0">
                <a:solidFill>
                  <a:srgbClr val="2E2B1F"/>
                </a:solidFill>
                <a:latin typeface="Calibri"/>
                <a:cs typeface="Calibri"/>
              </a:rPr>
              <a:t>MySQL</a:t>
            </a:r>
            <a:r>
              <a:rPr sz="2800" spc="-10" dirty="0">
                <a:solidFill>
                  <a:srgbClr val="2E2B1F"/>
                </a:solidFill>
                <a:latin typeface="Calibri"/>
                <a:cs typeface="Calibri"/>
              </a:rPr>
              <a:t> </a:t>
            </a:r>
            <a:r>
              <a:rPr sz="2800" spc="-5" dirty="0">
                <a:solidFill>
                  <a:srgbClr val="2E2B1F"/>
                </a:solidFill>
                <a:latin typeface="Calibri"/>
                <a:cs typeface="Calibri"/>
              </a:rPr>
              <a:t>doesn’t </a:t>
            </a:r>
            <a:r>
              <a:rPr sz="2800" spc="-25" dirty="0">
                <a:solidFill>
                  <a:srgbClr val="2E2B1F"/>
                </a:solidFill>
                <a:latin typeface="Calibri"/>
                <a:cs typeface="Calibri"/>
              </a:rPr>
              <a:t>have</a:t>
            </a:r>
            <a:r>
              <a:rPr sz="2800" spc="-5" dirty="0">
                <a:solidFill>
                  <a:srgbClr val="2E2B1F"/>
                </a:solidFill>
                <a:latin typeface="Calibri"/>
                <a:cs typeface="Calibri"/>
              </a:rPr>
              <a:t> FULL</a:t>
            </a:r>
            <a:r>
              <a:rPr sz="2800" spc="-15" dirty="0">
                <a:solidFill>
                  <a:srgbClr val="2E2B1F"/>
                </a:solidFill>
                <a:latin typeface="Calibri"/>
                <a:cs typeface="Calibri"/>
              </a:rPr>
              <a:t> </a:t>
            </a:r>
            <a:r>
              <a:rPr sz="2800" spc="-5" dirty="0">
                <a:solidFill>
                  <a:srgbClr val="2E2B1F"/>
                </a:solidFill>
                <a:latin typeface="Calibri"/>
                <a:cs typeface="Calibri"/>
              </a:rPr>
              <a:t>OUTER</a:t>
            </a:r>
            <a:r>
              <a:rPr sz="2800" spc="-10" dirty="0">
                <a:solidFill>
                  <a:srgbClr val="2E2B1F"/>
                </a:solidFill>
                <a:latin typeface="Calibri"/>
                <a:cs typeface="Calibri"/>
              </a:rPr>
              <a:t> </a:t>
            </a:r>
            <a:r>
              <a:rPr sz="2800" dirty="0">
                <a:solidFill>
                  <a:srgbClr val="2E2B1F"/>
                </a:solidFill>
                <a:latin typeface="Calibri"/>
                <a:cs typeface="Calibri"/>
              </a:rPr>
              <a:t>JOIN</a:t>
            </a:r>
            <a:endParaRPr sz="2800" dirty="0">
              <a:latin typeface="Calibri"/>
              <a:cs typeface="Calibri"/>
            </a:endParaRPr>
          </a:p>
          <a:p>
            <a:pPr marL="241300" indent="-228600">
              <a:lnSpc>
                <a:spcPct val="100000"/>
              </a:lnSpc>
              <a:spcBef>
                <a:spcPts val="670"/>
              </a:spcBef>
              <a:buClr>
                <a:srgbClr val="A9A47B"/>
              </a:buClr>
              <a:buFont typeface="Arial MT"/>
              <a:buChar char="•"/>
              <a:tabLst>
                <a:tab pos="241300" algn="l"/>
              </a:tabLst>
            </a:pPr>
            <a:r>
              <a:rPr sz="2800" spc="-15" dirty="0">
                <a:solidFill>
                  <a:srgbClr val="2E2B1F"/>
                </a:solidFill>
                <a:latin typeface="Calibri"/>
                <a:cs typeface="Calibri"/>
              </a:rPr>
              <a:t>Simulate</a:t>
            </a:r>
            <a:r>
              <a:rPr sz="2800" spc="-25" dirty="0">
                <a:solidFill>
                  <a:srgbClr val="2E2B1F"/>
                </a:solidFill>
                <a:latin typeface="Calibri"/>
                <a:cs typeface="Calibri"/>
              </a:rPr>
              <a:t> </a:t>
            </a:r>
            <a:r>
              <a:rPr sz="2800" spc="-5" dirty="0">
                <a:solidFill>
                  <a:srgbClr val="2E2B1F"/>
                </a:solidFill>
                <a:latin typeface="Calibri"/>
                <a:cs typeface="Calibri"/>
              </a:rPr>
              <a:t>using</a:t>
            </a:r>
            <a:r>
              <a:rPr sz="2800" spc="-10" dirty="0">
                <a:solidFill>
                  <a:srgbClr val="2E2B1F"/>
                </a:solidFill>
                <a:latin typeface="Calibri"/>
                <a:cs typeface="Calibri"/>
              </a:rPr>
              <a:t> </a:t>
            </a:r>
            <a:r>
              <a:rPr sz="2800" dirty="0">
                <a:solidFill>
                  <a:srgbClr val="2E2B1F"/>
                </a:solidFill>
                <a:latin typeface="Calibri"/>
                <a:cs typeface="Calibri"/>
              </a:rPr>
              <a:t>UNION,</a:t>
            </a:r>
            <a:r>
              <a:rPr sz="2800" spc="-5" dirty="0">
                <a:solidFill>
                  <a:srgbClr val="2E2B1F"/>
                </a:solidFill>
                <a:latin typeface="Calibri"/>
                <a:cs typeface="Calibri"/>
              </a:rPr>
              <a:t> LEFT</a:t>
            </a:r>
            <a:r>
              <a:rPr sz="2800" spc="-15" dirty="0">
                <a:solidFill>
                  <a:srgbClr val="2E2B1F"/>
                </a:solidFill>
                <a:latin typeface="Calibri"/>
                <a:cs typeface="Calibri"/>
              </a:rPr>
              <a:t> </a:t>
            </a:r>
            <a:r>
              <a:rPr sz="2800" dirty="0">
                <a:solidFill>
                  <a:srgbClr val="2E2B1F"/>
                </a:solidFill>
                <a:latin typeface="Calibri"/>
                <a:cs typeface="Calibri"/>
              </a:rPr>
              <a:t>and RIGHT</a:t>
            </a:r>
            <a:r>
              <a:rPr sz="2800" spc="-5" dirty="0">
                <a:solidFill>
                  <a:srgbClr val="2E2B1F"/>
                </a:solidFill>
                <a:latin typeface="Calibri"/>
                <a:cs typeface="Calibri"/>
              </a:rPr>
              <a:t> </a:t>
            </a:r>
            <a:r>
              <a:rPr sz="2800" dirty="0">
                <a:solidFill>
                  <a:srgbClr val="2E2B1F"/>
                </a:solidFill>
                <a:latin typeface="Calibri"/>
                <a:cs typeface="Calibri"/>
              </a:rPr>
              <a:t>JOINs</a:t>
            </a:r>
            <a:endParaRPr sz="2800" dirty="0">
              <a:latin typeface="Calibri"/>
              <a:cs typeface="Calibri"/>
            </a:endParaRPr>
          </a:p>
          <a:p>
            <a:pPr marL="241300" marR="697865" indent="-228600">
              <a:lnSpc>
                <a:spcPct val="100000"/>
              </a:lnSpc>
              <a:spcBef>
                <a:spcPts val="675"/>
              </a:spcBef>
              <a:buClr>
                <a:srgbClr val="A9A47B"/>
              </a:buClr>
              <a:buFont typeface="Arial MT"/>
              <a:buChar char="•"/>
              <a:tabLst>
                <a:tab pos="241300" algn="l"/>
              </a:tabLst>
            </a:pPr>
            <a:r>
              <a:rPr sz="2800" spc="-10" dirty="0">
                <a:solidFill>
                  <a:srgbClr val="2E2B1F"/>
                </a:solidFill>
                <a:latin typeface="Calibri"/>
                <a:cs typeface="Calibri"/>
              </a:rPr>
              <a:t>SELECT </a:t>
            </a:r>
            <a:r>
              <a:rPr sz="2800" dirty="0">
                <a:solidFill>
                  <a:srgbClr val="2E2B1F"/>
                </a:solidFill>
                <a:latin typeface="Calibri"/>
                <a:cs typeface="Calibri"/>
              </a:rPr>
              <a:t>* </a:t>
            </a:r>
            <a:r>
              <a:rPr sz="2800" spc="-10" dirty="0">
                <a:solidFill>
                  <a:srgbClr val="2E2B1F"/>
                </a:solidFill>
                <a:latin typeface="Calibri"/>
                <a:cs typeface="Calibri"/>
              </a:rPr>
              <a:t>FROM</a:t>
            </a:r>
            <a:r>
              <a:rPr sz="2800" spc="10" dirty="0">
                <a:solidFill>
                  <a:srgbClr val="2E2B1F"/>
                </a:solidFill>
                <a:latin typeface="Calibri"/>
                <a:cs typeface="Calibri"/>
              </a:rPr>
              <a:t> </a:t>
            </a:r>
            <a:r>
              <a:rPr sz="2800" spc="-40" dirty="0">
                <a:solidFill>
                  <a:srgbClr val="2E2B1F"/>
                </a:solidFill>
                <a:latin typeface="Calibri"/>
                <a:cs typeface="Calibri"/>
              </a:rPr>
              <a:t>TableA</a:t>
            </a:r>
            <a:r>
              <a:rPr sz="2800" spc="-10" dirty="0">
                <a:solidFill>
                  <a:srgbClr val="2E2B1F"/>
                </a:solidFill>
                <a:latin typeface="Calibri"/>
                <a:cs typeface="Calibri"/>
              </a:rPr>
              <a:t> </a:t>
            </a:r>
            <a:r>
              <a:rPr sz="2800" spc="-5" dirty="0">
                <a:solidFill>
                  <a:srgbClr val="2E2B1F"/>
                </a:solidFill>
                <a:latin typeface="Calibri"/>
                <a:cs typeface="Calibri"/>
              </a:rPr>
              <a:t>LEFT</a:t>
            </a:r>
            <a:r>
              <a:rPr sz="2800" spc="-10" dirty="0">
                <a:solidFill>
                  <a:srgbClr val="2E2B1F"/>
                </a:solidFill>
                <a:latin typeface="Calibri"/>
                <a:cs typeface="Calibri"/>
              </a:rPr>
              <a:t> </a:t>
            </a:r>
            <a:r>
              <a:rPr sz="2800" dirty="0">
                <a:solidFill>
                  <a:srgbClr val="2E2B1F"/>
                </a:solidFill>
                <a:latin typeface="Calibri"/>
                <a:cs typeface="Calibri"/>
              </a:rPr>
              <a:t>JOIN</a:t>
            </a:r>
            <a:r>
              <a:rPr sz="2800" spc="-10" dirty="0">
                <a:solidFill>
                  <a:srgbClr val="2E2B1F"/>
                </a:solidFill>
                <a:latin typeface="Calibri"/>
                <a:cs typeface="Calibri"/>
              </a:rPr>
              <a:t> </a:t>
            </a:r>
            <a:r>
              <a:rPr sz="2800" spc="-40" dirty="0">
                <a:solidFill>
                  <a:srgbClr val="2E2B1F"/>
                </a:solidFill>
                <a:latin typeface="Calibri"/>
                <a:cs typeface="Calibri"/>
              </a:rPr>
              <a:t>TableB </a:t>
            </a:r>
            <a:r>
              <a:rPr sz="2800" spc="-620" dirty="0">
                <a:solidFill>
                  <a:srgbClr val="2E2B1F"/>
                </a:solidFill>
                <a:latin typeface="Calibri"/>
                <a:cs typeface="Calibri"/>
              </a:rPr>
              <a:t> </a:t>
            </a:r>
            <a:r>
              <a:rPr sz="2800" spc="-5" dirty="0">
                <a:solidFill>
                  <a:srgbClr val="2E2B1F"/>
                </a:solidFill>
                <a:latin typeface="Calibri"/>
                <a:cs typeface="Calibri"/>
              </a:rPr>
              <a:t>ON</a:t>
            </a:r>
            <a:r>
              <a:rPr sz="2800" dirty="0">
                <a:solidFill>
                  <a:srgbClr val="2E2B1F"/>
                </a:solidFill>
                <a:latin typeface="Calibri"/>
                <a:cs typeface="Calibri"/>
              </a:rPr>
              <a:t> </a:t>
            </a:r>
            <a:r>
              <a:rPr sz="2800" spc="-25" dirty="0">
                <a:solidFill>
                  <a:srgbClr val="2E2B1F"/>
                </a:solidFill>
                <a:latin typeface="Calibri"/>
                <a:cs typeface="Calibri"/>
              </a:rPr>
              <a:t>TableA.PK</a:t>
            </a:r>
            <a:r>
              <a:rPr sz="2800" dirty="0">
                <a:solidFill>
                  <a:srgbClr val="2E2B1F"/>
                </a:solidFill>
                <a:latin typeface="Calibri"/>
                <a:cs typeface="Calibri"/>
              </a:rPr>
              <a:t> =</a:t>
            </a:r>
            <a:r>
              <a:rPr sz="2800" spc="5" dirty="0">
                <a:solidFill>
                  <a:srgbClr val="2E2B1F"/>
                </a:solidFill>
                <a:latin typeface="Calibri"/>
                <a:cs typeface="Calibri"/>
              </a:rPr>
              <a:t> </a:t>
            </a:r>
            <a:r>
              <a:rPr sz="2800" spc="-25" dirty="0">
                <a:solidFill>
                  <a:srgbClr val="2E2B1F"/>
                </a:solidFill>
                <a:latin typeface="Calibri"/>
                <a:cs typeface="Calibri"/>
              </a:rPr>
              <a:t>TableB.PK</a:t>
            </a:r>
            <a:endParaRPr sz="2800" dirty="0">
              <a:latin typeface="Calibri"/>
              <a:cs typeface="Calibri"/>
            </a:endParaRPr>
          </a:p>
          <a:p>
            <a:pPr marL="241300">
              <a:lnSpc>
                <a:spcPct val="100000"/>
              </a:lnSpc>
            </a:pPr>
            <a:r>
              <a:rPr sz="2800" dirty="0">
                <a:solidFill>
                  <a:srgbClr val="2E2B1F"/>
                </a:solidFill>
                <a:latin typeface="Calibri"/>
                <a:cs typeface="Calibri"/>
              </a:rPr>
              <a:t>UNION</a:t>
            </a:r>
            <a:endParaRPr sz="2800" dirty="0">
              <a:latin typeface="Calibri"/>
              <a:cs typeface="Calibri"/>
            </a:endParaRPr>
          </a:p>
          <a:p>
            <a:pPr marL="241300">
              <a:lnSpc>
                <a:spcPct val="100000"/>
              </a:lnSpc>
            </a:pPr>
            <a:r>
              <a:rPr sz="2800" spc="-10" dirty="0">
                <a:solidFill>
                  <a:srgbClr val="2E2B1F"/>
                </a:solidFill>
                <a:latin typeface="Calibri"/>
                <a:cs typeface="Calibri"/>
              </a:rPr>
              <a:t>SELECT</a:t>
            </a:r>
            <a:r>
              <a:rPr sz="2800" dirty="0">
                <a:solidFill>
                  <a:srgbClr val="2E2B1F"/>
                </a:solidFill>
                <a:latin typeface="Calibri"/>
                <a:cs typeface="Calibri"/>
              </a:rPr>
              <a:t> * </a:t>
            </a:r>
            <a:r>
              <a:rPr sz="2800" spc="-10" dirty="0">
                <a:solidFill>
                  <a:srgbClr val="2E2B1F"/>
                </a:solidFill>
                <a:latin typeface="Calibri"/>
                <a:cs typeface="Calibri"/>
              </a:rPr>
              <a:t>FROM</a:t>
            </a:r>
            <a:r>
              <a:rPr sz="2800" spc="5" dirty="0">
                <a:solidFill>
                  <a:srgbClr val="2E2B1F"/>
                </a:solidFill>
                <a:latin typeface="Calibri"/>
                <a:cs typeface="Calibri"/>
              </a:rPr>
              <a:t> </a:t>
            </a:r>
            <a:r>
              <a:rPr sz="2800" spc="-40" dirty="0">
                <a:solidFill>
                  <a:srgbClr val="2E2B1F"/>
                </a:solidFill>
                <a:latin typeface="Calibri"/>
                <a:cs typeface="Calibri"/>
              </a:rPr>
              <a:t>TableA</a:t>
            </a:r>
            <a:r>
              <a:rPr sz="2800" spc="-10" dirty="0">
                <a:solidFill>
                  <a:srgbClr val="2E2B1F"/>
                </a:solidFill>
                <a:latin typeface="Calibri"/>
                <a:cs typeface="Calibri"/>
              </a:rPr>
              <a:t> </a:t>
            </a:r>
            <a:r>
              <a:rPr sz="2800" dirty="0">
                <a:solidFill>
                  <a:srgbClr val="2E2B1F"/>
                </a:solidFill>
                <a:latin typeface="Calibri"/>
                <a:cs typeface="Calibri"/>
              </a:rPr>
              <a:t>RIGHT</a:t>
            </a:r>
            <a:r>
              <a:rPr sz="2800" spc="-15" dirty="0">
                <a:solidFill>
                  <a:srgbClr val="2E2B1F"/>
                </a:solidFill>
                <a:latin typeface="Calibri"/>
                <a:cs typeface="Calibri"/>
              </a:rPr>
              <a:t> </a:t>
            </a:r>
            <a:r>
              <a:rPr sz="2800" dirty="0">
                <a:solidFill>
                  <a:srgbClr val="2E2B1F"/>
                </a:solidFill>
                <a:latin typeface="Calibri"/>
                <a:cs typeface="Calibri"/>
              </a:rPr>
              <a:t>JOIN</a:t>
            </a:r>
            <a:r>
              <a:rPr sz="2800" spc="-10" dirty="0">
                <a:solidFill>
                  <a:srgbClr val="2E2B1F"/>
                </a:solidFill>
                <a:latin typeface="Calibri"/>
                <a:cs typeface="Calibri"/>
              </a:rPr>
              <a:t> </a:t>
            </a:r>
            <a:r>
              <a:rPr sz="2800" spc="-40" dirty="0">
                <a:solidFill>
                  <a:srgbClr val="2E2B1F"/>
                </a:solidFill>
                <a:latin typeface="Calibri"/>
                <a:cs typeface="Calibri"/>
              </a:rPr>
              <a:t>TableB</a:t>
            </a:r>
            <a:endParaRPr sz="2800" dirty="0">
              <a:latin typeface="Calibri"/>
              <a:cs typeface="Calibri"/>
            </a:endParaRPr>
          </a:p>
          <a:p>
            <a:pPr marL="241300">
              <a:lnSpc>
                <a:spcPct val="100000"/>
              </a:lnSpc>
            </a:pPr>
            <a:r>
              <a:rPr sz="2800" spc="-5" dirty="0">
                <a:solidFill>
                  <a:srgbClr val="2E2B1F"/>
                </a:solidFill>
                <a:latin typeface="Calibri"/>
                <a:cs typeface="Calibri"/>
              </a:rPr>
              <a:t>ON</a:t>
            </a:r>
            <a:r>
              <a:rPr sz="2800" spc="-15" dirty="0">
                <a:solidFill>
                  <a:srgbClr val="2E2B1F"/>
                </a:solidFill>
                <a:latin typeface="Calibri"/>
                <a:cs typeface="Calibri"/>
              </a:rPr>
              <a:t> </a:t>
            </a:r>
            <a:r>
              <a:rPr sz="2800" spc="-25" dirty="0">
                <a:solidFill>
                  <a:srgbClr val="2E2B1F"/>
                </a:solidFill>
                <a:latin typeface="Calibri"/>
                <a:cs typeface="Calibri"/>
              </a:rPr>
              <a:t>TableA.PK</a:t>
            </a:r>
            <a:r>
              <a:rPr sz="2800" spc="-15" dirty="0">
                <a:solidFill>
                  <a:srgbClr val="2E2B1F"/>
                </a:solidFill>
                <a:latin typeface="Calibri"/>
                <a:cs typeface="Calibri"/>
              </a:rPr>
              <a:t> </a:t>
            </a:r>
            <a:r>
              <a:rPr sz="2800" dirty="0">
                <a:solidFill>
                  <a:srgbClr val="2E2B1F"/>
                </a:solidFill>
                <a:latin typeface="Calibri"/>
                <a:cs typeface="Calibri"/>
              </a:rPr>
              <a:t>=</a:t>
            </a:r>
            <a:r>
              <a:rPr sz="2800" spc="-5" dirty="0">
                <a:solidFill>
                  <a:srgbClr val="2E2B1F"/>
                </a:solidFill>
                <a:latin typeface="Calibri"/>
                <a:cs typeface="Calibri"/>
              </a:rPr>
              <a:t> </a:t>
            </a:r>
            <a:r>
              <a:rPr sz="2800" spc="-25" dirty="0">
                <a:solidFill>
                  <a:srgbClr val="2E2B1F"/>
                </a:solidFill>
                <a:latin typeface="Calibri"/>
                <a:cs typeface="Calibri"/>
              </a:rPr>
              <a:t>TableB.PK</a:t>
            </a:r>
            <a:endParaRPr sz="2800" dirty="0">
              <a:latin typeface="Calibri"/>
              <a:cs typeface="Calibri"/>
            </a:endParaRPr>
          </a:p>
        </p:txBody>
      </p:sp>
      <p:pic>
        <p:nvPicPr>
          <p:cNvPr id="4" name="Picture 3" descr="Logo&#10;&#10;Description automatically generated">
            <a:extLst>
              <a:ext uri="{FF2B5EF4-FFF2-40B4-BE49-F238E27FC236}">
                <a16:creationId xmlns:a16="http://schemas.microsoft.com/office/drawing/2014/main" id="{3C11F351-E032-2BE7-6170-2D79A0CC59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2400" y="533400"/>
            <a:ext cx="838200" cy="83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7009-20A8-4309-A40B-01DB7138880E}"/>
              </a:ext>
            </a:extLst>
          </p:cNvPr>
          <p:cNvSpPr>
            <a:spLocks noGrp="1"/>
          </p:cNvSpPr>
          <p:nvPr>
            <p:ph type="title"/>
          </p:nvPr>
        </p:nvSpPr>
        <p:spPr>
          <a:xfrm>
            <a:off x="1172633" y="567519"/>
            <a:ext cx="6798734" cy="1303867"/>
          </a:xfrm>
        </p:spPr>
        <p:txBody>
          <a:bodyPr/>
          <a:lstStyle/>
          <a:p>
            <a:r>
              <a:rPr lang="en-US" dirty="0"/>
              <a:t>Full Outer Join in Snowflake</a:t>
            </a:r>
            <a:endParaRPr lang="en-IN" dirty="0"/>
          </a:p>
        </p:txBody>
      </p:sp>
      <p:sp>
        <p:nvSpPr>
          <p:cNvPr id="3" name="Text Placeholder 2">
            <a:extLst>
              <a:ext uri="{FF2B5EF4-FFF2-40B4-BE49-F238E27FC236}">
                <a16:creationId xmlns:a16="http://schemas.microsoft.com/office/drawing/2014/main" id="{583D762E-C164-4320-8F23-0647B7B0946E}"/>
              </a:ext>
            </a:extLst>
          </p:cNvPr>
          <p:cNvSpPr>
            <a:spLocks noGrp="1"/>
          </p:cNvSpPr>
          <p:nvPr>
            <p:ph idx="1"/>
          </p:nvPr>
        </p:nvSpPr>
        <p:spPr>
          <a:xfrm>
            <a:off x="922782" y="1871386"/>
            <a:ext cx="7486650" cy="4044697"/>
          </a:xfrm>
        </p:spPr>
        <p:txBody>
          <a:bodyPr/>
          <a:lstStyle/>
          <a:p>
            <a:pPr marL="285750" indent="-285750">
              <a:buFont typeface="Arial" panose="020B0604020202020204" pitchFamily="34" charset="0"/>
              <a:buChar char="•"/>
            </a:pPr>
            <a:r>
              <a:rPr lang="en-US" sz="2400" dirty="0"/>
              <a:t>Snowflake Support Full Outer Join as compare to MySQL</a:t>
            </a:r>
          </a:p>
          <a:p>
            <a:pPr marL="285750" indent="-285750">
              <a:buFont typeface="Arial" panose="020B0604020202020204" pitchFamily="34" charset="0"/>
              <a:buChar char="•"/>
            </a:pPr>
            <a:r>
              <a:rPr lang="en-US" sz="2400" b="0" i="0" dirty="0">
                <a:solidFill>
                  <a:srgbClr val="000000"/>
                </a:solidFill>
                <a:effectLst/>
                <a:latin typeface="Arial" panose="020B0604020202020204" pitchFamily="34" charset="0"/>
              </a:rPr>
              <a:t>Returns all joined rows, plus one row for each unmatched left side row (extended with nulls on the right), plus one row for each unmatched right side row (extended with nulls on the left).</a:t>
            </a:r>
          </a:p>
          <a:p>
            <a:pPr marL="285750" indent="-285750">
              <a:buFont typeface="Arial" panose="020B0604020202020204" pitchFamily="34" charset="0"/>
              <a:buChar char="•"/>
            </a:pPr>
            <a:endParaRPr lang="en-US" sz="2400" dirty="0">
              <a:solidFill>
                <a:srgbClr val="000000"/>
              </a:solidFill>
              <a:latin typeface="Arial" panose="020B0604020202020204" pitchFamily="34" charset="0"/>
            </a:endParaRPr>
          </a:p>
          <a:p>
            <a:pPr marL="241300" indent="-228600">
              <a:lnSpc>
                <a:spcPts val="2375"/>
              </a:lnSpc>
              <a:spcBef>
                <a:spcPts val="100"/>
              </a:spcBef>
              <a:buClr>
                <a:srgbClr val="A9A47B"/>
              </a:buClr>
              <a:buFont typeface="Arial MT"/>
              <a:buChar char="•"/>
              <a:tabLst>
                <a:tab pos="240665" algn="l"/>
                <a:tab pos="241300" algn="l"/>
              </a:tabLst>
            </a:pPr>
            <a:r>
              <a:rPr lang="en-US" sz="2400" spc="-5" dirty="0">
                <a:solidFill>
                  <a:srgbClr val="2E2B1F"/>
                </a:solidFill>
                <a:latin typeface="Calibri"/>
                <a:cs typeface="Calibri"/>
              </a:rPr>
              <a:t>SELECT</a:t>
            </a:r>
            <a:r>
              <a:rPr lang="en-US" sz="2400" spc="-10" dirty="0">
                <a:solidFill>
                  <a:srgbClr val="2E2B1F"/>
                </a:solidFill>
                <a:latin typeface="Calibri"/>
                <a:cs typeface="Calibri"/>
              </a:rPr>
              <a:t> </a:t>
            </a:r>
            <a:r>
              <a:rPr lang="en-US" sz="2400" dirty="0">
                <a:solidFill>
                  <a:srgbClr val="2E2B1F"/>
                </a:solidFill>
                <a:latin typeface="Calibri"/>
                <a:cs typeface="Calibri"/>
              </a:rPr>
              <a:t>*</a:t>
            </a:r>
            <a:r>
              <a:rPr lang="en-US" sz="2400" spc="5" dirty="0">
                <a:solidFill>
                  <a:srgbClr val="2E2B1F"/>
                </a:solidFill>
                <a:latin typeface="Calibri"/>
                <a:cs typeface="Calibri"/>
              </a:rPr>
              <a:t> </a:t>
            </a:r>
            <a:r>
              <a:rPr lang="en-US" sz="2400" spc="-10" dirty="0">
                <a:solidFill>
                  <a:srgbClr val="2E2B1F"/>
                </a:solidFill>
                <a:latin typeface="Calibri"/>
                <a:cs typeface="Calibri"/>
              </a:rPr>
              <a:t>FROM</a:t>
            </a:r>
            <a:r>
              <a:rPr lang="en-US" sz="2400" spc="5" dirty="0">
                <a:solidFill>
                  <a:srgbClr val="2E2B1F"/>
                </a:solidFill>
                <a:latin typeface="Calibri"/>
                <a:cs typeface="Calibri"/>
              </a:rPr>
              <a:t> </a:t>
            </a:r>
            <a:r>
              <a:rPr lang="en-US" sz="2400" spc="-30" dirty="0">
                <a:solidFill>
                  <a:srgbClr val="2E2B1F"/>
                </a:solidFill>
                <a:latin typeface="Calibri"/>
                <a:cs typeface="Calibri"/>
              </a:rPr>
              <a:t>Table A</a:t>
            </a:r>
            <a:r>
              <a:rPr lang="en-US" sz="2400" spc="-5" dirty="0">
                <a:solidFill>
                  <a:srgbClr val="2E2B1F"/>
                </a:solidFill>
                <a:latin typeface="Calibri"/>
                <a:cs typeface="Calibri"/>
              </a:rPr>
              <a:t> FULL</a:t>
            </a:r>
            <a:r>
              <a:rPr lang="en-US" sz="2400" spc="-10" dirty="0">
                <a:solidFill>
                  <a:srgbClr val="2E2B1F"/>
                </a:solidFill>
                <a:latin typeface="Calibri"/>
                <a:cs typeface="Calibri"/>
              </a:rPr>
              <a:t> </a:t>
            </a:r>
            <a:r>
              <a:rPr lang="en-US" sz="2400" spc="-5" dirty="0">
                <a:solidFill>
                  <a:srgbClr val="2E2B1F"/>
                </a:solidFill>
                <a:latin typeface="Calibri"/>
                <a:cs typeface="Calibri"/>
              </a:rPr>
              <a:t>OUTER</a:t>
            </a:r>
            <a:r>
              <a:rPr lang="en-US" sz="2400" spc="25" dirty="0">
                <a:solidFill>
                  <a:srgbClr val="2E2B1F"/>
                </a:solidFill>
                <a:latin typeface="Calibri"/>
                <a:cs typeface="Calibri"/>
              </a:rPr>
              <a:t> </a:t>
            </a:r>
            <a:r>
              <a:rPr lang="en-US" sz="2400" dirty="0">
                <a:solidFill>
                  <a:srgbClr val="2E2B1F"/>
                </a:solidFill>
                <a:latin typeface="Calibri"/>
                <a:cs typeface="Calibri"/>
              </a:rPr>
              <a:t>JOIN</a:t>
            </a:r>
            <a:r>
              <a:rPr lang="en-US" sz="2400" spc="-5" dirty="0">
                <a:solidFill>
                  <a:srgbClr val="2E2B1F"/>
                </a:solidFill>
                <a:latin typeface="Calibri"/>
                <a:cs typeface="Calibri"/>
              </a:rPr>
              <a:t> </a:t>
            </a:r>
            <a:r>
              <a:rPr lang="en-US" sz="2400" spc="-30" dirty="0">
                <a:solidFill>
                  <a:srgbClr val="2E2B1F"/>
                </a:solidFill>
                <a:latin typeface="Calibri"/>
                <a:cs typeface="Calibri"/>
              </a:rPr>
              <a:t>Table B</a:t>
            </a:r>
            <a:r>
              <a:rPr lang="en-US" sz="2400" spc="-10" dirty="0">
                <a:solidFill>
                  <a:srgbClr val="2E2B1F"/>
                </a:solidFill>
                <a:latin typeface="Calibri"/>
                <a:cs typeface="Calibri"/>
              </a:rPr>
              <a:t> </a:t>
            </a:r>
            <a:r>
              <a:rPr lang="en-US" sz="2400" spc="-5" dirty="0">
                <a:solidFill>
                  <a:srgbClr val="2E2B1F"/>
                </a:solidFill>
                <a:latin typeface="Calibri"/>
                <a:cs typeface="Calibri"/>
              </a:rPr>
              <a:t>ON</a:t>
            </a:r>
            <a:r>
              <a:rPr lang="en-US" sz="2400" spc="-10" dirty="0">
                <a:solidFill>
                  <a:srgbClr val="2E2B1F"/>
                </a:solidFill>
                <a:latin typeface="Calibri"/>
                <a:cs typeface="Calibri"/>
              </a:rPr>
              <a:t> </a:t>
            </a:r>
            <a:r>
              <a:rPr lang="en-US" sz="2400" spc="-20" dirty="0">
                <a:solidFill>
                  <a:srgbClr val="2E2B1F"/>
                </a:solidFill>
                <a:latin typeface="Calibri"/>
                <a:cs typeface="Calibri"/>
              </a:rPr>
              <a:t>TableA.PK</a:t>
            </a:r>
            <a:r>
              <a:rPr lang="en-US" sz="2400" dirty="0">
                <a:latin typeface="Calibri"/>
                <a:cs typeface="Calibri"/>
              </a:rPr>
              <a:t> </a:t>
            </a:r>
            <a:r>
              <a:rPr lang="en-US" sz="2400" dirty="0">
                <a:solidFill>
                  <a:srgbClr val="2E2B1F"/>
                </a:solidFill>
                <a:latin typeface="Calibri"/>
                <a:cs typeface="Calibri"/>
              </a:rPr>
              <a:t>=</a:t>
            </a:r>
            <a:r>
              <a:rPr lang="en-US" sz="2400" spc="-30" dirty="0">
                <a:solidFill>
                  <a:srgbClr val="2E2B1F"/>
                </a:solidFill>
                <a:latin typeface="Calibri"/>
                <a:cs typeface="Calibri"/>
              </a:rPr>
              <a:t> </a:t>
            </a:r>
            <a:r>
              <a:rPr lang="en-US" sz="2400" spc="-20" dirty="0">
                <a:solidFill>
                  <a:srgbClr val="2E2B1F"/>
                </a:solidFill>
                <a:latin typeface="Calibri"/>
                <a:cs typeface="Calibri"/>
              </a:rPr>
              <a:t>TableB.PK</a:t>
            </a:r>
            <a:endParaRPr lang="en-US" sz="2400" dirty="0">
              <a:latin typeface="Calibri"/>
              <a:cs typeface="Calibri"/>
            </a:endParaRPr>
          </a:p>
          <a:p>
            <a:pPr marL="285750" indent="-285750">
              <a:buFont typeface="Arial" panose="020B0604020202020204" pitchFamily="34" charset="0"/>
              <a:buChar char="•"/>
            </a:pPr>
            <a:endParaRPr lang="en-US" b="0" i="0" dirty="0">
              <a:solidFill>
                <a:srgbClr val="000000"/>
              </a:solidFill>
              <a:effectLst/>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IN" dirty="0"/>
          </a:p>
        </p:txBody>
      </p:sp>
      <p:pic>
        <p:nvPicPr>
          <p:cNvPr id="4" name="Picture 3" descr="Logo&#10;&#10;Description automatically generated">
            <a:extLst>
              <a:ext uri="{FF2B5EF4-FFF2-40B4-BE49-F238E27FC236}">
                <a16:creationId xmlns:a16="http://schemas.microsoft.com/office/drawing/2014/main" id="{3ABCEDB3-C6BE-8EE0-D87E-2D10C04D6B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800" y="0"/>
            <a:ext cx="838200" cy="838200"/>
          </a:xfrm>
          <a:prstGeom prst="rect">
            <a:avLst/>
          </a:prstGeom>
        </p:spPr>
      </p:pic>
    </p:spTree>
    <p:extLst>
      <p:ext uri="{BB962C8B-B14F-4D97-AF65-F5344CB8AC3E}">
        <p14:creationId xmlns:p14="http://schemas.microsoft.com/office/powerpoint/2010/main" val="375857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5200" y="1524000"/>
            <a:ext cx="6908800" cy="727075"/>
          </a:xfrm>
          <a:prstGeom prst="rect">
            <a:avLst/>
          </a:prstGeom>
        </p:spPr>
        <p:txBody>
          <a:bodyPr vert="horz" wrap="square" lIns="0" tIns="13335" rIns="0" bIns="0" rtlCol="0">
            <a:spAutoFit/>
          </a:bodyPr>
          <a:lstStyle/>
          <a:p>
            <a:pPr marL="12700">
              <a:lnSpc>
                <a:spcPct val="100000"/>
              </a:lnSpc>
              <a:spcBef>
                <a:spcPts val="105"/>
              </a:spcBef>
            </a:pPr>
            <a:r>
              <a:rPr spc="-100" dirty="0"/>
              <a:t>L</a:t>
            </a:r>
            <a:r>
              <a:rPr spc="-105" dirty="0"/>
              <a:t>ef</a:t>
            </a:r>
            <a:r>
              <a:rPr dirty="0"/>
              <a:t>t</a:t>
            </a:r>
            <a:r>
              <a:rPr spc="-200" dirty="0"/>
              <a:t> </a:t>
            </a:r>
            <a:r>
              <a:rPr spc="-105" dirty="0"/>
              <a:t>Jo</a:t>
            </a:r>
            <a:r>
              <a:rPr spc="-110" dirty="0"/>
              <a:t>i</a:t>
            </a:r>
            <a:r>
              <a:rPr dirty="0"/>
              <a:t>n</a:t>
            </a:r>
            <a:r>
              <a:rPr spc="-210" dirty="0"/>
              <a:t> </a:t>
            </a:r>
            <a:r>
              <a:rPr spc="-105" dirty="0"/>
              <a:t>E</a:t>
            </a:r>
            <a:r>
              <a:rPr spc="-204" dirty="0"/>
              <a:t>x</a:t>
            </a:r>
            <a:r>
              <a:rPr spc="-110" dirty="0"/>
              <a:t>c</a:t>
            </a:r>
            <a:r>
              <a:rPr spc="-105" dirty="0"/>
              <a:t>lud</a:t>
            </a:r>
            <a:r>
              <a:rPr spc="-110" dirty="0"/>
              <a:t>i</a:t>
            </a:r>
            <a:r>
              <a:rPr spc="-105" dirty="0"/>
              <a:t>n</a:t>
            </a:r>
            <a:r>
              <a:rPr dirty="0"/>
              <a:t>g</a:t>
            </a:r>
            <a:r>
              <a:rPr spc="-200" dirty="0"/>
              <a:t> </a:t>
            </a:r>
            <a:r>
              <a:rPr spc="-105" dirty="0"/>
              <a:t>Inne</a:t>
            </a:r>
            <a:r>
              <a:rPr dirty="0"/>
              <a:t>r</a:t>
            </a:r>
            <a:r>
              <a:rPr spc="-210" dirty="0"/>
              <a:t> </a:t>
            </a:r>
            <a:r>
              <a:rPr spc="-105" dirty="0"/>
              <a:t>Jo</a:t>
            </a:r>
            <a:r>
              <a:rPr spc="-110" dirty="0"/>
              <a:t>i</a:t>
            </a:r>
            <a:r>
              <a:rPr dirty="0"/>
              <a:t>n</a:t>
            </a:r>
          </a:p>
        </p:txBody>
      </p:sp>
      <p:sp>
        <p:nvSpPr>
          <p:cNvPr id="3" name="object 3"/>
          <p:cNvSpPr txBox="1"/>
          <p:nvPr/>
        </p:nvSpPr>
        <p:spPr>
          <a:xfrm>
            <a:off x="914400" y="2598040"/>
            <a:ext cx="3276600" cy="3029034"/>
          </a:xfrm>
          <a:prstGeom prst="rect">
            <a:avLst/>
          </a:prstGeom>
        </p:spPr>
        <p:txBody>
          <a:bodyPr vert="horz" wrap="square" lIns="0" tIns="12700" rIns="0" bIns="0" rtlCol="0">
            <a:spAutoFit/>
          </a:bodyPr>
          <a:lstStyle/>
          <a:p>
            <a:pPr marL="241300" marR="5080" indent="-228600">
              <a:lnSpc>
                <a:spcPct val="100000"/>
              </a:lnSpc>
              <a:spcBef>
                <a:spcPts val="100"/>
              </a:spcBef>
              <a:buClr>
                <a:srgbClr val="A9A47B"/>
              </a:buClr>
              <a:buFont typeface="Arial MT"/>
              <a:buChar char="•"/>
              <a:tabLst>
                <a:tab pos="241300" algn="l"/>
              </a:tabLst>
            </a:pPr>
            <a:r>
              <a:rPr sz="2800" spc="-5" dirty="0">
                <a:solidFill>
                  <a:srgbClr val="2E2B1F"/>
                </a:solidFill>
                <a:latin typeface="Calibri"/>
                <a:cs typeface="Calibri"/>
              </a:rPr>
              <a:t>This</a:t>
            </a:r>
            <a:r>
              <a:rPr sz="2800" spc="-30" dirty="0">
                <a:solidFill>
                  <a:srgbClr val="2E2B1F"/>
                </a:solidFill>
                <a:latin typeface="Calibri"/>
                <a:cs typeface="Calibri"/>
              </a:rPr>
              <a:t> </a:t>
            </a:r>
            <a:r>
              <a:rPr sz="2800" spc="-5" dirty="0">
                <a:solidFill>
                  <a:srgbClr val="2E2B1F"/>
                </a:solidFill>
                <a:latin typeface="Calibri"/>
                <a:cs typeface="Calibri"/>
              </a:rPr>
              <a:t>query</a:t>
            </a:r>
            <a:r>
              <a:rPr sz="2800" spc="-25" dirty="0">
                <a:solidFill>
                  <a:srgbClr val="2E2B1F"/>
                </a:solidFill>
                <a:latin typeface="Calibri"/>
                <a:cs typeface="Calibri"/>
              </a:rPr>
              <a:t> </a:t>
            </a:r>
            <a:r>
              <a:rPr sz="2800" dirty="0">
                <a:solidFill>
                  <a:srgbClr val="2E2B1F"/>
                </a:solidFill>
                <a:latin typeface="Calibri"/>
                <a:cs typeface="Calibri"/>
              </a:rPr>
              <a:t>will</a:t>
            </a:r>
            <a:r>
              <a:rPr sz="2800" spc="-45" dirty="0">
                <a:solidFill>
                  <a:srgbClr val="2E2B1F"/>
                </a:solidFill>
                <a:latin typeface="Calibri"/>
                <a:cs typeface="Calibri"/>
              </a:rPr>
              <a:t> </a:t>
            </a:r>
            <a:r>
              <a:rPr sz="2800" spc="-10" dirty="0">
                <a:solidFill>
                  <a:srgbClr val="2E2B1F"/>
                </a:solidFill>
                <a:latin typeface="Calibri"/>
                <a:cs typeface="Calibri"/>
              </a:rPr>
              <a:t>return </a:t>
            </a:r>
            <a:r>
              <a:rPr sz="2800" spc="-620" dirty="0">
                <a:solidFill>
                  <a:srgbClr val="2E2B1F"/>
                </a:solidFill>
                <a:latin typeface="Calibri"/>
                <a:cs typeface="Calibri"/>
              </a:rPr>
              <a:t> </a:t>
            </a:r>
            <a:r>
              <a:rPr sz="2800" dirty="0">
                <a:solidFill>
                  <a:srgbClr val="2E2B1F"/>
                </a:solidFill>
                <a:latin typeface="Calibri"/>
                <a:cs typeface="Calibri"/>
              </a:rPr>
              <a:t>all </a:t>
            </a:r>
            <a:r>
              <a:rPr sz="2800" spc="-5" dirty="0">
                <a:solidFill>
                  <a:srgbClr val="2E2B1F"/>
                </a:solidFill>
                <a:latin typeface="Calibri"/>
                <a:cs typeface="Calibri"/>
              </a:rPr>
              <a:t>of the </a:t>
            </a:r>
            <a:r>
              <a:rPr sz="2800" spc="-15" dirty="0">
                <a:solidFill>
                  <a:srgbClr val="2E2B1F"/>
                </a:solidFill>
                <a:latin typeface="Calibri"/>
                <a:cs typeface="Calibri"/>
              </a:rPr>
              <a:t>records </a:t>
            </a:r>
            <a:r>
              <a:rPr sz="2800" dirty="0">
                <a:solidFill>
                  <a:srgbClr val="2E2B1F"/>
                </a:solidFill>
                <a:latin typeface="Calibri"/>
                <a:cs typeface="Calibri"/>
              </a:rPr>
              <a:t>in </a:t>
            </a:r>
            <a:r>
              <a:rPr sz="2800" spc="5" dirty="0">
                <a:solidFill>
                  <a:srgbClr val="2E2B1F"/>
                </a:solidFill>
                <a:latin typeface="Calibri"/>
                <a:cs typeface="Calibri"/>
              </a:rPr>
              <a:t> </a:t>
            </a:r>
            <a:r>
              <a:rPr sz="2800" dirty="0">
                <a:solidFill>
                  <a:srgbClr val="2E2B1F"/>
                </a:solidFill>
                <a:latin typeface="Calibri"/>
                <a:cs typeface="Calibri"/>
              </a:rPr>
              <a:t>the </a:t>
            </a:r>
            <a:r>
              <a:rPr sz="2800" spc="-10" dirty="0">
                <a:solidFill>
                  <a:srgbClr val="2E2B1F"/>
                </a:solidFill>
                <a:latin typeface="Calibri"/>
                <a:cs typeface="Calibri"/>
              </a:rPr>
              <a:t>left table (table </a:t>
            </a:r>
            <a:r>
              <a:rPr sz="2800" spc="-5" dirty="0">
                <a:solidFill>
                  <a:srgbClr val="2E2B1F"/>
                </a:solidFill>
                <a:latin typeface="Calibri"/>
                <a:cs typeface="Calibri"/>
              </a:rPr>
              <a:t> </a:t>
            </a:r>
            <a:r>
              <a:rPr sz="2800" dirty="0">
                <a:solidFill>
                  <a:srgbClr val="2E2B1F"/>
                </a:solidFill>
                <a:latin typeface="Calibri"/>
                <a:cs typeface="Calibri"/>
              </a:rPr>
              <a:t>A) </a:t>
            </a:r>
            <a:r>
              <a:rPr sz="2800" spc="-10" dirty="0">
                <a:solidFill>
                  <a:srgbClr val="2E2B1F"/>
                </a:solidFill>
                <a:latin typeface="Calibri"/>
                <a:cs typeface="Calibri"/>
              </a:rPr>
              <a:t>that </a:t>
            </a:r>
            <a:r>
              <a:rPr sz="2800" spc="-5" dirty="0">
                <a:solidFill>
                  <a:srgbClr val="2E2B1F"/>
                </a:solidFill>
                <a:latin typeface="Calibri"/>
                <a:cs typeface="Calibri"/>
              </a:rPr>
              <a:t>do not </a:t>
            </a:r>
            <a:r>
              <a:rPr sz="2800" spc="-15" dirty="0">
                <a:solidFill>
                  <a:srgbClr val="2E2B1F"/>
                </a:solidFill>
                <a:latin typeface="Calibri"/>
                <a:cs typeface="Calibri"/>
              </a:rPr>
              <a:t>match </a:t>
            </a:r>
            <a:r>
              <a:rPr sz="2800" spc="-620" dirty="0">
                <a:solidFill>
                  <a:srgbClr val="2E2B1F"/>
                </a:solidFill>
                <a:latin typeface="Calibri"/>
                <a:cs typeface="Calibri"/>
              </a:rPr>
              <a:t> </a:t>
            </a:r>
            <a:r>
              <a:rPr sz="2800" spc="-20" dirty="0">
                <a:solidFill>
                  <a:srgbClr val="2E2B1F"/>
                </a:solidFill>
                <a:latin typeface="Calibri"/>
                <a:cs typeface="Calibri"/>
              </a:rPr>
              <a:t>any</a:t>
            </a:r>
            <a:r>
              <a:rPr sz="2800" spc="-10" dirty="0">
                <a:solidFill>
                  <a:srgbClr val="2E2B1F"/>
                </a:solidFill>
                <a:latin typeface="Calibri"/>
                <a:cs typeface="Calibri"/>
              </a:rPr>
              <a:t> </a:t>
            </a:r>
            <a:r>
              <a:rPr sz="2800" spc="-20" dirty="0">
                <a:solidFill>
                  <a:srgbClr val="2E2B1F"/>
                </a:solidFill>
                <a:latin typeface="Calibri"/>
                <a:cs typeface="Calibri"/>
              </a:rPr>
              <a:t>records</a:t>
            </a:r>
            <a:r>
              <a:rPr sz="2800" spc="-10" dirty="0">
                <a:solidFill>
                  <a:srgbClr val="2E2B1F"/>
                </a:solidFill>
                <a:latin typeface="Calibri"/>
                <a:cs typeface="Calibri"/>
              </a:rPr>
              <a:t> </a:t>
            </a:r>
            <a:r>
              <a:rPr sz="2800" dirty="0">
                <a:solidFill>
                  <a:srgbClr val="2E2B1F"/>
                </a:solidFill>
                <a:latin typeface="Calibri"/>
                <a:cs typeface="Calibri"/>
              </a:rPr>
              <a:t>in</a:t>
            </a:r>
            <a:r>
              <a:rPr sz="2800" spc="-10" dirty="0">
                <a:solidFill>
                  <a:srgbClr val="2E2B1F"/>
                </a:solidFill>
                <a:latin typeface="Calibri"/>
                <a:cs typeface="Calibri"/>
              </a:rPr>
              <a:t> </a:t>
            </a:r>
            <a:r>
              <a:rPr sz="2800" dirty="0">
                <a:solidFill>
                  <a:srgbClr val="2E2B1F"/>
                </a:solidFill>
                <a:latin typeface="Calibri"/>
                <a:cs typeface="Calibri"/>
              </a:rPr>
              <a:t>the </a:t>
            </a:r>
            <a:r>
              <a:rPr sz="2800" spc="5" dirty="0">
                <a:solidFill>
                  <a:srgbClr val="2E2B1F"/>
                </a:solidFill>
                <a:latin typeface="Calibri"/>
                <a:cs typeface="Calibri"/>
              </a:rPr>
              <a:t> </a:t>
            </a:r>
            <a:r>
              <a:rPr sz="2800" spc="-10" dirty="0">
                <a:solidFill>
                  <a:srgbClr val="2E2B1F"/>
                </a:solidFill>
                <a:latin typeface="Calibri"/>
                <a:cs typeface="Calibri"/>
              </a:rPr>
              <a:t>right</a:t>
            </a:r>
            <a:r>
              <a:rPr sz="2800" spc="-15" dirty="0">
                <a:solidFill>
                  <a:srgbClr val="2E2B1F"/>
                </a:solidFill>
                <a:latin typeface="Calibri"/>
                <a:cs typeface="Calibri"/>
              </a:rPr>
              <a:t> </a:t>
            </a:r>
            <a:r>
              <a:rPr sz="2800" spc="-10" dirty="0">
                <a:solidFill>
                  <a:srgbClr val="2E2B1F"/>
                </a:solidFill>
                <a:latin typeface="Calibri"/>
                <a:cs typeface="Calibri"/>
              </a:rPr>
              <a:t>table (table</a:t>
            </a:r>
            <a:r>
              <a:rPr sz="2800" spc="-25" dirty="0">
                <a:solidFill>
                  <a:srgbClr val="2E2B1F"/>
                </a:solidFill>
                <a:latin typeface="Calibri"/>
                <a:cs typeface="Calibri"/>
              </a:rPr>
              <a:t> </a:t>
            </a:r>
            <a:r>
              <a:rPr sz="2800" dirty="0">
                <a:solidFill>
                  <a:srgbClr val="2E2B1F"/>
                </a:solidFill>
                <a:latin typeface="Calibri"/>
                <a:cs typeface="Calibri"/>
              </a:rPr>
              <a:t>B).</a:t>
            </a:r>
            <a:endParaRPr sz="2800" dirty="0">
              <a:latin typeface="Calibri"/>
              <a:cs typeface="Calibri"/>
            </a:endParaRPr>
          </a:p>
        </p:txBody>
      </p:sp>
      <p:pic>
        <p:nvPicPr>
          <p:cNvPr id="4" name="object 4"/>
          <p:cNvPicPr/>
          <p:nvPr/>
        </p:nvPicPr>
        <p:blipFill>
          <a:blip r:embed="rId2" cstate="print"/>
          <a:stretch>
            <a:fillRect/>
          </a:stretch>
        </p:blipFill>
        <p:spPr>
          <a:xfrm>
            <a:off x="4419600" y="2598039"/>
            <a:ext cx="3657600" cy="2466720"/>
          </a:xfrm>
          <a:prstGeom prst="rect">
            <a:avLst/>
          </a:prstGeom>
        </p:spPr>
      </p:pic>
      <p:pic>
        <p:nvPicPr>
          <p:cNvPr id="5" name="Picture 4" descr="Logo&#10;&#10;Description automatically generated">
            <a:extLst>
              <a:ext uri="{FF2B5EF4-FFF2-40B4-BE49-F238E27FC236}">
                <a16:creationId xmlns:a16="http://schemas.microsoft.com/office/drawing/2014/main" id="{928906A0-7965-D8BD-4228-19C6D73F4F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4000" y="533400"/>
            <a:ext cx="727075" cy="727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3466" y="474662"/>
            <a:ext cx="6909434" cy="727075"/>
          </a:xfrm>
          <a:prstGeom prst="rect">
            <a:avLst/>
          </a:prstGeom>
        </p:spPr>
        <p:txBody>
          <a:bodyPr vert="horz" wrap="square" lIns="0" tIns="13335" rIns="0" bIns="0" rtlCol="0">
            <a:spAutoFit/>
          </a:bodyPr>
          <a:lstStyle/>
          <a:p>
            <a:pPr marL="12700">
              <a:lnSpc>
                <a:spcPct val="100000"/>
              </a:lnSpc>
              <a:spcBef>
                <a:spcPts val="105"/>
              </a:spcBef>
            </a:pPr>
            <a:r>
              <a:rPr spc="-100" dirty="0"/>
              <a:t>L</a:t>
            </a:r>
            <a:r>
              <a:rPr spc="-105" dirty="0"/>
              <a:t>ef</a:t>
            </a:r>
            <a:r>
              <a:rPr dirty="0"/>
              <a:t>t</a:t>
            </a:r>
            <a:r>
              <a:rPr spc="-195" dirty="0"/>
              <a:t> </a:t>
            </a:r>
            <a:r>
              <a:rPr spc="-105" dirty="0"/>
              <a:t>Jo</a:t>
            </a:r>
            <a:r>
              <a:rPr spc="-110" dirty="0"/>
              <a:t>i</a:t>
            </a:r>
            <a:r>
              <a:rPr dirty="0"/>
              <a:t>n</a:t>
            </a:r>
            <a:r>
              <a:rPr spc="-210" dirty="0"/>
              <a:t> </a:t>
            </a:r>
            <a:r>
              <a:rPr spc="-105" dirty="0"/>
              <a:t>E</a:t>
            </a:r>
            <a:r>
              <a:rPr spc="-204" dirty="0"/>
              <a:t>x</a:t>
            </a:r>
            <a:r>
              <a:rPr spc="-110" dirty="0"/>
              <a:t>c</a:t>
            </a:r>
            <a:r>
              <a:rPr spc="-105" dirty="0"/>
              <a:t>lud</a:t>
            </a:r>
            <a:r>
              <a:rPr spc="-110" dirty="0"/>
              <a:t>i</a:t>
            </a:r>
            <a:r>
              <a:rPr spc="-105" dirty="0"/>
              <a:t>n</a:t>
            </a:r>
            <a:r>
              <a:rPr dirty="0"/>
              <a:t>g</a:t>
            </a:r>
            <a:r>
              <a:rPr spc="-200" dirty="0"/>
              <a:t> </a:t>
            </a:r>
            <a:r>
              <a:rPr spc="-105" dirty="0"/>
              <a:t>Inne</a:t>
            </a:r>
            <a:r>
              <a:rPr dirty="0"/>
              <a:t>r</a:t>
            </a:r>
            <a:r>
              <a:rPr spc="-210" dirty="0"/>
              <a:t> </a:t>
            </a:r>
            <a:r>
              <a:rPr spc="-105" dirty="0"/>
              <a:t>Jo</a:t>
            </a:r>
            <a:r>
              <a:rPr spc="-110" dirty="0"/>
              <a:t>i</a:t>
            </a:r>
            <a:r>
              <a:rPr dirty="0"/>
              <a:t>n</a:t>
            </a:r>
          </a:p>
        </p:txBody>
      </p:sp>
      <p:sp>
        <p:nvSpPr>
          <p:cNvPr id="3" name="object 3"/>
          <p:cNvSpPr txBox="1"/>
          <p:nvPr/>
        </p:nvSpPr>
        <p:spPr>
          <a:xfrm>
            <a:off x="1026034" y="3276600"/>
            <a:ext cx="7221220" cy="2672080"/>
          </a:xfrm>
          <a:prstGeom prst="rect">
            <a:avLst/>
          </a:prstGeom>
        </p:spPr>
        <p:txBody>
          <a:bodyPr vert="horz" wrap="square" lIns="0" tIns="12700" rIns="0" bIns="0" rtlCol="0">
            <a:spAutoFit/>
          </a:bodyPr>
          <a:lstStyle/>
          <a:p>
            <a:pPr marL="241300" marR="1149350" indent="-228600">
              <a:lnSpc>
                <a:spcPct val="100000"/>
              </a:lnSpc>
              <a:spcBef>
                <a:spcPts val="100"/>
              </a:spcBef>
              <a:buClr>
                <a:srgbClr val="A9A47B"/>
              </a:buClr>
              <a:buFont typeface="Arial MT"/>
              <a:buChar char="•"/>
              <a:tabLst>
                <a:tab pos="241300" algn="l"/>
              </a:tabLst>
            </a:pPr>
            <a:r>
              <a:rPr sz="2800" spc="-10" dirty="0">
                <a:solidFill>
                  <a:srgbClr val="2E2B1F"/>
                </a:solidFill>
                <a:latin typeface="Calibri"/>
                <a:cs typeface="Calibri"/>
              </a:rPr>
              <a:t>SELECT</a:t>
            </a:r>
            <a:r>
              <a:rPr sz="2800" dirty="0">
                <a:solidFill>
                  <a:srgbClr val="2E2B1F"/>
                </a:solidFill>
                <a:latin typeface="Calibri"/>
                <a:cs typeface="Calibri"/>
              </a:rPr>
              <a:t> * </a:t>
            </a:r>
            <a:r>
              <a:rPr sz="2800" spc="-10" dirty="0">
                <a:solidFill>
                  <a:srgbClr val="2E2B1F"/>
                </a:solidFill>
                <a:latin typeface="Calibri"/>
                <a:cs typeface="Calibri"/>
              </a:rPr>
              <a:t>FROM</a:t>
            </a:r>
            <a:r>
              <a:rPr sz="2800" spc="5" dirty="0">
                <a:solidFill>
                  <a:srgbClr val="2E2B1F"/>
                </a:solidFill>
                <a:latin typeface="Calibri"/>
                <a:cs typeface="Calibri"/>
              </a:rPr>
              <a:t> </a:t>
            </a:r>
            <a:r>
              <a:rPr sz="2800" spc="-40" dirty="0">
                <a:solidFill>
                  <a:srgbClr val="2E2B1F"/>
                </a:solidFill>
                <a:latin typeface="Calibri"/>
                <a:cs typeface="Calibri"/>
              </a:rPr>
              <a:t>TableA</a:t>
            </a:r>
            <a:r>
              <a:rPr sz="2800" spc="-10" dirty="0">
                <a:solidFill>
                  <a:srgbClr val="2E2B1F"/>
                </a:solidFill>
                <a:latin typeface="Calibri"/>
                <a:cs typeface="Calibri"/>
              </a:rPr>
              <a:t> </a:t>
            </a:r>
            <a:r>
              <a:rPr sz="2800" spc="-5" dirty="0">
                <a:solidFill>
                  <a:srgbClr val="2E2B1F"/>
                </a:solidFill>
                <a:latin typeface="Calibri"/>
                <a:cs typeface="Calibri"/>
              </a:rPr>
              <a:t>LEFT </a:t>
            </a:r>
            <a:r>
              <a:rPr sz="2800" dirty="0">
                <a:solidFill>
                  <a:srgbClr val="2E2B1F"/>
                </a:solidFill>
                <a:latin typeface="Calibri"/>
                <a:cs typeface="Calibri"/>
              </a:rPr>
              <a:t>JOIN</a:t>
            </a:r>
            <a:r>
              <a:rPr sz="2800" spc="-15" dirty="0">
                <a:solidFill>
                  <a:srgbClr val="2E2B1F"/>
                </a:solidFill>
                <a:latin typeface="Calibri"/>
                <a:cs typeface="Calibri"/>
              </a:rPr>
              <a:t> </a:t>
            </a:r>
            <a:r>
              <a:rPr sz="2800" spc="-40" dirty="0">
                <a:solidFill>
                  <a:srgbClr val="2E2B1F"/>
                </a:solidFill>
                <a:latin typeface="Calibri"/>
                <a:cs typeface="Calibri"/>
              </a:rPr>
              <a:t>TableB </a:t>
            </a:r>
            <a:r>
              <a:rPr sz="2800" spc="-620" dirty="0">
                <a:solidFill>
                  <a:srgbClr val="2E2B1F"/>
                </a:solidFill>
                <a:latin typeface="Calibri"/>
                <a:cs typeface="Calibri"/>
              </a:rPr>
              <a:t> </a:t>
            </a:r>
            <a:r>
              <a:rPr sz="2800" spc="-5" dirty="0">
                <a:solidFill>
                  <a:srgbClr val="2E2B1F"/>
                </a:solidFill>
                <a:latin typeface="Calibri"/>
                <a:cs typeface="Calibri"/>
              </a:rPr>
              <a:t>ON</a:t>
            </a:r>
            <a:r>
              <a:rPr sz="2800" dirty="0">
                <a:solidFill>
                  <a:srgbClr val="2E2B1F"/>
                </a:solidFill>
                <a:latin typeface="Calibri"/>
                <a:cs typeface="Calibri"/>
              </a:rPr>
              <a:t> </a:t>
            </a:r>
            <a:r>
              <a:rPr sz="2800" spc="-25" dirty="0">
                <a:solidFill>
                  <a:srgbClr val="2E2B1F"/>
                </a:solidFill>
                <a:latin typeface="Calibri"/>
                <a:cs typeface="Calibri"/>
              </a:rPr>
              <a:t>TableA.PK</a:t>
            </a:r>
            <a:r>
              <a:rPr sz="2800" dirty="0">
                <a:solidFill>
                  <a:srgbClr val="2E2B1F"/>
                </a:solidFill>
                <a:latin typeface="Calibri"/>
                <a:cs typeface="Calibri"/>
              </a:rPr>
              <a:t> =</a:t>
            </a:r>
            <a:r>
              <a:rPr sz="2800" spc="5" dirty="0">
                <a:solidFill>
                  <a:srgbClr val="2E2B1F"/>
                </a:solidFill>
                <a:latin typeface="Calibri"/>
                <a:cs typeface="Calibri"/>
              </a:rPr>
              <a:t> </a:t>
            </a:r>
            <a:r>
              <a:rPr sz="2800" spc="-25" dirty="0">
                <a:solidFill>
                  <a:srgbClr val="2E2B1F"/>
                </a:solidFill>
                <a:latin typeface="Calibri"/>
                <a:cs typeface="Calibri"/>
              </a:rPr>
              <a:t>TableB.PK</a:t>
            </a:r>
            <a:endParaRPr sz="2800" dirty="0">
              <a:latin typeface="Calibri"/>
              <a:cs typeface="Calibri"/>
            </a:endParaRPr>
          </a:p>
          <a:p>
            <a:pPr marL="241300">
              <a:lnSpc>
                <a:spcPct val="100000"/>
              </a:lnSpc>
            </a:pPr>
            <a:r>
              <a:rPr sz="2800" dirty="0">
                <a:solidFill>
                  <a:srgbClr val="2E2B1F"/>
                </a:solidFill>
                <a:latin typeface="Calibri"/>
                <a:cs typeface="Calibri"/>
              </a:rPr>
              <a:t>WHERE</a:t>
            </a:r>
            <a:r>
              <a:rPr sz="2800" spc="-30" dirty="0">
                <a:solidFill>
                  <a:srgbClr val="2E2B1F"/>
                </a:solidFill>
                <a:latin typeface="Calibri"/>
                <a:cs typeface="Calibri"/>
              </a:rPr>
              <a:t> </a:t>
            </a:r>
            <a:r>
              <a:rPr sz="2800" spc="-25" dirty="0">
                <a:solidFill>
                  <a:srgbClr val="2E2B1F"/>
                </a:solidFill>
                <a:latin typeface="Calibri"/>
                <a:cs typeface="Calibri"/>
              </a:rPr>
              <a:t>TableB.PK</a:t>
            </a:r>
            <a:r>
              <a:rPr sz="2800" spc="-30" dirty="0">
                <a:solidFill>
                  <a:srgbClr val="2E2B1F"/>
                </a:solidFill>
                <a:latin typeface="Calibri"/>
                <a:cs typeface="Calibri"/>
              </a:rPr>
              <a:t> </a:t>
            </a:r>
            <a:r>
              <a:rPr sz="2800" dirty="0">
                <a:solidFill>
                  <a:srgbClr val="2E2B1F"/>
                </a:solidFill>
                <a:latin typeface="Calibri"/>
                <a:cs typeface="Calibri"/>
              </a:rPr>
              <a:t>IS</a:t>
            </a:r>
            <a:r>
              <a:rPr sz="2800" spc="-20" dirty="0">
                <a:solidFill>
                  <a:srgbClr val="2E2B1F"/>
                </a:solidFill>
                <a:latin typeface="Calibri"/>
                <a:cs typeface="Calibri"/>
              </a:rPr>
              <a:t> </a:t>
            </a:r>
            <a:r>
              <a:rPr sz="2800" dirty="0">
                <a:solidFill>
                  <a:srgbClr val="2E2B1F"/>
                </a:solidFill>
                <a:latin typeface="Calibri"/>
                <a:cs typeface="Calibri"/>
              </a:rPr>
              <a:t>NULL</a:t>
            </a:r>
            <a:endParaRPr sz="2800" dirty="0">
              <a:latin typeface="Calibri"/>
              <a:cs typeface="Calibri"/>
            </a:endParaRPr>
          </a:p>
          <a:p>
            <a:pPr marL="241300" marR="5080" indent="-228600">
              <a:lnSpc>
                <a:spcPct val="100000"/>
              </a:lnSpc>
              <a:spcBef>
                <a:spcPts val="675"/>
              </a:spcBef>
              <a:buClr>
                <a:srgbClr val="A9A47B"/>
              </a:buClr>
              <a:buFont typeface="Arial MT"/>
              <a:buChar char="•"/>
              <a:tabLst>
                <a:tab pos="241300" algn="l"/>
              </a:tabLst>
            </a:pPr>
            <a:r>
              <a:rPr sz="2800" spc="-20" dirty="0">
                <a:solidFill>
                  <a:srgbClr val="2E2B1F"/>
                </a:solidFill>
                <a:latin typeface="Calibri"/>
                <a:cs typeface="Calibri"/>
              </a:rPr>
              <a:t>Perform </a:t>
            </a:r>
            <a:r>
              <a:rPr sz="2800" spc="-10" dirty="0">
                <a:solidFill>
                  <a:srgbClr val="2E2B1F"/>
                </a:solidFill>
                <a:latin typeface="Calibri"/>
                <a:cs typeface="Calibri"/>
              </a:rPr>
              <a:t>left outer</a:t>
            </a:r>
            <a:r>
              <a:rPr sz="2800" dirty="0">
                <a:solidFill>
                  <a:srgbClr val="2E2B1F"/>
                </a:solidFill>
                <a:latin typeface="Calibri"/>
                <a:cs typeface="Calibri"/>
              </a:rPr>
              <a:t> </a:t>
            </a:r>
            <a:r>
              <a:rPr sz="2800" spc="-5" dirty="0">
                <a:solidFill>
                  <a:srgbClr val="2E2B1F"/>
                </a:solidFill>
                <a:latin typeface="Calibri"/>
                <a:cs typeface="Calibri"/>
              </a:rPr>
              <a:t>join, </a:t>
            </a:r>
            <a:r>
              <a:rPr sz="2800" dirty="0">
                <a:solidFill>
                  <a:srgbClr val="2E2B1F"/>
                </a:solidFill>
                <a:latin typeface="Calibri"/>
                <a:cs typeface="Calibri"/>
              </a:rPr>
              <a:t>then</a:t>
            </a:r>
            <a:r>
              <a:rPr sz="2800" spc="5" dirty="0">
                <a:solidFill>
                  <a:srgbClr val="2E2B1F"/>
                </a:solidFill>
                <a:latin typeface="Calibri"/>
                <a:cs typeface="Calibri"/>
              </a:rPr>
              <a:t> </a:t>
            </a:r>
            <a:r>
              <a:rPr sz="2800" spc="-20" dirty="0">
                <a:solidFill>
                  <a:srgbClr val="2E2B1F"/>
                </a:solidFill>
                <a:latin typeface="Calibri"/>
                <a:cs typeface="Calibri"/>
              </a:rPr>
              <a:t>exclude</a:t>
            </a:r>
            <a:r>
              <a:rPr sz="2800" dirty="0">
                <a:solidFill>
                  <a:srgbClr val="2E2B1F"/>
                </a:solidFill>
                <a:latin typeface="Calibri"/>
                <a:cs typeface="Calibri"/>
              </a:rPr>
              <a:t> the </a:t>
            </a:r>
            <a:r>
              <a:rPr sz="2800" spc="-20" dirty="0">
                <a:solidFill>
                  <a:srgbClr val="2E2B1F"/>
                </a:solidFill>
                <a:latin typeface="Calibri"/>
                <a:cs typeface="Calibri"/>
              </a:rPr>
              <a:t>records </a:t>
            </a:r>
            <a:r>
              <a:rPr sz="2800" spc="-620" dirty="0">
                <a:solidFill>
                  <a:srgbClr val="2E2B1F"/>
                </a:solidFill>
                <a:latin typeface="Calibri"/>
                <a:cs typeface="Calibri"/>
              </a:rPr>
              <a:t> </a:t>
            </a:r>
            <a:r>
              <a:rPr sz="2800" spc="-15" dirty="0">
                <a:solidFill>
                  <a:srgbClr val="2E2B1F"/>
                </a:solidFill>
                <a:latin typeface="Calibri"/>
                <a:cs typeface="Calibri"/>
              </a:rPr>
              <a:t>we</a:t>
            </a:r>
            <a:r>
              <a:rPr sz="2800" dirty="0">
                <a:solidFill>
                  <a:srgbClr val="2E2B1F"/>
                </a:solidFill>
                <a:latin typeface="Calibri"/>
                <a:cs typeface="Calibri"/>
              </a:rPr>
              <a:t> </a:t>
            </a:r>
            <a:r>
              <a:rPr sz="2800" spc="-5" dirty="0">
                <a:solidFill>
                  <a:srgbClr val="2E2B1F"/>
                </a:solidFill>
                <a:latin typeface="Calibri"/>
                <a:cs typeface="Calibri"/>
              </a:rPr>
              <a:t>don't</a:t>
            </a:r>
            <a:r>
              <a:rPr sz="2800" dirty="0">
                <a:solidFill>
                  <a:srgbClr val="2E2B1F"/>
                </a:solidFill>
                <a:latin typeface="Calibri"/>
                <a:cs typeface="Calibri"/>
              </a:rPr>
              <a:t> </a:t>
            </a:r>
            <a:r>
              <a:rPr sz="2800" spc="-15" dirty="0">
                <a:solidFill>
                  <a:srgbClr val="2E2B1F"/>
                </a:solidFill>
                <a:latin typeface="Calibri"/>
                <a:cs typeface="Calibri"/>
              </a:rPr>
              <a:t>want</a:t>
            </a:r>
            <a:r>
              <a:rPr sz="2800" dirty="0">
                <a:solidFill>
                  <a:srgbClr val="2E2B1F"/>
                </a:solidFill>
                <a:latin typeface="Calibri"/>
                <a:cs typeface="Calibri"/>
              </a:rPr>
              <a:t> </a:t>
            </a:r>
            <a:r>
              <a:rPr sz="2800" spc="-20" dirty="0">
                <a:solidFill>
                  <a:srgbClr val="2E2B1F"/>
                </a:solidFill>
                <a:latin typeface="Calibri"/>
                <a:cs typeface="Calibri"/>
              </a:rPr>
              <a:t>from</a:t>
            </a:r>
            <a:r>
              <a:rPr sz="2800" spc="-5" dirty="0">
                <a:solidFill>
                  <a:srgbClr val="2E2B1F"/>
                </a:solidFill>
                <a:latin typeface="Calibri"/>
                <a:cs typeface="Calibri"/>
              </a:rPr>
              <a:t> the</a:t>
            </a:r>
            <a:r>
              <a:rPr sz="2800" dirty="0">
                <a:solidFill>
                  <a:srgbClr val="2E2B1F"/>
                </a:solidFill>
                <a:latin typeface="Calibri"/>
                <a:cs typeface="Calibri"/>
              </a:rPr>
              <a:t> </a:t>
            </a:r>
            <a:r>
              <a:rPr sz="2800" spc="-10" dirty="0">
                <a:solidFill>
                  <a:srgbClr val="2E2B1F"/>
                </a:solidFill>
                <a:latin typeface="Calibri"/>
                <a:cs typeface="Calibri"/>
              </a:rPr>
              <a:t>right</a:t>
            </a:r>
            <a:r>
              <a:rPr sz="2800" dirty="0">
                <a:solidFill>
                  <a:srgbClr val="2E2B1F"/>
                </a:solidFill>
                <a:latin typeface="Calibri"/>
                <a:cs typeface="Calibri"/>
              </a:rPr>
              <a:t> </a:t>
            </a:r>
            <a:r>
              <a:rPr sz="2800" spc="-5" dirty="0">
                <a:solidFill>
                  <a:srgbClr val="2E2B1F"/>
                </a:solidFill>
                <a:latin typeface="Calibri"/>
                <a:cs typeface="Calibri"/>
              </a:rPr>
              <a:t>side</a:t>
            </a:r>
            <a:r>
              <a:rPr sz="2800" spc="-15" dirty="0">
                <a:solidFill>
                  <a:srgbClr val="2E2B1F"/>
                </a:solidFill>
                <a:latin typeface="Calibri"/>
                <a:cs typeface="Calibri"/>
              </a:rPr>
              <a:t> </a:t>
            </a:r>
            <a:r>
              <a:rPr sz="2800" dirty="0">
                <a:solidFill>
                  <a:srgbClr val="2E2B1F"/>
                </a:solidFill>
                <a:latin typeface="Calibri"/>
                <a:cs typeface="Calibri"/>
              </a:rPr>
              <a:t>via</a:t>
            </a:r>
            <a:r>
              <a:rPr sz="2800" spc="-15" dirty="0">
                <a:solidFill>
                  <a:srgbClr val="2E2B1F"/>
                </a:solidFill>
                <a:latin typeface="Calibri"/>
                <a:cs typeface="Calibri"/>
              </a:rPr>
              <a:t> </a:t>
            </a:r>
            <a:r>
              <a:rPr sz="2800" dirty="0">
                <a:solidFill>
                  <a:srgbClr val="2E2B1F"/>
                </a:solidFill>
                <a:latin typeface="Calibri"/>
                <a:cs typeface="Calibri"/>
              </a:rPr>
              <a:t>a</a:t>
            </a:r>
            <a:r>
              <a:rPr sz="2800" spc="5" dirty="0">
                <a:solidFill>
                  <a:srgbClr val="2E2B1F"/>
                </a:solidFill>
                <a:latin typeface="Calibri"/>
                <a:cs typeface="Calibri"/>
              </a:rPr>
              <a:t> </a:t>
            </a:r>
            <a:r>
              <a:rPr sz="2800" spc="-10" dirty="0">
                <a:solidFill>
                  <a:srgbClr val="2E2B1F"/>
                </a:solidFill>
                <a:latin typeface="Calibri"/>
                <a:cs typeface="Calibri"/>
              </a:rPr>
              <a:t>where </a:t>
            </a:r>
            <a:r>
              <a:rPr sz="2800" spc="-5" dirty="0">
                <a:solidFill>
                  <a:srgbClr val="2E2B1F"/>
                </a:solidFill>
                <a:latin typeface="Calibri"/>
                <a:cs typeface="Calibri"/>
              </a:rPr>
              <a:t> </a:t>
            </a:r>
            <a:r>
              <a:rPr sz="2800" dirty="0">
                <a:solidFill>
                  <a:srgbClr val="2E2B1F"/>
                </a:solidFill>
                <a:latin typeface="Calibri"/>
                <a:cs typeface="Calibri"/>
              </a:rPr>
              <a:t>clause.</a:t>
            </a:r>
            <a:endParaRPr sz="280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1932379588"/>
              </p:ext>
            </p:extLst>
          </p:nvPr>
        </p:nvGraphicFramePr>
        <p:xfrm>
          <a:off x="938784" y="1246189"/>
          <a:ext cx="7467600" cy="1752597"/>
        </p:xfrm>
        <a:graphic>
          <a:graphicData uri="http://schemas.openxmlformats.org/drawingml/2006/table">
            <a:tbl>
              <a:tblPr firstRow="1" bandRow="1">
                <a:tableStyleId>{2D5ABB26-0587-4C30-8999-92F81FD0307C}</a:tableStyleId>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640079">
                <a:tc>
                  <a:txBody>
                    <a:bodyPr/>
                    <a:lstStyle/>
                    <a:p>
                      <a:pPr marL="91440" marR="1125855">
                        <a:lnSpc>
                          <a:spcPct val="100000"/>
                        </a:lnSpc>
                        <a:spcBef>
                          <a:spcPts val="245"/>
                        </a:spcBef>
                      </a:pPr>
                      <a:r>
                        <a:rPr sz="1800" b="1" spc="-140" dirty="0">
                          <a:solidFill>
                            <a:srgbClr val="FFFFFF"/>
                          </a:solidFill>
                          <a:latin typeface="Calibri"/>
                          <a:cs typeface="Calibri"/>
                        </a:rPr>
                        <a:t>T</a:t>
                      </a:r>
                      <a:r>
                        <a:rPr sz="1800" b="1" dirty="0">
                          <a:solidFill>
                            <a:srgbClr val="FFFFFF"/>
                          </a:solidFill>
                          <a:latin typeface="Calibri"/>
                          <a:cs typeface="Calibri"/>
                        </a:rPr>
                        <a:t>ableA  </a:t>
                      </a:r>
                      <a:r>
                        <a:rPr sz="1800" b="1" spc="-25" dirty="0">
                          <a:solidFill>
                            <a:srgbClr val="FFFFFF"/>
                          </a:solidFill>
                          <a:latin typeface="Calibri"/>
                          <a:cs typeface="Calibri"/>
                        </a:rPr>
                        <a:t>Value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a:lnSpc>
                          <a:spcPct val="100000"/>
                        </a:lnSpc>
                        <a:spcBef>
                          <a:spcPts val="50"/>
                        </a:spcBef>
                      </a:pPr>
                      <a:endParaRPr sz="2050" dirty="0">
                        <a:latin typeface="Times New Roman"/>
                        <a:cs typeface="Times New Roman"/>
                      </a:endParaRPr>
                    </a:p>
                    <a:p>
                      <a:pPr marL="91440">
                        <a:lnSpc>
                          <a:spcPct val="100000"/>
                        </a:lnSpc>
                      </a:pPr>
                      <a:r>
                        <a:rPr sz="1800" b="1" dirty="0">
                          <a:solidFill>
                            <a:srgbClr val="FFFFFF"/>
                          </a:solidFill>
                          <a:latin typeface="Calibri"/>
                          <a:cs typeface="Calibri"/>
                        </a:rPr>
                        <a:t>PK</a:t>
                      </a:r>
                      <a:endParaRPr sz="1800" dirty="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marL="91440" marR="1136015">
                        <a:lnSpc>
                          <a:spcPct val="100000"/>
                        </a:lnSpc>
                        <a:spcBef>
                          <a:spcPts val="245"/>
                        </a:spcBef>
                      </a:pPr>
                      <a:r>
                        <a:rPr sz="1800" b="1" spc="-140" dirty="0">
                          <a:solidFill>
                            <a:srgbClr val="FFFFFF"/>
                          </a:solidFill>
                          <a:latin typeface="Calibri"/>
                          <a:cs typeface="Calibri"/>
                        </a:rPr>
                        <a:t>T</a:t>
                      </a:r>
                      <a:r>
                        <a:rPr sz="1800" b="1" dirty="0">
                          <a:solidFill>
                            <a:srgbClr val="FFFFFF"/>
                          </a:solidFill>
                          <a:latin typeface="Calibri"/>
                          <a:cs typeface="Calibri"/>
                        </a:rPr>
                        <a:t>ableB  PK</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a:lnSpc>
                          <a:spcPct val="100000"/>
                        </a:lnSpc>
                        <a:spcBef>
                          <a:spcPts val="50"/>
                        </a:spcBef>
                      </a:pPr>
                      <a:endParaRPr sz="2050">
                        <a:latin typeface="Times New Roman"/>
                        <a:cs typeface="Times New Roman"/>
                      </a:endParaRPr>
                    </a:p>
                    <a:p>
                      <a:pPr marL="91440">
                        <a:lnSpc>
                          <a:spcPct val="100000"/>
                        </a:lnSpc>
                      </a:pPr>
                      <a:r>
                        <a:rPr sz="1800" b="1" spc="-25" dirty="0">
                          <a:solidFill>
                            <a:srgbClr val="FFFFFF"/>
                          </a:solidFill>
                          <a:latin typeface="Calibri"/>
                          <a:cs typeface="Calibri"/>
                        </a:rPr>
                        <a:t>Value</a:t>
                      </a:r>
                      <a:endParaRPr sz="18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extLst>
                  <a:ext uri="{0D108BD9-81ED-4DB2-BD59-A6C34878D82A}">
                    <a16:rowId xmlns:a16="http://schemas.microsoft.com/office/drawing/2014/main" val="10000"/>
                  </a:ext>
                </a:extLst>
              </a:tr>
              <a:tr h="370840">
                <a:tc>
                  <a:txBody>
                    <a:bodyPr/>
                    <a:lstStyle/>
                    <a:p>
                      <a:pPr marL="91440">
                        <a:lnSpc>
                          <a:spcPct val="100000"/>
                        </a:lnSpc>
                        <a:spcBef>
                          <a:spcPts val="245"/>
                        </a:spcBef>
                      </a:pPr>
                      <a:r>
                        <a:rPr sz="1800" spc="-10" dirty="0">
                          <a:solidFill>
                            <a:srgbClr val="2E2B1F"/>
                          </a:solidFill>
                          <a:latin typeface="Calibri"/>
                          <a:cs typeface="Calibri"/>
                        </a:rPr>
                        <a:t>LINCOLN</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4</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1"/>
                  </a:ext>
                </a:extLst>
              </a:tr>
              <a:tr h="370839">
                <a:tc>
                  <a:txBody>
                    <a:bodyPr/>
                    <a:lstStyle/>
                    <a:p>
                      <a:pPr marL="91440">
                        <a:lnSpc>
                          <a:spcPct val="100000"/>
                        </a:lnSpc>
                        <a:spcBef>
                          <a:spcPts val="245"/>
                        </a:spcBef>
                      </a:pPr>
                      <a:r>
                        <a:rPr sz="1800" spc="-10" dirty="0">
                          <a:solidFill>
                            <a:srgbClr val="2E2B1F"/>
                          </a:solidFill>
                          <a:latin typeface="Calibri"/>
                          <a:cs typeface="Calibri"/>
                        </a:rPr>
                        <a:t>ARIZONA</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5</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2"/>
                  </a:ext>
                </a:extLst>
              </a:tr>
              <a:tr h="370839">
                <a:tc>
                  <a:txBody>
                    <a:bodyPr/>
                    <a:lstStyle/>
                    <a:p>
                      <a:pPr marL="91440">
                        <a:lnSpc>
                          <a:spcPct val="100000"/>
                        </a:lnSpc>
                        <a:spcBef>
                          <a:spcPts val="245"/>
                        </a:spcBef>
                      </a:pPr>
                      <a:r>
                        <a:rPr sz="1800" spc="-10" dirty="0">
                          <a:solidFill>
                            <a:srgbClr val="2E2B1F"/>
                          </a:solidFill>
                          <a:latin typeface="Calibri"/>
                          <a:cs typeface="Calibri"/>
                        </a:rPr>
                        <a:t>LUCENT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spc="-5" dirty="0">
                          <a:solidFill>
                            <a:srgbClr val="2E2B1F"/>
                          </a:solidFill>
                          <a:latin typeface="Calibri"/>
                          <a:cs typeface="Calibri"/>
                        </a:rPr>
                        <a:t>10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3"/>
                  </a:ext>
                </a:extLst>
              </a:tr>
            </a:tbl>
          </a:graphicData>
        </a:graphic>
      </p:graphicFrame>
      <p:pic>
        <p:nvPicPr>
          <p:cNvPr id="5" name="Picture 4" descr="Logo&#10;&#10;Description automatically generated">
            <a:extLst>
              <a:ext uri="{FF2B5EF4-FFF2-40B4-BE49-F238E27FC236}">
                <a16:creationId xmlns:a16="http://schemas.microsoft.com/office/drawing/2014/main" id="{B2F076CE-B135-1D3B-2CF9-F119ACCD53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1023" y="539242"/>
            <a:ext cx="652462" cy="6524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fltVal val="0"/>
                                          </p:val>
                                        </p:tav>
                                        <p:tav tm="100000">
                                          <p:val>
                                            <p:strVal val="#ppt_w"/>
                                          </p:val>
                                        </p:tav>
                                      </p:tavLst>
                                    </p:anim>
                                    <p:anim calcmode="lin" valueType="num">
                                      <p:cBhvr>
                                        <p:cTn id="21" dur="1000" fill="hold"/>
                                        <p:tgtEl>
                                          <p:spTgt spid="2"/>
                                        </p:tgtEl>
                                        <p:attrNameLst>
                                          <p:attrName>ppt_h</p:attrName>
                                        </p:attrNameLst>
                                      </p:cBhvr>
                                      <p:tavLst>
                                        <p:tav tm="0">
                                          <p:val>
                                            <p:fltVal val="0"/>
                                          </p:val>
                                        </p:tav>
                                        <p:tav tm="100000">
                                          <p:val>
                                            <p:strVal val="#ppt_h"/>
                                          </p:val>
                                        </p:tav>
                                      </p:tavLst>
                                    </p:anim>
                                    <p:anim calcmode="lin" valueType="num">
                                      <p:cBhvr>
                                        <p:cTn id="22" dur="1000" fill="hold"/>
                                        <p:tgtEl>
                                          <p:spTgt spid="2"/>
                                        </p:tgtEl>
                                        <p:attrNameLst>
                                          <p:attrName>style.rotation</p:attrName>
                                        </p:attrNameLst>
                                      </p:cBhvr>
                                      <p:tavLst>
                                        <p:tav tm="0">
                                          <p:val>
                                            <p:fltVal val="90"/>
                                          </p:val>
                                        </p:tav>
                                        <p:tav tm="100000">
                                          <p:val>
                                            <p:fltVal val="0"/>
                                          </p:val>
                                        </p:tav>
                                      </p:tavLst>
                                    </p:anim>
                                    <p:animEffect transition="in" filter="fade">
                                      <p:cBhvr>
                                        <p:cTn id="2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8442" y="775589"/>
            <a:ext cx="3317875" cy="727075"/>
          </a:xfrm>
          <a:prstGeom prst="rect">
            <a:avLst/>
          </a:prstGeom>
        </p:spPr>
        <p:txBody>
          <a:bodyPr vert="horz" wrap="square" lIns="0" tIns="13335" rIns="0" bIns="0" rtlCol="0">
            <a:spAutoFit/>
          </a:bodyPr>
          <a:lstStyle/>
          <a:p>
            <a:pPr marL="12700">
              <a:lnSpc>
                <a:spcPct val="100000"/>
              </a:lnSpc>
              <a:spcBef>
                <a:spcPts val="105"/>
              </a:spcBef>
            </a:pPr>
            <a:r>
              <a:rPr spc="-220" dirty="0"/>
              <a:t>T</a:t>
            </a:r>
            <a:r>
              <a:rPr spc="-105" dirty="0"/>
              <a:t>ype</a:t>
            </a:r>
            <a:r>
              <a:rPr dirty="0"/>
              <a:t>s</a:t>
            </a:r>
            <a:r>
              <a:rPr spc="-204" dirty="0"/>
              <a:t> </a:t>
            </a:r>
            <a:r>
              <a:rPr spc="-105" dirty="0"/>
              <a:t>o</a:t>
            </a:r>
            <a:r>
              <a:rPr dirty="0"/>
              <a:t>f</a:t>
            </a:r>
            <a:r>
              <a:rPr spc="-215" dirty="0"/>
              <a:t> </a:t>
            </a:r>
            <a:r>
              <a:rPr spc="-105" dirty="0"/>
              <a:t>Jo</a:t>
            </a:r>
            <a:r>
              <a:rPr spc="-110" dirty="0"/>
              <a:t>i</a:t>
            </a:r>
            <a:r>
              <a:rPr spc="-105" dirty="0"/>
              <a:t>n</a:t>
            </a:r>
            <a:r>
              <a:rPr dirty="0"/>
              <a:t>s</a:t>
            </a:r>
          </a:p>
        </p:txBody>
      </p:sp>
      <p:sp>
        <p:nvSpPr>
          <p:cNvPr id="3" name="object 3"/>
          <p:cNvSpPr txBox="1"/>
          <p:nvPr/>
        </p:nvSpPr>
        <p:spPr>
          <a:xfrm>
            <a:off x="990600" y="1524000"/>
            <a:ext cx="6893560" cy="4819909"/>
          </a:xfrm>
          <a:prstGeom prst="rect">
            <a:avLst/>
          </a:prstGeom>
        </p:spPr>
        <p:txBody>
          <a:bodyPr vert="horz" wrap="square" lIns="0" tIns="81915" rIns="0" bIns="0" rtlCol="0">
            <a:spAutoFit/>
          </a:bodyPr>
          <a:lstStyle/>
          <a:p>
            <a:pPr marL="241300" indent="-228600">
              <a:lnSpc>
                <a:spcPct val="100000"/>
              </a:lnSpc>
              <a:spcBef>
                <a:spcPts val="645"/>
              </a:spcBef>
              <a:buClr>
                <a:srgbClr val="A9A47B"/>
              </a:buClr>
              <a:buFont typeface="Arial MT"/>
              <a:buChar char="•"/>
              <a:tabLst>
                <a:tab pos="240665" algn="l"/>
                <a:tab pos="241300" algn="l"/>
              </a:tabLst>
            </a:pPr>
            <a:r>
              <a:rPr sz="2200" dirty="0">
                <a:solidFill>
                  <a:srgbClr val="2E2B1F"/>
                </a:solidFill>
                <a:latin typeface="Calibri"/>
                <a:cs typeface="Calibri"/>
              </a:rPr>
              <a:t>Inner</a:t>
            </a:r>
            <a:r>
              <a:rPr sz="2200" spc="-35" dirty="0">
                <a:solidFill>
                  <a:srgbClr val="2E2B1F"/>
                </a:solidFill>
                <a:latin typeface="Calibri"/>
                <a:cs typeface="Calibri"/>
              </a:rPr>
              <a:t> </a:t>
            </a:r>
            <a:r>
              <a:rPr sz="2200" spc="-5" dirty="0">
                <a:solidFill>
                  <a:srgbClr val="2E2B1F"/>
                </a:solidFill>
                <a:latin typeface="Calibri"/>
                <a:cs typeface="Calibri"/>
              </a:rPr>
              <a:t>Join</a:t>
            </a:r>
            <a:endParaRPr sz="2200" dirty="0">
              <a:latin typeface="Calibri"/>
              <a:cs typeface="Calibri"/>
            </a:endParaRPr>
          </a:p>
          <a:p>
            <a:pPr marL="538480" lvl="1" indent="-229235">
              <a:lnSpc>
                <a:spcPct val="100000"/>
              </a:lnSpc>
              <a:spcBef>
                <a:spcPts val="495"/>
              </a:spcBef>
              <a:buClr>
                <a:srgbClr val="9CBDBC"/>
              </a:buClr>
              <a:buFont typeface="Arial MT"/>
              <a:buChar char="•"/>
              <a:tabLst>
                <a:tab pos="537845" algn="l"/>
                <a:tab pos="538480" algn="l"/>
              </a:tabLst>
            </a:pPr>
            <a:r>
              <a:rPr sz="2000" spc="-10" dirty="0">
                <a:solidFill>
                  <a:srgbClr val="2E2B1F"/>
                </a:solidFill>
                <a:latin typeface="Calibri"/>
                <a:cs typeface="Calibri"/>
              </a:rPr>
              <a:t>Natural</a:t>
            </a:r>
            <a:r>
              <a:rPr sz="2000" spc="-65" dirty="0">
                <a:solidFill>
                  <a:srgbClr val="2E2B1F"/>
                </a:solidFill>
                <a:latin typeface="Calibri"/>
                <a:cs typeface="Calibri"/>
              </a:rPr>
              <a:t> </a:t>
            </a:r>
            <a:r>
              <a:rPr sz="2000" spc="-5" dirty="0">
                <a:solidFill>
                  <a:srgbClr val="2E2B1F"/>
                </a:solidFill>
                <a:latin typeface="Calibri"/>
                <a:cs typeface="Calibri"/>
              </a:rPr>
              <a:t>Join</a:t>
            </a:r>
            <a:endParaRPr sz="2000" dirty="0">
              <a:latin typeface="Calibri"/>
              <a:cs typeface="Calibri"/>
            </a:endParaRPr>
          </a:p>
          <a:p>
            <a:pPr marL="241300" indent="-228600">
              <a:lnSpc>
                <a:spcPct val="100000"/>
              </a:lnSpc>
              <a:spcBef>
                <a:spcPts val="515"/>
              </a:spcBef>
              <a:buClr>
                <a:srgbClr val="A9A47B"/>
              </a:buClr>
              <a:buFont typeface="Arial MT"/>
              <a:buChar char="•"/>
              <a:tabLst>
                <a:tab pos="240665" algn="l"/>
                <a:tab pos="241300" algn="l"/>
              </a:tabLst>
            </a:pPr>
            <a:r>
              <a:rPr sz="2200" spc="-10" dirty="0">
                <a:solidFill>
                  <a:srgbClr val="2E2B1F"/>
                </a:solidFill>
                <a:latin typeface="Calibri"/>
                <a:cs typeface="Calibri"/>
              </a:rPr>
              <a:t>Left</a:t>
            </a:r>
            <a:r>
              <a:rPr sz="2200" spc="-45" dirty="0">
                <a:solidFill>
                  <a:srgbClr val="2E2B1F"/>
                </a:solidFill>
                <a:latin typeface="Calibri"/>
                <a:cs typeface="Calibri"/>
              </a:rPr>
              <a:t> </a:t>
            </a:r>
            <a:r>
              <a:rPr sz="2200" spc="-5" dirty="0">
                <a:solidFill>
                  <a:srgbClr val="2E2B1F"/>
                </a:solidFill>
                <a:latin typeface="Calibri"/>
                <a:cs typeface="Calibri"/>
              </a:rPr>
              <a:t>(Outer)</a:t>
            </a:r>
            <a:r>
              <a:rPr sz="2200" spc="-50" dirty="0">
                <a:solidFill>
                  <a:srgbClr val="2E2B1F"/>
                </a:solidFill>
                <a:latin typeface="Calibri"/>
                <a:cs typeface="Calibri"/>
              </a:rPr>
              <a:t> </a:t>
            </a:r>
            <a:r>
              <a:rPr sz="2200" dirty="0">
                <a:solidFill>
                  <a:srgbClr val="2E2B1F"/>
                </a:solidFill>
                <a:latin typeface="Calibri"/>
                <a:cs typeface="Calibri"/>
              </a:rPr>
              <a:t>Join</a:t>
            </a:r>
            <a:endParaRPr sz="2200" dirty="0">
              <a:latin typeface="Calibri"/>
              <a:cs typeface="Calibri"/>
            </a:endParaRPr>
          </a:p>
          <a:p>
            <a:pPr marL="241300" indent="-228600">
              <a:lnSpc>
                <a:spcPct val="100000"/>
              </a:lnSpc>
              <a:spcBef>
                <a:spcPts val="530"/>
              </a:spcBef>
              <a:buClr>
                <a:srgbClr val="A9A47B"/>
              </a:buClr>
              <a:buFont typeface="Arial MT"/>
              <a:buChar char="•"/>
              <a:tabLst>
                <a:tab pos="240665" algn="l"/>
                <a:tab pos="241300" algn="l"/>
              </a:tabLst>
            </a:pPr>
            <a:r>
              <a:rPr sz="2200" spc="-5" dirty="0">
                <a:solidFill>
                  <a:srgbClr val="2E2B1F"/>
                </a:solidFill>
                <a:latin typeface="Calibri"/>
                <a:cs typeface="Calibri"/>
              </a:rPr>
              <a:t>Right</a:t>
            </a:r>
            <a:r>
              <a:rPr sz="2200" spc="-20" dirty="0">
                <a:solidFill>
                  <a:srgbClr val="2E2B1F"/>
                </a:solidFill>
                <a:latin typeface="Calibri"/>
                <a:cs typeface="Calibri"/>
              </a:rPr>
              <a:t> </a:t>
            </a:r>
            <a:r>
              <a:rPr sz="2200" spc="-10" dirty="0">
                <a:solidFill>
                  <a:srgbClr val="2E2B1F"/>
                </a:solidFill>
                <a:latin typeface="Calibri"/>
                <a:cs typeface="Calibri"/>
              </a:rPr>
              <a:t>(Outer)</a:t>
            </a:r>
            <a:r>
              <a:rPr sz="2200" spc="-25" dirty="0">
                <a:solidFill>
                  <a:srgbClr val="2E2B1F"/>
                </a:solidFill>
                <a:latin typeface="Calibri"/>
                <a:cs typeface="Calibri"/>
              </a:rPr>
              <a:t> </a:t>
            </a:r>
            <a:r>
              <a:rPr sz="2200" dirty="0">
                <a:solidFill>
                  <a:srgbClr val="2E2B1F"/>
                </a:solidFill>
                <a:latin typeface="Calibri"/>
                <a:cs typeface="Calibri"/>
              </a:rPr>
              <a:t>Join</a:t>
            </a:r>
            <a:endParaRPr sz="2200" dirty="0">
              <a:latin typeface="Calibri"/>
              <a:cs typeface="Calibri"/>
            </a:endParaRPr>
          </a:p>
          <a:p>
            <a:pPr marL="241300" indent="-228600">
              <a:lnSpc>
                <a:spcPct val="100000"/>
              </a:lnSpc>
              <a:spcBef>
                <a:spcPts val="525"/>
              </a:spcBef>
              <a:buClr>
                <a:srgbClr val="A9A47B"/>
              </a:buClr>
              <a:buFont typeface="Arial MT"/>
              <a:buChar char="•"/>
              <a:tabLst>
                <a:tab pos="240665" algn="l"/>
                <a:tab pos="241300" algn="l"/>
              </a:tabLst>
            </a:pPr>
            <a:r>
              <a:rPr sz="2200" spc="-5" dirty="0">
                <a:solidFill>
                  <a:srgbClr val="2E2B1F"/>
                </a:solidFill>
                <a:latin typeface="Calibri"/>
                <a:cs typeface="Calibri"/>
              </a:rPr>
              <a:t>(Full)</a:t>
            </a:r>
            <a:r>
              <a:rPr sz="2200" spc="-50" dirty="0">
                <a:solidFill>
                  <a:srgbClr val="2E2B1F"/>
                </a:solidFill>
                <a:latin typeface="Calibri"/>
                <a:cs typeface="Calibri"/>
              </a:rPr>
              <a:t> </a:t>
            </a:r>
            <a:r>
              <a:rPr sz="2200" spc="-10" dirty="0">
                <a:solidFill>
                  <a:srgbClr val="2E2B1F"/>
                </a:solidFill>
                <a:latin typeface="Calibri"/>
                <a:cs typeface="Calibri"/>
              </a:rPr>
              <a:t>Outer</a:t>
            </a:r>
            <a:r>
              <a:rPr sz="2200" spc="-20" dirty="0">
                <a:solidFill>
                  <a:srgbClr val="2E2B1F"/>
                </a:solidFill>
                <a:latin typeface="Calibri"/>
                <a:cs typeface="Calibri"/>
              </a:rPr>
              <a:t> </a:t>
            </a:r>
            <a:r>
              <a:rPr sz="2200" dirty="0">
                <a:solidFill>
                  <a:srgbClr val="2E2B1F"/>
                </a:solidFill>
                <a:latin typeface="Calibri"/>
                <a:cs typeface="Calibri"/>
              </a:rPr>
              <a:t>Join</a:t>
            </a:r>
            <a:endParaRPr sz="2200" dirty="0">
              <a:latin typeface="Calibri"/>
              <a:cs typeface="Calibri"/>
            </a:endParaRPr>
          </a:p>
          <a:p>
            <a:pPr marL="241300" indent="-228600">
              <a:lnSpc>
                <a:spcPct val="100000"/>
              </a:lnSpc>
              <a:spcBef>
                <a:spcPts val="530"/>
              </a:spcBef>
              <a:buClr>
                <a:srgbClr val="A9A47B"/>
              </a:buClr>
              <a:buFont typeface="Arial MT"/>
              <a:buChar char="•"/>
              <a:tabLst>
                <a:tab pos="240665" algn="l"/>
                <a:tab pos="241300" algn="l"/>
              </a:tabLst>
            </a:pPr>
            <a:r>
              <a:rPr sz="2200" spc="-10" dirty="0">
                <a:solidFill>
                  <a:srgbClr val="2E2B1F"/>
                </a:solidFill>
                <a:latin typeface="Calibri"/>
                <a:cs typeface="Calibri"/>
              </a:rPr>
              <a:t>Left</a:t>
            </a:r>
            <a:r>
              <a:rPr sz="2200" spc="-15" dirty="0">
                <a:solidFill>
                  <a:srgbClr val="2E2B1F"/>
                </a:solidFill>
                <a:latin typeface="Calibri"/>
                <a:cs typeface="Calibri"/>
              </a:rPr>
              <a:t> </a:t>
            </a:r>
            <a:r>
              <a:rPr sz="2200" spc="-5" dirty="0">
                <a:solidFill>
                  <a:srgbClr val="2E2B1F"/>
                </a:solidFill>
                <a:latin typeface="Calibri"/>
                <a:cs typeface="Calibri"/>
              </a:rPr>
              <a:t>(Outer)</a:t>
            </a:r>
            <a:r>
              <a:rPr sz="2200" spc="-25" dirty="0">
                <a:solidFill>
                  <a:srgbClr val="2E2B1F"/>
                </a:solidFill>
                <a:latin typeface="Calibri"/>
                <a:cs typeface="Calibri"/>
              </a:rPr>
              <a:t> </a:t>
            </a:r>
            <a:r>
              <a:rPr sz="2200" dirty="0">
                <a:solidFill>
                  <a:srgbClr val="2E2B1F"/>
                </a:solidFill>
                <a:latin typeface="Calibri"/>
                <a:cs typeface="Calibri"/>
              </a:rPr>
              <a:t>Join</a:t>
            </a:r>
            <a:r>
              <a:rPr sz="2200" spc="-25" dirty="0">
                <a:solidFill>
                  <a:srgbClr val="2E2B1F"/>
                </a:solidFill>
                <a:latin typeface="Calibri"/>
                <a:cs typeface="Calibri"/>
              </a:rPr>
              <a:t> </a:t>
            </a:r>
            <a:r>
              <a:rPr sz="2200" spc="-10" dirty="0">
                <a:solidFill>
                  <a:srgbClr val="2E2B1F"/>
                </a:solidFill>
                <a:latin typeface="Calibri"/>
                <a:cs typeface="Calibri"/>
              </a:rPr>
              <a:t>Excluding</a:t>
            </a:r>
            <a:r>
              <a:rPr sz="2200" spc="-35" dirty="0">
                <a:solidFill>
                  <a:srgbClr val="2E2B1F"/>
                </a:solidFill>
                <a:latin typeface="Calibri"/>
                <a:cs typeface="Calibri"/>
              </a:rPr>
              <a:t> </a:t>
            </a:r>
            <a:r>
              <a:rPr sz="2200" dirty="0">
                <a:solidFill>
                  <a:srgbClr val="2E2B1F"/>
                </a:solidFill>
                <a:latin typeface="Calibri"/>
                <a:cs typeface="Calibri"/>
              </a:rPr>
              <a:t>Inner</a:t>
            </a:r>
            <a:r>
              <a:rPr sz="2200" spc="-30" dirty="0">
                <a:solidFill>
                  <a:srgbClr val="2E2B1F"/>
                </a:solidFill>
                <a:latin typeface="Calibri"/>
                <a:cs typeface="Calibri"/>
              </a:rPr>
              <a:t> </a:t>
            </a:r>
            <a:r>
              <a:rPr sz="2200" dirty="0">
                <a:solidFill>
                  <a:srgbClr val="2E2B1F"/>
                </a:solidFill>
                <a:latin typeface="Calibri"/>
                <a:cs typeface="Calibri"/>
              </a:rPr>
              <a:t>Join</a:t>
            </a:r>
            <a:endParaRPr sz="2200" dirty="0">
              <a:latin typeface="Calibri"/>
              <a:cs typeface="Calibri"/>
            </a:endParaRPr>
          </a:p>
          <a:p>
            <a:pPr marL="241300" indent="-228600">
              <a:lnSpc>
                <a:spcPct val="100000"/>
              </a:lnSpc>
              <a:spcBef>
                <a:spcPts val="530"/>
              </a:spcBef>
              <a:buClr>
                <a:srgbClr val="A9A47B"/>
              </a:buClr>
              <a:buFont typeface="Arial MT"/>
              <a:buChar char="•"/>
              <a:tabLst>
                <a:tab pos="240665" algn="l"/>
                <a:tab pos="241300" algn="l"/>
              </a:tabLst>
            </a:pPr>
            <a:r>
              <a:rPr sz="2200" spc="-5" dirty="0">
                <a:solidFill>
                  <a:srgbClr val="2E2B1F"/>
                </a:solidFill>
                <a:latin typeface="Calibri"/>
                <a:cs typeface="Calibri"/>
              </a:rPr>
              <a:t>Right</a:t>
            </a:r>
            <a:r>
              <a:rPr sz="2200" spc="-15" dirty="0">
                <a:solidFill>
                  <a:srgbClr val="2E2B1F"/>
                </a:solidFill>
                <a:latin typeface="Calibri"/>
                <a:cs typeface="Calibri"/>
              </a:rPr>
              <a:t> </a:t>
            </a:r>
            <a:r>
              <a:rPr sz="2200" spc="-5" dirty="0">
                <a:solidFill>
                  <a:srgbClr val="2E2B1F"/>
                </a:solidFill>
                <a:latin typeface="Calibri"/>
                <a:cs typeface="Calibri"/>
              </a:rPr>
              <a:t>(Outer)</a:t>
            </a:r>
            <a:r>
              <a:rPr sz="2200" spc="-25" dirty="0">
                <a:solidFill>
                  <a:srgbClr val="2E2B1F"/>
                </a:solidFill>
                <a:latin typeface="Calibri"/>
                <a:cs typeface="Calibri"/>
              </a:rPr>
              <a:t> </a:t>
            </a:r>
            <a:r>
              <a:rPr sz="2200" dirty="0">
                <a:solidFill>
                  <a:srgbClr val="2E2B1F"/>
                </a:solidFill>
                <a:latin typeface="Calibri"/>
                <a:cs typeface="Calibri"/>
              </a:rPr>
              <a:t>Join</a:t>
            </a:r>
            <a:r>
              <a:rPr sz="2200" spc="-25" dirty="0">
                <a:solidFill>
                  <a:srgbClr val="2E2B1F"/>
                </a:solidFill>
                <a:latin typeface="Calibri"/>
                <a:cs typeface="Calibri"/>
              </a:rPr>
              <a:t> </a:t>
            </a:r>
            <a:r>
              <a:rPr sz="2200" spc="-10" dirty="0">
                <a:solidFill>
                  <a:srgbClr val="2E2B1F"/>
                </a:solidFill>
                <a:latin typeface="Calibri"/>
                <a:cs typeface="Calibri"/>
              </a:rPr>
              <a:t>Excluding</a:t>
            </a:r>
            <a:r>
              <a:rPr sz="2200" spc="-40" dirty="0">
                <a:solidFill>
                  <a:srgbClr val="2E2B1F"/>
                </a:solidFill>
                <a:latin typeface="Calibri"/>
                <a:cs typeface="Calibri"/>
              </a:rPr>
              <a:t> </a:t>
            </a:r>
            <a:r>
              <a:rPr sz="2200" dirty="0">
                <a:solidFill>
                  <a:srgbClr val="2E2B1F"/>
                </a:solidFill>
                <a:latin typeface="Calibri"/>
                <a:cs typeface="Calibri"/>
              </a:rPr>
              <a:t>Inner</a:t>
            </a:r>
            <a:r>
              <a:rPr sz="2200" spc="-20" dirty="0">
                <a:solidFill>
                  <a:srgbClr val="2E2B1F"/>
                </a:solidFill>
                <a:latin typeface="Calibri"/>
                <a:cs typeface="Calibri"/>
              </a:rPr>
              <a:t> </a:t>
            </a:r>
            <a:r>
              <a:rPr sz="2200" spc="-5" dirty="0">
                <a:solidFill>
                  <a:srgbClr val="2E2B1F"/>
                </a:solidFill>
                <a:latin typeface="Calibri"/>
                <a:cs typeface="Calibri"/>
              </a:rPr>
              <a:t>Join</a:t>
            </a:r>
            <a:endParaRPr sz="2200" dirty="0">
              <a:latin typeface="Calibri"/>
              <a:cs typeface="Calibri"/>
            </a:endParaRPr>
          </a:p>
          <a:p>
            <a:pPr marL="241300" indent="-228600">
              <a:lnSpc>
                <a:spcPct val="100000"/>
              </a:lnSpc>
              <a:spcBef>
                <a:spcPts val="525"/>
              </a:spcBef>
              <a:buClr>
                <a:srgbClr val="A9A47B"/>
              </a:buClr>
              <a:buFont typeface="Arial MT"/>
              <a:buChar char="•"/>
              <a:tabLst>
                <a:tab pos="240665" algn="l"/>
                <a:tab pos="241300" algn="l"/>
              </a:tabLst>
            </a:pPr>
            <a:r>
              <a:rPr sz="2200" spc="-5" dirty="0">
                <a:solidFill>
                  <a:srgbClr val="2E2B1F"/>
                </a:solidFill>
                <a:latin typeface="Calibri"/>
                <a:cs typeface="Calibri"/>
              </a:rPr>
              <a:t>(Full)</a:t>
            </a:r>
            <a:r>
              <a:rPr sz="2200" spc="-45" dirty="0">
                <a:solidFill>
                  <a:srgbClr val="2E2B1F"/>
                </a:solidFill>
                <a:latin typeface="Calibri"/>
                <a:cs typeface="Calibri"/>
              </a:rPr>
              <a:t> </a:t>
            </a:r>
            <a:r>
              <a:rPr sz="2200" spc="-10" dirty="0">
                <a:solidFill>
                  <a:srgbClr val="2E2B1F"/>
                </a:solidFill>
                <a:latin typeface="Calibri"/>
                <a:cs typeface="Calibri"/>
              </a:rPr>
              <a:t>Outer </a:t>
            </a:r>
            <a:r>
              <a:rPr sz="2200" dirty="0">
                <a:solidFill>
                  <a:srgbClr val="2E2B1F"/>
                </a:solidFill>
                <a:latin typeface="Calibri"/>
                <a:cs typeface="Calibri"/>
              </a:rPr>
              <a:t>Join</a:t>
            </a:r>
            <a:r>
              <a:rPr sz="2200" spc="-25" dirty="0">
                <a:solidFill>
                  <a:srgbClr val="2E2B1F"/>
                </a:solidFill>
                <a:latin typeface="Calibri"/>
                <a:cs typeface="Calibri"/>
              </a:rPr>
              <a:t> </a:t>
            </a:r>
            <a:r>
              <a:rPr sz="2200" spc="-10" dirty="0">
                <a:solidFill>
                  <a:srgbClr val="2E2B1F"/>
                </a:solidFill>
                <a:latin typeface="Calibri"/>
                <a:cs typeface="Calibri"/>
              </a:rPr>
              <a:t>Excluding</a:t>
            </a:r>
            <a:r>
              <a:rPr sz="2200" spc="-30" dirty="0">
                <a:solidFill>
                  <a:srgbClr val="2E2B1F"/>
                </a:solidFill>
                <a:latin typeface="Calibri"/>
                <a:cs typeface="Calibri"/>
              </a:rPr>
              <a:t> </a:t>
            </a:r>
            <a:r>
              <a:rPr sz="2200" dirty="0">
                <a:solidFill>
                  <a:srgbClr val="2E2B1F"/>
                </a:solidFill>
                <a:latin typeface="Calibri"/>
                <a:cs typeface="Calibri"/>
              </a:rPr>
              <a:t>Inner</a:t>
            </a:r>
            <a:r>
              <a:rPr sz="2200" spc="-35" dirty="0">
                <a:solidFill>
                  <a:srgbClr val="2E2B1F"/>
                </a:solidFill>
                <a:latin typeface="Calibri"/>
                <a:cs typeface="Calibri"/>
              </a:rPr>
              <a:t> </a:t>
            </a:r>
            <a:r>
              <a:rPr sz="2200" dirty="0">
                <a:solidFill>
                  <a:srgbClr val="2E2B1F"/>
                </a:solidFill>
                <a:latin typeface="Calibri"/>
                <a:cs typeface="Calibri"/>
              </a:rPr>
              <a:t>Join</a:t>
            </a:r>
            <a:endParaRPr sz="2200" dirty="0">
              <a:latin typeface="Calibri"/>
              <a:cs typeface="Calibri"/>
            </a:endParaRPr>
          </a:p>
          <a:p>
            <a:pPr marL="241300" indent="-228600">
              <a:lnSpc>
                <a:spcPct val="100000"/>
              </a:lnSpc>
              <a:spcBef>
                <a:spcPts val="530"/>
              </a:spcBef>
              <a:buClr>
                <a:srgbClr val="A9A47B"/>
              </a:buClr>
              <a:buFont typeface="Arial MT"/>
              <a:buChar char="•"/>
              <a:tabLst>
                <a:tab pos="240665" algn="l"/>
                <a:tab pos="241300" algn="l"/>
              </a:tabLst>
            </a:pPr>
            <a:r>
              <a:rPr sz="2200" spc="-15" dirty="0">
                <a:solidFill>
                  <a:srgbClr val="2E2B1F"/>
                </a:solidFill>
                <a:latin typeface="Calibri"/>
                <a:cs typeface="Calibri"/>
              </a:rPr>
              <a:t>Cross</a:t>
            </a:r>
            <a:r>
              <a:rPr sz="2200" spc="-25" dirty="0">
                <a:solidFill>
                  <a:srgbClr val="2E2B1F"/>
                </a:solidFill>
                <a:latin typeface="Calibri"/>
                <a:cs typeface="Calibri"/>
              </a:rPr>
              <a:t> </a:t>
            </a:r>
            <a:r>
              <a:rPr sz="2200" dirty="0">
                <a:solidFill>
                  <a:srgbClr val="2E2B1F"/>
                </a:solidFill>
                <a:latin typeface="Calibri"/>
                <a:cs typeface="Calibri"/>
              </a:rPr>
              <a:t>Join</a:t>
            </a:r>
            <a:endParaRPr lang="en-US" sz="2200" dirty="0">
              <a:solidFill>
                <a:srgbClr val="2E2B1F"/>
              </a:solidFill>
              <a:latin typeface="Calibri"/>
              <a:cs typeface="Calibri"/>
            </a:endParaRPr>
          </a:p>
          <a:p>
            <a:pPr marL="241300" indent="-228600">
              <a:lnSpc>
                <a:spcPct val="100000"/>
              </a:lnSpc>
              <a:spcBef>
                <a:spcPts val="530"/>
              </a:spcBef>
              <a:buClr>
                <a:srgbClr val="A9A47B"/>
              </a:buClr>
              <a:buFont typeface="Arial MT"/>
              <a:buChar char="•"/>
              <a:tabLst>
                <a:tab pos="240665" algn="l"/>
                <a:tab pos="241300" algn="l"/>
              </a:tabLst>
            </a:pPr>
            <a:r>
              <a:rPr lang="en-IN" sz="2200" dirty="0">
                <a:solidFill>
                  <a:srgbClr val="2E2B1F"/>
                </a:solidFill>
                <a:latin typeface="Calibri"/>
                <a:cs typeface="Calibri"/>
              </a:rPr>
              <a:t>Left Anti Join</a:t>
            </a:r>
          </a:p>
          <a:p>
            <a:pPr marL="241300" indent="-228600">
              <a:lnSpc>
                <a:spcPct val="100000"/>
              </a:lnSpc>
              <a:spcBef>
                <a:spcPts val="530"/>
              </a:spcBef>
              <a:buClr>
                <a:srgbClr val="A9A47B"/>
              </a:buClr>
              <a:buFont typeface="Arial MT"/>
              <a:buChar char="•"/>
              <a:tabLst>
                <a:tab pos="240665" algn="l"/>
                <a:tab pos="241300" algn="l"/>
              </a:tabLst>
            </a:pPr>
            <a:r>
              <a:rPr lang="en-IN" sz="2200" dirty="0">
                <a:solidFill>
                  <a:srgbClr val="2E2B1F"/>
                </a:solidFill>
                <a:latin typeface="Calibri"/>
                <a:cs typeface="Calibri"/>
              </a:rPr>
              <a:t>Right Anti Join</a:t>
            </a:r>
            <a:endParaRPr sz="2200" dirty="0">
              <a:latin typeface="Calibri"/>
              <a:cs typeface="Calibri"/>
            </a:endParaRPr>
          </a:p>
          <a:p>
            <a:pPr marL="241300" indent="-228600">
              <a:lnSpc>
                <a:spcPct val="100000"/>
              </a:lnSpc>
              <a:spcBef>
                <a:spcPts val="530"/>
              </a:spcBef>
              <a:buClr>
                <a:srgbClr val="A9A47B"/>
              </a:buClr>
              <a:buFont typeface="Arial MT"/>
              <a:buChar char="•"/>
              <a:tabLst>
                <a:tab pos="240665" algn="l"/>
                <a:tab pos="241300" algn="l"/>
              </a:tabLst>
            </a:pPr>
            <a:endParaRPr sz="2200" dirty="0">
              <a:latin typeface="Calibri"/>
              <a:cs typeface="Calibri"/>
            </a:endParaRPr>
          </a:p>
        </p:txBody>
      </p:sp>
      <p:pic>
        <p:nvPicPr>
          <p:cNvPr id="4" name="Picture 3" descr="Logo&#10;&#10;Description automatically generated">
            <a:extLst>
              <a:ext uri="{FF2B5EF4-FFF2-40B4-BE49-F238E27FC236}">
                <a16:creationId xmlns:a16="http://schemas.microsoft.com/office/drawing/2014/main" id="{90A5360A-F7EE-5E81-85DD-AE2A32C7D9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8434" y="523235"/>
            <a:ext cx="772165" cy="7721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heel(1)">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wipe(down)">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circle(in)">
                                      <p:cBhvr>
                                        <p:cTn id="50" dur="20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wheel(1)">
                                      <p:cBhvr>
                                        <p:cTn id="55"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6851"/>
            <a:ext cx="7254240" cy="727075"/>
          </a:xfrm>
          <a:prstGeom prst="rect">
            <a:avLst/>
          </a:prstGeom>
        </p:spPr>
        <p:txBody>
          <a:bodyPr vert="horz" wrap="square" lIns="0" tIns="13335" rIns="0" bIns="0" rtlCol="0">
            <a:spAutoFit/>
          </a:bodyPr>
          <a:lstStyle/>
          <a:p>
            <a:pPr marL="12700">
              <a:lnSpc>
                <a:spcPct val="100000"/>
              </a:lnSpc>
              <a:spcBef>
                <a:spcPts val="105"/>
              </a:spcBef>
            </a:pPr>
            <a:r>
              <a:rPr spc="-110" dirty="0"/>
              <a:t>Ri</a:t>
            </a:r>
            <a:r>
              <a:rPr spc="-135" dirty="0"/>
              <a:t>g</a:t>
            </a:r>
            <a:r>
              <a:rPr spc="-105" dirty="0"/>
              <a:t>h</a:t>
            </a:r>
            <a:r>
              <a:rPr dirty="0"/>
              <a:t>t</a:t>
            </a:r>
            <a:r>
              <a:rPr spc="-185" dirty="0"/>
              <a:t> </a:t>
            </a:r>
            <a:r>
              <a:rPr spc="-105" dirty="0"/>
              <a:t>Jo</a:t>
            </a:r>
            <a:r>
              <a:rPr spc="-110" dirty="0"/>
              <a:t>i</a:t>
            </a:r>
            <a:r>
              <a:rPr dirty="0"/>
              <a:t>n</a:t>
            </a:r>
            <a:r>
              <a:rPr spc="-210" dirty="0"/>
              <a:t> </a:t>
            </a:r>
            <a:r>
              <a:rPr spc="-105" dirty="0"/>
              <a:t>E</a:t>
            </a:r>
            <a:r>
              <a:rPr spc="-204" dirty="0"/>
              <a:t>x</a:t>
            </a:r>
            <a:r>
              <a:rPr spc="-110" dirty="0"/>
              <a:t>c</a:t>
            </a:r>
            <a:r>
              <a:rPr spc="-105" dirty="0"/>
              <a:t>lud</a:t>
            </a:r>
            <a:r>
              <a:rPr spc="-110" dirty="0"/>
              <a:t>i</a:t>
            </a:r>
            <a:r>
              <a:rPr spc="-105" dirty="0"/>
              <a:t>n</a:t>
            </a:r>
            <a:r>
              <a:rPr dirty="0"/>
              <a:t>g</a:t>
            </a:r>
            <a:r>
              <a:rPr spc="-190" dirty="0"/>
              <a:t> </a:t>
            </a:r>
            <a:r>
              <a:rPr spc="-105" dirty="0"/>
              <a:t>Inne</a:t>
            </a:r>
            <a:r>
              <a:rPr dirty="0"/>
              <a:t>r</a:t>
            </a:r>
            <a:r>
              <a:rPr spc="-210" dirty="0"/>
              <a:t> </a:t>
            </a:r>
            <a:r>
              <a:rPr spc="-105" dirty="0"/>
              <a:t>Jo</a:t>
            </a:r>
            <a:r>
              <a:rPr spc="-110" dirty="0"/>
              <a:t>i</a:t>
            </a:r>
            <a:r>
              <a:rPr dirty="0"/>
              <a:t>n</a:t>
            </a:r>
          </a:p>
        </p:txBody>
      </p:sp>
      <p:sp>
        <p:nvSpPr>
          <p:cNvPr id="3" name="object 3"/>
          <p:cNvSpPr txBox="1"/>
          <p:nvPr/>
        </p:nvSpPr>
        <p:spPr>
          <a:xfrm>
            <a:off x="1048512" y="2667000"/>
            <a:ext cx="3321050" cy="2586355"/>
          </a:xfrm>
          <a:prstGeom prst="rect">
            <a:avLst/>
          </a:prstGeom>
        </p:spPr>
        <p:txBody>
          <a:bodyPr vert="horz" wrap="square" lIns="0" tIns="12700" rIns="0" bIns="0" rtlCol="0">
            <a:spAutoFit/>
          </a:bodyPr>
          <a:lstStyle/>
          <a:p>
            <a:pPr marL="241300" marR="5080" indent="-228600">
              <a:lnSpc>
                <a:spcPct val="100000"/>
              </a:lnSpc>
              <a:spcBef>
                <a:spcPts val="100"/>
              </a:spcBef>
              <a:buClr>
                <a:srgbClr val="A9A47B"/>
              </a:buClr>
              <a:buFont typeface="Arial MT"/>
              <a:buChar char="•"/>
              <a:tabLst>
                <a:tab pos="241300" algn="l"/>
              </a:tabLst>
            </a:pPr>
            <a:r>
              <a:rPr sz="2800" spc="-5" dirty="0">
                <a:solidFill>
                  <a:srgbClr val="2E2B1F"/>
                </a:solidFill>
                <a:latin typeface="Calibri"/>
                <a:cs typeface="Calibri"/>
              </a:rPr>
              <a:t>This</a:t>
            </a:r>
            <a:r>
              <a:rPr sz="2800" spc="-30" dirty="0">
                <a:solidFill>
                  <a:srgbClr val="2E2B1F"/>
                </a:solidFill>
                <a:latin typeface="Calibri"/>
                <a:cs typeface="Calibri"/>
              </a:rPr>
              <a:t> </a:t>
            </a:r>
            <a:r>
              <a:rPr sz="2800" spc="-5" dirty="0">
                <a:solidFill>
                  <a:srgbClr val="2E2B1F"/>
                </a:solidFill>
                <a:latin typeface="Calibri"/>
                <a:cs typeface="Calibri"/>
              </a:rPr>
              <a:t>query</a:t>
            </a:r>
            <a:r>
              <a:rPr sz="2800" spc="-25" dirty="0">
                <a:solidFill>
                  <a:srgbClr val="2E2B1F"/>
                </a:solidFill>
                <a:latin typeface="Calibri"/>
                <a:cs typeface="Calibri"/>
              </a:rPr>
              <a:t> </a:t>
            </a:r>
            <a:r>
              <a:rPr sz="2800" dirty="0">
                <a:solidFill>
                  <a:srgbClr val="2E2B1F"/>
                </a:solidFill>
                <a:latin typeface="Calibri"/>
                <a:cs typeface="Calibri"/>
              </a:rPr>
              <a:t>will</a:t>
            </a:r>
            <a:r>
              <a:rPr sz="2800" spc="-45" dirty="0">
                <a:solidFill>
                  <a:srgbClr val="2E2B1F"/>
                </a:solidFill>
                <a:latin typeface="Calibri"/>
                <a:cs typeface="Calibri"/>
              </a:rPr>
              <a:t> </a:t>
            </a:r>
            <a:r>
              <a:rPr sz="2800" spc="-10" dirty="0">
                <a:solidFill>
                  <a:srgbClr val="2E2B1F"/>
                </a:solidFill>
                <a:latin typeface="Calibri"/>
                <a:cs typeface="Calibri"/>
              </a:rPr>
              <a:t>return </a:t>
            </a:r>
            <a:r>
              <a:rPr sz="2800" spc="-620" dirty="0">
                <a:solidFill>
                  <a:srgbClr val="2E2B1F"/>
                </a:solidFill>
                <a:latin typeface="Calibri"/>
                <a:cs typeface="Calibri"/>
              </a:rPr>
              <a:t> </a:t>
            </a:r>
            <a:r>
              <a:rPr sz="2800" dirty="0">
                <a:solidFill>
                  <a:srgbClr val="2E2B1F"/>
                </a:solidFill>
                <a:latin typeface="Calibri"/>
                <a:cs typeface="Calibri"/>
              </a:rPr>
              <a:t>all </a:t>
            </a:r>
            <a:r>
              <a:rPr sz="2800" spc="-5" dirty="0">
                <a:solidFill>
                  <a:srgbClr val="2E2B1F"/>
                </a:solidFill>
                <a:latin typeface="Calibri"/>
                <a:cs typeface="Calibri"/>
              </a:rPr>
              <a:t>of the </a:t>
            </a:r>
            <a:r>
              <a:rPr sz="2800" spc="-15" dirty="0">
                <a:solidFill>
                  <a:srgbClr val="2E2B1F"/>
                </a:solidFill>
                <a:latin typeface="Calibri"/>
                <a:cs typeface="Calibri"/>
              </a:rPr>
              <a:t>records </a:t>
            </a:r>
            <a:r>
              <a:rPr sz="2800" dirty="0">
                <a:solidFill>
                  <a:srgbClr val="2E2B1F"/>
                </a:solidFill>
                <a:latin typeface="Calibri"/>
                <a:cs typeface="Calibri"/>
              </a:rPr>
              <a:t>in </a:t>
            </a:r>
            <a:r>
              <a:rPr sz="2800" spc="5" dirty="0">
                <a:solidFill>
                  <a:srgbClr val="2E2B1F"/>
                </a:solidFill>
                <a:latin typeface="Calibri"/>
                <a:cs typeface="Calibri"/>
              </a:rPr>
              <a:t> </a:t>
            </a:r>
            <a:r>
              <a:rPr sz="2800" dirty="0">
                <a:solidFill>
                  <a:srgbClr val="2E2B1F"/>
                </a:solidFill>
                <a:latin typeface="Calibri"/>
                <a:cs typeface="Calibri"/>
              </a:rPr>
              <a:t>the </a:t>
            </a:r>
            <a:r>
              <a:rPr sz="2800" spc="-10" dirty="0">
                <a:solidFill>
                  <a:srgbClr val="2E2B1F"/>
                </a:solidFill>
                <a:latin typeface="Calibri"/>
                <a:cs typeface="Calibri"/>
              </a:rPr>
              <a:t>right table (table </a:t>
            </a:r>
            <a:r>
              <a:rPr sz="2800" spc="-5" dirty="0">
                <a:solidFill>
                  <a:srgbClr val="2E2B1F"/>
                </a:solidFill>
                <a:latin typeface="Calibri"/>
                <a:cs typeface="Calibri"/>
              </a:rPr>
              <a:t> </a:t>
            </a:r>
            <a:r>
              <a:rPr sz="2800" dirty="0">
                <a:solidFill>
                  <a:srgbClr val="2E2B1F"/>
                </a:solidFill>
                <a:latin typeface="Calibri"/>
                <a:cs typeface="Calibri"/>
              </a:rPr>
              <a:t>B) </a:t>
            </a:r>
            <a:r>
              <a:rPr sz="2800" spc="-10" dirty="0">
                <a:solidFill>
                  <a:srgbClr val="2E2B1F"/>
                </a:solidFill>
                <a:latin typeface="Calibri"/>
                <a:cs typeface="Calibri"/>
              </a:rPr>
              <a:t>that </a:t>
            </a:r>
            <a:r>
              <a:rPr sz="2800" spc="-5" dirty="0">
                <a:solidFill>
                  <a:srgbClr val="2E2B1F"/>
                </a:solidFill>
                <a:latin typeface="Calibri"/>
                <a:cs typeface="Calibri"/>
              </a:rPr>
              <a:t>do not </a:t>
            </a:r>
            <a:r>
              <a:rPr sz="2800" spc="-15" dirty="0">
                <a:solidFill>
                  <a:srgbClr val="2E2B1F"/>
                </a:solidFill>
                <a:latin typeface="Calibri"/>
                <a:cs typeface="Calibri"/>
              </a:rPr>
              <a:t>match </a:t>
            </a:r>
            <a:r>
              <a:rPr sz="2800" spc="-10" dirty="0">
                <a:solidFill>
                  <a:srgbClr val="2E2B1F"/>
                </a:solidFill>
                <a:latin typeface="Calibri"/>
                <a:cs typeface="Calibri"/>
              </a:rPr>
              <a:t> </a:t>
            </a:r>
            <a:r>
              <a:rPr sz="2800" spc="-20" dirty="0">
                <a:solidFill>
                  <a:srgbClr val="2E2B1F"/>
                </a:solidFill>
                <a:latin typeface="Calibri"/>
                <a:cs typeface="Calibri"/>
              </a:rPr>
              <a:t>any</a:t>
            </a:r>
            <a:r>
              <a:rPr sz="2800" spc="35" dirty="0">
                <a:solidFill>
                  <a:srgbClr val="2E2B1F"/>
                </a:solidFill>
                <a:latin typeface="Calibri"/>
                <a:cs typeface="Calibri"/>
              </a:rPr>
              <a:t> </a:t>
            </a:r>
            <a:r>
              <a:rPr sz="2800" spc="-20" dirty="0">
                <a:solidFill>
                  <a:srgbClr val="2E2B1F"/>
                </a:solidFill>
                <a:latin typeface="Calibri"/>
                <a:cs typeface="Calibri"/>
              </a:rPr>
              <a:t>records</a:t>
            </a:r>
            <a:r>
              <a:rPr sz="2800" spc="30" dirty="0">
                <a:solidFill>
                  <a:srgbClr val="2E2B1F"/>
                </a:solidFill>
                <a:latin typeface="Calibri"/>
                <a:cs typeface="Calibri"/>
              </a:rPr>
              <a:t> </a:t>
            </a:r>
            <a:r>
              <a:rPr sz="2800" dirty="0">
                <a:solidFill>
                  <a:srgbClr val="2E2B1F"/>
                </a:solidFill>
                <a:latin typeface="Calibri"/>
                <a:cs typeface="Calibri"/>
              </a:rPr>
              <a:t>in</a:t>
            </a:r>
            <a:r>
              <a:rPr sz="2800" spc="35" dirty="0">
                <a:solidFill>
                  <a:srgbClr val="2E2B1F"/>
                </a:solidFill>
                <a:latin typeface="Calibri"/>
                <a:cs typeface="Calibri"/>
              </a:rPr>
              <a:t> </a:t>
            </a:r>
            <a:r>
              <a:rPr sz="2800" dirty="0">
                <a:solidFill>
                  <a:srgbClr val="2E2B1F"/>
                </a:solidFill>
                <a:latin typeface="Calibri"/>
                <a:cs typeface="Calibri"/>
              </a:rPr>
              <a:t>the </a:t>
            </a:r>
            <a:r>
              <a:rPr sz="2800" spc="5" dirty="0">
                <a:solidFill>
                  <a:srgbClr val="2E2B1F"/>
                </a:solidFill>
                <a:latin typeface="Calibri"/>
                <a:cs typeface="Calibri"/>
              </a:rPr>
              <a:t> </a:t>
            </a:r>
            <a:r>
              <a:rPr sz="2800" spc="-10" dirty="0">
                <a:solidFill>
                  <a:srgbClr val="2E2B1F"/>
                </a:solidFill>
                <a:latin typeface="Calibri"/>
                <a:cs typeface="Calibri"/>
              </a:rPr>
              <a:t>left</a:t>
            </a:r>
            <a:r>
              <a:rPr sz="2800" spc="-20" dirty="0">
                <a:solidFill>
                  <a:srgbClr val="2E2B1F"/>
                </a:solidFill>
                <a:latin typeface="Calibri"/>
                <a:cs typeface="Calibri"/>
              </a:rPr>
              <a:t> </a:t>
            </a:r>
            <a:r>
              <a:rPr sz="2800" spc="-10" dirty="0">
                <a:solidFill>
                  <a:srgbClr val="2E2B1F"/>
                </a:solidFill>
                <a:latin typeface="Calibri"/>
                <a:cs typeface="Calibri"/>
              </a:rPr>
              <a:t>table</a:t>
            </a:r>
            <a:r>
              <a:rPr sz="2800" spc="-5" dirty="0">
                <a:solidFill>
                  <a:srgbClr val="2E2B1F"/>
                </a:solidFill>
                <a:latin typeface="Calibri"/>
                <a:cs typeface="Calibri"/>
              </a:rPr>
              <a:t> </a:t>
            </a:r>
            <a:r>
              <a:rPr sz="2800" spc="-10" dirty="0">
                <a:solidFill>
                  <a:srgbClr val="2E2B1F"/>
                </a:solidFill>
                <a:latin typeface="Calibri"/>
                <a:cs typeface="Calibri"/>
              </a:rPr>
              <a:t>(table</a:t>
            </a:r>
            <a:r>
              <a:rPr sz="2800" spc="-20" dirty="0">
                <a:solidFill>
                  <a:srgbClr val="2E2B1F"/>
                </a:solidFill>
                <a:latin typeface="Calibri"/>
                <a:cs typeface="Calibri"/>
              </a:rPr>
              <a:t> </a:t>
            </a:r>
            <a:r>
              <a:rPr sz="2800" spc="-5" dirty="0">
                <a:solidFill>
                  <a:srgbClr val="2E2B1F"/>
                </a:solidFill>
                <a:latin typeface="Calibri"/>
                <a:cs typeface="Calibri"/>
              </a:rPr>
              <a:t>A).</a:t>
            </a:r>
            <a:endParaRPr sz="2800" dirty="0">
              <a:latin typeface="Calibri"/>
              <a:cs typeface="Calibri"/>
            </a:endParaRPr>
          </a:p>
        </p:txBody>
      </p:sp>
      <p:pic>
        <p:nvPicPr>
          <p:cNvPr id="4" name="object 4"/>
          <p:cNvPicPr/>
          <p:nvPr/>
        </p:nvPicPr>
        <p:blipFill>
          <a:blip r:embed="rId2" cstate="print"/>
          <a:stretch>
            <a:fillRect/>
          </a:stretch>
        </p:blipFill>
        <p:spPr>
          <a:xfrm>
            <a:off x="4474464" y="2654808"/>
            <a:ext cx="3657600" cy="2466720"/>
          </a:xfrm>
          <a:prstGeom prst="rect">
            <a:avLst/>
          </a:prstGeom>
        </p:spPr>
      </p:pic>
      <p:pic>
        <p:nvPicPr>
          <p:cNvPr id="5" name="Picture 4" descr="Logo&#10;&#10;Description automatically generated">
            <a:extLst>
              <a:ext uri="{FF2B5EF4-FFF2-40B4-BE49-F238E27FC236}">
                <a16:creationId xmlns:a16="http://schemas.microsoft.com/office/drawing/2014/main" id="{47BB27F9-C1C0-E60E-7199-9EC5D93588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0040" y="525906"/>
            <a:ext cx="668020" cy="668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0925" y="468124"/>
            <a:ext cx="7254875" cy="727075"/>
          </a:xfrm>
          <a:prstGeom prst="rect">
            <a:avLst/>
          </a:prstGeom>
        </p:spPr>
        <p:txBody>
          <a:bodyPr vert="horz" wrap="square" lIns="0" tIns="13335" rIns="0" bIns="0" rtlCol="0">
            <a:spAutoFit/>
          </a:bodyPr>
          <a:lstStyle/>
          <a:p>
            <a:pPr marL="12700">
              <a:lnSpc>
                <a:spcPct val="100000"/>
              </a:lnSpc>
              <a:spcBef>
                <a:spcPts val="105"/>
              </a:spcBef>
            </a:pPr>
            <a:r>
              <a:rPr spc="-110" dirty="0"/>
              <a:t>Ri</a:t>
            </a:r>
            <a:r>
              <a:rPr spc="-135" dirty="0"/>
              <a:t>g</a:t>
            </a:r>
            <a:r>
              <a:rPr spc="-105" dirty="0"/>
              <a:t>h</a:t>
            </a:r>
            <a:r>
              <a:rPr dirty="0"/>
              <a:t>t</a:t>
            </a:r>
            <a:r>
              <a:rPr spc="-180" dirty="0"/>
              <a:t> </a:t>
            </a:r>
            <a:r>
              <a:rPr spc="-105" dirty="0"/>
              <a:t>Jo</a:t>
            </a:r>
            <a:r>
              <a:rPr spc="-110" dirty="0"/>
              <a:t>i</a:t>
            </a:r>
            <a:r>
              <a:rPr dirty="0"/>
              <a:t>n</a:t>
            </a:r>
            <a:r>
              <a:rPr spc="-210" dirty="0"/>
              <a:t> </a:t>
            </a:r>
            <a:r>
              <a:rPr spc="-105" dirty="0"/>
              <a:t>E</a:t>
            </a:r>
            <a:r>
              <a:rPr spc="-204" dirty="0"/>
              <a:t>x</a:t>
            </a:r>
            <a:r>
              <a:rPr spc="-110" dirty="0"/>
              <a:t>c</a:t>
            </a:r>
            <a:r>
              <a:rPr spc="-105" dirty="0"/>
              <a:t>lud</a:t>
            </a:r>
            <a:r>
              <a:rPr spc="-110" dirty="0"/>
              <a:t>i</a:t>
            </a:r>
            <a:r>
              <a:rPr spc="-105" dirty="0"/>
              <a:t>n</a:t>
            </a:r>
            <a:r>
              <a:rPr dirty="0"/>
              <a:t>g</a:t>
            </a:r>
            <a:r>
              <a:rPr spc="-190" dirty="0"/>
              <a:t> </a:t>
            </a:r>
            <a:r>
              <a:rPr spc="-105" dirty="0"/>
              <a:t>Inne</a:t>
            </a:r>
            <a:r>
              <a:rPr dirty="0"/>
              <a:t>r</a:t>
            </a:r>
            <a:r>
              <a:rPr spc="-210" dirty="0"/>
              <a:t> </a:t>
            </a:r>
            <a:r>
              <a:rPr spc="-105" dirty="0"/>
              <a:t>Jo</a:t>
            </a:r>
            <a:r>
              <a:rPr spc="-110" dirty="0"/>
              <a:t>i</a:t>
            </a:r>
            <a:r>
              <a:rPr dirty="0"/>
              <a:t>n</a:t>
            </a:r>
          </a:p>
        </p:txBody>
      </p:sp>
      <p:sp>
        <p:nvSpPr>
          <p:cNvPr id="3" name="object 3"/>
          <p:cNvSpPr txBox="1"/>
          <p:nvPr/>
        </p:nvSpPr>
        <p:spPr>
          <a:xfrm>
            <a:off x="914400" y="3352800"/>
            <a:ext cx="6795770" cy="2672080"/>
          </a:xfrm>
          <a:prstGeom prst="rect">
            <a:avLst/>
          </a:prstGeom>
        </p:spPr>
        <p:txBody>
          <a:bodyPr vert="horz" wrap="square" lIns="0" tIns="12700" rIns="0" bIns="0" rtlCol="0">
            <a:spAutoFit/>
          </a:bodyPr>
          <a:lstStyle/>
          <a:p>
            <a:pPr marL="241300" marR="481330" indent="-228600">
              <a:lnSpc>
                <a:spcPct val="100000"/>
              </a:lnSpc>
              <a:spcBef>
                <a:spcPts val="100"/>
              </a:spcBef>
              <a:buClr>
                <a:srgbClr val="A9A47B"/>
              </a:buClr>
              <a:buFont typeface="Arial MT"/>
              <a:buChar char="•"/>
              <a:tabLst>
                <a:tab pos="241300" algn="l"/>
              </a:tabLst>
            </a:pPr>
            <a:r>
              <a:rPr sz="2800" spc="-10" dirty="0">
                <a:solidFill>
                  <a:srgbClr val="2E2B1F"/>
                </a:solidFill>
                <a:latin typeface="Calibri"/>
                <a:cs typeface="Calibri"/>
              </a:rPr>
              <a:t>SELECT</a:t>
            </a:r>
            <a:r>
              <a:rPr sz="2800" dirty="0">
                <a:solidFill>
                  <a:srgbClr val="2E2B1F"/>
                </a:solidFill>
                <a:latin typeface="Calibri"/>
                <a:cs typeface="Calibri"/>
              </a:rPr>
              <a:t> * </a:t>
            </a:r>
            <a:r>
              <a:rPr sz="2800" spc="-10" dirty="0">
                <a:solidFill>
                  <a:srgbClr val="2E2B1F"/>
                </a:solidFill>
                <a:latin typeface="Calibri"/>
                <a:cs typeface="Calibri"/>
              </a:rPr>
              <a:t>FROM</a:t>
            </a:r>
            <a:r>
              <a:rPr sz="2800" dirty="0">
                <a:solidFill>
                  <a:srgbClr val="2E2B1F"/>
                </a:solidFill>
                <a:latin typeface="Calibri"/>
                <a:cs typeface="Calibri"/>
              </a:rPr>
              <a:t> </a:t>
            </a:r>
            <a:r>
              <a:rPr sz="2800" spc="-40" dirty="0">
                <a:solidFill>
                  <a:srgbClr val="2E2B1F"/>
                </a:solidFill>
                <a:latin typeface="Calibri"/>
                <a:cs typeface="Calibri"/>
              </a:rPr>
              <a:t>TableA</a:t>
            </a:r>
            <a:r>
              <a:rPr sz="2800" spc="-5" dirty="0">
                <a:solidFill>
                  <a:srgbClr val="2E2B1F"/>
                </a:solidFill>
                <a:latin typeface="Calibri"/>
                <a:cs typeface="Calibri"/>
              </a:rPr>
              <a:t> </a:t>
            </a:r>
            <a:r>
              <a:rPr sz="2800" dirty="0">
                <a:solidFill>
                  <a:srgbClr val="2E2B1F"/>
                </a:solidFill>
                <a:latin typeface="Calibri"/>
                <a:cs typeface="Calibri"/>
              </a:rPr>
              <a:t>RIGHT</a:t>
            </a:r>
            <a:r>
              <a:rPr sz="2800" spc="-15" dirty="0">
                <a:solidFill>
                  <a:srgbClr val="2E2B1F"/>
                </a:solidFill>
                <a:latin typeface="Calibri"/>
                <a:cs typeface="Calibri"/>
              </a:rPr>
              <a:t> </a:t>
            </a:r>
            <a:r>
              <a:rPr sz="2800" dirty="0">
                <a:solidFill>
                  <a:srgbClr val="2E2B1F"/>
                </a:solidFill>
                <a:latin typeface="Calibri"/>
                <a:cs typeface="Calibri"/>
              </a:rPr>
              <a:t>JOIN</a:t>
            </a:r>
            <a:r>
              <a:rPr sz="2800" spc="-15" dirty="0">
                <a:solidFill>
                  <a:srgbClr val="2E2B1F"/>
                </a:solidFill>
                <a:latin typeface="Calibri"/>
                <a:cs typeface="Calibri"/>
              </a:rPr>
              <a:t> </a:t>
            </a:r>
            <a:r>
              <a:rPr sz="2800" spc="-40" dirty="0">
                <a:solidFill>
                  <a:srgbClr val="2E2B1F"/>
                </a:solidFill>
                <a:latin typeface="Calibri"/>
                <a:cs typeface="Calibri"/>
              </a:rPr>
              <a:t>TableB </a:t>
            </a:r>
            <a:r>
              <a:rPr sz="2800" spc="-615" dirty="0">
                <a:solidFill>
                  <a:srgbClr val="2E2B1F"/>
                </a:solidFill>
                <a:latin typeface="Calibri"/>
                <a:cs typeface="Calibri"/>
              </a:rPr>
              <a:t> </a:t>
            </a:r>
            <a:r>
              <a:rPr sz="2800" spc="-5" dirty="0">
                <a:solidFill>
                  <a:srgbClr val="2E2B1F"/>
                </a:solidFill>
                <a:latin typeface="Calibri"/>
                <a:cs typeface="Calibri"/>
              </a:rPr>
              <a:t>ON</a:t>
            </a:r>
            <a:r>
              <a:rPr sz="2800" dirty="0">
                <a:solidFill>
                  <a:srgbClr val="2E2B1F"/>
                </a:solidFill>
                <a:latin typeface="Calibri"/>
                <a:cs typeface="Calibri"/>
              </a:rPr>
              <a:t> </a:t>
            </a:r>
            <a:r>
              <a:rPr sz="2800" spc="-25" dirty="0">
                <a:solidFill>
                  <a:srgbClr val="2E2B1F"/>
                </a:solidFill>
                <a:latin typeface="Calibri"/>
                <a:cs typeface="Calibri"/>
              </a:rPr>
              <a:t>TableA.PK</a:t>
            </a:r>
            <a:r>
              <a:rPr sz="2800" dirty="0">
                <a:solidFill>
                  <a:srgbClr val="2E2B1F"/>
                </a:solidFill>
                <a:latin typeface="Calibri"/>
                <a:cs typeface="Calibri"/>
              </a:rPr>
              <a:t> =</a:t>
            </a:r>
            <a:r>
              <a:rPr sz="2800" spc="5" dirty="0">
                <a:solidFill>
                  <a:srgbClr val="2E2B1F"/>
                </a:solidFill>
                <a:latin typeface="Calibri"/>
                <a:cs typeface="Calibri"/>
              </a:rPr>
              <a:t> </a:t>
            </a:r>
            <a:r>
              <a:rPr sz="2800" spc="-25" dirty="0">
                <a:solidFill>
                  <a:srgbClr val="2E2B1F"/>
                </a:solidFill>
                <a:latin typeface="Calibri"/>
                <a:cs typeface="Calibri"/>
              </a:rPr>
              <a:t>TableB.PK</a:t>
            </a:r>
            <a:endParaRPr sz="2800" dirty="0">
              <a:latin typeface="Calibri"/>
              <a:cs typeface="Calibri"/>
            </a:endParaRPr>
          </a:p>
          <a:p>
            <a:pPr marL="241300">
              <a:lnSpc>
                <a:spcPct val="100000"/>
              </a:lnSpc>
            </a:pPr>
            <a:r>
              <a:rPr sz="2800" dirty="0">
                <a:solidFill>
                  <a:srgbClr val="2E2B1F"/>
                </a:solidFill>
                <a:latin typeface="Calibri"/>
                <a:cs typeface="Calibri"/>
              </a:rPr>
              <a:t>WHERE</a:t>
            </a:r>
            <a:r>
              <a:rPr sz="2800" spc="-30" dirty="0">
                <a:solidFill>
                  <a:srgbClr val="2E2B1F"/>
                </a:solidFill>
                <a:latin typeface="Calibri"/>
                <a:cs typeface="Calibri"/>
              </a:rPr>
              <a:t> </a:t>
            </a:r>
            <a:r>
              <a:rPr sz="2800" spc="-25" dirty="0">
                <a:solidFill>
                  <a:srgbClr val="2E2B1F"/>
                </a:solidFill>
                <a:latin typeface="Calibri"/>
                <a:cs typeface="Calibri"/>
              </a:rPr>
              <a:t>TableA.PK</a:t>
            </a:r>
            <a:r>
              <a:rPr sz="2800" spc="-15" dirty="0">
                <a:solidFill>
                  <a:srgbClr val="2E2B1F"/>
                </a:solidFill>
                <a:latin typeface="Calibri"/>
                <a:cs typeface="Calibri"/>
              </a:rPr>
              <a:t> </a:t>
            </a:r>
            <a:r>
              <a:rPr sz="2800" dirty="0">
                <a:solidFill>
                  <a:srgbClr val="2E2B1F"/>
                </a:solidFill>
                <a:latin typeface="Calibri"/>
                <a:cs typeface="Calibri"/>
              </a:rPr>
              <a:t>IS</a:t>
            </a:r>
            <a:r>
              <a:rPr sz="2800" spc="-20" dirty="0">
                <a:solidFill>
                  <a:srgbClr val="2E2B1F"/>
                </a:solidFill>
                <a:latin typeface="Calibri"/>
                <a:cs typeface="Calibri"/>
              </a:rPr>
              <a:t> </a:t>
            </a:r>
            <a:r>
              <a:rPr sz="2800" dirty="0">
                <a:solidFill>
                  <a:srgbClr val="2E2B1F"/>
                </a:solidFill>
                <a:latin typeface="Calibri"/>
                <a:cs typeface="Calibri"/>
              </a:rPr>
              <a:t>NULL</a:t>
            </a:r>
            <a:endParaRPr sz="2800" dirty="0">
              <a:latin typeface="Calibri"/>
              <a:cs typeface="Calibri"/>
            </a:endParaRPr>
          </a:p>
          <a:p>
            <a:pPr marL="241300" marR="5080" indent="-228600">
              <a:lnSpc>
                <a:spcPct val="100000"/>
              </a:lnSpc>
              <a:spcBef>
                <a:spcPts val="675"/>
              </a:spcBef>
              <a:buClr>
                <a:srgbClr val="A9A47B"/>
              </a:buClr>
              <a:buFont typeface="Arial MT"/>
              <a:buChar char="•"/>
              <a:tabLst>
                <a:tab pos="241300" algn="l"/>
              </a:tabLst>
            </a:pPr>
            <a:r>
              <a:rPr sz="2800" spc="-20" dirty="0">
                <a:solidFill>
                  <a:srgbClr val="2E2B1F"/>
                </a:solidFill>
                <a:latin typeface="Calibri"/>
                <a:cs typeface="Calibri"/>
              </a:rPr>
              <a:t>Perform</a:t>
            </a:r>
            <a:r>
              <a:rPr sz="2800" spc="-15" dirty="0">
                <a:solidFill>
                  <a:srgbClr val="2E2B1F"/>
                </a:solidFill>
                <a:latin typeface="Calibri"/>
                <a:cs typeface="Calibri"/>
              </a:rPr>
              <a:t> </a:t>
            </a:r>
            <a:r>
              <a:rPr sz="2800" spc="-10" dirty="0">
                <a:solidFill>
                  <a:srgbClr val="2E2B1F"/>
                </a:solidFill>
                <a:latin typeface="Calibri"/>
                <a:cs typeface="Calibri"/>
              </a:rPr>
              <a:t>right outer</a:t>
            </a:r>
            <a:r>
              <a:rPr sz="2800" dirty="0">
                <a:solidFill>
                  <a:srgbClr val="2E2B1F"/>
                </a:solidFill>
                <a:latin typeface="Calibri"/>
                <a:cs typeface="Calibri"/>
              </a:rPr>
              <a:t> </a:t>
            </a:r>
            <a:r>
              <a:rPr sz="2800" spc="-5" dirty="0">
                <a:solidFill>
                  <a:srgbClr val="2E2B1F"/>
                </a:solidFill>
                <a:latin typeface="Calibri"/>
                <a:cs typeface="Calibri"/>
              </a:rPr>
              <a:t>join, </a:t>
            </a:r>
            <a:r>
              <a:rPr sz="2800" dirty="0">
                <a:solidFill>
                  <a:srgbClr val="2E2B1F"/>
                </a:solidFill>
                <a:latin typeface="Calibri"/>
                <a:cs typeface="Calibri"/>
              </a:rPr>
              <a:t>then</a:t>
            </a:r>
            <a:r>
              <a:rPr sz="2800" spc="5" dirty="0">
                <a:solidFill>
                  <a:srgbClr val="2E2B1F"/>
                </a:solidFill>
                <a:latin typeface="Calibri"/>
                <a:cs typeface="Calibri"/>
              </a:rPr>
              <a:t> </a:t>
            </a:r>
            <a:r>
              <a:rPr sz="2800" spc="-20" dirty="0">
                <a:solidFill>
                  <a:srgbClr val="2E2B1F"/>
                </a:solidFill>
                <a:latin typeface="Calibri"/>
                <a:cs typeface="Calibri"/>
              </a:rPr>
              <a:t>exclude</a:t>
            </a:r>
            <a:r>
              <a:rPr sz="2800" spc="-5" dirty="0">
                <a:solidFill>
                  <a:srgbClr val="2E2B1F"/>
                </a:solidFill>
                <a:latin typeface="Calibri"/>
                <a:cs typeface="Calibri"/>
              </a:rPr>
              <a:t> </a:t>
            </a:r>
            <a:r>
              <a:rPr sz="2800" dirty="0">
                <a:solidFill>
                  <a:srgbClr val="2E2B1F"/>
                </a:solidFill>
                <a:latin typeface="Calibri"/>
                <a:cs typeface="Calibri"/>
              </a:rPr>
              <a:t>the </a:t>
            </a:r>
            <a:r>
              <a:rPr sz="2800" spc="5" dirty="0">
                <a:solidFill>
                  <a:srgbClr val="2E2B1F"/>
                </a:solidFill>
                <a:latin typeface="Calibri"/>
                <a:cs typeface="Calibri"/>
              </a:rPr>
              <a:t> </a:t>
            </a:r>
            <a:r>
              <a:rPr sz="2800" spc="-20" dirty="0">
                <a:solidFill>
                  <a:srgbClr val="2E2B1F"/>
                </a:solidFill>
                <a:latin typeface="Calibri"/>
                <a:cs typeface="Calibri"/>
              </a:rPr>
              <a:t>records</a:t>
            </a:r>
            <a:r>
              <a:rPr sz="2800" spc="-10" dirty="0">
                <a:solidFill>
                  <a:srgbClr val="2E2B1F"/>
                </a:solidFill>
                <a:latin typeface="Calibri"/>
                <a:cs typeface="Calibri"/>
              </a:rPr>
              <a:t> we</a:t>
            </a:r>
            <a:r>
              <a:rPr sz="2800" dirty="0">
                <a:solidFill>
                  <a:srgbClr val="2E2B1F"/>
                </a:solidFill>
                <a:latin typeface="Calibri"/>
                <a:cs typeface="Calibri"/>
              </a:rPr>
              <a:t> </a:t>
            </a:r>
            <a:r>
              <a:rPr sz="2800" spc="-5" dirty="0">
                <a:solidFill>
                  <a:srgbClr val="2E2B1F"/>
                </a:solidFill>
                <a:latin typeface="Calibri"/>
                <a:cs typeface="Calibri"/>
              </a:rPr>
              <a:t>don't</a:t>
            </a:r>
            <a:r>
              <a:rPr sz="2800" dirty="0">
                <a:solidFill>
                  <a:srgbClr val="2E2B1F"/>
                </a:solidFill>
                <a:latin typeface="Calibri"/>
                <a:cs typeface="Calibri"/>
              </a:rPr>
              <a:t> </a:t>
            </a:r>
            <a:r>
              <a:rPr sz="2800" spc="-15" dirty="0">
                <a:solidFill>
                  <a:srgbClr val="2E2B1F"/>
                </a:solidFill>
                <a:latin typeface="Calibri"/>
                <a:cs typeface="Calibri"/>
              </a:rPr>
              <a:t>want</a:t>
            </a:r>
            <a:r>
              <a:rPr sz="2800" dirty="0">
                <a:solidFill>
                  <a:srgbClr val="2E2B1F"/>
                </a:solidFill>
                <a:latin typeface="Calibri"/>
                <a:cs typeface="Calibri"/>
              </a:rPr>
              <a:t> </a:t>
            </a:r>
            <a:r>
              <a:rPr sz="2800" spc="-20" dirty="0">
                <a:solidFill>
                  <a:srgbClr val="2E2B1F"/>
                </a:solidFill>
                <a:latin typeface="Calibri"/>
                <a:cs typeface="Calibri"/>
              </a:rPr>
              <a:t>from</a:t>
            </a:r>
            <a:r>
              <a:rPr sz="2800" spc="-5" dirty="0">
                <a:solidFill>
                  <a:srgbClr val="2E2B1F"/>
                </a:solidFill>
                <a:latin typeface="Calibri"/>
                <a:cs typeface="Calibri"/>
              </a:rPr>
              <a:t> the</a:t>
            </a:r>
            <a:r>
              <a:rPr sz="2800" spc="5" dirty="0">
                <a:solidFill>
                  <a:srgbClr val="2E2B1F"/>
                </a:solidFill>
                <a:latin typeface="Calibri"/>
                <a:cs typeface="Calibri"/>
              </a:rPr>
              <a:t> </a:t>
            </a:r>
            <a:r>
              <a:rPr sz="2800" spc="-10" dirty="0">
                <a:solidFill>
                  <a:srgbClr val="2E2B1F"/>
                </a:solidFill>
                <a:latin typeface="Calibri"/>
                <a:cs typeface="Calibri"/>
              </a:rPr>
              <a:t>left </a:t>
            </a:r>
            <a:r>
              <a:rPr sz="2800" spc="-5" dirty="0">
                <a:solidFill>
                  <a:srgbClr val="2E2B1F"/>
                </a:solidFill>
                <a:latin typeface="Calibri"/>
                <a:cs typeface="Calibri"/>
              </a:rPr>
              <a:t>side</a:t>
            </a:r>
            <a:r>
              <a:rPr sz="2800" dirty="0">
                <a:solidFill>
                  <a:srgbClr val="2E2B1F"/>
                </a:solidFill>
                <a:latin typeface="Calibri"/>
                <a:cs typeface="Calibri"/>
              </a:rPr>
              <a:t> via</a:t>
            </a:r>
            <a:r>
              <a:rPr sz="2800" spc="-15" dirty="0">
                <a:solidFill>
                  <a:srgbClr val="2E2B1F"/>
                </a:solidFill>
                <a:latin typeface="Calibri"/>
                <a:cs typeface="Calibri"/>
              </a:rPr>
              <a:t> </a:t>
            </a:r>
            <a:r>
              <a:rPr sz="2800" dirty="0">
                <a:solidFill>
                  <a:srgbClr val="2E2B1F"/>
                </a:solidFill>
                <a:latin typeface="Calibri"/>
                <a:cs typeface="Calibri"/>
              </a:rPr>
              <a:t>a </a:t>
            </a:r>
            <a:r>
              <a:rPr sz="2800" spc="-620" dirty="0">
                <a:solidFill>
                  <a:srgbClr val="2E2B1F"/>
                </a:solidFill>
                <a:latin typeface="Calibri"/>
                <a:cs typeface="Calibri"/>
              </a:rPr>
              <a:t> </a:t>
            </a:r>
            <a:r>
              <a:rPr sz="2800" spc="-10" dirty="0">
                <a:solidFill>
                  <a:srgbClr val="2E2B1F"/>
                </a:solidFill>
                <a:latin typeface="Calibri"/>
                <a:cs typeface="Calibri"/>
              </a:rPr>
              <a:t>where</a:t>
            </a:r>
            <a:r>
              <a:rPr sz="2800" spc="-20" dirty="0">
                <a:solidFill>
                  <a:srgbClr val="2E2B1F"/>
                </a:solidFill>
                <a:latin typeface="Calibri"/>
                <a:cs typeface="Calibri"/>
              </a:rPr>
              <a:t> </a:t>
            </a:r>
            <a:r>
              <a:rPr sz="2800" dirty="0">
                <a:solidFill>
                  <a:srgbClr val="2E2B1F"/>
                </a:solidFill>
                <a:latin typeface="Calibri"/>
                <a:cs typeface="Calibri"/>
              </a:rPr>
              <a:t>clause.</a:t>
            </a:r>
            <a:endParaRPr sz="280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3801694377"/>
              </p:ext>
            </p:extLst>
          </p:nvPr>
        </p:nvGraphicFramePr>
        <p:xfrm>
          <a:off x="838200" y="1277619"/>
          <a:ext cx="7467600" cy="1752597"/>
        </p:xfrm>
        <a:graphic>
          <a:graphicData uri="http://schemas.openxmlformats.org/drawingml/2006/table">
            <a:tbl>
              <a:tblPr firstRow="1" bandRow="1">
                <a:tableStyleId>{2D5ABB26-0587-4C30-8999-92F81FD0307C}</a:tableStyleId>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640079">
                <a:tc>
                  <a:txBody>
                    <a:bodyPr/>
                    <a:lstStyle/>
                    <a:p>
                      <a:pPr marL="91440" marR="1125855">
                        <a:lnSpc>
                          <a:spcPct val="100000"/>
                        </a:lnSpc>
                        <a:spcBef>
                          <a:spcPts val="245"/>
                        </a:spcBef>
                      </a:pPr>
                      <a:r>
                        <a:rPr sz="1800" b="1" spc="-140" dirty="0">
                          <a:solidFill>
                            <a:srgbClr val="FFFFFF"/>
                          </a:solidFill>
                          <a:latin typeface="Calibri"/>
                          <a:cs typeface="Calibri"/>
                        </a:rPr>
                        <a:t>T</a:t>
                      </a:r>
                      <a:r>
                        <a:rPr sz="1800" b="1" dirty="0">
                          <a:solidFill>
                            <a:srgbClr val="FFFFFF"/>
                          </a:solidFill>
                          <a:latin typeface="Calibri"/>
                          <a:cs typeface="Calibri"/>
                        </a:rPr>
                        <a:t>ableA  </a:t>
                      </a:r>
                      <a:r>
                        <a:rPr sz="1800" b="1" spc="-25" dirty="0">
                          <a:solidFill>
                            <a:srgbClr val="FFFFFF"/>
                          </a:solidFill>
                          <a:latin typeface="Calibri"/>
                          <a:cs typeface="Calibri"/>
                        </a:rPr>
                        <a:t>Value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a:lnSpc>
                          <a:spcPct val="100000"/>
                        </a:lnSpc>
                        <a:spcBef>
                          <a:spcPts val="50"/>
                        </a:spcBef>
                      </a:pPr>
                      <a:endParaRPr sz="2050" dirty="0">
                        <a:latin typeface="Times New Roman"/>
                        <a:cs typeface="Times New Roman"/>
                      </a:endParaRPr>
                    </a:p>
                    <a:p>
                      <a:pPr marL="91440">
                        <a:lnSpc>
                          <a:spcPct val="100000"/>
                        </a:lnSpc>
                      </a:pPr>
                      <a:r>
                        <a:rPr sz="1800" b="1" dirty="0">
                          <a:solidFill>
                            <a:srgbClr val="FFFFFF"/>
                          </a:solidFill>
                          <a:latin typeface="Calibri"/>
                          <a:cs typeface="Calibri"/>
                        </a:rPr>
                        <a:t>PK</a:t>
                      </a:r>
                      <a:endParaRPr sz="1800" dirty="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marL="91440" marR="1136015">
                        <a:lnSpc>
                          <a:spcPct val="100000"/>
                        </a:lnSpc>
                        <a:spcBef>
                          <a:spcPts val="245"/>
                        </a:spcBef>
                      </a:pPr>
                      <a:r>
                        <a:rPr sz="1800" b="1" spc="-140" dirty="0">
                          <a:solidFill>
                            <a:srgbClr val="FFFFFF"/>
                          </a:solidFill>
                          <a:latin typeface="Calibri"/>
                          <a:cs typeface="Calibri"/>
                        </a:rPr>
                        <a:t>T</a:t>
                      </a:r>
                      <a:r>
                        <a:rPr sz="1800" b="1" dirty="0">
                          <a:solidFill>
                            <a:srgbClr val="FFFFFF"/>
                          </a:solidFill>
                          <a:latin typeface="Calibri"/>
                          <a:cs typeface="Calibri"/>
                        </a:rPr>
                        <a:t>ableB  PK</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a:lnSpc>
                          <a:spcPct val="100000"/>
                        </a:lnSpc>
                        <a:spcBef>
                          <a:spcPts val="50"/>
                        </a:spcBef>
                      </a:pPr>
                      <a:endParaRPr sz="2050">
                        <a:latin typeface="Times New Roman"/>
                        <a:cs typeface="Times New Roman"/>
                      </a:endParaRPr>
                    </a:p>
                    <a:p>
                      <a:pPr marL="91440">
                        <a:lnSpc>
                          <a:spcPct val="100000"/>
                        </a:lnSpc>
                      </a:pPr>
                      <a:r>
                        <a:rPr sz="1800" b="1" spc="-25" dirty="0">
                          <a:solidFill>
                            <a:srgbClr val="FFFFFF"/>
                          </a:solidFill>
                          <a:latin typeface="Calibri"/>
                          <a:cs typeface="Calibri"/>
                        </a:rPr>
                        <a:t>Value</a:t>
                      </a:r>
                      <a:endParaRPr sz="18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extLst>
                  <a:ext uri="{0D108BD9-81ED-4DB2-BD59-A6C34878D82A}">
                    <a16:rowId xmlns:a16="http://schemas.microsoft.com/office/drawing/2014/main" val="10000"/>
                  </a:ext>
                </a:extLst>
              </a:tr>
              <a:tr h="370840">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8</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spc="-10" dirty="0">
                          <a:solidFill>
                            <a:srgbClr val="2E2B1F"/>
                          </a:solidFill>
                          <a:latin typeface="Calibri"/>
                          <a:cs typeface="Calibri"/>
                        </a:rPr>
                        <a:t>MICROSOFT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1"/>
                  </a:ext>
                </a:extLst>
              </a:tr>
              <a:tr h="370839">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9</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APPLE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2"/>
                  </a:ext>
                </a:extLst>
              </a:tr>
              <a:tr h="370839">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spc="-5" dirty="0">
                          <a:solidFill>
                            <a:srgbClr val="2E2B1F"/>
                          </a:solidFill>
                          <a:latin typeface="Calibri"/>
                          <a:cs typeface="Calibri"/>
                        </a:rPr>
                        <a:t>11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spc="-25" dirty="0">
                          <a:solidFill>
                            <a:srgbClr val="2E2B1F"/>
                          </a:solidFill>
                          <a:latin typeface="Calibri"/>
                          <a:cs typeface="Calibri"/>
                        </a:rPr>
                        <a:t>SCOTCH</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3"/>
                  </a:ext>
                </a:extLst>
              </a:tr>
            </a:tbl>
          </a:graphicData>
        </a:graphic>
      </p:graphicFrame>
      <p:pic>
        <p:nvPicPr>
          <p:cNvPr id="5" name="Picture 4" descr="Logo&#10;&#10;Description automatically generated">
            <a:extLst>
              <a:ext uri="{FF2B5EF4-FFF2-40B4-BE49-F238E27FC236}">
                <a16:creationId xmlns:a16="http://schemas.microsoft.com/office/drawing/2014/main" id="{8F2E6441-D697-2570-BAC6-39E61D0E23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800" y="0"/>
            <a:ext cx="838200" cy="83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2000"/>
                                        <p:tgtEl>
                                          <p:spTgt spid="3">
                                            <p:txEl>
                                              <p:pRg st="2" end="2"/>
                                            </p:txEl>
                                          </p:spTgt>
                                        </p:tgtEl>
                                      </p:cBhvr>
                                    </p:animEffect>
                                    <p:anim calcmode="lin" valueType="num">
                                      <p:cBhvr>
                                        <p:cTn id="27"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8"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6851"/>
            <a:ext cx="7313930" cy="727075"/>
          </a:xfrm>
          <a:prstGeom prst="rect">
            <a:avLst/>
          </a:prstGeom>
        </p:spPr>
        <p:txBody>
          <a:bodyPr vert="horz" wrap="square" lIns="0" tIns="13335" rIns="0" bIns="0" rtlCol="0">
            <a:spAutoFit/>
          </a:bodyPr>
          <a:lstStyle/>
          <a:p>
            <a:pPr marL="12700">
              <a:lnSpc>
                <a:spcPct val="100000"/>
              </a:lnSpc>
              <a:spcBef>
                <a:spcPts val="105"/>
              </a:spcBef>
            </a:pPr>
            <a:r>
              <a:rPr spc="-170" dirty="0"/>
              <a:t>F</a:t>
            </a:r>
            <a:r>
              <a:rPr spc="-105" dirty="0"/>
              <a:t>ul</a:t>
            </a:r>
            <a:r>
              <a:rPr dirty="0"/>
              <a:t>l</a:t>
            </a:r>
            <a:r>
              <a:rPr spc="-210" dirty="0"/>
              <a:t> </a:t>
            </a:r>
            <a:r>
              <a:rPr spc="-105" dirty="0"/>
              <a:t>Ou</a:t>
            </a:r>
            <a:r>
              <a:rPr spc="-140" dirty="0"/>
              <a:t>t</a:t>
            </a:r>
            <a:r>
              <a:rPr spc="-105" dirty="0"/>
              <a:t>e</a:t>
            </a:r>
            <a:r>
              <a:rPr dirty="0"/>
              <a:t>r</a:t>
            </a:r>
            <a:r>
              <a:rPr spc="-204" dirty="0"/>
              <a:t> </a:t>
            </a:r>
            <a:r>
              <a:rPr spc="-105" dirty="0"/>
              <a:t>E</a:t>
            </a:r>
            <a:r>
              <a:rPr spc="-204" dirty="0"/>
              <a:t>x</a:t>
            </a:r>
            <a:r>
              <a:rPr spc="-110" dirty="0"/>
              <a:t>c</a:t>
            </a:r>
            <a:r>
              <a:rPr spc="-105" dirty="0"/>
              <a:t>lud</a:t>
            </a:r>
            <a:r>
              <a:rPr spc="-110" dirty="0"/>
              <a:t>i</a:t>
            </a:r>
            <a:r>
              <a:rPr spc="-105" dirty="0"/>
              <a:t>n</a:t>
            </a:r>
            <a:r>
              <a:rPr dirty="0"/>
              <a:t>g</a:t>
            </a:r>
            <a:r>
              <a:rPr spc="-200" dirty="0"/>
              <a:t> </a:t>
            </a:r>
            <a:r>
              <a:rPr spc="-105" dirty="0"/>
              <a:t>Inne</a:t>
            </a:r>
            <a:r>
              <a:rPr dirty="0"/>
              <a:t>r</a:t>
            </a:r>
            <a:r>
              <a:rPr spc="-210" dirty="0"/>
              <a:t> </a:t>
            </a:r>
            <a:r>
              <a:rPr spc="-105" dirty="0"/>
              <a:t>Jo</a:t>
            </a:r>
            <a:r>
              <a:rPr spc="-110" dirty="0"/>
              <a:t>i</a:t>
            </a:r>
            <a:r>
              <a:rPr dirty="0"/>
              <a:t>n</a:t>
            </a:r>
          </a:p>
        </p:txBody>
      </p:sp>
      <p:sp>
        <p:nvSpPr>
          <p:cNvPr id="3" name="object 3"/>
          <p:cNvSpPr txBox="1"/>
          <p:nvPr/>
        </p:nvSpPr>
        <p:spPr>
          <a:xfrm>
            <a:off x="847344" y="1438711"/>
            <a:ext cx="3496056" cy="4047689"/>
          </a:xfrm>
          <a:prstGeom prst="rect">
            <a:avLst/>
          </a:prstGeom>
        </p:spPr>
        <p:txBody>
          <a:bodyPr vert="horz" wrap="square" lIns="0" tIns="12700" rIns="0" bIns="0" rtlCol="0">
            <a:spAutoFit/>
          </a:bodyPr>
          <a:lstStyle/>
          <a:p>
            <a:pPr marL="241300" marR="5080" indent="-228600">
              <a:lnSpc>
                <a:spcPct val="100000"/>
              </a:lnSpc>
              <a:spcBef>
                <a:spcPts val="100"/>
              </a:spcBef>
              <a:buClr>
                <a:srgbClr val="A9A47B"/>
              </a:buClr>
              <a:buFont typeface="Arial MT"/>
              <a:buChar char="•"/>
              <a:tabLst>
                <a:tab pos="241300" algn="l"/>
              </a:tabLst>
            </a:pPr>
            <a:r>
              <a:rPr sz="2800" spc="-5" dirty="0">
                <a:solidFill>
                  <a:srgbClr val="2E2B1F"/>
                </a:solidFill>
                <a:latin typeface="Calibri"/>
                <a:cs typeface="Calibri"/>
              </a:rPr>
              <a:t>This</a:t>
            </a:r>
            <a:r>
              <a:rPr sz="2800" spc="-30" dirty="0">
                <a:solidFill>
                  <a:srgbClr val="2E2B1F"/>
                </a:solidFill>
                <a:latin typeface="Calibri"/>
                <a:cs typeface="Calibri"/>
              </a:rPr>
              <a:t> </a:t>
            </a:r>
            <a:r>
              <a:rPr sz="2800" spc="-5" dirty="0">
                <a:solidFill>
                  <a:srgbClr val="2E2B1F"/>
                </a:solidFill>
                <a:latin typeface="Calibri"/>
                <a:cs typeface="Calibri"/>
              </a:rPr>
              <a:t>query</a:t>
            </a:r>
            <a:r>
              <a:rPr sz="2800" spc="-25" dirty="0">
                <a:solidFill>
                  <a:srgbClr val="2E2B1F"/>
                </a:solidFill>
                <a:latin typeface="Calibri"/>
                <a:cs typeface="Calibri"/>
              </a:rPr>
              <a:t> </a:t>
            </a:r>
            <a:r>
              <a:rPr sz="2800" dirty="0">
                <a:solidFill>
                  <a:srgbClr val="2E2B1F"/>
                </a:solidFill>
                <a:latin typeface="Calibri"/>
                <a:cs typeface="Calibri"/>
              </a:rPr>
              <a:t>will</a:t>
            </a:r>
            <a:r>
              <a:rPr sz="2800" spc="-45" dirty="0">
                <a:solidFill>
                  <a:srgbClr val="2E2B1F"/>
                </a:solidFill>
                <a:latin typeface="Calibri"/>
                <a:cs typeface="Calibri"/>
              </a:rPr>
              <a:t> </a:t>
            </a:r>
            <a:r>
              <a:rPr sz="2800" spc="-10" dirty="0">
                <a:solidFill>
                  <a:srgbClr val="2E2B1F"/>
                </a:solidFill>
                <a:latin typeface="Calibri"/>
                <a:cs typeface="Calibri"/>
              </a:rPr>
              <a:t>return </a:t>
            </a:r>
            <a:r>
              <a:rPr sz="2800" spc="-620" dirty="0">
                <a:solidFill>
                  <a:srgbClr val="2E2B1F"/>
                </a:solidFill>
                <a:latin typeface="Calibri"/>
                <a:cs typeface="Calibri"/>
              </a:rPr>
              <a:t> </a:t>
            </a:r>
            <a:r>
              <a:rPr sz="2800" dirty="0">
                <a:solidFill>
                  <a:srgbClr val="2E2B1F"/>
                </a:solidFill>
                <a:latin typeface="Calibri"/>
                <a:cs typeface="Calibri"/>
              </a:rPr>
              <a:t>all </a:t>
            </a:r>
            <a:r>
              <a:rPr sz="2800" spc="-5" dirty="0">
                <a:solidFill>
                  <a:srgbClr val="2E2B1F"/>
                </a:solidFill>
                <a:latin typeface="Calibri"/>
                <a:cs typeface="Calibri"/>
              </a:rPr>
              <a:t>of the </a:t>
            </a:r>
            <a:r>
              <a:rPr sz="2800" spc="-15" dirty="0">
                <a:solidFill>
                  <a:srgbClr val="2E2B1F"/>
                </a:solidFill>
                <a:latin typeface="Calibri"/>
                <a:cs typeface="Calibri"/>
              </a:rPr>
              <a:t>records </a:t>
            </a:r>
            <a:r>
              <a:rPr sz="2800" dirty="0">
                <a:solidFill>
                  <a:srgbClr val="2E2B1F"/>
                </a:solidFill>
                <a:latin typeface="Calibri"/>
                <a:cs typeface="Calibri"/>
              </a:rPr>
              <a:t>in </a:t>
            </a:r>
            <a:r>
              <a:rPr sz="2800" spc="5" dirty="0">
                <a:solidFill>
                  <a:srgbClr val="2E2B1F"/>
                </a:solidFill>
                <a:latin typeface="Calibri"/>
                <a:cs typeface="Calibri"/>
              </a:rPr>
              <a:t> </a:t>
            </a:r>
            <a:r>
              <a:rPr sz="2800" spc="-45" dirty="0">
                <a:solidFill>
                  <a:srgbClr val="2E2B1F"/>
                </a:solidFill>
                <a:latin typeface="Calibri"/>
                <a:cs typeface="Calibri"/>
              </a:rPr>
              <a:t>Table</a:t>
            </a:r>
            <a:r>
              <a:rPr sz="2800" spc="-25" dirty="0">
                <a:solidFill>
                  <a:srgbClr val="2E2B1F"/>
                </a:solidFill>
                <a:latin typeface="Calibri"/>
                <a:cs typeface="Calibri"/>
              </a:rPr>
              <a:t> </a:t>
            </a:r>
            <a:r>
              <a:rPr sz="2800" dirty="0">
                <a:solidFill>
                  <a:srgbClr val="2E2B1F"/>
                </a:solidFill>
                <a:latin typeface="Calibri"/>
                <a:cs typeface="Calibri"/>
              </a:rPr>
              <a:t>A</a:t>
            </a:r>
            <a:r>
              <a:rPr sz="2800" spc="-15" dirty="0">
                <a:solidFill>
                  <a:srgbClr val="2E2B1F"/>
                </a:solidFill>
                <a:latin typeface="Calibri"/>
                <a:cs typeface="Calibri"/>
              </a:rPr>
              <a:t> </a:t>
            </a:r>
            <a:r>
              <a:rPr sz="2800" dirty="0">
                <a:solidFill>
                  <a:srgbClr val="2E2B1F"/>
                </a:solidFill>
                <a:latin typeface="Calibri"/>
                <a:cs typeface="Calibri"/>
              </a:rPr>
              <a:t>and </a:t>
            </a:r>
            <a:r>
              <a:rPr sz="2800" spc="-45" dirty="0">
                <a:solidFill>
                  <a:srgbClr val="2E2B1F"/>
                </a:solidFill>
                <a:latin typeface="Calibri"/>
                <a:cs typeface="Calibri"/>
              </a:rPr>
              <a:t>Table</a:t>
            </a:r>
            <a:r>
              <a:rPr sz="2800" spc="-25" dirty="0">
                <a:solidFill>
                  <a:srgbClr val="2E2B1F"/>
                </a:solidFill>
                <a:latin typeface="Calibri"/>
                <a:cs typeface="Calibri"/>
              </a:rPr>
              <a:t> </a:t>
            </a:r>
            <a:r>
              <a:rPr sz="2800" dirty="0">
                <a:solidFill>
                  <a:srgbClr val="2E2B1F"/>
                </a:solidFill>
                <a:latin typeface="Calibri"/>
                <a:cs typeface="Calibri"/>
              </a:rPr>
              <a:t>B </a:t>
            </a:r>
            <a:r>
              <a:rPr sz="2800" spc="5" dirty="0">
                <a:solidFill>
                  <a:srgbClr val="2E2B1F"/>
                </a:solidFill>
                <a:latin typeface="Calibri"/>
                <a:cs typeface="Calibri"/>
              </a:rPr>
              <a:t> </a:t>
            </a:r>
            <a:r>
              <a:rPr sz="2800" spc="-10" dirty="0">
                <a:solidFill>
                  <a:srgbClr val="2E2B1F"/>
                </a:solidFill>
                <a:latin typeface="Calibri"/>
                <a:cs typeface="Calibri"/>
              </a:rPr>
              <a:t>that </a:t>
            </a:r>
            <a:r>
              <a:rPr sz="2800" spc="-5" dirty="0">
                <a:solidFill>
                  <a:srgbClr val="2E2B1F"/>
                </a:solidFill>
                <a:latin typeface="Calibri"/>
                <a:cs typeface="Calibri"/>
              </a:rPr>
              <a:t>do</a:t>
            </a:r>
            <a:r>
              <a:rPr sz="2800" spc="-10" dirty="0">
                <a:solidFill>
                  <a:srgbClr val="2E2B1F"/>
                </a:solidFill>
                <a:latin typeface="Calibri"/>
                <a:cs typeface="Calibri"/>
              </a:rPr>
              <a:t> </a:t>
            </a:r>
            <a:r>
              <a:rPr sz="2800" spc="-5" dirty="0">
                <a:solidFill>
                  <a:srgbClr val="2E2B1F"/>
                </a:solidFill>
                <a:latin typeface="Calibri"/>
                <a:cs typeface="Calibri"/>
              </a:rPr>
              <a:t>not</a:t>
            </a:r>
            <a:r>
              <a:rPr sz="2800" dirty="0">
                <a:solidFill>
                  <a:srgbClr val="2E2B1F"/>
                </a:solidFill>
                <a:latin typeface="Calibri"/>
                <a:cs typeface="Calibri"/>
              </a:rPr>
              <a:t> </a:t>
            </a:r>
            <a:r>
              <a:rPr sz="2800" spc="-25" dirty="0">
                <a:solidFill>
                  <a:srgbClr val="2E2B1F"/>
                </a:solidFill>
                <a:latin typeface="Calibri"/>
                <a:cs typeface="Calibri"/>
              </a:rPr>
              <a:t>have</a:t>
            </a:r>
            <a:r>
              <a:rPr sz="2800" spc="-5" dirty="0">
                <a:solidFill>
                  <a:srgbClr val="2E2B1F"/>
                </a:solidFill>
                <a:latin typeface="Calibri"/>
                <a:cs typeface="Calibri"/>
              </a:rPr>
              <a:t> </a:t>
            </a:r>
            <a:r>
              <a:rPr sz="2800" dirty="0">
                <a:solidFill>
                  <a:srgbClr val="2E2B1F"/>
                </a:solidFill>
                <a:latin typeface="Calibri"/>
                <a:cs typeface="Calibri"/>
              </a:rPr>
              <a:t>a </a:t>
            </a:r>
            <a:r>
              <a:rPr sz="2800" spc="5" dirty="0">
                <a:solidFill>
                  <a:srgbClr val="2E2B1F"/>
                </a:solidFill>
                <a:latin typeface="Calibri"/>
                <a:cs typeface="Calibri"/>
              </a:rPr>
              <a:t> </a:t>
            </a:r>
            <a:r>
              <a:rPr sz="2800" spc="-10" dirty="0">
                <a:solidFill>
                  <a:srgbClr val="2E2B1F"/>
                </a:solidFill>
                <a:latin typeface="Calibri"/>
                <a:cs typeface="Calibri"/>
              </a:rPr>
              <a:t>matching</a:t>
            </a:r>
            <a:r>
              <a:rPr sz="2800" spc="-15" dirty="0">
                <a:solidFill>
                  <a:srgbClr val="2E2B1F"/>
                </a:solidFill>
                <a:latin typeface="Calibri"/>
                <a:cs typeface="Calibri"/>
              </a:rPr>
              <a:t> </a:t>
            </a:r>
            <a:r>
              <a:rPr sz="2800" spc="-20" dirty="0">
                <a:solidFill>
                  <a:srgbClr val="2E2B1F"/>
                </a:solidFill>
                <a:latin typeface="Calibri"/>
                <a:cs typeface="Calibri"/>
              </a:rPr>
              <a:t>record</a:t>
            </a:r>
            <a:r>
              <a:rPr sz="2800" spc="-15" dirty="0">
                <a:solidFill>
                  <a:srgbClr val="2E2B1F"/>
                </a:solidFill>
                <a:latin typeface="Calibri"/>
                <a:cs typeface="Calibri"/>
              </a:rPr>
              <a:t> </a:t>
            </a:r>
            <a:r>
              <a:rPr sz="2800" dirty="0">
                <a:solidFill>
                  <a:srgbClr val="2E2B1F"/>
                </a:solidFill>
                <a:latin typeface="Calibri"/>
                <a:cs typeface="Calibri"/>
              </a:rPr>
              <a:t>in </a:t>
            </a:r>
            <a:r>
              <a:rPr sz="2800" spc="5" dirty="0">
                <a:solidFill>
                  <a:srgbClr val="2E2B1F"/>
                </a:solidFill>
                <a:latin typeface="Calibri"/>
                <a:cs typeface="Calibri"/>
              </a:rPr>
              <a:t> </a:t>
            </a:r>
            <a:r>
              <a:rPr sz="2800" dirty="0">
                <a:solidFill>
                  <a:srgbClr val="2E2B1F"/>
                </a:solidFill>
                <a:latin typeface="Calibri"/>
                <a:cs typeface="Calibri"/>
              </a:rPr>
              <a:t>the</a:t>
            </a:r>
            <a:r>
              <a:rPr sz="2800" spc="-10" dirty="0">
                <a:solidFill>
                  <a:srgbClr val="2E2B1F"/>
                </a:solidFill>
                <a:latin typeface="Calibri"/>
                <a:cs typeface="Calibri"/>
              </a:rPr>
              <a:t> </a:t>
            </a:r>
            <a:r>
              <a:rPr sz="2800" spc="-5" dirty="0">
                <a:solidFill>
                  <a:srgbClr val="2E2B1F"/>
                </a:solidFill>
                <a:latin typeface="Calibri"/>
                <a:cs typeface="Calibri"/>
              </a:rPr>
              <a:t>other</a:t>
            </a:r>
            <a:r>
              <a:rPr sz="2800" spc="-10" dirty="0">
                <a:solidFill>
                  <a:srgbClr val="2E2B1F"/>
                </a:solidFill>
                <a:latin typeface="Calibri"/>
                <a:cs typeface="Calibri"/>
              </a:rPr>
              <a:t> table.</a:t>
            </a:r>
            <a:endParaRPr sz="2800" dirty="0">
              <a:latin typeface="Calibri"/>
              <a:cs typeface="Calibri"/>
            </a:endParaRPr>
          </a:p>
          <a:p>
            <a:pPr marL="241300" marR="302260" indent="-228600" algn="just">
              <a:lnSpc>
                <a:spcPct val="100299"/>
              </a:lnSpc>
              <a:spcBef>
                <a:spcPts val="665"/>
              </a:spcBef>
              <a:buClr>
                <a:srgbClr val="A9A47B"/>
              </a:buClr>
              <a:buFont typeface="Arial MT"/>
              <a:buChar char="•"/>
              <a:tabLst>
                <a:tab pos="241300" algn="l"/>
              </a:tabLst>
            </a:pPr>
            <a:r>
              <a:rPr sz="2800" spc="-5" dirty="0">
                <a:solidFill>
                  <a:srgbClr val="2E2B1F"/>
                </a:solidFill>
                <a:latin typeface="Calibri"/>
                <a:cs typeface="Calibri"/>
              </a:rPr>
              <a:t>(If </a:t>
            </a:r>
            <a:r>
              <a:rPr sz="2800" spc="-20" dirty="0">
                <a:solidFill>
                  <a:srgbClr val="2E2B1F"/>
                </a:solidFill>
                <a:latin typeface="Calibri"/>
                <a:cs typeface="Calibri"/>
              </a:rPr>
              <a:t>you </a:t>
            </a:r>
            <a:r>
              <a:rPr sz="2800" dirty="0">
                <a:solidFill>
                  <a:srgbClr val="2E2B1F"/>
                </a:solidFill>
                <a:latin typeface="Calibri"/>
                <a:cs typeface="Calibri"/>
              </a:rPr>
              <a:t>find a </a:t>
            </a:r>
            <a:r>
              <a:rPr sz="2800" spc="-10" dirty="0">
                <a:solidFill>
                  <a:srgbClr val="2E2B1F"/>
                </a:solidFill>
                <a:latin typeface="Calibri"/>
                <a:cs typeface="Calibri"/>
              </a:rPr>
              <a:t>useful </a:t>
            </a:r>
            <a:r>
              <a:rPr sz="2800" spc="-620" dirty="0">
                <a:solidFill>
                  <a:srgbClr val="2E2B1F"/>
                </a:solidFill>
                <a:latin typeface="Calibri"/>
                <a:cs typeface="Calibri"/>
              </a:rPr>
              <a:t> </a:t>
            </a:r>
            <a:r>
              <a:rPr sz="2800" spc="-5" dirty="0">
                <a:solidFill>
                  <a:srgbClr val="2E2B1F"/>
                </a:solidFill>
                <a:latin typeface="Calibri"/>
                <a:cs typeface="Calibri"/>
              </a:rPr>
              <a:t>application, </a:t>
            </a:r>
            <a:r>
              <a:rPr sz="2800" spc="-10" dirty="0">
                <a:solidFill>
                  <a:srgbClr val="2E2B1F"/>
                </a:solidFill>
                <a:latin typeface="Calibri"/>
                <a:cs typeface="Calibri"/>
              </a:rPr>
              <a:t>let </a:t>
            </a:r>
            <a:r>
              <a:rPr sz="2800" dirty="0">
                <a:solidFill>
                  <a:srgbClr val="2E2B1F"/>
                </a:solidFill>
                <a:latin typeface="Calibri"/>
                <a:cs typeface="Calibri"/>
              </a:rPr>
              <a:t>me </a:t>
            </a:r>
            <a:r>
              <a:rPr sz="2800" spc="5" dirty="0">
                <a:solidFill>
                  <a:srgbClr val="2E2B1F"/>
                </a:solidFill>
                <a:latin typeface="Calibri"/>
                <a:cs typeface="Calibri"/>
              </a:rPr>
              <a:t> </a:t>
            </a:r>
            <a:r>
              <a:rPr sz="2800" spc="-5" dirty="0">
                <a:solidFill>
                  <a:srgbClr val="2E2B1F"/>
                </a:solidFill>
                <a:latin typeface="Calibri"/>
                <a:cs typeface="Calibri"/>
              </a:rPr>
              <a:t>know!</a:t>
            </a:r>
            <a:r>
              <a:rPr sz="2800" dirty="0">
                <a:solidFill>
                  <a:srgbClr val="2E2B1F"/>
                </a:solidFill>
                <a:latin typeface="Calibri"/>
                <a:cs typeface="Calibri"/>
              </a:rPr>
              <a:t> </a:t>
            </a:r>
            <a:r>
              <a:rPr sz="2800" dirty="0">
                <a:solidFill>
                  <a:srgbClr val="2E2B1F"/>
                </a:solidFill>
                <a:latin typeface="Wingdings"/>
                <a:cs typeface="Wingdings"/>
              </a:rPr>
              <a:t></a:t>
            </a:r>
            <a:r>
              <a:rPr sz="2800" dirty="0">
                <a:solidFill>
                  <a:srgbClr val="2E2B1F"/>
                </a:solidFill>
                <a:latin typeface="Calibri"/>
                <a:cs typeface="Calibri"/>
              </a:rPr>
              <a:t>)</a:t>
            </a:r>
            <a:endParaRPr sz="2800" dirty="0">
              <a:latin typeface="Calibri"/>
              <a:cs typeface="Calibri"/>
            </a:endParaRPr>
          </a:p>
        </p:txBody>
      </p:sp>
      <p:pic>
        <p:nvPicPr>
          <p:cNvPr id="4" name="object 4"/>
          <p:cNvPicPr/>
          <p:nvPr/>
        </p:nvPicPr>
        <p:blipFill>
          <a:blip r:embed="rId2" cstate="print"/>
          <a:stretch>
            <a:fillRect/>
          </a:stretch>
        </p:blipFill>
        <p:spPr>
          <a:xfrm>
            <a:off x="4364736" y="2590800"/>
            <a:ext cx="3657600" cy="2466720"/>
          </a:xfrm>
          <a:prstGeom prst="rect">
            <a:avLst/>
          </a:prstGeom>
        </p:spPr>
      </p:pic>
      <p:pic>
        <p:nvPicPr>
          <p:cNvPr id="5" name="Picture 4" descr="Logo&#10;&#10;Description automatically generated">
            <a:extLst>
              <a:ext uri="{FF2B5EF4-FFF2-40B4-BE49-F238E27FC236}">
                <a16:creationId xmlns:a16="http://schemas.microsoft.com/office/drawing/2014/main" id="{C4915255-8787-7878-8D67-46CB985C2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2364" y="525588"/>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ppt_w</p:attrName>
                                        </p:attrNameLst>
                                      </p:cBhvr>
                                      <p:tavLst>
                                        <p:tav tm="0" fmla="#ppt_w*sin(2.5*pi*$)">
                                          <p:val>
                                            <p:fltVal val="0"/>
                                          </p:val>
                                        </p:tav>
                                        <p:tav tm="100000">
                                          <p:val>
                                            <p:fltVal val="1"/>
                                          </p:val>
                                        </p:tav>
                                      </p:tavLst>
                                    </p:anim>
                                    <p:anim calcmode="lin" valueType="num">
                                      <p:cBhvr>
                                        <p:cTn id="14"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6851"/>
            <a:ext cx="7313930" cy="727075"/>
          </a:xfrm>
          <a:prstGeom prst="rect">
            <a:avLst/>
          </a:prstGeom>
        </p:spPr>
        <p:txBody>
          <a:bodyPr vert="horz" wrap="square" lIns="0" tIns="13335" rIns="0" bIns="0" rtlCol="0">
            <a:spAutoFit/>
          </a:bodyPr>
          <a:lstStyle/>
          <a:p>
            <a:pPr marL="12700">
              <a:lnSpc>
                <a:spcPct val="100000"/>
              </a:lnSpc>
              <a:spcBef>
                <a:spcPts val="105"/>
              </a:spcBef>
            </a:pPr>
            <a:r>
              <a:rPr spc="-170" dirty="0"/>
              <a:t>F</a:t>
            </a:r>
            <a:r>
              <a:rPr spc="-105" dirty="0"/>
              <a:t>ul</a:t>
            </a:r>
            <a:r>
              <a:rPr dirty="0"/>
              <a:t>l</a:t>
            </a:r>
            <a:r>
              <a:rPr spc="-210" dirty="0"/>
              <a:t> </a:t>
            </a:r>
            <a:r>
              <a:rPr spc="-105" dirty="0"/>
              <a:t>Ou</a:t>
            </a:r>
            <a:r>
              <a:rPr spc="-140" dirty="0"/>
              <a:t>t</a:t>
            </a:r>
            <a:r>
              <a:rPr spc="-105" dirty="0"/>
              <a:t>e</a:t>
            </a:r>
            <a:r>
              <a:rPr dirty="0"/>
              <a:t>r</a:t>
            </a:r>
            <a:r>
              <a:rPr spc="-204" dirty="0"/>
              <a:t> </a:t>
            </a:r>
            <a:r>
              <a:rPr spc="-105" dirty="0"/>
              <a:t>E</a:t>
            </a:r>
            <a:r>
              <a:rPr spc="-204" dirty="0"/>
              <a:t>x</a:t>
            </a:r>
            <a:r>
              <a:rPr spc="-110" dirty="0"/>
              <a:t>c</a:t>
            </a:r>
            <a:r>
              <a:rPr spc="-105" dirty="0"/>
              <a:t>lud</a:t>
            </a:r>
            <a:r>
              <a:rPr spc="-110" dirty="0"/>
              <a:t>i</a:t>
            </a:r>
            <a:r>
              <a:rPr spc="-105" dirty="0"/>
              <a:t>n</a:t>
            </a:r>
            <a:r>
              <a:rPr dirty="0"/>
              <a:t>g</a:t>
            </a:r>
            <a:r>
              <a:rPr spc="-200" dirty="0"/>
              <a:t> </a:t>
            </a:r>
            <a:r>
              <a:rPr spc="-105" dirty="0"/>
              <a:t>Inne</a:t>
            </a:r>
            <a:r>
              <a:rPr dirty="0"/>
              <a:t>r</a:t>
            </a:r>
            <a:r>
              <a:rPr spc="-210" dirty="0"/>
              <a:t> </a:t>
            </a:r>
            <a:r>
              <a:rPr spc="-105" dirty="0"/>
              <a:t>Jo</a:t>
            </a:r>
            <a:r>
              <a:rPr spc="-110" dirty="0"/>
              <a:t>i</a:t>
            </a:r>
            <a:r>
              <a:rPr dirty="0"/>
              <a:t>n</a:t>
            </a:r>
          </a:p>
        </p:txBody>
      </p:sp>
      <p:sp>
        <p:nvSpPr>
          <p:cNvPr id="3" name="object 3"/>
          <p:cNvSpPr txBox="1"/>
          <p:nvPr/>
        </p:nvSpPr>
        <p:spPr>
          <a:xfrm>
            <a:off x="942594" y="4510843"/>
            <a:ext cx="7193280" cy="1604645"/>
          </a:xfrm>
          <a:prstGeom prst="rect">
            <a:avLst/>
          </a:prstGeom>
        </p:spPr>
        <p:txBody>
          <a:bodyPr vert="horz" wrap="square" lIns="0" tIns="61594" rIns="0" bIns="0" rtlCol="0">
            <a:spAutoFit/>
          </a:bodyPr>
          <a:lstStyle/>
          <a:p>
            <a:pPr marL="241300" marR="5080" indent="-228600">
              <a:lnSpc>
                <a:spcPts val="3020"/>
              </a:lnSpc>
              <a:spcBef>
                <a:spcPts val="484"/>
              </a:spcBef>
              <a:buClr>
                <a:srgbClr val="A9A47B"/>
              </a:buClr>
              <a:buFont typeface="Arial MT"/>
              <a:buChar char="•"/>
              <a:tabLst>
                <a:tab pos="241300" algn="l"/>
              </a:tabLst>
            </a:pPr>
            <a:r>
              <a:rPr sz="2800" spc="-10" dirty="0">
                <a:solidFill>
                  <a:srgbClr val="2E2B1F"/>
                </a:solidFill>
                <a:latin typeface="Calibri"/>
                <a:cs typeface="Calibri"/>
              </a:rPr>
              <a:t>SELECT</a:t>
            </a:r>
            <a:r>
              <a:rPr sz="2800" dirty="0">
                <a:solidFill>
                  <a:srgbClr val="2E2B1F"/>
                </a:solidFill>
                <a:latin typeface="Calibri"/>
                <a:cs typeface="Calibri"/>
              </a:rPr>
              <a:t> * </a:t>
            </a:r>
            <a:r>
              <a:rPr sz="2800" spc="-10" dirty="0">
                <a:solidFill>
                  <a:srgbClr val="2E2B1F"/>
                </a:solidFill>
                <a:latin typeface="Calibri"/>
                <a:cs typeface="Calibri"/>
              </a:rPr>
              <a:t>FROM</a:t>
            </a:r>
            <a:r>
              <a:rPr sz="2800" spc="5" dirty="0">
                <a:solidFill>
                  <a:srgbClr val="2E2B1F"/>
                </a:solidFill>
                <a:latin typeface="Calibri"/>
                <a:cs typeface="Calibri"/>
              </a:rPr>
              <a:t> </a:t>
            </a:r>
            <a:r>
              <a:rPr sz="2800" spc="-40" dirty="0">
                <a:solidFill>
                  <a:srgbClr val="2E2B1F"/>
                </a:solidFill>
                <a:latin typeface="Calibri"/>
                <a:cs typeface="Calibri"/>
              </a:rPr>
              <a:t>TableA</a:t>
            </a:r>
            <a:r>
              <a:rPr sz="2800" spc="-10" dirty="0">
                <a:solidFill>
                  <a:srgbClr val="2E2B1F"/>
                </a:solidFill>
                <a:latin typeface="Calibri"/>
                <a:cs typeface="Calibri"/>
              </a:rPr>
              <a:t> </a:t>
            </a:r>
            <a:r>
              <a:rPr sz="2800" spc="-5" dirty="0">
                <a:solidFill>
                  <a:srgbClr val="2E2B1F"/>
                </a:solidFill>
                <a:latin typeface="Calibri"/>
                <a:cs typeface="Calibri"/>
              </a:rPr>
              <a:t>FULL OUTER </a:t>
            </a:r>
            <a:r>
              <a:rPr sz="2800" dirty="0">
                <a:solidFill>
                  <a:srgbClr val="2E2B1F"/>
                </a:solidFill>
                <a:latin typeface="Calibri"/>
                <a:cs typeface="Calibri"/>
              </a:rPr>
              <a:t>JOIN </a:t>
            </a:r>
            <a:r>
              <a:rPr sz="2800" spc="-40" dirty="0">
                <a:solidFill>
                  <a:srgbClr val="2E2B1F"/>
                </a:solidFill>
                <a:latin typeface="Calibri"/>
                <a:cs typeface="Calibri"/>
              </a:rPr>
              <a:t>TableB </a:t>
            </a:r>
            <a:r>
              <a:rPr sz="2800" spc="-620" dirty="0">
                <a:solidFill>
                  <a:srgbClr val="2E2B1F"/>
                </a:solidFill>
                <a:latin typeface="Calibri"/>
                <a:cs typeface="Calibri"/>
              </a:rPr>
              <a:t> </a:t>
            </a:r>
            <a:r>
              <a:rPr sz="2800" spc="-5" dirty="0">
                <a:solidFill>
                  <a:srgbClr val="2E2B1F"/>
                </a:solidFill>
                <a:latin typeface="Calibri"/>
                <a:cs typeface="Calibri"/>
              </a:rPr>
              <a:t>ON</a:t>
            </a:r>
            <a:r>
              <a:rPr sz="2800" dirty="0">
                <a:solidFill>
                  <a:srgbClr val="2E2B1F"/>
                </a:solidFill>
                <a:latin typeface="Calibri"/>
                <a:cs typeface="Calibri"/>
              </a:rPr>
              <a:t> </a:t>
            </a:r>
            <a:r>
              <a:rPr sz="2800" spc="-25" dirty="0">
                <a:solidFill>
                  <a:srgbClr val="2E2B1F"/>
                </a:solidFill>
                <a:latin typeface="Calibri"/>
                <a:cs typeface="Calibri"/>
              </a:rPr>
              <a:t>TableA.PK</a:t>
            </a:r>
            <a:r>
              <a:rPr sz="2800" dirty="0">
                <a:solidFill>
                  <a:srgbClr val="2E2B1F"/>
                </a:solidFill>
                <a:latin typeface="Calibri"/>
                <a:cs typeface="Calibri"/>
              </a:rPr>
              <a:t> =</a:t>
            </a:r>
            <a:r>
              <a:rPr sz="2800" spc="10" dirty="0">
                <a:solidFill>
                  <a:srgbClr val="2E2B1F"/>
                </a:solidFill>
                <a:latin typeface="Calibri"/>
                <a:cs typeface="Calibri"/>
              </a:rPr>
              <a:t> </a:t>
            </a:r>
            <a:r>
              <a:rPr sz="2800" spc="-25" dirty="0">
                <a:solidFill>
                  <a:srgbClr val="2E2B1F"/>
                </a:solidFill>
                <a:latin typeface="Calibri"/>
                <a:cs typeface="Calibri"/>
              </a:rPr>
              <a:t>TableB.PK</a:t>
            </a:r>
            <a:endParaRPr sz="2800" dirty="0">
              <a:latin typeface="Calibri"/>
              <a:cs typeface="Calibri"/>
            </a:endParaRPr>
          </a:p>
          <a:p>
            <a:pPr marL="241300" marR="2675890">
              <a:lnSpc>
                <a:spcPts val="3020"/>
              </a:lnSpc>
              <a:spcBef>
                <a:spcPts val="10"/>
              </a:spcBef>
            </a:pPr>
            <a:r>
              <a:rPr sz="2800" dirty="0">
                <a:solidFill>
                  <a:srgbClr val="2E2B1F"/>
                </a:solidFill>
                <a:latin typeface="Calibri"/>
                <a:cs typeface="Calibri"/>
              </a:rPr>
              <a:t>WHERE</a:t>
            </a:r>
            <a:r>
              <a:rPr sz="2800" spc="-30" dirty="0">
                <a:solidFill>
                  <a:srgbClr val="2E2B1F"/>
                </a:solidFill>
                <a:latin typeface="Calibri"/>
                <a:cs typeface="Calibri"/>
              </a:rPr>
              <a:t> </a:t>
            </a:r>
            <a:r>
              <a:rPr sz="2800" spc="-25" dirty="0">
                <a:solidFill>
                  <a:srgbClr val="2E2B1F"/>
                </a:solidFill>
                <a:latin typeface="Calibri"/>
                <a:cs typeface="Calibri"/>
              </a:rPr>
              <a:t>TableA.PK</a:t>
            </a:r>
            <a:r>
              <a:rPr sz="2800" spc="-15" dirty="0">
                <a:solidFill>
                  <a:srgbClr val="2E2B1F"/>
                </a:solidFill>
                <a:latin typeface="Calibri"/>
                <a:cs typeface="Calibri"/>
              </a:rPr>
              <a:t> </a:t>
            </a:r>
            <a:r>
              <a:rPr sz="2800" dirty="0">
                <a:solidFill>
                  <a:srgbClr val="2E2B1F"/>
                </a:solidFill>
                <a:latin typeface="Calibri"/>
                <a:cs typeface="Calibri"/>
              </a:rPr>
              <a:t>IS</a:t>
            </a:r>
            <a:r>
              <a:rPr sz="2800" spc="-25" dirty="0">
                <a:solidFill>
                  <a:srgbClr val="2E2B1F"/>
                </a:solidFill>
                <a:latin typeface="Calibri"/>
                <a:cs typeface="Calibri"/>
              </a:rPr>
              <a:t> </a:t>
            </a:r>
            <a:r>
              <a:rPr sz="2800" dirty="0">
                <a:solidFill>
                  <a:srgbClr val="2E2B1F"/>
                </a:solidFill>
                <a:latin typeface="Calibri"/>
                <a:cs typeface="Calibri"/>
              </a:rPr>
              <a:t>NULL</a:t>
            </a:r>
            <a:r>
              <a:rPr sz="2800" spc="-20" dirty="0">
                <a:solidFill>
                  <a:srgbClr val="2E2B1F"/>
                </a:solidFill>
                <a:latin typeface="Calibri"/>
                <a:cs typeface="Calibri"/>
              </a:rPr>
              <a:t> </a:t>
            </a:r>
            <a:r>
              <a:rPr sz="2800" spc="-5" dirty="0">
                <a:solidFill>
                  <a:srgbClr val="2E2B1F"/>
                </a:solidFill>
                <a:latin typeface="Calibri"/>
                <a:cs typeface="Calibri"/>
              </a:rPr>
              <a:t>OR </a:t>
            </a:r>
            <a:r>
              <a:rPr sz="2800" spc="-615" dirty="0">
                <a:solidFill>
                  <a:srgbClr val="2E2B1F"/>
                </a:solidFill>
                <a:latin typeface="Calibri"/>
                <a:cs typeface="Calibri"/>
              </a:rPr>
              <a:t> </a:t>
            </a:r>
            <a:r>
              <a:rPr sz="2800" spc="-25" dirty="0">
                <a:solidFill>
                  <a:srgbClr val="2E2B1F"/>
                </a:solidFill>
                <a:latin typeface="Calibri"/>
                <a:cs typeface="Calibri"/>
              </a:rPr>
              <a:t>TableB.PK</a:t>
            </a:r>
            <a:r>
              <a:rPr sz="2800" spc="-15" dirty="0">
                <a:solidFill>
                  <a:srgbClr val="2E2B1F"/>
                </a:solidFill>
                <a:latin typeface="Calibri"/>
                <a:cs typeface="Calibri"/>
              </a:rPr>
              <a:t> </a:t>
            </a:r>
            <a:r>
              <a:rPr sz="2800" dirty="0">
                <a:solidFill>
                  <a:srgbClr val="2E2B1F"/>
                </a:solidFill>
                <a:latin typeface="Calibri"/>
                <a:cs typeface="Calibri"/>
              </a:rPr>
              <a:t>IS</a:t>
            </a:r>
            <a:r>
              <a:rPr sz="2800" spc="-5" dirty="0">
                <a:solidFill>
                  <a:srgbClr val="2E2B1F"/>
                </a:solidFill>
                <a:latin typeface="Calibri"/>
                <a:cs typeface="Calibri"/>
              </a:rPr>
              <a:t> </a:t>
            </a:r>
            <a:r>
              <a:rPr sz="2800" dirty="0">
                <a:solidFill>
                  <a:srgbClr val="2E2B1F"/>
                </a:solidFill>
                <a:latin typeface="Calibri"/>
                <a:cs typeface="Calibri"/>
              </a:rPr>
              <a:t>NULL</a:t>
            </a:r>
            <a:endParaRPr sz="280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2820725251"/>
              </p:ext>
            </p:extLst>
          </p:nvPr>
        </p:nvGraphicFramePr>
        <p:xfrm>
          <a:off x="1035050" y="1388315"/>
          <a:ext cx="7193280" cy="2918995"/>
        </p:xfrm>
        <a:graphic>
          <a:graphicData uri="http://schemas.openxmlformats.org/drawingml/2006/table">
            <a:tbl>
              <a:tblPr firstRow="1" bandRow="1">
                <a:tableStyleId>{2D5ABB26-0587-4C30-8999-92F81FD0307C}</a:tableStyleId>
              </a:tblPr>
              <a:tblGrid>
                <a:gridCol w="1798320">
                  <a:extLst>
                    <a:ext uri="{9D8B030D-6E8A-4147-A177-3AD203B41FA5}">
                      <a16:colId xmlns:a16="http://schemas.microsoft.com/office/drawing/2014/main" val="20000"/>
                    </a:ext>
                  </a:extLst>
                </a:gridCol>
                <a:gridCol w="1798320">
                  <a:extLst>
                    <a:ext uri="{9D8B030D-6E8A-4147-A177-3AD203B41FA5}">
                      <a16:colId xmlns:a16="http://schemas.microsoft.com/office/drawing/2014/main" val="20001"/>
                    </a:ext>
                  </a:extLst>
                </a:gridCol>
                <a:gridCol w="1798320">
                  <a:extLst>
                    <a:ext uri="{9D8B030D-6E8A-4147-A177-3AD203B41FA5}">
                      <a16:colId xmlns:a16="http://schemas.microsoft.com/office/drawing/2014/main" val="20002"/>
                    </a:ext>
                  </a:extLst>
                </a:gridCol>
                <a:gridCol w="1798320">
                  <a:extLst>
                    <a:ext uri="{9D8B030D-6E8A-4147-A177-3AD203B41FA5}">
                      <a16:colId xmlns:a16="http://schemas.microsoft.com/office/drawing/2014/main" val="20003"/>
                    </a:ext>
                  </a:extLst>
                </a:gridCol>
              </a:tblGrid>
              <a:tr h="594018">
                <a:tc>
                  <a:txBody>
                    <a:bodyPr/>
                    <a:lstStyle/>
                    <a:p>
                      <a:pPr marL="91440" marR="1125855">
                        <a:lnSpc>
                          <a:spcPct val="100000"/>
                        </a:lnSpc>
                        <a:spcBef>
                          <a:spcPts val="245"/>
                        </a:spcBef>
                      </a:pPr>
                      <a:r>
                        <a:rPr sz="1800" b="1" spc="-140" dirty="0">
                          <a:solidFill>
                            <a:srgbClr val="FFFFFF"/>
                          </a:solidFill>
                          <a:latin typeface="Calibri"/>
                          <a:cs typeface="Calibri"/>
                        </a:rPr>
                        <a:t>T</a:t>
                      </a:r>
                      <a:r>
                        <a:rPr sz="1800" b="1" dirty="0">
                          <a:solidFill>
                            <a:srgbClr val="FFFFFF"/>
                          </a:solidFill>
                          <a:latin typeface="Calibri"/>
                          <a:cs typeface="Calibri"/>
                        </a:rPr>
                        <a:t>ableA  </a:t>
                      </a:r>
                      <a:r>
                        <a:rPr sz="1800" b="1" spc="-25" dirty="0">
                          <a:solidFill>
                            <a:srgbClr val="FFFFFF"/>
                          </a:solidFill>
                          <a:latin typeface="Calibri"/>
                          <a:cs typeface="Calibri"/>
                        </a:rPr>
                        <a:t>Value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a:lnSpc>
                          <a:spcPct val="100000"/>
                        </a:lnSpc>
                        <a:spcBef>
                          <a:spcPts val="50"/>
                        </a:spcBef>
                      </a:pPr>
                      <a:endParaRPr sz="2050">
                        <a:latin typeface="Times New Roman"/>
                        <a:cs typeface="Times New Roman"/>
                      </a:endParaRPr>
                    </a:p>
                    <a:p>
                      <a:pPr marL="91440">
                        <a:lnSpc>
                          <a:spcPct val="100000"/>
                        </a:lnSpc>
                      </a:pPr>
                      <a:r>
                        <a:rPr sz="1800" b="1" dirty="0">
                          <a:solidFill>
                            <a:srgbClr val="FFFFFF"/>
                          </a:solidFill>
                          <a:latin typeface="Calibri"/>
                          <a:cs typeface="Calibri"/>
                        </a:rPr>
                        <a:t>PK</a:t>
                      </a:r>
                      <a:endParaRPr sz="18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marL="91440" marR="1136015">
                        <a:lnSpc>
                          <a:spcPct val="100000"/>
                        </a:lnSpc>
                        <a:spcBef>
                          <a:spcPts val="245"/>
                        </a:spcBef>
                      </a:pPr>
                      <a:r>
                        <a:rPr sz="1800" b="1" spc="-140" dirty="0">
                          <a:solidFill>
                            <a:srgbClr val="FFFFFF"/>
                          </a:solidFill>
                          <a:latin typeface="Calibri"/>
                          <a:cs typeface="Calibri"/>
                        </a:rPr>
                        <a:t>T</a:t>
                      </a:r>
                      <a:r>
                        <a:rPr sz="1800" b="1" dirty="0">
                          <a:solidFill>
                            <a:srgbClr val="FFFFFF"/>
                          </a:solidFill>
                          <a:latin typeface="Calibri"/>
                          <a:cs typeface="Calibri"/>
                        </a:rPr>
                        <a:t>ableB  PK</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a:lnSpc>
                          <a:spcPct val="100000"/>
                        </a:lnSpc>
                        <a:spcBef>
                          <a:spcPts val="50"/>
                        </a:spcBef>
                      </a:pPr>
                      <a:endParaRPr sz="2050">
                        <a:latin typeface="Times New Roman"/>
                        <a:cs typeface="Times New Roman"/>
                      </a:endParaRPr>
                    </a:p>
                    <a:p>
                      <a:pPr marL="91440">
                        <a:lnSpc>
                          <a:spcPct val="100000"/>
                        </a:lnSpc>
                      </a:pPr>
                      <a:r>
                        <a:rPr sz="1800" b="1" spc="-25" dirty="0">
                          <a:solidFill>
                            <a:srgbClr val="FFFFFF"/>
                          </a:solidFill>
                          <a:latin typeface="Calibri"/>
                          <a:cs typeface="Calibri"/>
                        </a:rPr>
                        <a:t>Value</a:t>
                      </a:r>
                      <a:endParaRPr sz="18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extLst>
                  <a:ext uri="{0D108BD9-81ED-4DB2-BD59-A6C34878D82A}">
                    <a16:rowId xmlns:a16="http://schemas.microsoft.com/office/drawing/2014/main" val="10000"/>
                  </a:ext>
                </a:extLst>
              </a:tr>
              <a:tr h="344154">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8</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spc="-10" dirty="0">
                          <a:solidFill>
                            <a:srgbClr val="2E2B1F"/>
                          </a:solidFill>
                          <a:latin typeface="Calibri"/>
                          <a:cs typeface="Calibri"/>
                        </a:rPr>
                        <a:t>MICROSOFT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1"/>
                  </a:ext>
                </a:extLst>
              </a:tr>
              <a:tr h="344153">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9</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APPLE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2"/>
                  </a:ext>
                </a:extLst>
              </a:tr>
              <a:tr h="344153">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spc="-5" dirty="0">
                          <a:solidFill>
                            <a:srgbClr val="2E2B1F"/>
                          </a:solidFill>
                          <a:latin typeface="Calibri"/>
                          <a:cs typeface="Calibri"/>
                        </a:rPr>
                        <a:t>11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spc="-25" dirty="0">
                          <a:solidFill>
                            <a:srgbClr val="2E2B1F"/>
                          </a:solidFill>
                          <a:latin typeface="Calibri"/>
                          <a:cs typeface="Calibri"/>
                        </a:rPr>
                        <a:t>SCOTCH</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3"/>
                  </a:ext>
                </a:extLst>
              </a:tr>
              <a:tr h="344153">
                <a:tc>
                  <a:txBody>
                    <a:bodyPr/>
                    <a:lstStyle/>
                    <a:p>
                      <a:pPr marL="91440">
                        <a:lnSpc>
                          <a:spcPct val="100000"/>
                        </a:lnSpc>
                        <a:spcBef>
                          <a:spcPts val="245"/>
                        </a:spcBef>
                      </a:pPr>
                      <a:r>
                        <a:rPr sz="1800" spc="-10" dirty="0">
                          <a:solidFill>
                            <a:srgbClr val="2E2B1F"/>
                          </a:solidFill>
                          <a:latin typeface="Calibri"/>
                          <a:cs typeface="Calibri"/>
                        </a:rPr>
                        <a:t>LINCOLN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4</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4"/>
                  </a:ext>
                </a:extLst>
              </a:tr>
              <a:tr h="344154">
                <a:tc>
                  <a:txBody>
                    <a:bodyPr/>
                    <a:lstStyle/>
                    <a:p>
                      <a:pPr marL="91440">
                        <a:lnSpc>
                          <a:spcPct val="100000"/>
                        </a:lnSpc>
                        <a:spcBef>
                          <a:spcPts val="245"/>
                        </a:spcBef>
                      </a:pPr>
                      <a:r>
                        <a:rPr sz="1800" spc="-10" dirty="0">
                          <a:solidFill>
                            <a:srgbClr val="2E2B1F"/>
                          </a:solidFill>
                          <a:latin typeface="Calibri"/>
                          <a:cs typeface="Calibri"/>
                        </a:rPr>
                        <a:t>ARIZONA</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5</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NULL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5"/>
                  </a:ext>
                </a:extLst>
              </a:tr>
              <a:tr h="344153">
                <a:tc>
                  <a:txBody>
                    <a:bodyPr/>
                    <a:lstStyle/>
                    <a:p>
                      <a:pPr marL="91440">
                        <a:lnSpc>
                          <a:spcPct val="100000"/>
                        </a:lnSpc>
                        <a:spcBef>
                          <a:spcPts val="250"/>
                        </a:spcBef>
                      </a:pPr>
                      <a:r>
                        <a:rPr sz="1800" spc="-10" dirty="0">
                          <a:solidFill>
                            <a:srgbClr val="2E2B1F"/>
                          </a:solidFill>
                          <a:latin typeface="Calibri"/>
                          <a:cs typeface="Calibri"/>
                        </a:rPr>
                        <a:t>LUCENT</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50"/>
                        </a:spcBef>
                      </a:pPr>
                      <a:r>
                        <a:rPr sz="1800" spc="-5" dirty="0">
                          <a:solidFill>
                            <a:srgbClr val="2E2B1F"/>
                          </a:solidFill>
                          <a:latin typeface="Calibri"/>
                          <a:cs typeface="Calibri"/>
                        </a:rPr>
                        <a:t>10</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50"/>
                        </a:spcBef>
                      </a:pPr>
                      <a:r>
                        <a:rPr sz="1800" dirty="0">
                          <a:solidFill>
                            <a:srgbClr val="2E2B1F"/>
                          </a:solidFill>
                          <a:latin typeface="Calibri"/>
                          <a:cs typeface="Calibri"/>
                        </a:rPr>
                        <a:t>NULL</a:t>
                      </a:r>
                      <a:endParaRPr sz="1800" dirty="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50"/>
                        </a:spcBef>
                      </a:pPr>
                      <a:r>
                        <a:rPr sz="1800" dirty="0">
                          <a:solidFill>
                            <a:srgbClr val="2E2B1F"/>
                          </a:solidFill>
                          <a:latin typeface="Calibri"/>
                          <a:cs typeface="Calibri"/>
                        </a:rPr>
                        <a:t>NULL</a:t>
                      </a:r>
                      <a:endParaRPr sz="1800" dirty="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6"/>
                  </a:ext>
                </a:extLst>
              </a:tr>
            </a:tbl>
          </a:graphicData>
        </a:graphic>
      </p:graphicFrame>
      <p:pic>
        <p:nvPicPr>
          <p:cNvPr id="5" name="Picture 4" descr="Logo&#10;&#10;Description automatically generated">
            <a:extLst>
              <a:ext uri="{FF2B5EF4-FFF2-40B4-BE49-F238E27FC236}">
                <a16:creationId xmlns:a16="http://schemas.microsoft.com/office/drawing/2014/main" id="{498B18AF-AB85-404A-6039-22F9B9291F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579246"/>
            <a:ext cx="614680" cy="6146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6851"/>
            <a:ext cx="7611745" cy="727075"/>
          </a:xfrm>
          <a:prstGeom prst="rect">
            <a:avLst/>
          </a:prstGeom>
        </p:spPr>
        <p:txBody>
          <a:bodyPr vert="horz" wrap="square" lIns="0" tIns="13335" rIns="0" bIns="0" rtlCol="0">
            <a:spAutoFit/>
          </a:bodyPr>
          <a:lstStyle/>
          <a:p>
            <a:pPr marL="12700">
              <a:lnSpc>
                <a:spcPct val="100000"/>
              </a:lnSpc>
              <a:spcBef>
                <a:spcPts val="105"/>
              </a:spcBef>
            </a:pPr>
            <a:r>
              <a:rPr spc="-100" dirty="0"/>
              <a:t>H</a:t>
            </a:r>
            <a:r>
              <a:rPr spc="-130" dirty="0"/>
              <a:t>o</a:t>
            </a:r>
            <a:r>
              <a:rPr dirty="0"/>
              <a:t>w</a:t>
            </a:r>
            <a:r>
              <a:rPr spc="-204" dirty="0"/>
              <a:t> </a:t>
            </a:r>
            <a:r>
              <a:rPr spc="-105" dirty="0"/>
              <a:t>C</a:t>
            </a:r>
            <a:r>
              <a:rPr spc="-100" dirty="0"/>
              <a:t>a</a:t>
            </a:r>
            <a:r>
              <a:rPr dirty="0"/>
              <a:t>n</a:t>
            </a:r>
            <a:r>
              <a:rPr spc="-200" dirty="0"/>
              <a:t> </a:t>
            </a:r>
            <a:r>
              <a:rPr spc="-375" dirty="0"/>
              <a:t>W</a:t>
            </a:r>
            <a:r>
              <a:rPr dirty="0"/>
              <a:t>e</a:t>
            </a:r>
            <a:r>
              <a:rPr spc="-204" dirty="0"/>
              <a:t> </a:t>
            </a:r>
            <a:r>
              <a:rPr spc="-105" dirty="0"/>
              <a:t>D</a:t>
            </a:r>
            <a:r>
              <a:rPr dirty="0"/>
              <a:t>o</a:t>
            </a:r>
            <a:r>
              <a:rPr spc="-215" dirty="0"/>
              <a:t> </a:t>
            </a:r>
            <a:r>
              <a:rPr spc="-105" dirty="0"/>
              <a:t>Th</a:t>
            </a:r>
            <a:r>
              <a:rPr spc="-110" dirty="0"/>
              <a:t>i</a:t>
            </a:r>
            <a:r>
              <a:rPr dirty="0"/>
              <a:t>s</a:t>
            </a:r>
            <a:r>
              <a:rPr spc="-210" dirty="0"/>
              <a:t> </a:t>
            </a:r>
            <a:r>
              <a:rPr spc="-110" dirty="0"/>
              <a:t>i</a:t>
            </a:r>
            <a:r>
              <a:rPr dirty="0"/>
              <a:t>n</a:t>
            </a:r>
            <a:r>
              <a:rPr spc="-204" dirty="0"/>
              <a:t> </a:t>
            </a:r>
            <a:r>
              <a:rPr spc="-110" dirty="0"/>
              <a:t>M</a:t>
            </a:r>
            <a:r>
              <a:rPr spc="-105" dirty="0"/>
              <a:t>ySQ</a:t>
            </a:r>
            <a:r>
              <a:rPr spc="-100" dirty="0"/>
              <a:t>L</a:t>
            </a:r>
            <a:r>
              <a:rPr dirty="0"/>
              <a:t>?</a:t>
            </a:r>
          </a:p>
        </p:txBody>
      </p:sp>
      <p:sp>
        <p:nvSpPr>
          <p:cNvPr id="3" name="object 3"/>
          <p:cNvSpPr txBox="1"/>
          <p:nvPr/>
        </p:nvSpPr>
        <p:spPr>
          <a:xfrm>
            <a:off x="1377951" y="1367790"/>
            <a:ext cx="6769734" cy="4122420"/>
          </a:xfrm>
          <a:prstGeom prst="rect">
            <a:avLst/>
          </a:prstGeom>
        </p:spPr>
        <p:txBody>
          <a:bodyPr vert="horz" wrap="square" lIns="0" tIns="97790" rIns="0" bIns="0" rtlCol="0">
            <a:spAutoFit/>
          </a:bodyPr>
          <a:lstStyle/>
          <a:p>
            <a:pPr marL="241300" indent="-228600">
              <a:lnSpc>
                <a:spcPct val="100000"/>
              </a:lnSpc>
              <a:spcBef>
                <a:spcPts val="770"/>
              </a:spcBef>
              <a:buClr>
                <a:srgbClr val="A9A47B"/>
              </a:buClr>
              <a:buFont typeface="Arial MT"/>
              <a:buChar char="•"/>
              <a:tabLst>
                <a:tab pos="241300" algn="l"/>
              </a:tabLst>
            </a:pPr>
            <a:r>
              <a:rPr sz="2800" dirty="0">
                <a:solidFill>
                  <a:srgbClr val="2E2B1F"/>
                </a:solidFill>
                <a:latin typeface="Calibri"/>
                <a:cs typeface="Calibri"/>
              </a:rPr>
              <a:t>MySQL</a:t>
            </a:r>
            <a:r>
              <a:rPr sz="2800" spc="-10" dirty="0">
                <a:solidFill>
                  <a:srgbClr val="2E2B1F"/>
                </a:solidFill>
                <a:latin typeface="Calibri"/>
                <a:cs typeface="Calibri"/>
              </a:rPr>
              <a:t> </a:t>
            </a:r>
            <a:r>
              <a:rPr sz="2800" spc="-5" dirty="0">
                <a:solidFill>
                  <a:srgbClr val="2E2B1F"/>
                </a:solidFill>
                <a:latin typeface="Calibri"/>
                <a:cs typeface="Calibri"/>
              </a:rPr>
              <a:t>doesn’t </a:t>
            </a:r>
            <a:r>
              <a:rPr sz="2800" spc="-25" dirty="0">
                <a:solidFill>
                  <a:srgbClr val="2E2B1F"/>
                </a:solidFill>
                <a:latin typeface="Calibri"/>
                <a:cs typeface="Calibri"/>
              </a:rPr>
              <a:t>have</a:t>
            </a:r>
            <a:r>
              <a:rPr sz="2800" spc="-5" dirty="0">
                <a:solidFill>
                  <a:srgbClr val="2E2B1F"/>
                </a:solidFill>
                <a:latin typeface="Calibri"/>
                <a:cs typeface="Calibri"/>
              </a:rPr>
              <a:t> FULL</a:t>
            </a:r>
            <a:r>
              <a:rPr sz="2800" spc="-15" dirty="0">
                <a:solidFill>
                  <a:srgbClr val="2E2B1F"/>
                </a:solidFill>
                <a:latin typeface="Calibri"/>
                <a:cs typeface="Calibri"/>
              </a:rPr>
              <a:t> </a:t>
            </a:r>
            <a:r>
              <a:rPr sz="2800" spc="-5" dirty="0">
                <a:solidFill>
                  <a:srgbClr val="2E2B1F"/>
                </a:solidFill>
                <a:latin typeface="Calibri"/>
                <a:cs typeface="Calibri"/>
              </a:rPr>
              <a:t>OUTER</a:t>
            </a:r>
            <a:r>
              <a:rPr sz="2800" spc="-10" dirty="0">
                <a:solidFill>
                  <a:srgbClr val="2E2B1F"/>
                </a:solidFill>
                <a:latin typeface="Calibri"/>
                <a:cs typeface="Calibri"/>
              </a:rPr>
              <a:t> </a:t>
            </a:r>
            <a:r>
              <a:rPr sz="2800" dirty="0">
                <a:solidFill>
                  <a:srgbClr val="2E2B1F"/>
                </a:solidFill>
                <a:latin typeface="Calibri"/>
                <a:cs typeface="Calibri"/>
              </a:rPr>
              <a:t>JOIN</a:t>
            </a:r>
            <a:endParaRPr sz="2800" dirty="0">
              <a:latin typeface="Calibri"/>
              <a:cs typeface="Calibri"/>
            </a:endParaRPr>
          </a:p>
          <a:p>
            <a:pPr marL="241300" indent="-228600">
              <a:lnSpc>
                <a:spcPct val="100000"/>
              </a:lnSpc>
              <a:spcBef>
                <a:spcPts val="670"/>
              </a:spcBef>
              <a:buClr>
                <a:srgbClr val="A9A47B"/>
              </a:buClr>
              <a:buFont typeface="Arial MT"/>
              <a:buChar char="•"/>
              <a:tabLst>
                <a:tab pos="241300" algn="l"/>
              </a:tabLst>
            </a:pPr>
            <a:r>
              <a:rPr sz="2800" spc="-15" dirty="0">
                <a:solidFill>
                  <a:srgbClr val="2E2B1F"/>
                </a:solidFill>
                <a:latin typeface="Calibri"/>
                <a:cs typeface="Calibri"/>
              </a:rPr>
              <a:t>Simulate</a:t>
            </a:r>
            <a:r>
              <a:rPr sz="2800" spc="-25" dirty="0">
                <a:solidFill>
                  <a:srgbClr val="2E2B1F"/>
                </a:solidFill>
                <a:latin typeface="Calibri"/>
                <a:cs typeface="Calibri"/>
              </a:rPr>
              <a:t> </a:t>
            </a:r>
            <a:r>
              <a:rPr sz="2800" spc="-5" dirty="0">
                <a:solidFill>
                  <a:srgbClr val="2E2B1F"/>
                </a:solidFill>
                <a:latin typeface="Calibri"/>
                <a:cs typeface="Calibri"/>
              </a:rPr>
              <a:t>using</a:t>
            </a:r>
            <a:r>
              <a:rPr sz="2800" spc="-10" dirty="0">
                <a:solidFill>
                  <a:srgbClr val="2E2B1F"/>
                </a:solidFill>
                <a:latin typeface="Calibri"/>
                <a:cs typeface="Calibri"/>
              </a:rPr>
              <a:t> </a:t>
            </a:r>
            <a:r>
              <a:rPr sz="2800" dirty="0">
                <a:solidFill>
                  <a:srgbClr val="2E2B1F"/>
                </a:solidFill>
                <a:latin typeface="Calibri"/>
                <a:cs typeface="Calibri"/>
              </a:rPr>
              <a:t>UNION,</a:t>
            </a:r>
            <a:r>
              <a:rPr sz="2800" spc="-5" dirty="0">
                <a:solidFill>
                  <a:srgbClr val="2E2B1F"/>
                </a:solidFill>
                <a:latin typeface="Calibri"/>
                <a:cs typeface="Calibri"/>
              </a:rPr>
              <a:t> LEFT</a:t>
            </a:r>
            <a:r>
              <a:rPr sz="2800" spc="-15" dirty="0">
                <a:solidFill>
                  <a:srgbClr val="2E2B1F"/>
                </a:solidFill>
                <a:latin typeface="Calibri"/>
                <a:cs typeface="Calibri"/>
              </a:rPr>
              <a:t> </a:t>
            </a:r>
            <a:r>
              <a:rPr sz="2800" dirty="0">
                <a:solidFill>
                  <a:srgbClr val="2E2B1F"/>
                </a:solidFill>
                <a:latin typeface="Calibri"/>
                <a:cs typeface="Calibri"/>
              </a:rPr>
              <a:t>and RIGHT</a:t>
            </a:r>
            <a:r>
              <a:rPr sz="2800" spc="-5" dirty="0">
                <a:solidFill>
                  <a:srgbClr val="2E2B1F"/>
                </a:solidFill>
                <a:latin typeface="Calibri"/>
                <a:cs typeface="Calibri"/>
              </a:rPr>
              <a:t> </a:t>
            </a:r>
            <a:r>
              <a:rPr sz="2800" dirty="0">
                <a:solidFill>
                  <a:srgbClr val="2E2B1F"/>
                </a:solidFill>
                <a:latin typeface="Calibri"/>
                <a:cs typeface="Calibri"/>
              </a:rPr>
              <a:t>JOINs</a:t>
            </a:r>
            <a:endParaRPr sz="2800" dirty="0">
              <a:latin typeface="Calibri"/>
              <a:cs typeface="Calibri"/>
            </a:endParaRPr>
          </a:p>
          <a:p>
            <a:pPr marL="241300" marR="697865" indent="-228600">
              <a:lnSpc>
                <a:spcPct val="100000"/>
              </a:lnSpc>
              <a:spcBef>
                <a:spcPts val="675"/>
              </a:spcBef>
              <a:buClr>
                <a:srgbClr val="A9A47B"/>
              </a:buClr>
              <a:buFont typeface="Arial MT"/>
              <a:buChar char="•"/>
              <a:tabLst>
                <a:tab pos="241300" algn="l"/>
              </a:tabLst>
            </a:pPr>
            <a:r>
              <a:rPr sz="2800" spc="-10" dirty="0">
                <a:solidFill>
                  <a:srgbClr val="2E2B1F"/>
                </a:solidFill>
                <a:latin typeface="Calibri"/>
                <a:cs typeface="Calibri"/>
              </a:rPr>
              <a:t>SELECT </a:t>
            </a:r>
            <a:r>
              <a:rPr sz="2800" dirty="0">
                <a:solidFill>
                  <a:srgbClr val="2E2B1F"/>
                </a:solidFill>
                <a:latin typeface="Calibri"/>
                <a:cs typeface="Calibri"/>
              </a:rPr>
              <a:t>* </a:t>
            </a:r>
            <a:r>
              <a:rPr sz="2800" spc="-10" dirty="0">
                <a:solidFill>
                  <a:srgbClr val="2E2B1F"/>
                </a:solidFill>
                <a:latin typeface="Calibri"/>
                <a:cs typeface="Calibri"/>
              </a:rPr>
              <a:t>FROM</a:t>
            </a:r>
            <a:r>
              <a:rPr sz="2800" spc="10" dirty="0">
                <a:solidFill>
                  <a:srgbClr val="2E2B1F"/>
                </a:solidFill>
                <a:latin typeface="Calibri"/>
                <a:cs typeface="Calibri"/>
              </a:rPr>
              <a:t> </a:t>
            </a:r>
            <a:r>
              <a:rPr sz="2800" spc="-40" dirty="0">
                <a:solidFill>
                  <a:srgbClr val="2E2B1F"/>
                </a:solidFill>
                <a:latin typeface="Calibri"/>
                <a:cs typeface="Calibri"/>
              </a:rPr>
              <a:t>TableA</a:t>
            </a:r>
            <a:r>
              <a:rPr sz="2800" spc="-10" dirty="0">
                <a:solidFill>
                  <a:srgbClr val="2E2B1F"/>
                </a:solidFill>
                <a:latin typeface="Calibri"/>
                <a:cs typeface="Calibri"/>
              </a:rPr>
              <a:t> </a:t>
            </a:r>
            <a:r>
              <a:rPr sz="2800" spc="-5" dirty="0">
                <a:solidFill>
                  <a:srgbClr val="2E2B1F"/>
                </a:solidFill>
                <a:latin typeface="Calibri"/>
                <a:cs typeface="Calibri"/>
              </a:rPr>
              <a:t>LEFT</a:t>
            </a:r>
            <a:r>
              <a:rPr sz="2800" spc="-10" dirty="0">
                <a:solidFill>
                  <a:srgbClr val="2E2B1F"/>
                </a:solidFill>
                <a:latin typeface="Calibri"/>
                <a:cs typeface="Calibri"/>
              </a:rPr>
              <a:t> </a:t>
            </a:r>
            <a:r>
              <a:rPr sz="2800" dirty="0">
                <a:solidFill>
                  <a:srgbClr val="2E2B1F"/>
                </a:solidFill>
                <a:latin typeface="Calibri"/>
                <a:cs typeface="Calibri"/>
              </a:rPr>
              <a:t>JOIN</a:t>
            </a:r>
            <a:r>
              <a:rPr sz="2800" spc="-10" dirty="0">
                <a:solidFill>
                  <a:srgbClr val="2E2B1F"/>
                </a:solidFill>
                <a:latin typeface="Calibri"/>
                <a:cs typeface="Calibri"/>
              </a:rPr>
              <a:t> </a:t>
            </a:r>
            <a:r>
              <a:rPr sz="2800" spc="-40" dirty="0">
                <a:solidFill>
                  <a:srgbClr val="2E2B1F"/>
                </a:solidFill>
                <a:latin typeface="Calibri"/>
                <a:cs typeface="Calibri"/>
              </a:rPr>
              <a:t>TableB </a:t>
            </a:r>
            <a:r>
              <a:rPr sz="2800" spc="-620" dirty="0">
                <a:solidFill>
                  <a:srgbClr val="2E2B1F"/>
                </a:solidFill>
                <a:latin typeface="Calibri"/>
                <a:cs typeface="Calibri"/>
              </a:rPr>
              <a:t> </a:t>
            </a:r>
            <a:r>
              <a:rPr sz="2800" spc="-5" dirty="0">
                <a:solidFill>
                  <a:srgbClr val="2E2B1F"/>
                </a:solidFill>
                <a:latin typeface="Calibri"/>
                <a:cs typeface="Calibri"/>
              </a:rPr>
              <a:t>ON</a:t>
            </a:r>
            <a:r>
              <a:rPr sz="2800" dirty="0">
                <a:solidFill>
                  <a:srgbClr val="2E2B1F"/>
                </a:solidFill>
                <a:latin typeface="Calibri"/>
                <a:cs typeface="Calibri"/>
              </a:rPr>
              <a:t> </a:t>
            </a:r>
            <a:r>
              <a:rPr sz="2800" spc="-25" dirty="0">
                <a:solidFill>
                  <a:srgbClr val="2E2B1F"/>
                </a:solidFill>
                <a:latin typeface="Calibri"/>
                <a:cs typeface="Calibri"/>
              </a:rPr>
              <a:t>TableA.PK</a:t>
            </a:r>
            <a:r>
              <a:rPr sz="2800" dirty="0">
                <a:solidFill>
                  <a:srgbClr val="2E2B1F"/>
                </a:solidFill>
                <a:latin typeface="Calibri"/>
                <a:cs typeface="Calibri"/>
              </a:rPr>
              <a:t> =</a:t>
            </a:r>
            <a:r>
              <a:rPr sz="2800" spc="5" dirty="0">
                <a:solidFill>
                  <a:srgbClr val="2E2B1F"/>
                </a:solidFill>
                <a:latin typeface="Calibri"/>
                <a:cs typeface="Calibri"/>
              </a:rPr>
              <a:t> </a:t>
            </a:r>
            <a:r>
              <a:rPr sz="2800" spc="-25" dirty="0">
                <a:solidFill>
                  <a:srgbClr val="2E2B1F"/>
                </a:solidFill>
                <a:latin typeface="Calibri"/>
                <a:cs typeface="Calibri"/>
              </a:rPr>
              <a:t>TableB.PK</a:t>
            </a:r>
            <a:endParaRPr sz="2800" dirty="0">
              <a:latin typeface="Calibri"/>
              <a:cs typeface="Calibri"/>
            </a:endParaRPr>
          </a:p>
          <a:p>
            <a:pPr marL="241300" marR="2776855">
              <a:lnSpc>
                <a:spcPct val="100000"/>
              </a:lnSpc>
            </a:pPr>
            <a:r>
              <a:rPr sz="2800" dirty="0">
                <a:solidFill>
                  <a:srgbClr val="2E2B1F"/>
                </a:solidFill>
                <a:latin typeface="Calibri"/>
                <a:cs typeface="Calibri"/>
              </a:rPr>
              <a:t>WHERE</a:t>
            </a:r>
            <a:r>
              <a:rPr sz="2800" spc="-35" dirty="0">
                <a:solidFill>
                  <a:srgbClr val="2E2B1F"/>
                </a:solidFill>
                <a:latin typeface="Calibri"/>
                <a:cs typeface="Calibri"/>
              </a:rPr>
              <a:t> </a:t>
            </a:r>
            <a:r>
              <a:rPr sz="2800" spc="-25" dirty="0">
                <a:solidFill>
                  <a:srgbClr val="2E2B1F"/>
                </a:solidFill>
                <a:latin typeface="Calibri"/>
                <a:cs typeface="Calibri"/>
              </a:rPr>
              <a:t>TableB.PK</a:t>
            </a:r>
            <a:r>
              <a:rPr sz="2800" spc="-40" dirty="0">
                <a:solidFill>
                  <a:srgbClr val="2E2B1F"/>
                </a:solidFill>
                <a:latin typeface="Calibri"/>
                <a:cs typeface="Calibri"/>
              </a:rPr>
              <a:t> </a:t>
            </a:r>
            <a:r>
              <a:rPr sz="2800" dirty="0">
                <a:solidFill>
                  <a:srgbClr val="2E2B1F"/>
                </a:solidFill>
                <a:latin typeface="Calibri"/>
                <a:cs typeface="Calibri"/>
              </a:rPr>
              <a:t>IS</a:t>
            </a:r>
            <a:r>
              <a:rPr sz="2800" spc="-25" dirty="0">
                <a:solidFill>
                  <a:srgbClr val="2E2B1F"/>
                </a:solidFill>
                <a:latin typeface="Calibri"/>
                <a:cs typeface="Calibri"/>
              </a:rPr>
              <a:t> </a:t>
            </a:r>
            <a:r>
              <a:rPr sz="2800" dirty="0">
                <a:solidFill>
                  <a:srgbClr val="2E2B1F"/>
                </a:solidFill>
                <a:latin typeface="Calibri"/>
                <a:cs typeface="Calibri"/>
              </a:rPr>
              <a:t>NULL </a:t>
            </a:r>
            <a:r>
              <a:rPr sz="2800" spc="-620" dirty="0">
                <a:solidFill>
                  <a:srgbClr val="2E2B1F"/>
                </a:solidFill>
                <a:latin typeface="Calibri"/>
                <a:cs typeface="Calibri"/>
              </a:rPr>
              <a:t> </a:t>
            </a:r>
            <a:r>
              <a:rPr sz="2800" dirty="0">
                <a:solidFill>
                  <a:srgbClr val="2E2B1F"/>
                </a:solidFill>
                <a:latin typeface="Calibri"/>
                <a:cs typeface="Calibri"/>
              </a:rPr>
              <a:t>UNION</a:t>
            </a:r>
            <a:endParaRPr sz="2800" dirty="0">
              <a:latin typeface="Calibri"/>
              <a:cs typeface="Calibri"/>
            </a:endParaRPr>
          </a:p>
          <a:p>
            <a:pPr marL="241300">
              <a:lnSpc>
                <a:spcPct val="100000"/>
              </a:lnSpc>
            </a:pPr>
            <a:r>
              <a:rPr sz="2800" spc="-10" dirty="0">
                <a:solidFill>
                  <a:srgbClr val="2E2B1F"/>
                </a:solidFill>
                <a:latin typeface="Calibri"/>
                <a:cs typeface="Calibri"/>
              </a:rPr>
              <a:t>SELECT</a:t>
            </a:r>
            <a:r>
              <a:rPr sz="2800" dirty="0">
                <a:solidFill>
                  <a:srgbClr val="2E2B1F"/>
                </a:solidFill>
                <a:latin typeface="Calibri"/>
                <a:cs typeface="Calibri"/>
              </a:rPr>
              <a:t> * </a:t>
            </a:r>
            <a:r>
              <a:rPr sz="2800" spc="-10" dirty="0">
                <a:solidFill>
                  <a:srgbClr val="2E2B1F"/>
                </a:solidFill>
                <a:latin typeface="Calibri"/>
                <a:cs typeface="Calibri"/>
              </a:rPr>
              <a:t>FROM</a:t>
            </a:r>
            <a:r>
              <a:rPr sz="2800" dirty="0">
                <a:solidFill>
                  <a:srgbClr val="2E2B1F"/>
                </a:solidFill>
                <a:latin typeface="Calibri"/>
                <a:cs typeface="Calibri"/>
              </a:rPr>
              <a:t> </a:t>
            </a:r>
            <a:r>
              <a:rPr sz="2800" spc="-40" dirty="0">
                <a:solidFill>
                  <a:srgbClr val="2E2B1F"/>
                </a:solidFill>
                <a:latin typeface="Calibri"/>
                <a:cs typeface="Calibri"/>
              </a:rPr>
              <a:t>TableA</a:t>
            </a:r>
            <a:r>
              <a:rPr sz="2800" spc="-10" dirty="0">
                <a:solidFill>
                  <a:srgbClr val="2E2B1F"/>
                </a:solidFill>
                <a:latin typeface="Calibri"/>
                <a:cs typeface="Calibri"/>
              </a:rPr>
              <a:t> </a:t>
            </a:r>
            <a:r>
              <a:rPr sz="2800" dirty="0">
                <a:solidFill>
                  <a:srgbClr val="2E2B1F"/>
                </a:solidFill>
                <a:latin typeface="Calibri"/>
                <a:cs typeface="Calibri"/>
              </a:rPr>
              <a:t>RIGHT</a:t>
            </a:r>
            <a:r>
              <a:rPr sz="2800" spc="-15" dirty="0">
                <a:solidFill>
                  <a:srgbClr val="2E2B1F"/>
                </a:solidFill>
                <a:latin typeface="Calibri"/>
                <a:cs typeface="Calibri"/>
              </a:rPr>
              <a:t> </a:t>
            </a:r>
            <a:r>
              <a:rPr sz="2800" dirty="0">
                <a:solidFill>
                  <a:srgbClr val="2E2B1F"/>
                </a:solidFill>
                <a:latin typeface="Calibri"/>
                <a:cs typeface="Calibri"/>
              </a:rPr>
              <a:t>JOIN</a:t>
            </a:r>
            <a:r>
              <a:rPr sz="2800" spc="-10" dirty="0">
                <a:solidFill>
                  <a:srgbClr val="2E2B1F"/>
                </a:solidFill>
                <a:latin typeface="Calibri"/>
                <a:cs typeface="Calibri"/>
              </a:rPr>
              <a:t> </a:t>
            </a:r>
            <a:r>
              <a:rPr sz="2800" spc="-40" dirty="0">
                <a:solidFill>
                  <a:srgbClr val="2E2B1F"/>
                </a:solidFill>
                <a:latin typeface="Calibri"/>
                <a:cs typeface="Calibri"/>
              </a:rPr>
              <a:t>TableB</a:t>
            </a:r>
            <a:endParaRPr sz="2800" dirty="0">
              <a:latin typeface="Calibri"/>
              <a:cs typeface="Calibri"/>
            </a:endParaRPr>
          </a:p>
          <a:p>
            <a:pPr marL="241300" marR="2656840">
              <a:lnSpc>
                <a:spcPct val="100000"/>
              </a:lnSpc>
            </a:pPr>
            <a:r>
              <a:rPr sz="2800" spc="-5" dirty="0">
                <a:solidFill>
                  <a:srgbClr val="2E2B1F"/>
                </a:solidFill>
                <a:latin typeface="Calibri"/>
                <a:cs typeface="Calibri"/>
              </a:rPr>
              <a:t>ON</a:t>
            </a:r>
            <a:r>
              <a:rPr sz="2800" spc="-10" dirty="0">
                <a:solidFill>
                  <a:srgbClr val="2E2B1F"/>
                </a:solidFill>
                <a:latin typeface="Calibri"/>
                <a:cs typeface="Calibri"/>
              </a:rPr>
              <a:t> </a:t>
            </a:r>
            <a:r>
              <a:rPr sz="2800" spc="-25" dirty="0">
                <a:solidFill>
                  <a:srgbClr val="2E2B1F"/>
                </a:solidFill>
                <a:latin typeface="Calibri"/>
                <a:cs typeface="Calibri"/>
              </a:rPr>
              <a:t>TableA.PK</a:t>
            </a:r>
            <a:r>
              <a:rPr sz="2800" spc="-15" dirty="0">
                <a:solidFill>
                  <a:srgbClr val="2E2B1F"/>
                </a:solidFill>
                <a:latin typeface="Calibri"/>
                <a:cs typeface="Calibri"/>
              </a:rPr>
              <a:t> </a:t>
            </a:r>
            <a:r>
              <a:rPr sz="2800" dirty="0">
                <a:solidFill>
                  <a:srgbClr val="2E2B1F"/>
                </a:solidFill>
                <a:latin typeface="Calibri"/>
                <a:cs typeface="Calibri"/>
              </a:rPr>
              <a:t>=</a:t>
            </a:r>
            <a:r>
              <a:rPr sz="2800" spc="-5" dirty="0">
                <a:solidFill>
                  <a:srgbClr val="2E2B1F"/>
                </a:solidFill>
                <a:latin typeface="Calibri"/>
                <a:cs typeface="Calibri"/>
              </a:rPr>
              <a:t> </a:t>
            </a:r>
            <a:r>
              <a:rPr sz="2800" spc="-25" dirty="0">
                <a:solidFill>
                  <a:srgbClr val="2E2B1F"/>
                </a:solidFill>
                <a:latin typeface="Calibri"/>
                <a:cs typeface="Calibri"/>
              </a:rPr>
              <a:t>TableB.PK </a:t>
            </a:r>
            <a:r>
              <a:rPr sz="2800" spc="-20" dirty="0">
                <a:solidFill>
                  <a:srgbClr val="2E2B1F"/>
                </a:solidFill>
                <a:latin typeface="Calibri"/>
                <a:cs typeface="Calibri"/>
              </a:rPr>
              <a:t> </a:t>
            </a:r>
            <a:r>
              <a:rPr sz="2800" dirty="0">
                <a:solidFill>
                  <a:srgbClr val="2E2B1F"/>
                </a:solidFill>
                <a:latin typeface="Calibri"/>
                <a:cs typeface="Calibri"/>
              </a:rPr>
              <a:t>WHERE</a:t>
            </a:r>
            <a:r>
              <a:rPr sz="2800" spc="-25" dirty="0">
                <a:solidFill>
                  <a:srgbClr val="2E2B1F"/>
                </a:solidFill>
                <a:latin typeface="Calibri"/>
                <a:cs typeface="Calibri"/>
              </a:rPr>
              <a:t> </a:t>
            </a:r>
            <a:r>
              <a:rPr sz="2800" spc="-30" dirty="0">
                <a:solidFill>
                  <a:srgbClr val="2E2B1F"/>
                </a:solidFill>
                <a:latin typeface="Calibri"/>
                <a:cs typeface="Calibri"/>
              </a:rPr>
              <a:t>TABLEA.PK</a:t>
            </a:r>
            <a:r>
              <a:rPr sz="2800" spc="-25" dirty="0">
                <a:solidFill>
                  <a:srgbClr val="2E2B1F"/>
                </a:solidFill>
                <a:latin typeface="Calibri"/>
                <a:cs typeface="Calibri"/>
              </a:rPr>
              <a:t> </a:t>
            </a:r>
            <a:r>
              <a:rPr sz="2800" dirty="0">
                <a:solidFill>
                  <a:srgbClr val="2E2B1F"/>
                </a:solidFill>
                <a:latin typeface="Calibri"/>
                <a:cs typeface="Calibri"/>
              </a:rPr>
              <a:t>IS</a:t>
            </a:r>
            <a:r>
              <a:rPr sz="2800" spc="-15" dirty="0">
                <a:solidFill>
                  <a:srgbClr val="2E2B1F"/>
                </a:solidFill>
                <a:latin typeface="Calibri"/>
                <a:cs typeface="Calibri"/>
              </a:rPr>
              <a:t> </a:t>
            </a:r>
            <a:r>
              <a:rPr sz="2800" dirty="0">
                <a:solidFill>
                  <a:srgbClr val="2E2B1F"/>
                </a:solidFill>
                <a:latin typeface="Calibri"/>
                <a:cs typeface="Calibri"/>
              </a:rPr>
              <a:t>NULL</a:t>
            </a:r>
            <a:endParaRPr sz="2800" dirty="0">
              <a:latin typeface="Calibri"/>
              <a:cs typeface="Calibri"/>
            </a:endParaRPr>
          </a:p>
        </p:txBody>
      </p:sp>
      <p:pic>
        <p:nvPicPr>
          <p:cNvPr id="4" name="Picture 3" descr="Logo&#10;&#10;Description automatically generated">
            <a:extLst>
              <a:ext uri="{FF2B5EF4-FFF2-40B4-BE49-F238E27FC236}">
                <a16:creationId xmlns:a16="http://schemas.microsoft.com/office/drawing/2014/main" id="{9B66E9DA-2373-54C9-FD51-ABBA96F1C2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2921" y="592774"/>
            <a:ext cx="466851" cy="4668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heel(1)">
                                      <p:cBhvr>
                                        <p:cTn id="19" dur="2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668020"/>
            <a:ext cx="2389505" cy="727075"/>
          </a:xfrm>
          <a:prstGeom prst="rect">
            <a:avLst/>
          </a:prstGeom>
        </p:spPr>
        <p:txBody>
          <a:bodyPr vert="horz" wrap="square" lIns="0" tIns="13335" rIns="0" bIns="0" rtlCol="0">
            <a:spAutoFit/>
          </a:bodyPr>
          <a:lstStyle/>
          <a:p>
            <a:pPr marL="12700">
              <a:lnSpc>
                <a:spcPct val="100000"/>
              </a:lnSpc>
              <a:spcBef>
                <a:spcPts val="105"/>
              </a:spcBef>
            </a:pPr>
            <a:r>
              <a:rPr spc="-105" dirty="0"/>
              <a:t>C</a:t>
            </a:r>
            <a:r>
              <a:rPr spc="-170" dirty="0"/>
              <a:t>r</a:t>
            </a:r>
            <a:r>
              <a:rPr spc="-105" dirty="0"/>
              <a:t>o</a:t>
            </a:r>
            <a:r>
              <a:rPr spc="-100" dirty="0"/>
              <a:t>s</a:t>
            </a:r>
            <a:r>
              <a:rPr dirty="0"/>
              <a:t>s</a:t>
            </a:r>
            <a:r>
              <a:rPr spc="-210" dirty="0"/>
              <a:t> </a:t>
            </a:r>
            <a:r>
              <a:rPr spc="-105" dirty="0"/>
              <a:t>Jo</a:t>
            </a:r>
            <a:r>
              <a:rPr spc="-110" dirty="0"/>
              <a:t>i</a:t>
            </a:r>
            <a:r>
              <a:rPr dirty="0"/>
              <a:t>n</a:t>
            </a:r>
          </a:p>
        </p:txBody>
      </p:sp>
      <p:sp>
        <p:nvSpPr>
          <p:cNvPr id="3" name="object 3"/>
          <p:cNvSpPr txBox="1"/>
          <p:nvPr/>
        </p:nvSpPr>
        <p:spPr>
          <a:xfrm>
            <a:off x="1132332" y="1447800"/>
            <a:ext cx="6940550" cy="3269615"/>
          </a:xfrm>
          <a:prstGeom prst="rect">
            <a:avLst/>
          </a:prstGeom>
        </p:spPr>
        <p:txBody>
          <a:bodyPr vert="horz" wrap="square" lIns="0" tIns="12700" rIns="0" bIns="0" rtlCol="0">
            <a:spAutoFit/>
          </a:bodyPr>
          <a:lstStyle/>
          <a:p>
            <a:pPr marL="241300" marR="284480" indent="-228600" algn="just">
              <a:lnSpc>
                <a:spcPct val="100000"/>
              </a:lnSpc>
              <a:spcBef>
                <a:spcPts val="100"/>
              </a:spcBef>
              <a:buClr>
                <a:srgbClr val="A9A47B"/>
              </a:buClr>
              <a:buFont typeface="Arial MT"/>
              <a:buChar char="•"/>
              <a:tabLst>
                <a:tab pos="241300" algn="l"/>
              </a:tabLst>
            </a:pPr>
            <a:r>
              <a:rPr sz="2800" dirty="0">
                <a:solidFill>
                  <a:srgbClr val="2E2B1F"/>
                </a:solidFill>
                <a:latin typeface="Calibri"/>
                <a:cs typeface="Calibri"/>
              </a:rPr>
              <a:t>A </a:t>
            </a:r>
            <a:r>
              <a:rPr sz="2800" spc="-15" dirty="0">
                <a:solidFill>
                  <a:srgbClr val="2E2B1F"/>
                </a:solidFill>
                <a:latin typeface="Calibri"/>
                <a:cs typeface="Calibri"/>
              </a:rPr>
              <a:t>cross </a:t>
            </a:r>
            <a:r>
              <a:rPr sz="2800" spc="-5" dirty="0">
                <a:solidFill>
                  <a:srgbClr val="2E2B1F"/>
                </a:solidFill>
                <a:latin typeface="Calibri"/>
                <a:cs typeface="Calibri"/>
              </a:rPr>
              <a:t>join </a:t>
            </a:r>
            <a:r>
              <a:rPr sz="2800" dirty="0">
                <a:solidFill>
                  <a:srgbClr val="2E2B1F"/>
                </a:solidFill>
                <a:latin typeface="Calibri"/>
                <a:cs typeface="Calibri"/>
              </a:rPr>
              <a:t>is a </a:t>
            </a:r>
            <a:r>
              <a:rPr sz="2800" spc="-5" dirty="0">
                <a:solidFill>
                  <a:srgbClr val="2E2B1F"/>
                </a:solidFill>
                <a:latin typeface="Calibri"/>
                <a:cs typeface="Calibri"/>
              </a:rPr>
              <a:t>Cartesian </a:t>
            </a:r>
            <a:r>
              <a:rPr sz="2800" spc="-10" dirty="0">
                <a:solidFill>
                  <a:srgbClr val="2E2B1F"/>
                </a:solidFill>
                <a:latin typeface="Calibri"/>
                <a:cs typeface="Calibri"/>
              </a:rPr>
              <a:t>Product </a:t>
            </a:r>
            <a:r>
              <a:rPr sz="2800" spc="-5" dirty="0">
                <a:solidFill>
                  <a:srgbClr val="2E2B1F"/>
                </a:solidFill>
                <a:latin typeface="Calibri"/>
                <a:cs typeface="Calibri"/>
              </a:rPr>
              <a:t>join </a:t>
            </a:r>
            <a:r>
              <a:rPr sz="2800" dirty="0">
                <a:solidFill>
                  <a:srgbClr val="2E2B1F"/>
                </a:solidFill>
                <a:latin typeface="Calibri"/>
                <a:cs typeface="Calibri"/>
              </a:rPr>
              <a:t>– it </a:t>
            </a:r>
            <a:r>
              <a:rPr sz="2800" spc="-5" dirty="0">
                <a:solidFill>
                  <a:srgbClr val="2E2B1F"/>
                </a:solidFill>
                <a:latin typeface="Calibri"/>
                <a:cs typeface="Calibri"/>
              </a:rPr>
              <a:t>is </a:t>
            </a:r>
            <a:r>
              <a:rPr sz="2800" dirty="0">
                <a:solidFill>
                  <a:srgbClr val="2E2B1F"/>
                </a:solidFill>
                <a:latin typeface="Calibri"/>
                <a:cs typeface="Calibri"/>
              </a:rPr>
              <a:t> </a:t>
            </a:r>
            <a:r>
              <a:rPr sz="2800" spc="-10" dirty="0">
                <a:solidFill>
                  <a:srgbClr val="2E2B1F"/>
                </a:solidFill>
                <a:latin typeface="Calibri"/>
                <a:cs typeface="Calibri"/>
              </a:rPr>
              <a:t>every </a:t>
            </a:r>
            <a:r>
              <a:rPr sz="2800" spc="-20" dirty="0">
                <a:solidFill>
                  <a:srgbClr val="2E2B1F"/>
                </a:solidFill>
                <a:latin typeface="Calibri"/>
                <a:cs typeface="Calibri"/>
              </a:rPr>
              <a:t>record </a:t>
            </a:r>
            <a:r>
              <a:rPr sz="2800" dirty="0">
                <a:solidFill>
                  <a:srgbClr val="2E2B1F"/>
                </a:solidFill>
                <a:latin typeface="Calibri"/>
                <a:cs typeface="Calibri"/>
              </a:rPr>
              <a:t>in </a:t>
            </a:r>
            <a:r>
              <a:rPr sz="2800" spc="-45" dirty="0">
                <a:solidFill>
                  <a:srgbClr val="2E2B1F"/>
                </a:solidFill>
                <a:latin typeface="Calibri"/>
                <a:cs typeface="Calibri"/>
              </a:rPr>
              <a:t>Table </a:t>
            </a:r>
            <a:r>
              <a:rPr sz="2800" dirty="0">
                <a:solidFill>
                  <a:srgbClr val="2E2B1F"/>
                </a:solidFill>
                <a:latin typeface="Calibri"/>
                <a:cs typeface="Calibri"/>
              </a:rPr>
              <a:t>A </a:t>
            </a:r>
            <a:r>
              <a:rPr sz="2800" spc="-10" dirty="0">
                <a:solidFill>
                  <a:srgbClr val="2E2B1F"/>
                </a:solidFill>
                <a:latin typeface="Calibri"/>
                <a:cs typeface="Calibri"/>
              </a:rPr>
              <a:t>combined </a:t>
            </a:r>
            <a:r>
              <a:rPr sz="2800" dirty="0">
                <a:solidFill>
                  <a:srgbClr val="2E2B1F"/>
                </a:solidFill>
                <a:latin typeface="Calibri"/>
                <a:cs typeface="Calibri"/>
              </a:rPr>
              <a:t>with </a:t>
            </a:r>
            <a:r>
              <a:rPr sz="2800" spc="-10" dirty="0">
                <a:solidFill>
                  <a:srgbClr val="2E2B1F"/>
                </a:solidFill>
                <a:latin typeface="Calibri"/>
                <a:cs typeface="Calibri"/>
              </a:rPr>
              <a:t>every </a:t>
            </a:r>
            <a:r>
              <a:rPr sz="2800" spc="-620" dirty="0">
                <a:solidFill>
                  <a:srgbClr val="2E2B1F"/>
                </a:solidFill>
                <a:latin typeface="Calibri"/>
                <a:cs typeface="Calibri"/>
              </a:rPr>
              <a:t> </a:t>
            </a:r>
            <a:r>
              <a:rPr sz="2800" spc="-20" dirty="0">
                <a:solidFill>
                  <a:srgbClr val="2E2B1F"/>
                </a:solidFill>
                <a:latin typeface="Calibri"/>
                <a:cs typeface="Calibri"/>
              </a:rPr>
              <a:t>record</a:t>
            </a:r>
            <a:r>
              <a:rPr sz="2800" spc="-10" dirty="0">
                <a:solidFill>
                  <a:srgbClr val="2E2B1F"/>
                </a:solidFill>
                <a:latin typeface="Calibri"/>
                <a:cs typeface="Calibri"/>
              </a:rPr>
              <a:t> </a:t>
            </a:r>
            <a:r>
              <a:rPr sz="2800" dirty="0">
                <a:solidFill>
                  <a:srgbClr val="2E2B1F"/>
                </a:solidFill>
                <a:latin typeface="Calibri"/>
                <a:cs typeface="Calibri"/>
              </a:rPr>
              <a:t>in </a:t>
            </a:r>
            <a:r>
              <a:rPr sz="2800" spc="-45" dirty="0">
                <a:solidFill>
                  <a:srgbClr val="2E2B1F"/>
                </a:solidFill>
                <a:latin typeface="Calibri"/>
                <a:cs typeface="Calibri"/>
              </a:rPr>
              <a:t>Table</a:t>
            </a:r>
            <a:r>
              <a:rPr sz="2800" spc="-15" dirty="0">
                <a:solidFill>
                  <a:srgbClr val="2E2B1F"/>
                </a:solidFill>
                <a:latin typeface="Calibri"/>
                <a:cs typeface="Calibri"/>
              </a:rPr>
              <a:t> </a:t>
            </a:r>
            <a:r>
              <a:rPr sz="2800" dirty="0">
                <a:solidFill>
                  <a:srgbClr val="2E2B1F"/>
                </a:solidFill>
                <a:latin typeface="Calibri"/>
                <a:cs typeface="Calibri"/>
              </a:rPr>
              <a:t>B.</a:t>
            </a:r>
            <a:endParaRPr sz="2800" dirty="0">
              <a:latin typeface="Calibri"/>
              <a:cs typeface="Calibri"/>
            </a:endParaRPr>
          </a:p>
          <a:p>
            <a:pPr marL="241300" marR="5080" indent="-228600" algn="just">
              <a:lnSpc>
                <a:spcPct val="100000"/>
              </a:lnSpc>
              <a:spcBef>
                <a:spcPts val="675"/>
              </a:spcBef>
              <a:buClr>
                <a:srgbClr val="A9A47B"/>
              </a:buClr>
              <a:buFont typeface="Arial MT"/>
              <a:buChar char="•"/>
              <a:tabLst>
                <a:tab pos="241300" algn="l"/>
              </a:tabLst>
            </a:pPr>
            <a:r>
              <a:rPr sz="2800" dirty="0">
                <a:solidFill>
                  <a:srgbClr val="2E2B1F"/>
                </a:solidFill>
                <a:latin typeface="Calibri"/>
                <a:cs typeface="Calibri"/>
              </a:rPr>
              <a:t>It </a:t>
            </a:r>
            <a:r>
              <a:rPr sz="2800" spc="-10" dirty="0">
                <a:solidFill>
                  <a:srgbClr val="2E2B1F"/>
                </a:solidFill>
                <a:latin typeface="Calibri"/>
                <a:cs typeface="Calibri"/>
              </a:rPr>
              <a:t>gives </a:t>
            </a:r>
            <a:r>
              <a:rPr sz="2800" dirty="0">
                <a:solidFill>
                  <a:srgbClr val="2E2B1F"/>
                </a:solidFill>
                <a:latin typeface="Calibri"/>
                <a:cs typeface="Calibri"/>
              </a:rPr>
              <a:t>the </a:t>
            </a:r>
            <a:r>
              <a:rPr sz="2800" spc="-5" dirty="0">
                <a:solidFill>
                  <a:srgbClr val="2E2B1F"/>
                </a:solidFill>
                <a:latin typeface="Calibri"/>
                <a:cs typeface="Calibri"/>
              </a:rPr>
              <a:t>same </a:t>
            </a:r>
            <a:r>
              <a:rPr sz="2800" spc="-10" dirty="0">
                <a:solidFill>
                  <a:srgbClr val="2E2B1F"/>
                </a:solidFill>
                <a:latin typeface="Calibri"/>
                <a:cs typeface="Calibri"/>
              </a:rPr>
              <a:t>results </a:t>
            </a:r>
            <a:r>
              <a:rPr sz="2800" dirty="0">
                <a:solidFill>
                  <a:srgbClr val="2E2B1F"/>
                </a:solidFill>
                <a:latin typeface="Calibri"/>
                <a:cs typeface="Calibri"/>
              </a:rPr>
              <a:t>as </a:t>
            </a:r>
            <a:r>
              <a:rPr sz="2800" spc="-5" dirty="0">
                <a:solidFill>
                  <a:srgbClr val="2E2B1F"/>
                </a:solidFill>
                <a:latin typeface="Calibri"/>
                <a:cs typeface="Calibri"/>
              </a:rPr>
              <a:t>not using </a:t>
            </a:r>
            <a:r>
              <a:rPr sz="2800" dirty="0">
                <a:solidFill>
                  <a:srgbClr val="2E2B1F"/>
                </a:solidFill>
                <a:latin typeface="Calibri"/>
                <a:cs typeface="Calibri"/>
              </a:rPr>
              <a:t>a WHERE </a:t>
            </a:r>
            <a:r>
              <a:rPr sz="2800" spc="-620" dirty="0">
                <a:solidFill>
                  <a:srgbClr val="2E2B1F"/>
                </a:solidFill>
                <a:latin typeface="Calibri"/>
                <a:cs typeface="Calibri"/>
              </a:rPr>
              <a:t> </a:t>
            </a:r>
            <a:r>
              <a:rPr sz="2800" dirty="0">
                <a:solidFill>
                  <a:srgbClr val="2E2B1F"/>
                </a:solidFill>
                <a:latin typeface="Calibri"/>
                <a:cs typeface="Calibri"/>
              </a:rPr>
              <a:t>clause</a:t>
            </a:r>
            <a:r>
              <a:rPr sz="2800" spc="-5" dirty="0">
                <a:solidFill>
                  <a:srgbClr val="2E2B1F"/>
                </a:solidFill>
                <a:latin typeface="Calibri"/>
                <a:cs typeface="Calibri"/>
              </a:rPr>
              <a:t> </a:t>
            </a:r>
            <a:r>
              <a:rPr sz="2800" dirty="0">
                <a:solidFill>
                  <a:srgbClr val="2E2B1F"/>
                </a:solidFill>
                <a:latin typeface="Calibri"/>
                <a:cs typeface="Calibri"/>
              </a:rPr>
              <a:t>when </a:t>
            </a:r>
            <a:r>
              <a:rPr sz="2800" spc="-5" dirty="0">
                <a:solidFill>
                  <a:srgbClr val="2E2B1F"/>
                </a:solidFill>
                <a:latin typeface="Calibri"/>
                <a:cs typeface="Calibri"/>
              </a:rPr>
              <a:t>querying</a:t>
            </a:r>
            <a:r>
              <a:rPr sz="2800" spc="-15" dirty="0">
                <a:solidFill>
                  <a:srgbClr val="2E2B1F"/>
                </a:solidFill>
                <a:latin typeface="Calibri"/>
                <a:cs typeface="Calibri"/>
              </a:rPr>
              <a:t> </a:t>
            </a:r>
            <a:r>
              <a:rPr sz="2800" spc="-10" dirty="0">
                <a:solidFill>
                  <a:srgbClr val="2E2B1F"/>
                </a:solidFill>
                <a:latin typeface="Calibri"/>
                <a:cs typeface="Calibri"/>
              </a:rPr>
              <a:t>two</a:t>
            </a:r>
            <a:r>
              <a:rPr sz="2800" spc="-5" dirty="0">
                <a:solidFill>
                  <a:srgbClr val="2E2B1F"/>
                </a:solidFill>
                <a:latin typeface="Calibri"/>
                <a:cs typeface="Calibri"/>
              </a:rPr>
              <a:t> </a:t>
            </a:r>
            <a:r>
              <a:rPr sz="2800" spc="-10" dirty="0">
                <a:solidFill>
                  <a:srgbClr val="2E2B1F"/>
                </a:solidFill>
                <a:latin typeface="Calibri"/>
                <a:cs typeface="Calibri"/>
              </a:rPr>
              <a:t>tables</a:t>
            </a:r>
            <a:r>
              <a:rPr sz="2800" spc="-5" dirty="0">
                <a:solidFill>
                  <a:srgbClr val="2E2B1F"/>
                </a:solidFill>
                <a:latin typeface="Calibri"/>
                <a:cs typeface="Calibri"/>
              </a:rPr>
              <a:t> </a:t>
            </a:r>
            <a:r>
              <a:rPr sz="2800" dirty="0">
                <a:solidFill>
                  <a:srgbClr val="2E2B1F"/>
                </a:solidFill>
                <a:latin typeface="Calibri"/>
                <a:cs typeface="Calibri"/>
              </a:rPr>
              <a:t>in</a:t>
            </a:r>
            <a:r>
              <a:rPr sz="2800" spc="-5" dirty="0">
                <a:solidFill>
                  <a:srgbClr val="2E2B1F"/>
                </a:solidFill>
                <a:latin typeface="Calibri"/>
                <a:cs typeface="Calibri"/>
              </a:rPr>
              <a:t> </a:t>
            </a:r>
            <a:r>
              <a:rPr sz="2800" dirty="0">
                <a:solidFill>
                  <a:srgbClr val="2E2B1F"/>
                </a:solidFill>
                <a:latin typeface="Calibri"/>
                <a:cs typeface="Calibri"/>
              </a:rPr>
              <a:t>MySQL</a:t>
            </a:r>
            <a:endParaRPr sz="2800" dirty="0">
              <a:latin typeface="Calibri"/>
              <a:cs typeface="Calibri"/>
            </a:endParaRPr>
          </a:p>
          <a:p>
            <a:pPr marL="241300" indent="-228600">
              <a:lnSpc>
                <a:spcPct val="100000"/>
              </a:lnSpc>
              <a:spcBef>
                <a:spcPts val="670"/>
              </a:spcBef>
              <a:buClr>
                <a:srgbClr val="A9A47B"/>
              </a:buClr>
              <a:buFont typeface="Arial MT"/>
              <a:buChar char="•"/>
              <a:tabLst>
                <a:tab pos="241300" algn="l"/>
              </a:tabLst>
            </a:pPr>
            <a:r>
              <a:rPr sz="2800" spc="-10" dirty="0">
                <a:solidFill>
                  <a:srgbClr val="2E2B1F"/>
                </a:solidFill>
                <a:latin typeface="Calibri"/>
                <a:cs typeface="Calibri"/>
              </a:rPr>
              <a:t>SELECT</a:t>
            </a:r>
            <a:r>
              <a:rPr sz="2800" spc="-5" dirty="0">
                <a:solidFill>
                  <a:srgbClr val="2E2B1F"/>
                </a:solidFill>
                <a:latin typeface="Calibri"/>
                <a:cs typeface="Calibri"/>
              </a:rPr>
              <a:t> </a:t>
            </a:r>
            <a:r>
              <a:rPr sz="2800" dirty="0">
                <a:solidFill>
                  <a:srgbClr val="2E2B1F"/>
                </a:solidFill>
                <a:latin typeface="Calibri"/>
                <a:cs typeface="Calibri"/>
              </a:rPr>
              <a:t>*</a:t>
            </a:r>
            <a:r>
              <a:rPr sz="2800" spc="-10" dirty="0">
                <a:solidFill>
                  <a:srgbClr val="2E2B1F"/>
                </a:solidFill>
                <a:latin typeface="Calibri"/>
                <a:cs typeface="Calibri"/>
              </a:rPr>
              <a:t> </a:t>
            </a:r>
            <a:r>
              <a:rPr sz="2800" spc="-15" dirty="0">
                <a:solidFill>
                  <a:srgbClr val="2E2B1F"/>
                </a:solidFill>
                <a:latin typeface="Calibri"/>
                <a:cs typeface="Calibri"/>
              </a:rPr>
              <a:t>from</a:t>
            </a:r>
            <a:r>
              <a:rPr sz="2800" dirty="0">
                <a:solidFill>
                  <a:srgbClr val="2E2B1F"/>
                </a:solidFill>
                <a:latin typeface="Calibri"/>
                <a:cs typeface="Calibri"/>
              </a:rPr>
              <a:t> </a:t>
            </a:r>
            <a:r>
              <a:rPr sz="2800" spc="-40" dirty="0">
                <a:solidFill>
                  <a:srgbClr val="2E2B1F"/>
                </a:solidFill>
                <a:latin typeface="Calibri"/>
                <a:cs typeface="Calibri"/>
              </a:rPr>
              <a:t>TableA</a:t>
            </a:r>
            <a:r>
              <a:rPr sz="2800" spc="-5" dirty="0">
                <a:solidFill>
                  <a:srgbClr val="2E2B1F"/>
                </a:solidFill>
                <a:latin typeface="Calibri"/>
                <a:cs typeface="Calibri"/>
              </a:rPr>
              <a:t> </a:t>
            </a:r>
            <a:r>
              <a:rPr sz="2800" spc="-10" dirty="0">
                <a:solidFill>
                  <a:srgbClr val="2E2B1F"/>
                </a:solidFill>
                <a:latin typeface="Calibri"/>
                <a:cs typeface="Calibri"/>
              </a:rPr>
              <a:t>CROSS</a:t>
            </a:r>
            <a:r>
              <a:rPr sz="2800" dirty="0">
                <a:solidFill>
                  <a:srgbClr val="2E2B1F"/>
                </a:solidFill>
                <a:latin typeface="Calibri"/>
                <a:cs typeface="Calibri"/>
              </a:rPr>
              <a:t> </a:t>
            </a:r>
            <a:r>
              <a:rPr sz="2800" spc="-5" dirty="0">
                <a:solidFill>
                  <a:srgbClr val="2E2B1F"/>
                </a:solidFill>
                <a:latin typeface="Calibri"/>
                <a:cs typeface="Calibri"/>
              </a:rPr>
              <a:t>JOIN</a:t>
            </a:r>
            <a:r>
              <a:rPr sz="2800" spc="-10" dirty="0">
                <a:solidFill>
                  <a:srgbClr val="2E2B1F"/>
                </a:solidFill>
                <a:latin typeface="Calibri"/>
                <a:cs typeface="Calibri"/>
              </a:rPr>
              <a:t> </a:t>
            </a:r>
            <a:r>
              <a:rPr sz="2800" spc="-40" dirty="0">
                <a:solidFill>
                  <a:srgbClr val="2E2B1F"/>
                </a:solidFill>
                <a:latin typeface="Calibri"/>
                <a:cs typeface="Calibri"/>
              </a:rPr>
              <a:t>TableB</a:t>
            </a:r>
            <a:endParaRPr sz="2800" dirty="0">
              <a:latin typeface="Calibri"/>
              <a:cs typeface="Calibri"/>
            </a:endParaRPr>
          </a:p>
          <a:p>
            <a:pPr marL="241300" indent="-228600">
              <a:lnSpc>
                <a:spcPct val="100000"/>
              </a:lnSpc>
              <a:spcBef>
                <a:spcPts val="675"/>
              </a:spcBef>
              <a:buClr>
                <a:srgbClr val="A9A47B"/>
              </a:buClr>
              <a:buFont typeface="Arial MT"/>
              <a:buChar char="•"/>
              <a:tabLst>
                <a:tab pos="241300" algn="l"/>
              </a:tabLst>
            </a:pPr>
            <a:r>
              <a:rPr sz="2800" spc="-10" dirty="0">
                <a:solidFill>
                  <a:srgbClr val="2E2B1F"/>
                </a:solidFill>
                <a:latin typeface="Calibri"/>
                <a:cs typeface="Calibri"/>
              </a:rPr>
              <a:t>SELECT </a:t>
            </a:r>
            <a:r>
              <a:rPr sz="2800" dirty="0">
                <a:solidFill>
                  <a:srgbClr val="2E2B1F"/>
                </a:solidFill>
                <a:latin typeface="Calibri"/>
                <a:cs typeface="Calibri"/>
              </a:rPr>
              <a:t>*</a:t>
            </a:r>
            <a:r>
              <a:rPr sz="2800" spc="-10" dirty="0">
                <a:solidFill>
                  <a:srgbClr val="2E2B1F"/>
                </a:solidFill>
                <a:latin typeface="Calibri"/>
                <a:cs typeface="Calibri"/>
              </a:rPr>
              <a:t> </a:t>
            </a:r>
            <a:r>
              <a:rPr sz="2800" spc="-20" dirty="0">
                <a:solidFill>
                  <a:srgbClr val="2E2B1F"/>
                </a:solidFill>
                <a:latin typeface="Calibri"/>
                <a:cs typeface="Calibri"/>
              </a:rPr>
              <a:t>from</a:t>
            </a:r>
            <a:r>
              <a:rPr sz="2800" dirty="0">
                <a:solidFill>
                  <a:srgbClr val="2E2B1F"/>
                </a:solidFill>
                <a:latin typeface="Calibri"/>
                <a:cs typeface="Calibri"/>
              </a:rPr>
              <a:t> </a:t>
            </a:r>
            <a:r>
              <a:rPr sz="2800" spc="-30" dirty="0">
                <a:solidFill>
                  <a:srgbClr val="2E2B1F"/>
                </a:solidFill>
                <a:latin typeface="Calibri"/>
                <a:cs typeface="Calibri"/>
              </a:rPr>
              <a:t>TableA,</a:t>
            </a:r>
            <a:r>
              <a:rPr sz="2800" spc="-10" dirty="0">
                <a:solidFill>
                  <a:srgbClr val="2E2B1F"/>
                </a:solidFill>
                <a:latin typeface="Calibri"/>
                <a:cs typeface="Calibri"/>
              </a:rPr>
              <a:t> </a:t>
            </a:r>
            <a:r>
              <a:rPr sz="2800" spc="-40" dirty="0">
                <a:solidFill>
                  <a:srgbClr val="2E2B1F"/>
                </a:solidFill>
                <a:latin typeface="Calibri"/>
                <a:cs typeface="Calibri"/>
              </a:rPr>
              <a:t>TableB</a:t>
            </a:r>
            <a:endParaRPr sz="2800" dirty="0">
              <a:latin typeface="Calibri"/>
              <a:cs typeface="Calibri"/>
            </a:endParaRPr>
          </a:p>
        </p:txBody>
      </p:sp>
      <p:pic>
        <p:nvPicPr>
          <p:cNvPr id="4" name="Picture 3" descr="Logo&#10;&#10;Description automatically generated">
            <a:extLst>
              <a:ext uri="{FF2B5EF4-FFF2-40B4-BE49-F238E27FC236}">
                <a16:creationId xmlns:a16="http://schemas.microsoft.com/office/drawing/2014/main" id="{A902055C-D677-CA99-301B-F9DBD14958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1000" y="533400"/>
            <a:ext cx="668020" cy="668020"/>
          </a:xfrm>
          <a:prstGeom prst="rect">
            <a:avLst/>
          </a:prstGeom>
        </p:spPr>
      </p:pic>
      <p:pic>
        <p:nvPicPr>
          <p:cNvPr id="5" name="Picture 4" descr="See the source image">
            <a:extLst>
              <a:ext uri="{FF2B5EF4-FFF2-40B4-BE49-F238E27FC236}">
                <a16:creationId xmlns:a16="http://schemas.microsoft.com/office/drawing/2014/main" id="{9D3CF7EF-7644-FC08-F271-F4908BBF3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694756"/>
            <a:ext cx="2823650" cy="14952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1447800"/>
            <a:ext cx="2389505" cy="727075"/>
          </a:xfrm>
          <a:prstGeom prst="rect">
            <a:avLst/>
          </a:prstGeom>
        </p:spPr>
        <p:txBody>
          <a:bodyPr vert="horz" wrap="square" lIns="0" tIns="13335" rIns="0" bIns="0" rtlCol="0">
            <a:spAutoFit/>
          </a:bodyPr>
          <a:lstStyle/>
          <a:p>
            <a:pPr marL="12700">
              <a:lnSpc>
                <a:spcPct val="100000"/>
              </a:lnSpc>
              <a:spcBef>
                <a:spcPts val="105"/>
              </a:spcBef>
            </a:pPr>
            <a:r>
              <a:rPr spc="-105" dirty="0"/>
              <a:t>C</a:t>
            </a:r>
            <a:r>
              <a:rPr spc="-170" dirty="0"/>
              <a:t>r</a:t>
            </a:r>
            <a:r>
              <a:rPr spc="-105" dirty="0"/>
              <a:t>o</a:t>
            </a:r>
            <a:r>
              <a:rPr spc="-100" dirty="0"/>
              <a:t>s</a:t>
            </a:r>
            <a:r>
              <a:rPr dirty="0"/>
              <a:t>s</a:t>
            </a:r>
            <a:r>
              <a:rPr spc="-210" dirty="0"/>
              <a:t> </a:t>
            </a:r>
            <a:r>
              <a:rPr spc="-105" dirty="0"/>
              <a:t>Jo</a:t>
            </a:r>
            <a:r>
              <a:rPr spc="-110" dirty="0"/>
              <a:t>i</a:t>
            </a:r>
            <a:r>
              <a:rPr dirty="0"/>
              <a:t>n</a:t>
            </a:r>
          </a:p>
        </p:txBody>
      </p:sp>
      <p:pic>
        <p:nvPicPr>
          <p:cNvPr id="4" name="Picture 3" descr="Logo&#10;&#10;Description automatically generated">
            <a:extLst>
              <a:ext uri="{FF2B5EF4-FFF2-40B4-BE49-F238E27FC236}">
                <a16:creationId xmlns:a16="http://schemas.microsoft.com/office/drawing/2014/main" id="{A902055C-D677-CA99-301B-F9DBD14958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533400"/>
            <a:ext cx="668020" cy="668020"/>
          </a:xfrm>
          <a:prstGeom prst="rect">
            <a:avLst/>
          </a:prstGeom>
        </p:spPr>
      </p:pic>
      <p:pic>
        <p:nvPicPr>
          <p:cNvPr id="5126" name="Picture 6" descr="See the source image">
            <a:extLst>
              <a:ext uri="{FF2B5EF4-FFF2-40B4-BE49-F238E27FC236}">
                <a16:creationId xmlns:a16="http://schemas.microsoft.com/office/drawing/2014/main" id="{E22594C2-1FAD-4D84-8F6B-B67998CA24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514600"/>
            <a:ext cx="5943600" cy="3588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184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304800"/>
            <a:ext cx="3429000" cy="727075"/>
          </a:xfrm>
          <a:prstGeom prst="rect">
            <a:avLst/>
          </a:prstGeom>
        </p:spPr>
        <p:txBody>
          <a:bodyPr vert="horz" wrap="square" lIns="0" tIns="13335" rIns="0" bIns="0" rtlCol="0">
            <a:spAutoFit/>
          </a:bodyPr>
          <a:lstStyle/>
          <a:p>
            <a:pPr marL="12700">
              <a:lnSpc>
                <a:spcPct val="100000"/>
              </a:lnSpc>
              <a:spcBef>
                <a:spcPts val="105"/>
              </a:spcBef>
            </a:pPr>
            <a:r>
              <a:rPr lang="en-IN" spc="-105" dirty="0"/>
              <a:t>        Anti</a:t>
            </a:r>
            <a:r>
              <a:rPr spc="-210" dirty="0"/>
              <a:t> </a:t>
            </a:r>
            <a:r>
              <a:rPr spc="-105" dirty="0"/>
              <a:t>Jo</a:t>
            </a:r>
            <a:r>
              <a:rPr spc="-110" dirty="0"/>
              <a:t>i</a:t>
            </a:r>
            <a:r>
              <a:rPr dirty="0"/>
              <a:t>n</a:t>
            </a:r>
          </a:p>
        </p:txBody>
      </p:sp>
      <p:sp>
        <p:nvSpPr>
          <p:cNvPr id="5" name="TextBox 4">
            <a:extLst>
              <a:ext uri="{FF2B5EF4-FFF2-40B4-BE49-F238E27FC236}">
                <a16:creationId xmlns:a16="http://schemas.microsoft.com/office/drawing/2014/main" id="{2EBDD438-0B89-9729-1091-B231F43BD26E}"/>
              </a:ext>
            </a:extLst>
          </p:cNvPr>
          <p:cNvSpPr txBox="1"/>
          <p:nvPr/>
        </p:nvSpPr>
        <p:spPr>
          <a:xfrm>
            <a:off x="914400" y="1600200"/>
            <a:ext cx="7315200" cy="1477328"/>
          </a:xfrm>
          <a:prstGeom prst="rect">
            <a:avLst/>
          </a:prstGeom>
          <a:noFill/>
        </p:spPr>
        <p:txBody>
          <a:bodyPr wrap="square">
            <a:spAutoFit/>
          </a:bodyPr>
          <a:lstStyle/>
          <a:p>
            <a:r>
              <a:rPr lang="en-US" b="0" i="0" dirty="0">
                <a:solidFill>
                  <a:srgbClr val="161616"/>
                </a:solidFill>
                <a:effectLst/>
                <a:latin typeface="IBM Plex Sans" panose="020B0503050203000203" pitchFamily="34" charset="0"/>
              </a:rPr>
              <a:t>An </a:t>
            </a:r>
            <a:r>
              <a:rPr lang="en-US" b="1" i="0" dirty="0">
                <a:solidFill>
                  <a:srgbClr val="161616"/>
                </a:solidFill>
                <a:effectLst/>
                <a:latin typeface="IBM Plex Sans" panose="020B0503050203000203" pitchFamily="34" charset="0"/>
              </a:rPr>
              <a:t>anti-join </a:t>
            </a:r>
            <a:r>
              <a:rPr lang="en-US" b="0" i="0" dirty="0">
                <a:solidFill>
                  <a:srgbClr val="161616"/>
                </a:solidFill>
                <a:effectLst/>
                <a:latin typeface="IBM Plex Sans" panose="020B0503050203000203" pitchFamily="34" charset="0"/>
              </a:rPr>
              <a:t>includes only unmatched records for the first input table (Table A shown here). </a:t>
            </a:r>
          </a:p>
          <a:p>
            <a:endParaRPr lang="en-US" dirty="0">
              <a:solidFill>
                <a:srgbClr val="161616"/>
              </a:solidFill>
              <a:latin typeface="IBM Plex Sans" panose="020B0503050203000203" pitchFamily="34" charset="0"/>
            </a:endParaRPr>
          </a:p>
          <a:p>
            <a:r>
              <a:rPr lang="en-US" b="0" i="0" dirty="0">
                <a:solidFill>
                  <a:srgbClr val="161616"/>
                </a:solidFill>
                <a:effectLst/>
                <a:latin typeface="IBM Plex Sans" panose="020B0503050203000203" pitchFamily="34" charset="0"/>
              </a:rPr>
              <a:t>This type of join is the opposite of an inner join and does not include complete records in the output dataset.</a:t>
            </a:r>
            <a:endParaRPr lang="en-IN" dirty="0"/>
          </a:p>
        </p:txBody>
      </p:sp>
      <p:pic>
        <p:nvPicPr>
          <p:cNvPr id="3074" name="Picture 2">
            <a:extLst>
              <a:ext uri="{FF2B5EF4-FFF2-40B4-BE49-F238E27FC236}">
                <a16:creationId xmlns:a16="http://schemas.microsoft.com/office/drawing/2014/main" id="{A24DF5D3-7502-3229-418F-24414D96F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203893"/>
            <a:ext cx="2819400" cy="25548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a:extLst>
              <a:ext uri="{FF2B5EF4-FFF2-40B4-BE49-F238E27FC236}">
                <a16:creationId xmlns:a16="http://schemas.microsoft.com/office/drawing/2014/main" id="{8CAF1836-4CC0-DE61-4F65-F3D4DE0240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5590" y="533400"/>
            <a:ext cx="668020" cy="668020"/>
          </a:xfrm>
          <a:prstGeom prst="rect">
            <a:avLst/>
          </a:prstGeom>
        </p:spPr>
      </p:pic>
    </p:spTree>
    <p:extLst>
      <p:ext uri="{BB962C8B-B14F-4D97-AF65-F5344CB8AC3E}">
        <p14:creationId xmlns:p14="http://schemas.microsoft.com/office/powerpoint/2010/main" val="511803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0BBF-4754-4AD6-8BCB-89EC7158DDF3}"/>
              </a:ext>
            </a:extLst>
          </p:cNvPr>
          <p:cNvSpPr>
            <a:spLocks noGrp="1"/>
          </p:cNvSpPr>
          <p:nvPr>
            <p:ph type="title"/>
          </p:nvPr>
        </p:nvSpPr>
        <p:spPr>
          <a:xfrm>
            <a:off x="2229915" y="403859"/>
            <a:ext cx="4094685" cy="727075"/>
          </a:xfrm>
        </p:spPr>
        <p:txBody>
          <a:bodyPr/>
          <a:lstStyle/>
          <a:p>
            <a:r>
              <a:rPr lang="en-US" dirty="0"/>
              <a:t>Left Anti join</a:t>
            </a:r>
            <a:endParaRPr lang="en-IN" dirty="0"/>
          </a:p>
        </p:txBody>
      </p:sp>
      <p:sp>
        <p:nvSpPr>
          <p:cNvPr id="3" name="Text Placeholder 2">
            <a:extLst>
              <a:ext uri="{FF2B5EF4-FFF2-40B4-BE49-F238E27FC236}">
                <a16:creationId xmlns:a16="http://schemas.microsoft.com/office/drawing/2014/main" id="{B3711FFF-A821-439E-8363-D371E36B01B9}"/>
              </a:ext>
            </a:extLst>
          </p:cNvPr>
          <p:cNvSpPr>
            <a:spLocks noGrp="1"/>
          </p:cNvSpPr>
          <p:nvPr>
            <p:ph idx="1"/>
          </p:nvPr>
        </p:nvSpPr>
        <p:spPr>
          <a:xfrm>
            <a:off x="914400" y="1708310"/>
            <a:ext cx="7486650" cy="1477328"/>
          </a:xfrm>
        </p:spPr>
        <p:txBody>
          <a:bodyPr/>
          <a:lstStyle/>
          <a:p>
            <a:pPr marL="285750" indent="-285750">
              <a:buFont typeface="Arial" panose="020B0604020202020204" pitchFamily="34" charset="0"/>
              <a:buChar char="•"/>
            </a:pPr>
            <a:r>
              <a:rPr lang="en-US" sz="2000" i="0" dirty="0">
                <a:solidFill>
                  <a:srgbClr val="202124"/>
                </a:solidFill>
                <a:effectLst/>
                <a:latin typeface="arial" panose="020B0604020202020204" pitchFamily="34" charset="0"/>
              </a:rPr>
              <a:t>One of the join kinds available in the Merge dialog box in Power Query in </a:t>
            </a:r>
            <a:r>
              <a:rPr lang="en-US" sz="2000" b="1" i="0" dirty="0">
                <a:solidFill>
                  <a:srgbClr val="202124"/>
                </a:solidFill>
                <a:effectLst/>
                <a:latin typeface="arial" panose="020B0604020202020204" pitchFamily="34" charset="0"/>
              </a:rPr>
              <a:t>POWER</a:t>
            </a:r>
            <a:r>
              <a:rPr lang="en-US" sz="2000" i="0" dirty="0">
                <a:solidFill>
                  <a:srgbClr val="202124"/>
                </a:solidFill>
                <a:effectLst/>
                <a:latin typeface="arial" panose="020B0604020202020204" pitchFamily="34" charset="0"/>
              </a:rPr>
              <a:t> </a:t>
            </a:r>
            <a:r>
              <a:rPr lang="en-US" sz="2000" b="1" i="0" dirty="0">
                <a:solidFill>
                  <a:srgbClr val="202124"/>
                </a:solidFill>
                <a:effectLst/>
                <a:latin typeface="arial" panose="020B0604020202020204" pitchFamily="34" charset="0"/>
              </a:rPr>
              <a:t>BI</a:t>
            </a:r>
            <a:r>
              <a:rPr lang="en-US" sz="2000" i="0" dirty="0">
                <a:solidFill>
                  <a:srgbClr val="202124"/>
                </a:solidFill>
                <a:effectLst/>
                <a:latin typeface="arial" panose="020B0604020202020204" pitchFamily="34" charset="0"/>
              </a:rPr>
              <a:t> is a left anti join, which brings in only rows from the left table that don't have any matching rows from the right table.</a:t>
            </a:r>
          </a:p>
          <a:p>
            <a:pPr marL="285750" indent="-285750">
              <a:buFont typeface="Arial" panose="020B0604020202020204" pitchFamily="34" charset="0"/>
              <a:buChar char="•"/>
            </a:pPr>
            <a:endParaRPr lang="en-US" dirty="0">
              <a:solidFill>
                <a:srgbClr val="202124"/>
              </a:solidFill>
              <a:latin typeface="arial" panose="020B0604020202020204" pitchFamily="34" charset="0"/>
            </a:endParaRPr>
          </a:p>
          <a:p>
            <a:pPr marL="285750" indent="-28575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64C37171-BEFE-406F-98CF-F9819B700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625" y="3124200"/>
            <a:ext cx="4648200" cy="2907757"/>
          </a:xfrm>
          <a:prstGeom prst="rect">
            <a:avLst/>
          </a:prstGeom>
        </p:spPr>
      </p:pic>
      <p:pic>
        <p:nvPicPr>
          <p:cNvPr id="4" name="Picture 3" descr="Logo&#10;&#10;Description automatically generated">
            <a:extLst>
              <a:ext uri="{FF2B5EF4-FFF2-40B4-BE49-F238E27FC236}">
                <a16:creationId xmlns:a16="http://schemas.microsoft.com/office/drawing/2014/main" id="{FF7D9B29-A73D-9AA6-A935-29FFFBC014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533400"/>
            <a:ext cx="668020" cy="668020"/>
          </a:xfrm>
          <a:prstGeom prst="rect">
            <a:avLst/>
          </a:prstGeom>
        </p:spPr>
      </p:pic>
    </p:spTree>
    <p:extLst>
      <p:ext uri="{BB962C8B-B14F-4D97-AF65-F5344CB8AC3E}">
        <p14:creationId xmlns:p14="http://schemas.microsoft.com/office/powerpoint/2010/main" val="145737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21C10-A7ED-442A-B028-72D052487B66}"/>
              </a:ext>
            </a:extLst>
          </p:cNvPr>
          <p:cNvSpPr>
            <a:spLocks noGrp="1"/>
          </p:cNvSpPr>
          <p:nvPr>
            <p:ph type="title"/>
          </p:nvPr>
        </p:nvSpPr>
        <p:spPr>
          <a:xfrm>
            <a:off x="2667001" y="403496"/>
            <a:ext cx="3733800" cy="727075"/>
          </a:xfrm>
        </p:spPr>
        <p:txBody>
          <a:bodyPr/>
          <a:lstStyle/>
          <a:p>
            <a:r>
              <a:rPr lang="en-US" dirty="0"/>
              <a:t>Right Anti join</a:t>
            </a:r>
            <a:endParaRPr lang="en-IN" dirty="0"/>
          </a:p>
        </p:txBody>
      </p:sp>
      <p:sp>
        <p:nvSpPr>
          <p:cNvPr id="3" name="Text Placeholder 2">
            <a:extLst>
              <a:ext uri="{FF2B5EF4-FFF2-40B4-BE49-F238E27FC236}">
                <a16:creationId xmlns:a16="http://schemas.microsoft.com/office/drawing/2014/main" id="{09FE4543-AE4A-4069-A5E2-27215310AF91}"/>
              </a:ext>
            </a:extLst>
          </p:cNvPr>
          <p:cNvSpPr>
            <a:spLocks noGrp="1"/>
          </p:cNvSpPr>
          <p:nvPr>
            <p:ph idx="1"/>
          </p:nvPr>
        </p:nvSpPr>
        <p:spPr>
          <a:xfrm>
            <a:off x="776289" y="1524000"/>
            <a:ext cx="7515224" cy="727075"/>
          </a:xfrm>
        </p:spPr>
        <p:txBody>
          <a:bodyPr>
            <a:normAutofit fontScale="85000" lnSpcReduction="20000"/>
          </a:bodyPr>
          <a:lstStyle/>
          <a:p>
            <a:pPr marL="285750" indent="-285750">
              <a:buFont typeface="Arial" panose="020B0604020202020204" pitchFamily="34" charset="0"/>
              <a:buChar char="•"/>
            </a:pPr>
            <a:r>
              <a:rPr lang="en-US" sz="2000" i="0" dirty="0">
                <a:solidFill>
                  <a:srgbClr val="202124"/>
                </a:solidFill>
                <a:effectLst/>
                <a:latin typeface="arial" panose="020B0604020202020204" pitchFamily="34" charset="0"/>
              </a:rPr>
              <a:t>One of the join kinds available in the Merge dialog box in Power Query IN POWER BI is a right anti join, which brings in only rows from the right table that don't have any matching rows from the left table</a:t>
            </a:r>
            <a:endParaRPr lang="en-IN" sz="2000" dirty="0"/>
          </a:p>
        </p:txBody>
      </p:sp>
      <p:pic>
        <p:nvPicPr>
          <p:cNvPr id="5" name="Picture 4">
            <a:extLst>
              <a:ext uri="{FF2B5EF4-FFF2-40B4-BE49-F238E27FC236}">
                <a16:creationId xmlns:a16="http://schemas.microsoft.com/office/drawing/2014/main" id="{3ADBFC86-D008-401A-BFDE-77508C746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124200"/>
            <a:ext cx="4503648" cy="2966766"/>
          </a:xfrm>
          <a:prstGeom prst="rect">
            <a:avLst/>
          </a:prstGeom>
        </p:spPr>
      </p:pic>
      <p:pic>
        <p:nvPicPr>
          <p:cNvPr id="4" name="Picture 3" descr="Logo&#10;&#10;Description automatically generated">
            <a:extLst>
              <a:ext uri="{FF2B5EF4-FFF2-40B4-BE49-F238E27FC236}">
                <a16:creationId xmlns:a16="http://schemas.microsoft.com/office/drawing/2014/main" id="{8B91E7F6-0746-5AF2-34D9-E40B6E8731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6713" y="558707"/>
            <a:ext cx="609600" cy="609600"/>
          </a:xfrm>
          <a:prstGeom prst="rect">
            <a:avLst/>
          </a:prstGeom>
        </p:spPr>
      </p:pic>
    </p:spTree>
    <p:extLst>
      <p:ext uri="{BB962C8B-B14F-4D97-AF65-F5344CB8AC3E}">
        <p14:creationId xmlns:p14="http://schemas.microsoft.com/office/powerpoint/2010/main" val="186104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heel(1)">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0760" y="850392"/>
            <a:ext cx="3434079" cy="727075"/>
          </a:xfrm>
          <a:prstGeom prst="rect">
            <a:avLst/>
          </a:prstGeom>
        </p:spPr>
        <p:txBody>
          <a:bodyPr vert="horz" wrap="square" lIns="0" tIns="13335" rIns="0" bIns="0" rtlCol="0">
            <a:spAutoFit/>
          </a:bodyPr>
          <a:lstStyle/>
          <a:p>
            <a:pPr marL="12700">
              <a:lnSpc>
                <a:spcPct val="100000"/>
              </a:lnSpc>
              <a:spcBef>
                <a:spcPts val="105"/>
              </a:spcBef>
            </a:pPr>
            <a:r>
              <a:rPr spc="-105" dirty="0"/>
              <a:t>S</a:t>
            </a:r>
            <a:r>
              <a:rPr spc="-100" dirty="0"/>
              <a:t>a</a:t>
            </a:r>
            <a:r>
              <a:rPr spc="-110" dirty="0"/>
              <a:t>m</a:t>
            </a:r>
            <a:r>
              <a:rPr spc="-105" dirty="0"/>
              <a:t>pl</a:t>
            </a:r>
            <a:r>
              <a:rPr dirty="0"/>
              <a:t>e</a:t>
            </a:r>
            <a:r>
              <a:rPr spc="-190" dirty="0"/>
              <a:t> </a:t>
            </a:r>
            <a:r>
              <a:rPr spc="-459" dirty="0"/>
              <a:t>T</a:t>
            </a:r>
            <a:r>
              <a:rPr spc="-100" dirty="0"/>
              <a:t>a</a:t>
            </a:r>
            <a:r>
              <a:rPr spc="-105" dirty="0"/>
              <a:t>ble</a:t>
            </a:r>
            <a:r>
              <a:rPr dirty="0"/>
              <a:t>s</a:t>
            </a:r>
          </a:p>
        </p:txBody>
      </p:sp>
      <p:graphicFrame>
        <p:nvGraphicFramePr>
          <p:cNvPr id="3" name="object 3"/>
          <p:cNvGraphicFramePr>
            <a:graphicFrameLocks noGrp="1"/>
          </p:cNvGraphicFramePr>
          <p:nvPr>
            <p:extLst>
              <p:ext uri="{D42A27DB-BD31-4B8C-83A1-F6EECF244321}">
                <p14:modId xmlns:p14="http://schemas.microsoft.com/office/powerpoint/2010/main" val="7629090"/>
              </p:ext>
            </p:extLst>
          </p:nvPr>
        </p:nvGraphicFramePr>
        <p:xfrm>
          <a:off x="1421258" y="2590799"/>
          <a:ext cx="3048000" cy="3291837"/>
        </p:xfrm>
        <a:graphic>
          <a:graphicData uri="http://schemas.openxmlformats.org/drawingml/2006/table">
            <a:tbl>
              <a:tblPr firstRow="1" bandRow="1">
                <a:tableStyleId>{2D5ABB26-0587-4C30-8999-92F81FD0307C}</a:tableStyleId>
              </a:tblPr>
              <a:tblGrid>
                <a:gridCol w="14859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65760">
                <a:tc>
                  <a:txBody>
                    <a:bodyPr/>
                    <a:lstStyle/>
                    <a:p>
                      <a:pPr marL="91440">
                        <a:lnSpc>
                          <a:spcPct val="100000"/>
                        </a:lnSpc>
                        <a:spcBef>
                          <a:spcPts val="245"/>
                        </a:spcBef>
                      </a:pPr>
                      <a:r>
                        <a:rPr sz="1800" b="1" dirty="0">
                          <a:solidFill>
                            <a:srgbClr val="FFFFFF"/>
                          </a:solidFill>
                          <a:latin typeface="Calibri"/>
                          <a:cs typeface="Calibri"/>
                        </a:rPr>
                        <a:t>PK</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marL="91440">
                        <a:lnSpc>
                          <a:spcPct val="100000"/>
                        </a:lnSpc>
                        <a:spcBef>
                          <a:spcPts val="245"/>
                        </a:spcBef>
                      </a:pPr>
                      <a:r>
                        <a:rPr sz="1800" b="1" spc="-25" dirty="0">
                          <a:solidFill>
                            <a:srgbClr val="FFFFFF"/>
                          </a:solidFill>
                          <a:latin typeface="Calibri"/>
                          <a:cs typeface="Calibri"/>
                        </a:rPr>
                        <a:t>Value</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extLst>
                  <a:ext uri="{0D108BD9-81ED-4DB2-BD59-A6C34878D82A}">
                    <a16:rowId xmlns:a16="http://schemas.microsoft.com/office/drawing/2014/main" val="10000"/>
                  </a:ext>
                </a:extLst>
              </a:tr>
              <a:tr h="365760">
                <a:tc>
                  <a:txBody>
                    <a:bodyPr/>
                    <a:lstStyle/>
                    <a:p>
                      <a:pPr marL="91440">
                        <a:lnSpc>
                          <a:spcPct val="100000"/>
                        </a:lnSpc>
                        <a:spcBef>
                          <a:spcPts val="245"/>
                        </a:spcBef>
                      </a:pPr>
                      <a:r>
                        <a:rPr sz="1800" dirty="0">
                          <a:solidFill>
                            <a:srgbClr val="2E2B1F"/>
                          </a:solidFill>
                          <a:latin typeface="Calibri"/>
                          <a:cs typeface="Calibri"/>
                        </a:rPr>
                        <a:t>1</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spc="-25" dirty="0">
                          <a:solidFill>
                            <a:srgbClr val="2E2B1F"/>
                          </a:solidFill>
                          <a:latin typeface="Calibri"/>
                          <a:cs typeface="Calibri"/>
                        </a:rPr>
                        <a:t>FOX</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1"/>
                  </a:ext>
                </a:extLst>
              </a:tr>
              <a:tr h="365759">
                <a:tc>
                  <a:txBody>
                    <a:bodyPr/>
                    <a:lstStyle/>
                    <a:p>
                      <a:pPr marL="91440">
                        <a:lnSpc>
                          <a:spcPct val="100000"/>
                        </a:lnSpc>
                        <a:spcBef>
                          <a:spcPts val="245"/>
                        </a:spcBef>
                      </a:pPr>
                      <a:r>
                        <a:rPr sz="1800" dirty="0">
                          <a:solidFill>
                            <a:srgbClr val="2E2B1F"/>
                          </a:solidFill>
                          <a:latin typeface="Calibri"/>
                          <a:cs typeface="Calibri"/>
                        </a:rPr>
                        <a:t>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spc="-10" dirty="0">
                          <a:solidFill>
                            <a:srgbClr val="2E2B1F"/>
                          </a:solidFill>
                          <a:latin typeface="Calibri"/>
                          <a:cs typeface="Calibri"/>
                        </a:rPr>
                        <a:t>COP</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2"/>
                  </a:ext>
                </a:extLst>
              </a:tr>
              <a:tr h="365760">
                <a:tc>
                  <a:txBody>
                    <a:bodyPr/>
                    <a:lstStyle/>
                    <a:p>
                      <a:pPr marL="91440">
                        <a:lnSpc>
                          <a:spcPct val="100000"/>
                        </a:lnSpc>
                        <a:spcBef>
                          <a:spcPts val="245"/>
                        </a:spcBef>
                      </a:pPr>
                      <a:r>
                        <a:rPr sz="1800" dirty="0">
                          <a:solidFill>
                            <a:srgbClr val="2E2B1F"/>
                          </a:solidFill>
                          <a:latin typeface="Calibri"/>
                          <a:cs typeface="Calibri"/>
                        </a:rPr>
                        <a:t>3</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spc="-35" dirty="0">
                          <a:solidFill>
                            <a:srgbClr val="2E2B1F"/>
                          </a:solidFill>
                          <a:latin typeface="Calibri"/>
                          <a:cs typeface="Calibri"/>
                        </a:rPr>
                        <a:t>TAXI</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3"/>
                  </a:ext>
                </a:extLst>
              </a:tr>
              <a:tr h="365760">
                <a:tc>
                  <a:txBody>
                    <a:bodyPr/>
                    <a:lstStyle/>
                    <a:p>
                      <a:pPr marL="91440">
                        <a:lnSpc>
                          <a:spcPct val="100000"/>
                        </a:lnSpc>
                        <a:spcBef>
                          <a:spcPts val="245"/>
                        </a:spcBef>
                      </a:pPr>
                      <a:r>
                        <a:rPr sz="1800" dirty="0">
                          <a:solidFill>
                            <a:srgbClr val="2E2B1F"/>
                          </a:solidFill>
                          <a:latin typeface="Calibri"/>
                          <a:cs typeface="Calibri"/>
                        </a:rPr>
                        <a:t>6</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spc="-20" dirty="0">
                          <a:solidFill>
                            <a:srgbClr val="2E2B1F"/>
                          </a:solidFill>
                          <a:latin typeface="Calibri"/>
                          <a:cs typeface="Calibri"/>
                        </a:rPr>
                        <a:t>WASHINGTON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4"/>
                  </a:ext>
                </a:extLst>
              </a:tr>
              <a:tr h="365760">
                <a:tc>
                  <a:txBody>
                    <a:bodyPr/>
                    <a:lstStyle/>
                    <a:p>
                      <a:pPr marL="91440">
                        <a:lnSpc>
                          <a:spcPct val="100000"/>
                        </a:lnSpc>
                        <a:spcBef>
                          <a:spcPts val="250"/>
                        </a:spcBef>
                      </a:pPr>
                      <a:r>
                        <a:rPr sz="1800" dirty="0">
                          <a:solidFill>
                            <a:srgbClr val="2E2B1F"/>
                          </a:solidFill>
                          <a:latin typeface="Calibri"/>
                          <a:cs typeface="Calibri"/>
                        </a:rPr>
                        <a:t>7</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50"/>
                        </a:spcBef>
                      </a:pPr>
                      <a:r>
                        <a:rPr sz="1800" spc="-5" dirty="0">
                          <a:solidFill>
                            <a:srgbClr val="2E2B1F"/>
                          </a:solidFill>
                          <a:latin typeface="Calibri"/>
                          <a:cs typeface="Calibri"/>
                        </a:rPr>
                        <a:t>DELL</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5"/>
                  </a:ext>
                </a:extLst>
              </a:tr>
              <a:tr h="365759">
                <a:tc>
                  <a:txBody>
                    <a:bodyPr/>
                    <a:lstStyle/>
                    <a:p>
                      <a:pPr marL="91440">
                        <a:lnSpc>
                          <a:spcPct val="100000"/>
                        </a:lnSpc>
                        <a:spcBef>
                          <a:spcPts val="250"/>
                        </a:spcBef>
                      </a:pPr>
                      <a:r>
                        <a:rPr sz="1800" dirty="0">
                          <a:solidFill>
                            <a:srgbClr val="2E2B1F"/>
                          </a:solidFill>
                          <a:latin typeface="Calibri"/>
                          <a:cs typeface="Calibri"/>
                        </a:rPr>
                        <a:t>5</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50"/>
                        </a:spcBef>
                      </a:pPr>
                      <a:r>
                        <a:rPr sz="1800" spc="-10" dirty="0">
                          <a:solidFill>
                            <a:srgbClr val="2E2B1F"/>
                          </a:solidFill>
                          <a:latin typeface="Calibri"/>
                          <a:cs typeface="Calibri"/>
                        </a:rPr>
                        <a:t>ARIZONA</a:t>
                      </a:r>
                      <a:endParaRPr sz="1800" dirty="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6"/>
                  </a:ext>
                </a:extLst>
              </a:tr>
              <a:tr h="365760">
                <a:tc>
                  <a:txBody>
                    <a:bodyPr/>
                    <a:lstStyle/>
                    <a:p>
                      <a:pPr marL="91440">
                        <a:lnSpc>
                          <a:spcPct val="100000"/>
                        </a:lnSpc>
                        <a:spcBef>
                          <a:spcPts val="250"/>
                        </a:spcBef>
                      </a:pPr>
                      <a:r>
                        <a:rPr sz="1800" dirty="0">
                          <a:solidFill>
                            <a:srgbClr val="2E2B1F"/>
                          </a:solidFill>
                          <a:latin typeface="Calibri"/>
                          <a:cs typeface="Calibri"/>
                        </a:rPr>
                        <a:t>4</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50"/>
                        </a:spcBef>
                      </a:pPr>
                      <a:r>
                        <a:rPr sz="1800" spc="-10" dirty="0">
                          <a:solidFill>
                            <a:srgbClr val="2E2B1F"/>
                          </a:solidFill>
                          <a:latin typeface="Calibri"/>
                          <a:cs typeface="Calibri"/>
                        </a:rPr>
                        <a:t>LINCOLN</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7"/>
                  </a:ext>
                </a:extLst>
              </a:tr>
              <a:tr h="365759">
                <a:tc>
                  <a:txBody>
                    <a:bodyPr/>
                    <a:lstStyle/>
                    <a:p>
                      <a:pPr marL="91440">
                        <a:lnSpc>
                          <a:spcPct val="100000"/>
                        </a:lnSpc>
                        <a:spcBef>
                          <a:spcPts val="250"/>
                        </a:spcBef>
                      </a:pPr>
                      <a:r>
                        <a:rPr sz="1800" spc="-5" dirty="0">
                          <a:solidFill>
                            <a:srgbClr val="2E2B1F"/>
                          </a:solidFill>
                          <a:latin typeface="Calibri"/>
                          <a:cs typeface="Calibri"/>
                        </a:rPr>
                        <a:t>10</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50"/>
                        </a:spcBef>
                      </a:pPr>
                      <a:r>
                        <a:rPr sz="1800" spc="-10" dirty="0">
                          <a:solidFill>
                            <a:srgbClr val="2E2B1F"/>
                          </a:solidFill>
                          <a:latin typeface="Calibri"/>
                          <a:cs typeface="Calibri"/>
                        </a:rPr>
                        <a:t>LUCENT</a:t>
                      </a:r>
                      <a:endParaRPr sz="1800" dirty="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8"/>
                  </a:ext>
                </a:extLst>
              </a:tr>
            </a:tbl>
          </a:graphicData>
        </a:graphic>
      </p:graphicFrame>
      <p:sp>
        <p:nvSpPr>
          <p:cNvPr id="4" name="object 4"/>
          <p:cNvSpPr txBox="1"/>
          <p:nvPr/>
        </p:nvSpPr>
        <p:spPr>
          <a:xfrm>
            <a:off x="2615312" y="2006092"/>
            <a:ext cx="64770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2E2B1F"/>
                </a:solidFill>
                <a:latin typeface="Calibri"/>
                <a:cs typeface="Calibri"/>
              </a:rPr>
              <a:t>T</a:t>
            </a:r>
            <a:r>
              <a:rPr sz="1800" dirty="0">
                <a:solidFill>
                  <a:srgbClr val="2E2B1F"/>
                </a:solidFill>
                <a:latin typeface="Calibri"/>
                <a:cs typeface="Calibri"/>
              </a:rPr>
              <a:t>ableA</a:t>
            </a:r>
            <a:endParaRPr sz="1800" dirty="0">
              <a:latin typeface="Calibri"/>
              <a:cs typeface="Calibri"/>
            </a:endParaRPr>
          </a:p>
        </p:txBody>
      </p:sp>
      <p:graphicFrame>
        <p:nvGraphicFramePr>
          <p:cNvPr id="5" name="object 5"/>
          <p:cNvGraphicFramePr>
            <a:graphicFrameLocks noGrp="1"/>
          </p:cNvGraphicFramePr>
          <p:nvPr>
            <p:extLst>
              <p:ext uri="{D42A27DB-BD31-4B8C-83A1-F6EECF244321}">
                <p14:modId xmlns:p14="http://schemas.microsoft.com/office/powerpoint/2010/main" val="3859109121"/>
              </p:ext>
            </p:extLst>
          </p:nvPr>
        </p:nvGraphicFramePr>
        <p:xfrm>
          <a:off x="4680839" y="2590800"/>
          <a:ext cx="3048000" cy="3291836"/>
        </p:xfrm>
        <a:graphic>
          <a:graphicData uri="http://schemas.openxmlformats.org/drawingml/2006/table">
            <a:tbl>
              <a:tblPr firstRow="1" bandRow="1">
                <a:tableStyleId>{2D5ABB26-0587-4C30-8999-92F81FD0307C}</a:tableStyleId>
              </a:tblPr>
              <a:tblGrid>
                <a:gridCol w="14859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65759">
                <a:tc>
                  <a:txBody>
                    <a:bodyPr/>
                    <a:lstStyle/>
                    <a:p>
                      <a:pPr marL="91440">
                        <a:lnSpc>
                          <a:spcPct val="100000"/>
                        </a:lnSpc>
                        <a:spcBef>
                          <a:spcPts val="245"/>
                        </a:spcBef>
                      </a:pPr>
                      <a:r>
                        <a:rPr sz="1800" b="1" dirty="0">
                          <a:solidFill>
                            <a:srgbClr val="FFFFFF"/>
                          </a:solidFill>
                          <a:latin typeface="Calibri"/>
                          <a:cs typeface="Calibri"/>
                        </a:rPr>
                        <a:t>PK</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marL="91440">
                        <a:lnSpc>
                          <a:spcPct val="100000"/>
                        </a:lnSpc>
                        <a:spcBef>
                          <a:spcPts val="245"/>
                        </a:spcBef>
                      </a:pPr>
                      <a:r>
                        <a:rPr sz="1800" b="1" spc="-25" dirty="0">
                          <a:solidFill>
                            <a:srgbClr val="FFFFFF"/>
                          </a:solidFill>
                          <a:latin typeface="Calibri"/>
                          <a:cs typeface="Calibri"/>
                        </a:rPr>
                        <a:t>Value</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extLst>
                  <a:ext uri="{0D108BD9-81ED-4DB2-BD59-A6C34878D82A}">
                    <a16:rowId xmlns:a16="http://schemas.microsoft.com/office/drawing/2014/main" val="10000"/>
                  </a:ext>
                </a:extLst>
              </a:tr>
              <a:tr h="365760">
                <a:tc>
                  <a:txBody>
                    <a:bodyPr/>
                    <a:lstStyle/>
                    <a:p>
                      <a:pPr marL="91440">
                        <a:lnSpc>
                          <a:spcPct val="100000"/>
                        </a:lnSpc>
                        <a:spcBef>
                          <a:spcPts val="245"/>
                        </a:spcBef>
                      </a:pPr>
                      <a:r>
                        <a:rPr sz="1800" dirty="0">
                          <a:solidFill>
                            <a:srgbClr val="2E2B1F"/>
                          </a:solidFill>
                          <a:latin typeface="Calibri"/>
                          <a:cs typeface="Calibri"/>
                        </a:rPr>
                        <a:t>1</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spc="-20" dirty="0">
                          <a:solidFill>
                            <a:srgbClr val="2E2B1F"/>
                          </a:solidFill>
                          <a:latin typeface="Calibri"/>
                          <a:cs typeface="Calibri"/>
                        </a:rPr>
                        <a:t>TROT</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1"/>
                  </a:ext>
                </a:extLst>
              </a:tr>
              <a:tr h="365760">
                <a:tc>
                  <a:txBody>
                    <a:bodyPr/>
                    <a:lstStyle/>
                    <a:p>
                      <a:pPr marL="91440">
                        <a:lnSpc>
                          <a:spcPct val="100000"/>
                        </a:lnSpc>
                        <a:spcBef>
                          <a:spcPts val="245"/>
                        </a:spcBef>
                      </a:pPr>
                      <a:r>
                        <a:rPr sz="1800" dirty="0">
                          <a:solidFill>
                            <a:srgbClr val="2E2B1F"/>
                          </a:solidFill>
                          <a:latin typeface="Calibri"/>
                          <a:cs typeface="Calibri"/>
                        </a:rPr>
                        <a:t>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spc="-5" dirty="0">
                          <a:solidFill>
                            <a:srgbClr val="2E2B1F"/>
                          </a:solidFill>
                          <a:latin typeface="Calibri"/>
                          <a:cs typeface="Calibri"/>
                        </a:rPr>
                        <a:t>CAR</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2"/>
                  </a:ext>
                </a:extLst>
              </a:tr>
              <a:tr h="365760">
                <a:tc>
                  <a:txBody>
                    <a:bodyPr/>
                    <a:lstStyle/>
                    <a:p>
                      <a:pPr marL="91440">
                        <a:lnSpc>
                          <a:spcPct val="100000"/>
                        </a:lnSpc>
                        <a:spcBef>
                          <a:spcPts val="245"/>
                        </a:spcBef>
                      </a:pPr>
                      <a:r>
                        <a:rPr sz="1800" dirty="0">
                          <a:solidFill>
                            <a:srgbClr val="2E2B1F"/>
                          </a:solidFill>
                          <a:latin typeface="Calibri"/>
                          <a:cs typeface="Calibri"/>
                        </a:rPr>
                        <a:t>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spc="-5" dirty="0">
                          <a:solidFill>
                            <a:srgbClr val="2E2B1F"/>
                          </a:solidFill>
                          <a:latin typeface="Calibri"/>
                          <a:cs typeface="Calibri"/>
                        </a:rPr>
                        <a:t>CAB</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3"/>
                  </a:ext>
                </a:extLst>
              </a:tr>
              <a:tr h="365759">
                <a:tc>
                  <a:txBody>
                    <a:bodyPr/>
                    <a:lstStyle/>
                    <a:p>
                      <a:pPr marL="91440">
                        <a:lnSpc>
                          <a:spcPct val="100000"/>
                        </a:lnSpc>
                        <a:spcBef>
                          <a:spcPts val="245"/>
                        </a:spcBef>
                      </a:pPr>
                      <a:r>
                        <a:rPr sz="1800" dirty="0">
                          <a:solidFill>
                            <a:srgbClr val="2E2B1F"/>
                          </a:solidFill>
                          <a:latin typeface="Calibri"/>
                          <a:cs typeface="Calibri"/>
                        </a:rPr>
                        <a:t>6</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spc="-5" dirty="0">
                          <a:solidFill>
                            <a:srgbClr val="2E2B1F"/>
                          </a:solidFill>
                          <a:latin typeface="Calibri"/>
                          <a:cs typeface="Calibri"/>
                        </a:rPr>
                        <a:t>MONUMENT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4"/>
                  </a:ext>
                </a:extLst>
              </a:tr>
              <a:tr h="365760">
                <a:tc>
                  <a:txBody>
                    <a:bodyPr/>
                    <a:lstStyle/>
                    <a:p>
                      <a:pPr marL="91440">
                        <a:lnSpc>
                          <a:spcPct val="100000"/>
                        </a:lnSpc>
                        <a:spcBef>
                          <a:spcPts val="250"/>
                        </a:spcBef>
                      </a:pPr>
                      <a:r>
                        <a:rPr sz="1800" dirty="0">
                          <a:solidFill>
                            <a:srgbClr val="2E2B1F"/>
                          </a:solidFill>
                          <a:latin typeface="Calibri"/>
                          <a:cs typeface="Calibri"/>
                        </a:rPr>
                        <a:t>7</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50"/>
                        </a:spcBef>
                      </a:pPr>
                      <a:r>
                        <a:rPr sz="1800" dirty="0">
                          <a:solidFill>
                            <a:srgbClr val="2E2B1F"/>
                          </a:solidFill>
                          <a:latin typeface="Calibri"/>
                          <a:cs typeface="Calibri"/>
                        </a:rPr>
                        <a:t>PC</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5"/>
                  </a:ext>
                </a:extLst>
              </a:tr>
              <a:tr h="365759">
                <a:tc>
                  <a:txBody>
                    <a:bodyPr/>
                    <a:lstStyle/>
                    <a:p>
                      <a:pPr marL="91440">
                        <a:lnSpc>
                          <a:spcPct val="100000"/>
                        </a:lnSpc>
                        <a:spcBef>
                          <a:spcPts val="250"/>
                        </a:spcBef>
                      </a:pPr>
                      <a:r>
                        <a:rPr sz="1800" dirty="0">
                          <a:solidFill>
                            <a:srgbClr val="2E2B1F"/>
                          </a:solidFill>
                          <a:latin typeface="Calibri"/>
                          <a:cs typeface="Calibri"/>
                        </a:rPr>
                        <a:t>8</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50"/>
                        </a:spcBef>
                      </a:pPr>
                      <a:r>
                        <a:rPr sz="1800" spc="-10" dirty="0">
                          <a:solidFill>
                            <a:srgbClr val="2E2B1F"/>
                          </a:solidFill>
                          <a:latin typeface="Calibri"/>
                          <a:cs typeface="Calibri"/>
                        </a:rPr>
                        <a:t>MICROSOFT</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6"/>
                  </a:ext>
                </a:extLst>
              </a:tr>
              <a:tr h="365760">
                <a:tc>
                  <a:txBody>
                    <a:bodyPr/>
                    <a:lstStyle/>
                    <a:p>
                      <a:pPr marL="91440">
                        <a:lnSpc>
                          <a:spcPct val="100000"/>
                        </a:lnSpc>
                        <a:spcBef>
                          <a:spcPts val="250"/>
                        </a:spcBef>
                      </a:pPr>
                      <a:r>
                        <a:rPr sz="1800" dirty="0">
                          <a:solidFill>
                            <a:srgbClr val="2E2B1F"/>
                          </a:solidFill>
                          <a:latin typeface="Calibri"/>
                          <a:cs typeface="Calibri"/>
                        </a:rPr>
                        <a:t>9</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50"/>
                        </a:spcBef>
                      </a:pPr>
                      <a:r>
                        <a:rPr sz="1800" dirty="0">
                          <a:solidFill>
                            <a:srgbClr val="2E2B1F"/>
                          </a:solidFill>
                          <a:latin typeface="Calibri"/>
                          <a:cs typeface="Calibri"/>
                        </a:rPr>
                        <a:t>APPLE</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7"/>
                  </a:ext>
                </a:extLst>
              </a:tr>
              <a:tr h="365759">
                <a:tc>
                  <a:txBody>
                    <a:bodyPr/>
                    <a:lstStyle/>
                    <a:p>
                      <a:pPr marL="91440">
                        <a:lnSpc>
                          <a:spcPct val="100000"/>
                        </a:lnSpc>
                        <a:spcBef>
                          <a:spcPts val="250"/>
                        </a:spcBef>
                      </a:pPr>
                      <a:r>
                        <a:rPr sz="1800" spc="-5" dirty="0">
                          <a:solidFill>
                            <a:srgbClr val="2E2B1F"/>
                          </a:solidFill>
                          <a:latin typeface="Calibri"/>
                          <a:cs typeface="Calibri"/>
                        </a:rPr>
                        <a:t>11</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50"/>
                        </a:spcBef>
                      </a:pPr>
                      <a:r>
                        <a:rPr sz="1800" spc="-25" dirty="0">
                          <a:solidFill>
                            <a:srgbClr val="2E2B1F"/>
                          </a:solidFill>
                          <a:latin typeface="Calibri"/>
                          <a:cs typeface="Calibri"/>
                        </a:rPr>
                        <a:t>SCOTCH</a:t>
                      </a:r>
                      <a:endParaRPr sz="1800" dirty="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8"/>
                  </a:ext>
                </a:extLst>
              </a:tr>
            </a:tbl>
          </a:graphicData>
        </a:graphic>
      </p:graphicFrame>
      <p:sp>
        <p:nvSpPr>
          <p:cNvPr id="6" name="object 6"/>
          <p:cNvSpPr txBox="1"/>
          <p:nvPr/>
        </p:nvSpPr>
        <p:spPr>
          <a:xfrm>
            <a:off x="6204839" y="2057400"/>
            <a:ext cx="63944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2E2B1F"/>
                </a:solidFill>
                <a:latin typeface="Calibri"/>
                <a:cs typeface="Calibri"/>
              </a:rPr>
              <a:t>T</a:t>
            </a:r>
            <a:r>
              <a:rPr sz="1800" dirty="0">
                <a:solidFill>
                  <a:srgbClr val="2E2B1F"/>
                </a:solidFill>
                <a:latin typeface="Calibri"/>
                <a:cs typeface="Calibri"/>
              </a:rPr>
              <a:t>ableB</a:t>
            </a:r>
            <a:endParaRPr sz="1800" dirty="0">
              <a:latin typeface="Calibri"/>
              <a:cs typeface="Calibri"/>
            </a:endParaRPr>
          </a:p>
        </p:txBody>
      </p:sp>
      <p:pic>
        <p:nvPicPr>
          <p:cNvPr id="7" name="Picture 6" descr="Logo&#10;&#10;Description automatically generated">
            <a:extLst>
              <a:ext uri="{FF2B5EF4-FFF2-40B4-BE49-F238E27FC236}">
                <a16:creationId xmlns:a16="http://schemas.microsoft.com/office/drawing/2014/main" id="{59398E3C-A37B-33C9-C474-511A16E238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28839" y="556264"/>
            <a:ext cx="838200" cy="83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E0308D-4299-4204-903B-49B4E5F93778}"/>
              </a:ext>
            </a:extLst>
          </p:cNvPr>
          <p:cNvSpPr>
            <a:spLocks noGrp="1"/>
          </p:cNvSpPr>
          <p:nvPr>
            <p:ph idx="1"/>
          </p:nvPr>
        </p:nvSpPr>
        <p:spPr>
          <a:xfrm>
            <a:off x="828675" y="2743200"/>
            <a:ext cx="7486650" cy="2462213"/>
          </a:xfrm>
        </p:spPr>
        <p:txBody>
          <a:bodyPr>
            <a:normAutofit fontScale="92500" lnSpcReduction="10000"/>
          </a:bodyPr>
          <a:lstStyle/>
          <a:p>
            <a:pPr marL="0" indent="0" algn="ctr">
              <a:buNone/>
            </a:pPr>
            <a:r>
              <a:rPr lang="en-US" sz="8000" dirty="0">
                <a:solidFill>
                  <a:schemeClr val="accent6">
                    <a:lumMod val="50000"/>
                  </a:schemeClr>
                </a:solidFill>
              </a:rPr>
              <a:t>THANK </a:t>
            </a:r>
          </a:p>
          <a:p>
            <a:pPr marL="0" indent="0" algn="ctr">
              <a:buNone/>
            </a:pPr>
            <a:r>
              <a:rPr lang="en-US" sz="8000" dirty="0">
                <a:solidFill>
                  <a:schemeClr val="accent6">
                    <a:lumMod val="50000"/>
                  </a:schemeClr>
                </a:solidFill>
              </a:rPr>
              <a:t>YOU</a:t>
            </a:r>
            <a:endParaRPr lang="en-IN" sz="8000" dirty="0">
              <a:solidFill>
                <a:schemeClr val="accent6">
                  <a:lumMod val="50000"/>
                </a:schemeClr>
              </a:solidFill>
            </a:endParaRPr>
          </a:p>
        </p:txBody>
      </p:sp>
      <p:pic>
        <p:nvPicPr>
          <p:cNvPr id="2" name="Picture 1" descr="Logo&#10;&#10;Description automatically generated">
            <a:extLst>
              <a:ext uri="{FF2B5EF4-FFF2-40B4-BE49-F238E27FC236}">
                <a16:creationId xmlns:a16="http://schemas.microsoft.com/office/drawing/2014/main" id="{58C81D86-3163-030C-F0A2-2AF9268A38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533400"/>
            <a:ext cx="668020" cy="668020"/>
          </a:xfrm>
          <a:prstGeom prst="rect">
            <a:avLst/>
          </a:prstGeom>
        </p:spPr>
      </p:pic>
    </p:spTree>
    <p:extLst>
      <p:ext uri="{BB962C8B-B14F-4D97-AF65-F5344CB8AC3E}">
        <p14:creationId xmlns:p14="http://schemas.microsoft.com/office/powerpoint/2010/main" val="1763033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1282524"/>
            <a:ext cx="2383790" cy="727075"/>
          </a:xfrm>
          <a:prstGeom prst="rect">
            <a:avLst/>
          </a:prstGeom>
        </p:spPr>
        <p:txBody>
          <a:bodyPr vert="horz" wrap="square" lIns="0" tIns="13335" rIns="0" bIns="0" rtlCol="0">
            <a:spAutoFit/>
          </a:bodyPr>
          <a:lstStyle/>
          <a:p>
            <a:pPr marL="12700">
              <a:lnSpc>
                <a:spcPct val="100000"/>
              </a:lnSpc>
              <a:spcBef>
                <a:spcPts val="105"/>
              </a:spcBef>
            </a:pPr>
            <a:r>
              <a:rPr spc="-105" dirty="0"/>
              <a:t>Inne</a:t>
            </a:r>
            <a:r>
              <a:rPr dirty="0"/>
              <a:t>r</a:t>
            </a:r>
            <a:r>
              <a:rPr spc="-210" dirty="0"/>
              <a:t> </a:t>
            </a:r>
            <a:r>
              <a:rPr spc="-105" dirty="0"/>
              <a:t>Jo</a:t>
            </a:r>
            <a:r>
              <a:rPr spc="-110" dirty="0"/>
              <a:t>i</a:t>
            </a:r>
            <a:r>
              <a:rPr dirty="0"/>
              <a:t>n</a:t>
            </a:r>
          </a:p>
        </p:txBody>
      </p:sp>
      <p:sp>
        <p:nvSpPr>
          <p:cNvPr id="3" name="object 3"/>
          <p:cNvSpPr txBox="1"/>
          <p:nvPr/>
        </p:nvSpPr>
        <p:spPr>
          <a:xfrm>
            <a:off x="4724400" y="2453922"/>
            <a:ext cx="3769106" cy="3118803"/>
          </a:xfrm>
          <a:prstGeom prst="rect">
            <a:avLst/>
          </a:prstGeom>
        </p:spPr>
        <p:txBody>
          <a:bodyPr vert="horz" wrap="square" lIns="0" tIns="12700" rIns="0" bIns="0" rtlCol="0">
            <a:spAutoFit/>
          </a:bodyPr>
          <a:lstStyle/>
          <a:p>
            <a:pPr marL="241300" marR="5080" indent="-228600">
              <a:lnSpc>
                <a:spcPct val="100000"/>
              </a:lnSpc>
              <a:spcBef>
                <a:spcPts val="100"/>
              </a:spcBef>
              <a:buClr>
                <a:srgbClr val="A9A47B"/>
              </a:buClr>
              <a:buFont typeface="Arial MT"/>
              <a:buChar char="•"/>
              <a:tabLst>
                <a:tab pos="241300" algn="l"/>
              </a:tabLst>
            </a:pPr>
            <a:r>
              <a:rPr sz="2800" b="1" dirty="0">
                <a:solidFill>
                  <a:srgbClr val="2E2B1F"/>
                </a:solidFill>
                <a:latin typeface="Calibri"/>
                <a:cs typeface="Calibri"/>
              </a:rPr>
              <a:t>Inner </a:t>
            </a:r>
            <a:r>
              <a:rPr sz="2800" b="1" spc="-5" dirty="0">
                <a:solidFill>
                  <a:srgbClr val="2E2B1F"/>
                </a:solidFill>
                <a:latin typeface="Calibri"/>
                <a:cs typeface="Calibri"/>
              </a:rPr>
              <a:t>join </a:t>
            </a:r>
            <a:r>
              <a:rPr sz="2800" spc="-10" dirty="0">
                <a:solidFill>
                  <a:srgbClr val="2E2B1F"/>
                </a:solidFill>
                <a:latin typeface="Calibri"/>
                <a:cs typeface="Calibri"/>
              </a:rPr>
              <a:t>produces </a:t>
            </a:r>
            <a:r>
              <a:rPr sz="2800" spc="-5" dirty="0">
                <a:solidFill>
                  <a:srgbClr val="2E2B1F"/>
                </a:solidFill>
                <a:latin typeface="Calibri"/>
                <a:cs typeface="Calibri"/>
              </a:rPr>
              <a:t> only</a:t>
            </a:r>
            <a:r>
              <a:rPr sz="2800" spc="-10" dirty="0">
                <a:solidFill>
                  <a:srgbClr val="2E2B1F"/>
                </a:solidFill>
                <a:latin typeface="Calibri"/>
                <a:cs typeface="Calibri"/>
              </a:rPr>
              <a:t> </a:t>
            </a:r>
            <a:r>
              <a:rPr sz="2800" spc="-5" dirty="0">
                <a:solidFill>
                  <a:srgbClr val="2E2B1F"/>
                </a:solidFill>
                <a:latin typeface="Calibri"/>
                <a:cs typeface="Calibri"/>
              </a:rPr>
              <a:t>the </a:t>
            </a:r>
            <a:r>
              <a:rPr sz="2800" spc="-10" dirty="0">
                <a:solidFill>
                  <a:srgbClr val="2E2B1F"/>
                </a:solidFill>
                <a:latin typeface="Calibri"/>
                <a:cs typeface="Calibri"/>
              </a:rPr>
              <a:t>set</a:t>
            </a:r>
            <a:r>
              <a:rPr sz="2800" spc="-5" dirty="0">
                <a:solidFill>
                  <a:srgbClr val="2E2B1F"/>
                </a:solidFill>
                <a:latin typeface="Calibri"/>
                <a:cs typeface="Calibri"/>
              </a:rPr>
              <a:t> of </a:t>
            </a:r>
            <a:r>
              <a:rPr sz="2800" dirty="0">
                <a:solidFill>
                  <a:srgbClr val="2E2B1F"/>
                </a:solidFill>
                <a:latin typeface="Calibri"/>
                <a:cs typeface="Calibri"/>
              </a:rPr>
              <a:t> </a:t>
            </a:r>
            <a:r>
              <a:rPr sz="2800" spc="-20" dirty="0">
                <a:solidFill>
                  <a:srgbClr val="2E2B1F"/>
                </a:solidFill>
                <a:latin typeface="Calibri"/>
                <a:cs typeface="Calibri"/>
              </a:rPr>
              <a:t>records </a:t>
            </a:r>
            <a:r>
              <a:rPr sz="2800" spc="-10" dirty="0">
                <a:solidFill>
                  <a:srgbClr val="2E2B1F"/>
                </a:solidFill>
                <a:latin typeface="Calibri"/>
                <a:cs typeface="Calibri"/>
              </a:rPr>
              <a:t>that</a:t>
            </a:r>
            <a:r>
              <a:rPr sz="2800" spc="-15" dirty="0">
                <a:solidFill>
                  <a:srgbClr val="2E2B1F"/>
                </a:solidFill>
                <a:latin typeface="Calibri"/>
                <a:cs typeface="Calibri"/>
              </a:rPr>
              <a:t> match</a:t>
            </a:r>
            <a:r>
              <a:rPr sz="2800" spc="-10" dirty="0">
                <a:solidFill>
                  <a:srgbClr val="2E2B1F"/>
                </a:solidFill>
                <a:latin typeface="Calibri"/>
                <a:cs typeface="Calibri"/>
              </a:rPr>
              <a:t> </a:t>
            </a:r>
            <a:r>
              <a:rPr sz="2800" dirty="0">
                <a:solidFill>
                  <a:srgbClr val="2E2B1F"/>
                </a:solidFill>
                <a:latin typeface="Calibri"/>
                <a:cs typeface="Calibri"/>
              </a:rPr>
              <a:t>in </a:t>
            </a:r>
            <a:r>
              <a:rPr sz="2800" spc="-620" dirty="0">
                <a:solidFill>
                  <a:srgbClr val="2E2B1F"/>
                </a:solidFill>
                <a:latin typeface="Calibri"/>
                <a:cs typeface="Calibri"/>
              </a:rPr>
              <a:t> </a:t>
            </a:r>
            <a:r>
              <a:rPr sz="2800" spc="-5" dirty="0">
                <a:solidFill>
                  <a:srgbClr val="2E2B1F"/>
                </a:solidFill>
                <a:latin typeface="Calibri"/>
                <a:cs typeface="Calibri"/>
              </a:rPr>
              <a:t>both</a:t>
            </a:r>
            <a:r>
              <a:rPr sz="2800" spc="-10" dirty="0">
                <a:solidFill>
                  <a:srgbClr val="2E2B1F"/>
                </a:solidFill>
                <a:latin typeface="Calibri"/>
                <a:cs typeface="Calibri"/>
              </a:rPr>
              <a:t> </a:t>
            </a:r>
            <a:r>
              <a:rPr sz="2800" spc="-45" dirty="0">
                <a:solidFill>
                  <a:srgbClr val="2E2B1F"/>
                </a:solidFill>
                <a:latin typeface="Calibri"/>
                <a:cs typeface="Calibri"/>
              </a:rPr>
              <a:t>Table</a:t>
            </a:r>
            <a:r>
              <a:rPr sz="2800" spc="-20" dirty="0">
                <a:solidFill>
                  <a:srgbClr val="2E2B1F"/>
                </a:solidFill>
                <a:latin typeface="Calibri"/>
                <a:cs typeface="Calibri"/>
              </a:rPr>
              <a:t> </a:t>
            </a:r>
            <a:r>
              <a:rPr sz="2800" dirty="0">
                <a:solidFill>
                  <a:srgbClr val="2E2B1F"/>
                </a:solidFill>
                <a:latin typeface="Calibri"/>
                <a:cs typeface="Calibri"/>
              </a:rPr>
              <a:t>A</a:t>
            </a:r>
            <a:r>
              <a:rPr sz="2800" spc="-10" dirty="0">
                <a:solidFill>
                  <a:srgbClr val="2E2B1F"/>
                </a:solidFill>
                <a:latin typeface="Calibri"/>
                <a:cs typeface="Calibri"/>
              </a:rPr>
              <a:t> </a:t>
            </a:r>
            <a:r>
              <a:rPr sz="2800" dirty="0">
                <a:solidFill>
                  <a:srgbClr val="2E2B1F"/>
                </a:solidFill>
                <a:latin typeface="Calibri"/>
                <a:cs typeface="Calibri"/>
              </a:rPr>
              <a:t>and </a:t>
            </a:r>
            <a:r>
              <a:rPr sz="2800" spc="5" dirty="0">
                <a:solidFill>
                  <a:srgbClr val="2E2B1F"/>
                </a:solidFill>
                <a:latin typeface="Calibri"/>
                <a:cs typeface="Calibri"/>
              </a:rPr>
              <a:t> </a:t>
            </a:r>
            <a:r>
              <a:rPr sz="2800" spc="-45" dirty="0">
                <a:solidFill>
                  <a:srgbClr val="2E2B1F"/>
                </a:solidFill>
                <a:latin typeface="Calibri"/>
                <a:cs typeface="Calibri"/>
              </a:rPr>
              <a:t>Table</a:t>
            </a:r>
            <a:r>
              <a:rPr sz="2800" spc="-20" dirty="0">
                <a:solidFill>
                  <a:srgbClr val="2E2B1F"/>
                </a:solidFill>
                <a:latin typeface="Calibri"/>
                <a:cs typeface="Calibri"/>
              </a:rPr>
              <a:t> </a:t>
            </a:r>
            <a:r>
              <a:rPr sz="2800" dirty="0">
                <a:solidFill>
                  <a:srgbClr val="2E2B1F"/>
                </a:solidFill>
                <a:latin typeface="Calibri"/>
                <a:cs typeface="Calibri"/>
              </a:rPr>
              <a:t>B</a:t>
            </a:r>
            <a:endParaRPr sz="2800" dirty="0">
              <a:latin typeface="Calibri"/>
              <a:cs typeface="Calibri"/>
            </a:endParaRPr>
          </a:p>
          <a:p>
            <a:pPr marL="241300" marR="741045" indent="-228600">
              <a:lnSpc>
                <a:spcPct val="100000"/>
              </a:lnSpc>
              <a:spcBef>
                <a:spcPts val="675"/>
              </a:spcBef>
              <a:buClr>
                <a:srgbClr val="A9A47B"/>
              </a:buClr>
              <a:buFont typeface="Arial MT"/>
              <a:buChar char="•"/>
              <a:tabLst>
                <a:tab pos="241300" algn="l"/>
              </a:tabLst>
            </a:pPr>
            <a:r>
              <a:rPr sz="2800" spc="-10" dirty="0">
                <a:solidFill>
                  <a:srgbClr val="2E2B1F"/>
                </a:solidFill>
                <a:latin typeface="Calibri"/>
                <a:cs typeface="Calibri"/>
              </a:rPr>
              <a:t>Most</a:t>
            </a:r>
            <a:r>
              <a:rPr sz="2800" spc="-60" dirty="0">
                <a:solidFill>
                  <a:srgbClr val="2E2B1F"/>
                </a:solidFill>
                <a:latin typeface="Calibri"/>
                <a:cs typeface="Calibri"/>
              </a:rPr>
              <a:t> </a:t>
            </a:r>
            <a:r>
              <a:rPr sz="2800" spc="-10" dirty="0">
                <a:solidFill>
                  <a:srgbClr val="2E2B1F"/>
                </a:solidFill>
                <a:latin typeface="Calibri"/>
                <a:cs typeface="Calibri"/>
              </a:rPr>
              <a:t>commonly </a:t>
            </a:r>
            <a:r>
              <a:rPr sz="2800" spc="-620" dirty="0">
                <a:solidFill>
                  <a:srgbClr val="2E2B1F"/>
                </a:solidFill>
                <a:latin typeface="Calibri"/>
                <a:cs typeface="Calibri"/>
              </a:rPr>
              <a:t> </a:t>
            </a:r>
            <a:r>
              <a:rPr sz="2800" spc="-5" dirty="0">
                <a:solidFill>
                  <a:srgbClr val="2E2B1F"/>
                </a:solidFill>
                <a:latin typeface="Calibri"/>
                <a:cs typeface="Calibri"/>
              </a:rPr>
              <a:t>used, </a:t>
            </a:r>
            <a:r>
              <a:rPr sz="2800" spc="-10" dirty="0">
                <a:solidFill>
                  <a:srgbClr val="2E2B1F"/>
                </a:solidFill>
                <a:latin typeface="Calibri"/>
                <a:cs typeface="Calibri"/>
              </a:rPr>
              <a:t>best </a:t>
            </a:r>
            <a:r>
              <a:rPr sz="2800" spc="-5" dirty="0">
                <a:solidFill>
                  <a:srgbClr val="2E2B1F"/>
                </a:solidFill>
                <a:latin typeface="Calibri"/>
                <a:cs typeface="Calibri"/>
              </a:rPr>
              <a:t> </a:t>
            </a:r>
            <a:r>
              <a:rPr sz="2800" spc="-15" dirty="0">
                <a:solidFill>
                  <a:srgbClr val="2E2B1F"/>
                </a:solidFill>
                <a:latin typeface="Calibri"/>
                <a:cs typeface="Calibri"/>
              </a:rPr>
              <a:t>understood</a:t>
            </a:r>
            <a:r>
              <a:rPr sz="2800" spc="-35" dirty="0">
                <a:solidFill>
                  <a:srgbClr val="2E2B1F"/>
                </a:solidFill>
                <a:latin typeface="Calibri"/>
                <a:cs typeface="Calibri"/>
              </a:rPr>
              <a:t> </a:t>
            </a:r>
            <a:r>
              <a:rPr sz="2800" spc="-5" dirty="0">
                <a:solidFill>
                  <a:srgbClr val="2E2B1F"/>
                </a:solidFill>
                <a:latin typeface="Calibri"/>
                <a:cs typeface="Calibri"/>
              </a:rPr>
              <a:t>join</a:t>
            </a:r>
            <a:endParaRPr sz="2800" dirty="0">
              <a:latin typeface="Calibri"/>
              <a:cs typeface="Calibri"/>
            </a:endParaRPr>
          </a:p>
        </p:txBody>
      </p:sp>
      <p:pic>
        <p:nvPicPr>
          <p:cNvPr id="4" name="object 4"/>
          <p:cNvPicPr/>
          <p:nvPr/>
        </p:nvPicPr>
        <p:blipFill>
          <a:blip r:embed="rId2" cstate="print"/>
          <a:stretch>
            <a:fillRect/>
          </a:stretch>
        </p:blipFill>
        <p:spPr>
          <a:xfrm>
            <a:off x="873507" y="2743200"/>
            <a:ext cx="3657600" cy="2466720"/>
          </a:xfrm>
          <a:prstGeom prst="rect">
            <a:avLst/>
          </a:prstGeom>
        </p:spPr>
      </p:pic>
      <p:pic>
        <p:nvPicPr>
          <p:cNvPr id="5" name="Picture 4" descr="Logo&#10;&#10;Description automatically generated">
            <a:extLst>
              <a:ext uri="{FF2B5EF4-FFF2-40B4-BE49-F238E27FC236}">
                <a16:creationId xmlns:a16="http://schemas.microsoft.com/office/drawing/2014/main" id="{E4FCEAE8-E5D4-4D2B-8D5B-80FCF3C904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0"/>
            <a:ext cx="838200" cy="83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0105" y="1143000"/>
            <a:ext cx="2383790" cy="727075"/>
          </a:xfrm>
          <a:prstGeom prst="rect">
            <a:avLst/>
          </a:prstGeom>
        </p:spPr>
        <p:txBody>
          <a:bodyPr vert="horz" wrap="square" lIns="0" tIns="13335" rIns="0" bIns="0" rtlCol="0">
            <a:spAutoFit/>
          </a:bodyPr>
          <a:lstStyle/>
          <a:p>
            <a:pPr marL="12700">
              <a:lnSpc>
                <a:spcPct val="100000"/>
              </a:lnSpc>
              <a:spcBef>
                <a:spcPts val="105"/>
              </a:spcBef>
            </a:pPr>
            <a:r>
              <a:rPr spc="-105" dirty="0"/>
              <a:t>Inne</a:t>
            </a:r>
            <a:r>
              <a:rPr dirty="0"/>
              <a:t>r</a:t>
            </a:r>
            <a:r>
              <a:rPr spc="-210" dirty="0"/>
              <a:t> </a:t>
            </a:r>
            <a:r>
              <a:rPr spc="-105" dirty="0"/>
              <a:t>Jo</a:t>
            </a:r>
            <a:r>
              <a:rPr spc="-110" dirty="0"/>
              <a:t>i</a:t>
            </a:r>
            <a:r>
              <a:rPr dirty="0"/>
              <a:t>n</a:t>
            </a:r>
          </a:p>
        </p:txBody>
      </p:sp>
      <p:pic>
        <p:nvPicPr>
          <p:cNvPr id="1026" name="Picture 2">
            <a:extLst>
              <a:ext uri="{FF2B5EF4-FFF2-40B4-BE49-F238E27FC236}">
                <a16:creationId xmlns:a16="http://schemas.microsoft.com/office/drawing/2014/main" id="{FA0C2DD3-E78A-E1A1-4696-5887DA6F4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43200"/>
            <a:ext cx="2638424" cy="23908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D5D3239-26C6-39AC-882B-DD995F0D83EA}"/>
              </a:ext>
            </a:extLst>
          </p:cNvPr>
          <p:cNvSpPr txBox="1"/>
          <p:nvPr/>
        </p:nvSpPr>
        <p:spPr>
          <a:xfrm>
            <a:off x="4391404" y="2551837"/>
            <a:ext cx="3894200" cy="1754326"/>
          </a:xfrm>
          <a:prstGeom prst="rect">
            <a:avLst/>
          </a:prstGeom>
          <a:noFill/>
        </p:spPr>
        <p:txBody>
          <a:bodyPr wrap="square">
            <a:spAutoFit/>
          </a:bodyPr>
          <a:lstStyle/>
          <a:p>
            <a:r>
              <a:rPr lang="en-US" b="0" i="0" dirty="0">
                <a:solidFill>
                  <a:srgbClr val="161616"/>
                </a:solidFill>
                <a:effectLst/>
                <a:latin typeface="IBM Plex Sans" panose="020B0503050203000203" pitchFamily="34" charset="0"/>
              </a:rPr>
              <a:t>An </a:t>
            </a:r>
            <a:r>
              <a:rPr lang="en-US" b="1" i="0" dirty="0">
                <a:solidFill>
                  <a:srgbClr val="161616"/>
                </a:solidFill>
                <a:effectLst/>
                <a:latin typeface="IBM Plex Sans" panose="020B0503050203000203" pitchFamily="34" charset="0"/>
              </a:rPr>
              <a:t>inner join </a:t>
            </a:r>
            <a:r>
              <a:rPr lang="en-US" b="0" i="0" dirty="0">
                <a:solidFill>
                  <a:srgbClr val="161616"/>
                </a:solidFill>
                <a:effectLst/>
                <a:latin typeface="IBM Plex Sans" panose="020B0503050203000203" pitchFamily="34" charset="0"/>
              </a:rPr>
              <a:t>includes only records in which a value for the key field is common to all input tables. </a:t>
            </a:r>
          </a:p>
          <a:p>
            <a:endParaRPr lang="en-US" dirty="0">
              <a:solidFill>
                <a:srgbClr val="161616"/>
              </a:solidFill>
              <a:latin typeface="IBM Plex Sans" panose="020B0503050203000203" pitchFamily="34" charset="0"/>
            </a:endParaRPr>
          </a:p>
          <a:p>
            <a:r>
              <a:rPr lang="en-US" b="0" i="0" dirty="0">
                <a:solidFill>
                  <a:srgbClr val="161616"/>
                </a:solidFill>
                <a:effectLst/>
                <a:latin typeface="IBM Plex Sans" panose="020B0503050203000203" pitchFamily="34" charset="0"/>
              </a:rPr>
              <a:t>That is, unmatched records will not be included in the output dataset.</a:t>
            </a:r>
            <a:endParaRPr lang="en-IN" dirty="0"/>
          </a:p>
        </p:txBody>
      </p:sp>
      <p:pic>
        <p:nvPicPr>
          <p:cNvPr id="7" name="Picture 6" descr="Logo&#10;&#10;Description automatically generated">
            <a:extLst>
              <a:ext uri="{FF2B5EF4-FFF2-40B4-BE49-F238E27FC236}">
                <a16:creationId xmlns:a16="http://schemas.microsoft.com/office/drawing/2014/main" id="{56DC544A-E5E7-4471-1585-46A4CA7A08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533400"/>
            <a:ext cx="762000" cy="762000"/>
          </a:xfrm>
          <a:prstGeom prst="rect">
            <a:avLst/>
          </a:prstGeom>
        </p:spPr>
      </p:pic>
    </p:spTree>
    <p:extLst>
      <p:ext uri="{BB962C8B-B14F-4D97-AF65-F5344CB8AC3E}">
        <p14:creationId xmlns:p14="http://schemas.microsoft.com/office/powerpoint/2010/main" val="254550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0105" y="534927"/>
            <a:ext cx="2383790" cy="727075"/>
          </a:xfrm>
          <a:prstGeom prst="rect">
            <a:avLst/>
          </a:prstGeom>
        </p:spPr>
        <p:txBody>
          <a:bodyPr vert="horz" wrap="square" lIns="0" tIns="13335" rIns="0" bIns="0" rtlCol="0">
            <a:spAutoFit/>
          </a:bodyPr>
          <a:lstStyle/>
          <a:p>
            <a:pPr marL="12700">
              <a:lnSpc>
                <a:spcPct val="100000"/>
              </a:lnSpc>
              <a:spcBef>
                <a:spcPts val="105"/>
              </a:spcBef>
            </a:pPr>
            <a:r>
              <a:rPr spc="-105" dirty="0"/>
              <a:t>Inne</a:t>
            </a:r>
            <a:r>
              <a:rPr dirty="0"/>
              <a:t>r</a:t>
            </a:r>
            <a:r>
              <a:rPr spc="-210" dirty="0"/>
              <a:t> </a:t>
            </a:r>
            <a:r>
              <a:rPr spc="-105" dirty="0"/>
              <a:t>Jo</a:t>
            </a:r>
            <a:r>
              <a:rPr spc="-110" dirty="0"/>
              <a:t>i</a:t>
            </a:r>
            <a:r>
              <a:rPr dirty="0"/>
              <a:t>n</a:t>
            </a:r>
          </a:p>
        </p:txBody>
      </p:sp>
      <p:sp>
        <p:nvSpPr>
          <p:cNvPr id="3" name="object 3"/>
          <p:cNvSpPr txBox="1"/>
          <p:nvPr/>
        </p:nvSpPr>
        <p:spPr>
          <a:xfrm>
            <a:off x="978535" y="4171190"/>
            <a:ext cx="7251065" cy="1649875"/>
          </a:xfrm>
          <a:prstGeom prst="rect">
            <a:avLst/>
          </a:prstGeom>
        </p:spPr>
        <p:txBody>
          <a:bodyPr vert="horz" wrap="square" lIns="0" tIns="12700" rIns="0" bIns="0" rtlCol="0">
            <a:spAutoFit/>
          </a:bodyPr>
          <a:lstStyle/>
          <a:p>
            <a:pPr marL="12700">
              <a:lnSpc>
                <a:spcPts val="2590"/>
              </a:lnSpc>
              <a:spcBef>
                <a:spcPts val="100"/>
              </a:spcBef>
            </a:pPr>
            <a:r>
              <a:rPr sz="2400" spc="-10" dirty="0">
                <a:solidFill>
                  <a:srgbClr val="2E2B1F"/>
                </a:solidFill>
                <a:latin typeface="Calibri"/>
                <a:cs typeface="Calibri"/>
              </a:rPr>
              <a:t>SELECT</a:t>
            </a:r>
            <a:r>
              <a:rPr sz="2400" dirty="0">
                <a:solidFill>
                  <a:srgbClr val="2E2B1F"/>
                </a:solidFill>
                <a:latin typeface="Calibri"/>
                <a:cs typeface="Calibri"/>
              </a:rPr>
              <a:t> *</a:t>
            </a:r>
            <a:r>
              <a:rPr sz="2400" spc="-5" dirty="0">
                <a:solidFill>
                  <a:srgbClr val="2E2B1F"/>
                </a:solidFill>
                <a:latin typeface="Calibri"/>
                <a:cs typeface="Calibri"/>
              </a:rPr>
              <a:t> </a:t>
            </a:r>
            <a:r>
              <a:rPr sz="2400" spc="-10" dirty="0">
                <a:solidFill>
                  <a:srgbClr val="2E2B1F"/>
                </a:solidFill>
                <a:latin typeface="Calibri"/>
                <a:cs typeface="Calibri"/>
              </a:rPr>
              <a:t>FROM</a:t>
            </a:r>
            <a:r>
              <a:rPr sz="2400" spc="-15" dirty="0">
                <a:solidFill>
                  <a:srgbClr val="2E2B1F"/>
                </a:solidFill>
                <a:latin typeface="Calibri"/>
                <a:cs typeface="Calibri"/>
              </a:rPr>
              <a:t> </a:t>
            </a:r>
            <a:r>
              <a:rPr sz="2400" spc="-35" dirty="0">
                <a:solidFill>
                  <a:srgbClr val="2E2B1F"/>
                </a:solidFill>
                <a:latin typeface="Calibri"/>
                <a:cs typeface="Calibri"/>
              </a:rPr>
              <a:t>TableA</a:t>
            </a:r>
            <a:r>
              <a:rPr sz="2400" spc="5" dirty="0">
                <a:solidFill>
                  <a:srgbClr val="2E2B1F"/>
                </a:solidFill>
                <a:latin typeface="Calibri"/>
                <a:cs typeface="Calibri"/>
              </a:rPr>
              <a:t> </a:t>
            </a:r>
            <a:r>
              <a:rPr sz="2400" b="1" spc="-5" dirty="0">
                <a:solidFill>
                  <a:srgbClr val="2E2B1F"/>
                </a:solidFill>
                <a:latin typeface="Calibri"/>
                <a:cs typeface="Calibri"/>
              </a:rPr>
              <a:t>INNER</a:t>
            </a:r>
            <a:r>
              <a:rPr sz="2400" b="1" spc="-25" dirty="0">
                <a:solidFill>
                  <a:srgbClr val="2E2B1F"/>
                </a:solidFill>
                <a:latin typeface="Calibri"/>
                <a:cs typeface="Calibri"/>
              </a:rPr>
              <a:t> </a:t>
            </a:r>
            <a:r>
              <a:rPr sz="2400" b="1" spc="-5" dirty="0">
                <a:solidFill>
                  <a:srgbClr val="2E2B1F"/>
                </a:solidFill>
                <a:latin typeface="Calibri"/>
                <a:cs typeface="Calibri"/>
              </a:rPr>
              <a:t>JOIN </a:t>
            </a:r>
            <a:r>
              <a:rPr sz="2400" spc="-35" dirty="0">
                <a:solidFill>
                  <a:srgbClr val="2E2B1F"/>
                </a:solidFill>
                <a:latin typeface="Calibri"/>
                <a:cs typeface="Calibri"/>
              </a:rPr>
              <a:t>TableB</a:t>
            </a:r>
            <a:r>
              <a:rPr sz="2400" spc="-10" dirty="0">
                <a:solidFill>
                  <a:srgbClr val="2E2B1F"/>
                </a:solidFill>
                <a:latin typeface="Calibri"/>
                <a:cs typeface="Calibri"/>
              </a:rPr>
              <a:t> </a:t>
            </a:r>
            <a:r>
              <a:rPr sz="2400" spc="-5" dirty="0">
                <a:solidFill>
                  <a:srgbClr val="2E2B1F"/>
                </a:solidFill>
                <a:latin typeface="Calibri"/>
                <a:cs typeface="Calibri"/>
              </a:rPr>
              <a:t>ON</a:t>
            </a:r>
            <a:endParaRPr sz="2400" dirty="0">
              <a:latin typeface="Calibri"/>
              <a:cs typeface="Calibri"/>
            </a:endParaRPr>
          </a:p>
          <a:p>
            <a:pPr marL="12700">
              <a:lnSpc>
                <a:spcPts val="2590"/>
              </a:lnSpc>
            </a:pPr>
            <a:r>
              <a:rPr sz="2400" spc="-25" dirty="0">
                <a:solidFill>
                  <a:srgbClr val="2E2B1F"/>
                </a:solidFill>
                <a:latin typeface="Calibri"/>
                <a:cs typeface="Calibri"/>
              </a:rPr>
              <a:t>TableA.PK</a:t>
            </a:r>
            <a:r>
              <a:rPr sz="2400" spc="-5" dirty="0">
                <a:solidFill>
                  <a:srgbClr val="2E2B1F"/>
                </a:solidFill>
                <a:latin typeface="Calibri"/>
                <a:cs typeface="Calibri"/>
              </a:rPr>
              <a:t> </a:t>
            </a:r>
            <a:r>
              <a:rPr sz="2400" dirty="0">
                <a:solidFill>
                  <a:srgbClr val="2E2B1F"/>
                </a:solidFill>
                <a:latin typeface="Calibri"/>
                <a:cs typeface="Calibri"/>
              </a:rPr>
              <a:t>=</a:t>
            </a:r>
            <a:r>
              <a:rPr sz="2400" spc="-10" dirty="0">
                <a:solidFill>
                  <a:srgbClr val="2E2B1F"/>
                </a:solidFill>
                <a:latin typeface="Calibri"/>
                <a:cs typeface="Calibri"/>
              </a:rPr>
              <a:t> </a:t>
            </a:r>
            <a:r>
              <a:rPr sz="2400" spc="-25" dirty="0">
                <a:solidFill>
                  <a:srgbClr val="2E2B1F"/>
                </a:solidFill>
                <a:latin typeface="Calibri"/>
                <a:cs typeface="Calibri"/>
              </a:rPr>
              <a:t>TableB.PK</a:t>
            </a:r>
            <a:endParaRPr sz="2400" dirty="0">
              <a:latin typeface="Calibri"/>
              <a:cs typeface="Calibri"/>
            </a:endParaRPr>
          </a:p>
          <a:p>
            <a:pPr marL="241300" indent="-228600">
              <a:lnSpc>
                <a:spcPts val="2590"/>
              </a:lnSpc>
              <a:buClr>
                <a:srgbClr val="A9A47B"/>
              </a:buClr>
              <a:buFont typeface="Arial MT"/>
              <a:buChar char="•"/>
              <a:tabLst>
                <a:tab pos="241300" algn="l"/>
              </a:tabLst>
            </a:pPr>
            <a:r>
              <a:rPr sz="2400" spc="-5" dirty="0">
                <a:solidFill>
                  <a:srgbClr val="2E2B1F"/>
                </a:solidFill>
                <a:latin typeface="Calibri"/>
                <a:cs typeface="Calibri"/>
              </a:rPr>
              <a:t>This</a:t>
            </a:r>
            <a:r>
              <a:rPr sz="2400" spc="-20" dirty="0">
                <a:solidFill>
                  <a:srgbClr val="2E2B1F"/>
                </a:solidFill>
                <a:latin typeface="Calibri"/>
                <a:cs typeface="Calibri"/>
              </a:rPr>
              <a:t> </a:t>
            </a:r>
            <a:r>
              <a:rPr sz="2400" dirty="0">
                <a:solidFill>
                  <a:srgbClr val="2E2B1F"/>
                </a:solidFill>
                <a:latin typeface="Calibri"/>
                <a:cs typeface="Calibri"/>
              </a:rPr>
              <a:t>is</a:t>
            </a:r>
            <a:r>
              <a:rPr sz="2400" spc="-20" dirty="0">
                <a:solidFill>
                  <a:srgbClr val="2E2B1F"/>
                </a:solidFill>
                <a:latin typeface="Calibri"/>
                <a:cs typeface="Calibri"/>
              </a:rPr>
              <a:t> </a:t>
            </a:r>
            <a:r>
              <a:rPr sz="2400" dirty="0">
                <a:solidFill>
                  <a:srgbClr val="2E2B1F"/>
                </a:solidFill>
                <a:latin typeface="Calibri"/>
                <a:cs typeface="Calibri"/>
              </a:rPr>
              <a:t>the</a:t>
            </a:r>
            <a:r>
              <a:rPr sz="2400" spc="-15" dirty="0">
                <a:solidFill>
                  <a:srgbClr val="2E2B1F"/>
                </a:solidFill>
                <a:latin typeface="Calibri"/>
                <a:cs typeface="Calibri"/>
              </a:rPr>
              <a:t> </a:t>
            </a:r>
            <a:r>
              <a:rPr sz="2400" spc="-5" dirty="0">
                <a:solidFill>
                  <a:srgbClr val="2E2B1F"/>
                </a:solidFill>
                <a:latin typeface="Calibri"/>
                <a:cs typeface="Calibri"/>
              </a:rPr>
              <a:t>same</a:t>
            </a:r>
            <a:r>
              <a:rPr sz="2400" spc="-20" dirty="0">
                <a:solidFill>
                  <a:srgbClr val="2E2B1F"/>
                </a:solidFill>
                <a:latin typeface="Calibri"/>
                <a:cs typeface="Calibri"/>
              </a:rPr>
              <a:t> </a:t>
            </a:r>
            <a:r>
              <a:rPr sz="2400" dirty="0">
                <a:solidFill>
                  <a:srgbClr val="2E2B1F"/>
                </a:solidFill>
                <a:latin typeface="Calibri"/>
                <a:cs typeface="Calibri"/>
              </a:rPr>
              <a:t>as</a:t>
            </a:r>
            <a:r>
              <a:rPr sz="2400" spc="-25" dirty="0">
                <a:solidFill>
                  <a:srgbClr val="2E2B1F"/>
                </a:solidFill>
                <a:latin typeface="Calibri"/>
                <a:cs typeface="Calibri"/>
              </a:rPr>
              <a:t> </a:t>
            </a:r>
            <a:r>
              <a:rPr sz="2400" spc="-5" dirty="0">
                <a:solidFill>
                  <a:srgbClr val="2E2B1F"/>
                </a:solidFill>
                <a:latin typeface="Calibri"/>
                <a:cs typeface="Calibri"/>
              </a:rPr>
              <a:t>doing</a:t>
            </a:r>
            <a:endParaRPr sz="2400" dirty="0">
              <a:latin typeface="Calibri"/>
              <a:cs typeface="Calibri"/>
            </a:endParaRPr>
          </a:p>
          <a:p>
            <a:pPr marL="241300" marR="5080">
              <a:lnSpc>
                <a:spcPct val="80000"/>
              </a:lnSpc>
              <a:spcBef>
                <a:spcPts val="285"/>
              </a:spcBef>
            </a:pPr>
            <a:r>
              <a:rPr sz="2400" spc="-10" dirty="0">
                <a:solidFill>
                  <a:srgbClr val="2E2B1F"/>
                </a:solidFill>
                <a:latin typeface="Calibri"/>
                <a:cs typeface="Calibri"/>
              </a:rPr>
              <a:t>SELECT</a:t>
            </a:r>
            <a:r>
              <a:rPr sz="2400" spc="10" dirty="0">
                <a:solidFill>
                  <a:srgbClr val="2E2B1F"/>
                </a:solidFill>
                <a:latin typeface="Calibri"/>
                <a:cs typeface="Calibri"/>
              </a:rPr>
              <a:t> </a:t>
            </a:r>
            <a:r>
              <a:rPr sz="2400" dirty="0">
                <a:solidFill>
                  <a:srgbClr val="2E2B1F"/>
                </a:solidFill>
                <a:latin typeface="Calibri"/>
                <a:cs typeface="Calibri"/>
              </a:rPr>
              <a:t>*</a:t>
            </a:r>
            <a:r>
              <a:rPr sz="2400" spc="-10" dirty="0">
                <a:solidFill>
                  <a:srgbClr val="2E2B1F"/>
                </a:solidFill>
                <a:latin typeface="Calibri"/>
                <a:cs typeface="Calibri"/>
              </a:rPr>
              <a:t> FROM</a:t>
            </a:r>
            <a:r>
              <a:rPr sz="2400" spc="-25" dirty="0">
                <a:solidFill>
                  <a:srgbClr val="2E2B1F"/>
                </a:solidFill>
                <a:latin typeface="Calibri"/>
                <a:cs typeface="Calibri"/>
              </a:rPr>
              <a:t> TableA,</a:t>
            </a:r>
            <a:r>
              <a:rPr sz="2400" spc="10" dirty="0">
                <a:solidFill>
                  <a:srgbClr val="2E2B1F"/>
                </a:solidFill>
                <a:latin typeface="Calibri"/>
                <a:cs typeface="Calibri"/>
              </a:rPr>
              <a:t> </a:t>
            </a:r>
            <a:r>
              <a:rPr sz="2400" spc="-35" dirty="0">
                <a:solidFill>
                  <a:srgbClr val="2E2B1F"/>
                </a:solidFill>
                <a:latin typeface="Calibri"/>
                <a:cs typeface="Calibri"/>
              </a:rPr>
              <a:t>TableB</a:t>
            </a:r>
            <a:r>
              <a:rPr sz="2400" spc="-10" dirty="0">
                <a:solidFill>
                  <a:srgbClr val="2E2B1F"/>
                </a:solidFill>
                <a:latin typeface="Calibri"/>
                <a:cs typeface="Calibri"/>
              </a:rPr>
              <a:t> </a:t>
            </a:r>
            <a:r>
              <a:rPr sz="2400" b="1" spc="-5" dirty="0">
                <a:solidFill>
                  <a:srgbClr val="2E2B1F"/>
                </a:solidFill>
                <a:latin typeface="Calibri"/>
                <a:cs typeface="Calibri"/>
              </a:rPr>
              <a:t>WHERE</a:t>
            </a:r>
            <a:r>
              <a:rPr sz="2400" b="1" dirty="0">
                <a:solidFill>
                  <a:srgbClr val="2E2B1F"/>
                </a:solidFill>
                <a:latin typeface="Calibri"/>
                <a:cs typeface="Calibri"/>
              </a:rPr>
              <a:t> </a:t>
            </a:r>
            <a:r>
              <a:rPr sz="2400" spc="-25" dirty="0">
                <a:solidFill>
                  <a:srgbClr val="2E2B1F"/>
                </a:solidFill>
                <a:latin typeface="Calibri"/>
                <a:cs typeface="Calibri"/>
              </a:rPr>
              <a:t>TableA.PK</a:t>
            </a:r>
            <a:r>
              <a:rPr sz="2400" spc="-5" dirty="0">
                <a:solidFill>
                  <a:srgbClr val="2E2B1F"/>
                </a:solidFill>
                <a:latin typeface="Calibri"/>
                <a:cs typeface="Calibri"/>
              </a:rPr>
              <a:t> </a:t>
            </a:r>
            <a:r>
              <a:rPr sz="2400" dirty="0">
                <a:solidFill>
                  <a:srgbClr val="2E2B1F"/>
                </a:solidFill>
                <a:latin typeface="Calibri"/>
                <a:cs typeface="Calibri"/>
              </a:rPr>
              <a:t>= </a:t>
            </a:r>
            <a:r>
              <a:rPr sz="2400" spc="-530" dirty="0">
                <a:solidFill>
                  <a:srgbClr val="2E2B1F"/>
                </a:solidFill>
                <a:latin typeface="Calibri"/>
                <a:cs typeface="Calibri"/>
              </a:rPr>
              <a:t> </a:t>
            </a:r>
            <a:r>
              <a:rPr sz="2400" spc="-25" dirty="0">
                <a:solidFill>
                  <a:srgbClr val="2E2B1F"/>
                </a:solidFill>
                <a:latin typeface="Calibri"/>
                <a:cs typeface="Calibri"/>
              </a:rPr>
              <a:t>TableB.PK</a:t>
            </a:r>
            <a:endParaRPr sz="240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1670772005"/>
              </p:ext>
            </p:extLst>
          </p:nvPr>
        </p:nvGraphicFramePr>
        <p:xfrm>
          <a:off x="1828800" y="1257557"/>
          <a:ext cx="5715000" cy="2494276"/>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640079">
                <a:tc>
                  <a:txBody>
                    <a:bodyPr/>
                    <a:lstStyle/>
                    <a:p>
                      <a:pPr marL="91440" marR="859155">
                        <a:lnSpc>
                          <a:spcPct val="100000"/>
                        </a:lnSpc>
                        <a:spcBef>
                          <a:spcPts val="245"/>
                        </a:spcBef>
                      </a:pPr>
                      <a:r>
                        <a:rPr sz="1800" b="1" spc="-140" dirty="0">
                          <a:solidFill>
                            <a:srgbClr val="FFFFFF"/>
                          </a:solidFill>
                          <a:latin typeface="Calibri"/>
                          <a:cs typeface="Calibri"/>
                        </a:rPr>
                        <a:t>T</a:t>
                      </a:r>
                      <a:r>
                        <a:rPr sz="1800" b="1" dirty="0">
                          <a:solidFill>
                            <a:srgbClr val="FFFFFF"/>
                          </a:solidFill>
                          <a:latin typeface="Calibri"/>
                          <a:cs typeface="Calibri"/>
                        </a:rPr>
                        <a:t>ableA  </a:t>
                      </a:r>
                      <a:r>
                        <a:rPr sz="1800" b="1" spc="-25" dirty="0">
                          <a:solidFill>
                            <a:srgbClr val="FFFFFF"/>
                          </a:solidFill>
                          <a:latin typeface="Calibri"/>
                          <a:cs typeface="Calibri"/>
                        </a:rPr>
                        <a:t>Value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a:lnSpc>
                          <a:spcPct val="100000"/>
                        </a:lnSpc>
                        <a:spcBef>
                          <a:spcPts val="50"/>
                        </a:spcBef>
                      </a:pPr>
                      <a:endParaRPr sz="2050">
                        <a:latin typeface="Times New Roman"/>
                        <a:cs typeface="Times New Roman"/>
                      </a:endParaRPr>
                    </a:p>
                    <a:p>
                      <a:pPr marL="91440">
                        <a:lnSpc>
                          <a:spcPct val="100000"/>
                        </a:lnSpc>
                      </a:pPr>
                      <a:r>
                        <a:rPr sz="1800" b="1" dirty="0">
                          <a:solidFill>
                            <a:srgbClr val="FFFFFF"/>
                          </a:solidFill>
                          <a:latin typeface="Calibri"/>
                          <a:cs typeface="Calibri"/>
                        </a:rPr>
                        <a:t>PK</a:t>
                      </a:r>
                      <a:endParaRPr sz="18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marL="91440" marR="259715">
                        <a:lnSpc>
                          <a:spcPct val="100000"/>
                        </a:lnSpc>
                        <a:spcBef>
                          <a:spcPts val="245"/>
                        </a:spcBef>
                      </a:pPr>
                      <a:r>
                        <a:rPr sz="1800" b="1" spc="-140" dirty="0">
                          <a:solidFill>
                            <a:srgbClr val="FFFFFF"/>
                          </a:solidFill>
                          <a:latin typeface="Calibri"/>
                          <a:cs typeface="Calibri"/>
                        </a:rPr>
                        <a:t>T</a:t>
                      </a:r>
                      <a:r>
                        <a:rPr sz="1800" b="1" dirty="0">
                          <a:solidFill>
                            <a:srgbClr val="FFFFFF"/>
                          </a:solidFill>
                          <a:latin typeface="Calibri"/>
                          <a:cs typeface="Calibri"/>
                        </a:rPr>
                        <a:t>ableB  PK</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a:lnSpc>
                          <a:spcPct val="100000"/>
                        </a:lnSpc>
                        <a:spcBef>
                          <a:spcPts val="50"/>
                        </a:spcBef>
                      </a:pPr>
                      <a:endParaRPr sz="2050">
                        <a:latin typeface="Times New Roman"/>
                        <a:cs typeface="Times New Roman"/>
                      </a:endParaRPr>
                    </a:p>
                    <a:p>
                      <a:pPr marL="91440">
                        <a:lnSpc>
                          <a:spcPct val="100000"/>
                        </a:lnSpc>
                      </a:pPr>
                      <a:r>
                        <a:rPr sz="1800" b="1" spc="-25" dirty="0">
                          <a:solidFill>
                            <a:srgbClr val="FFFFFF"/>
                          </a:solidFill>
                          <a:latin typeface="Calibri"/>
                          <a:cs typeface="Calibri"/>
                        </a:rPr>
                        <a:t>Value</a:t>
                      </a:r>
                      <a:endParaRPr sz="18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extLst>
                  <a:ext uri="{0D108BD9-81ED-4DB2-BD59-A6C34878D82A}">
                    <a16:rowId xmlns:a16="http://schemas.microsoft.com/office/drawing/2014/main" val="10000"/>
                  </a:ext>
                </a:extLst>
              </a:tr>
              <a:tr h="370840">
                <a:tc>
                  <a:txBody>
                    <a:bodyPr/>
                    <a:lstStyle/>
                    <a:p>
                      <a:pPr marL="91440">
                        <a:lnSpc>
                          <a:spcPct val="100000"/>
                        </a:lnSpc>
                        <a:spcBef>
                          <a:spcPts val="245"/>
                        </a:spcBef>
                      </a:pPr>
                      <a:r>
                        <a:rPr sz="1800" spc="-25" dirty="0">
                          <a:solidFill>
                            <a:srgbClr val="2E2B1F"/>
                          </a:solidFill>
                          <a:latin typeface="Calibri"/>
                          <a:cs typeface="Calibri"/>
                        </a:rPr>
                        <a:t>FOX</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spc="-20" dirty="0">
                          <a:solidFill>
                            <a:srgbClr val="2E2B1F"/>
                          </a:solidFill>
                          <a:latin typeface="Calibri"/>
                          <a:cs typeface="Calibri"/>
                        </a:rPr>
                        <a:t>TROT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1"/>
                  </a:ext>
                </a:extLst>
              </a:tr>
              <a:tr h="370839">
                <a:tc>
                  <a:txBody>
                    <a:bodyPr/>
                    <a:lstStyle/>
                    <a:p>
                      <a:pPr marL="91440">
                        <a:lnSpc>
                          <a:spcPct val="100000"/>
                        </a:lnSpc>
                        <a:spcBef>
                          <a:spcPts val="245"/>
                        </a:spcBef>
                      </a:pPr>
                      <a:r>
                        <a:rPr sz="1800" spc="-10" dirty="0">
                          <a:solidFill>
                            <a:srgbClr val="2E2B1F"/>
                          </a:solidFill>
                          <a:latin typeface="Calibri"/>
                          <a:cs typeface="Calibri"/>
                        </a:rPr>
                        <a:t>COP</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spc="-5" dirty="0">
                          <a:solidFill>
                            <a:srgbClr val="2E2B1F"/>
                          </a:solidFill>
                          <a:latin typeface="Calibri"/>
                          <a:cs typeface="Calibri"/>
                        </a:rPr>
                        <a:t>CAR</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2"/>
                  </a:ext>
                </a:extLst>
              </a:tr>
              <a:tr h="370839">
                <a:tc>
                  <a:txBody>
                    <a:bodyPr/>
                    <a:lstStyle/>
                    <a:p>
                      <a:pPr marL="91440">
                        <a:lnSpc>
                          <a:spcPct val="100000"/>
                        </a:lnSpc>
                        <a:spcBef>
                          <a:spcPts val="245"/>
                        </a:spcBef>
                      </a:pPr>
                      <a:r>
                        <a:rPr sz="1800" spc="-35" dirty="0">
                          <a:solidFill>
                            <a:srgbClr val="2E2B1F"/>
                          </a:solidFill>
                          <a:latin typeface="Calibri"/>
                          <a:cs typeface="Calibri"/>
                        </a:rPr>
                        <a:t>TAXI</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spc="-5" dirty="0">
                          <a:solidFill>
                            <a:srgbClr val="2E2B1F"/>
                          </a:solidFill>
                          <a:latin typeface="Calibri"/>
                          <a:cs typeface="Calibri"/>
                        </a:rPr>
                        <a:t>CAB</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3"/>
                  </a:ext>
                </a:extLst>
              </a:tr>
              <a:tr h="370839">
                <a:tc>
                  <a:txBody>
                    <a:bodyPr/>
                    <a:lstStyle/>
                    <a:p>
                      <a:pPr marL="91440">
                        <a:lnSpc>
                          <a:spcPct val="100000"/>
                        </a:lnSpc>
                        <a:spcBef>
                          <a:spcPts val="245"/>
                        </a:spcBef>
                      </a:pPr>
                      <a:r>
                        <a:rPr sz="1800" spc="-20" dirty="0">
                          <a:solidFill>
                            <a:srgbClr val="2E2B1F"/>
                          </a:solidFill>
                          <a:latin typeface="Calibri"/>
                          <a:cs typeface="Calibri"/>
                        </a:rPr>
                        <a:t>WASHINGTON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6</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dirty="0">
                          <a:solidFill>
                            <a:srgbClr val="2E2B1F"/>
                          </a:solidFill>
                          <a:latin typeface="Calibri"/>
                          <a:cs typeface="Calibri"/>
                        </a:rPr>
                        <a:t>6</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45"/>
                        </a:spcBef>
                      </a:pPr>
                      <a:r>
                        <a:rPr sz="1800" spc="-5" dirty="0">
                          <a:solidFill>
                            <a:srgbClr val="2E2B1F"/>
                          </a:solidFill>
                          <a:latin typeface="Calibri"/>
                          <a:cs typeface="Calibri"/>
                        </a:rPr>
                        <a:t>MONUMENT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4"/>
                  </a:ext>
                </a:extLst>
              </a:tr>
              <a:tr h="370840">
                <a:tc>
                  <a:txBody>
                    <a:bodyPr/>
                    <a:lstStyle/>
                    <a:p>
                      <a:pPr marL="91440">
                        <a:lnSpc>
                          <a:spcPct val="100000"/>
                        </a:lnSpc>
                        <a:spcBef>
                          <a:spcPts val="245"/>
                        </a:spcBef>
                      </a:pPr>
                      <a:r>
                        <a:rPr sz="1800" spc="-5" dirty="0">
                          <a:solidFill>
                            <a:srgbClr val="2E2B1F"/>
                          </a:solidFill>
                          <a:latin typeface="Calibri"/>
                          <a:cs typeface="Calibri"/>
                        </a:rPr>
                        <a:t>DELL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7</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7</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45"/>
                        </a:spcBef>
                      </a:pPr>
                      <a:r>
                        <a:rPr sz="1800" dirty="0">
                          <a:solidFill>
                            <a:srgbClr val="2E2B1F"/>
                          </a:solidFill>
                          <a:latin typeface="Calibri"/>
                          <a:cs typeface="Calibri"/>
                        </a:rPr>
                        <a:t>PC</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5"/>
                  </a:ext>
                </a:extLst>
              </a:tr>
            </a:tbl>
          </a:graphicData>
        </a:graphic>
      </p:graphicFrame>
      <p:pic>
        <p:nvPicPr>
          <p:cNvPr id="5" name="Picture 4" descr="Logo&#10;&#10;Description automatically generated">
            <a:extLst>
              <a:ext uri="{FF2B5EF4-FFF2-40B4-BE49-F238E27FC236}">
                <a16:creationId xmlns:a16="http://schemas.microsoft.com/office/drawing/2014/main" id="{BD526F15-7B9D-5744-6027-737CE6C057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2400" y="534927"/>
            <a:ext cx="838200" cy="83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6"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80">
                                          <p:stCondLst>
                                            <p:cond delay="0"/>
                                          </p:stCondLst>
                                        </p:cTn>
                                        <p:tgtEl>
                                          <p:spTgt spid="3">
                                            <p:txEl>
                                              <p:pRg st="1" end="1"/>
                                            </p:txEl>
                                          </p:spTgt>
                                        </p:tgtEl>
                                      </p:cBhvr>
                                    </p:animEffect>
                                    <p:anim calcmode="lin" valueType="num">
                                      <p:cBhvr>
                                        <p:cTn id="1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1" end="1"/>
                                            </p:txEl>
                                          </p:spTgt>
                                        </p:tgtEl>
                                      </p:cBhvr>
                                      <p:to x="100000" y="60000"/>
                                    </p:animScale>
                                    <p:animScale>
                                      <p:cBhvr>
                                        <p:cTn id="19" dur="166" decel="50000">
                                          <p:stCondLst>
                                            <p:cond delay="676"/>
                                          </p:stCondLst>
                                        </p:cTn>
                                        <p:tgtEl>
                                          <p:spTgt spid="3">
                                            <p:txEl>
                                              <p:pRg st="1" end="1"/>
                                            </p:txEl>
                                          </p:spTgt>
                                        </p:tgtEl>
                                      </p:cBhvr>
                                      <p:to x="100000" y="100000"/>
                                    </p:animScale>
                                    <p:animScale>
                                      <p:cBhvr>
                                        <p:cTn id="20" dur="26">
                                          <p:stCondLst>
                                            <p:cond delay="1312"/>
                                          </p:stCondLst>
                                        </p:cTn>
                                        <p:tgtEl>
                                          <p:spTgt spid="3">
                                            <p:txEl>
                                              <p:pRg st="1" end="1"/>
                                            </p:txEl>
                                          </p:spTgt>
                                        </p:tgtEl>
                                      </p:cBhvr>
                                      <p:to x="100000" y="80000"/>
                                    </p:animScale>
                                    <p:animScale>
                                      <p:cBhvr>
                                        <p:cTn id="21" dur="166" decel="50000">
                                          <p:stCondLst>
                                            <p:cond delay="1338"/>
                                          </p:stCondLst>
                                        </p:cTn>
                                        <p:tgtEl>
                                          <p:spTgt spid="3">
                                            <p:txEl>
                                              <p:pRg st="1" end="1"/>
                                            </p:txEl>
                                          </p:spTgt>
                                        </p:tgtEl>
                                      </p:cBhvr>
                                      <p:to x="100000" y="100000"/>
                                    </p:animScale>
                                    <p:animScale>
                                      <p:cBhvr>
                                        <p:cTn id="22" dur="26">
                                          <p:stCondLst>
                                            <p:cond delay="1642"/>
                                          </p:stCondLst>
                                        </p:cTn>
                                        <p:tgtEl>
                                          <p:spTgt spid="3">
                                            <p:txEl>
                                              <p:pRg st="1" end="1"/>
                                            </p:txEl>
                                          </p:spTgt>
                                        </p:tgtEl>
                                      </p:cBhvr>
                                      <p:to x="100000" y="90000"/>
                                    </p:animScale>
                                    <p:animScale>
                                      <p:cBhvr>
                                        <p:cTn id="23" dur="166" decel="50000">
                                          <p:stCondLst>
                                            <p:cond delay="1668"/>
                                          </p:stCondLst>
                                        </p:cTn>
                                        <p:tgtEl>
                                          <p:spTgt spid="3">
                                            <p:txEl>
                                              <p:pRg st="1" end="1"/>
                                            </p:txEl>
                                          </p:spTgt>
                                        </p:tgtEl>
                                      </p:cBhvr>
                                      <p:to x="100000" y="100000"/>
                                    </p:animScale>
                                    <p:animScale>
                                      <p:cBhvr>
                                        <p:cTn id="24" dur="26">
                                          <p:stCondLst>
                                            <p:cond delay="1808"/>
                                          </p:stCondLst>
                                        </p:cTn>
                                        <p:tgtEl>
                                          <p:spTgt spid="3">
                                            <p:txEl>
                                              <p:pRg st="1" end="1"/>
                                            </p:txEl>
                                          </p:spTgt>
                                        </p:tgtEl>
                                      </p:cBhvr>
                                      <p:to x="100000" y="95000"/>
                                    </p:animScale>
                                    <p:animScale>
                                      <p:cBhvr>
                                        <p:cTn id="25" dur="166" decel="50000">
                                          <p:stCondLst>
                                            <p:cond delay="1834"/>
                                          </p:stCondLst>
                                        </p:cTn>
                                        <p:tgtEl>
                                          <p:spTgt spid="3">
                                            <p:txEl>
                                              <p:pRg st="1" end="1"/>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wipe(down)">
                                      <p:cBhvr>
                                        <p:cTn id="30" dur="580">
                                          <p:stCondLst>
                                            <p:cond delay="0"/>
                                          </p:stCondLst>
                                        </p:cTn>
                                        <p:tgtEl>
                                          <p:spTgt spid="3">
                                            <p:txEl>
                                              <p:pRg st="0" end="0"/>
                                            </p:txEl>
                                          </p:spTgt>
                                        </p:tgtEl>
                                      </p:cBhvr>
                                    </p:animEffect>
                                    <p:anim calcmode="lin" valueType="num">
                                      <p:cBhvr>
                                        <p:cTn id="31"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0" end="0"/>
                                            </p:txEl>
                                          </p:spTgt>
                                        </p:tgtEl>
                                      </p:cBhvr>
                                      <p:to x="100000" y="60000"/>
                                    </p:animScale>
                                    <p:animScale>
                                      <p:cBhvr>
                                        <p:cTn id="37" dur="166" decel="50000">
                                          <p:stCondLst>
                                            <p:cond delay="676"/>
                                          </p:stCondLst>
                                        </p:cTn>
                                        <p:tgtEl>
                                          <p:spTgt spid="3">
                                            <p:txEl>
                                              <p:pRg st="0" end="0"/>
                                            </p:txEl>
                                          </p:spTgt>
                                        </p:tgtEl>
                                      </p:cBhvr>
                                      <p:to x="100000" y="100000"/>
                                    </p:animScale>
                                    <p:animScale>
                                      <p:cBhvr>
                                        <p:cTn id="38" dur="26">
                                          <p:stCondLst>
                                            <p:cond delay="1312"/>
                                          </p:stCondLst>
                                        </p:cTn>
                                        <p:tgtEl>
                                          <p:spTgt spid="3">
                                            <p:txEl>
                                              <p:pRg st="0" end="0"/>
                                            </p:txEl>
                                          </p:spTgt>
                                        </p:tgtEl>
                                      </p:cBhvr>
                                      <p:to x="100000" y="80000"/>
                                    </p:animScale>
                                    <p:animScale>
                                      <p:cBhvr>
                                        <p:cTn id="39" dur="166" decel="50000">
                                          <p:stCondLst>
                                            <p:cond delay="1338"/>
                                          </p:stCondLst>
                                        </p:cTn>
                                        <p:tgtEl>
                                          <p:spTgt spid="3">
                                            <p:txEl>
                                              <p:pRg st="0" end="0"/>
                                            </p:txEl>
                                          </p:spTgt>
                                        </p:tgtEl>
                                      </p:cBhvr>
                                      <p:to x="100000" y="100000"/>
                                    </p:animScale>
                                    <p:animScale>
                                      <p:cBhvr>
                                        <p:cTn id="40" dur="26">
                                          <p:stCondLst>
                                            <p:cond delay="1642"/>
                                          </p:stCondLst>
                                        </p:cTn>
                                        <p:tgtEl>
                                          <p:spTgt spid="3">
                                            <p:txEl>
                                              <p:pRg st="0" end="0"/>
                                            </p:txEl>
                                          </p:spTgt>
                                        </p:tgtEl>
                                      </p:cBhvr>
                                      <p:to x="100000" y="90000"/>
                                    </p:animScale>
                                    <p:animScale>
                                      <p:cBhvr>
                                        <p:cTn id="41" dur="166" decel="50000">
                                          <p:stCondLst>
                                            <p:cond delay="1668"/>
                                          </p:stCondLst>
                                        </p:cTn>
                                        <p:tgtEl>
                                          <p:spTgt spid="3">
                                            <p:txEl>
                                              <p:pRg st="0" end="0"/>
                                            </p:txEl>
                                          </p:spTgt>
                                        </p:tgtEl>
                                      </p:cBhvr>
                                      <p:to x="100000" y="100000"/>
                                    </p:animScale>
                                    <p:animScale>
                                      <p:cBhvr>
                                        <p:cTn id="42" dur="26">
                                          <p:stCondLst>
                                            <p:cond delay="1808"/>
                                          </p:stCondLst>
                                        </p:cTn>
                                        <p:tgtEl>
                                          <p:spTgt spid="3">
                                            <p:txEl>
                                              <p:pRg st="0" end="0"/>
                                            </p:txEl>
                                          </p:spTgt>
                                        </p:tgtEl>
                                      </p:cBhvr>
                                      <p:to x="100000" y="95000"/>
                                    </p:animScale>
                                    <p:animScale>
                                      <p:cBhvr>
                                        <p:cTn id="43" dur="166" decel="50000">
                                          <p:stCondLst>
                                            <p:cond delay="1834"/>
                                          </p:stCondLst>
                                        </p:cTn>
                                        <p:tgtEl>
                                          <p:spTgt spid="3">
                                            <p:txEl>
                                              <p:pRg st="0" end="0"/>
                                            </p:txEl>
                                          </p:spTgt>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down)">
                                      <p:cBhvr>
                                        <p:cTn id="46" dur="580">
                                          <p:stCondLst>
                                            <p:cond delay="0"/>
                                          </p:stCondLst>
                                        </p:cTn>
                                        <p:tgtEl>
                                          <p:spTgt spid="3">
                                            <p:txEl>
                                              <p:pRg st="2" end="2"/>
                                            </p:txEl>
                                          </p:spTgt>
                                        </p:tgtEl>
                                      </p:cBhvr>
                                    </p:animEffect>
                                    <p:anim calcmode="lin" valueType="num">
                                      <p:cBhvr>
                                        <p:cTn id="4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3">
                                            <p:txEl>
                                              <p:pRg st="2" end="2"/>
                                            </p:txEl>
                                          </p:spTgt>
                                        </p:tgtEl>
                                      </p:cBhvr>
                                      <p:to x="100000" y="60000"/>
                                    </p:animScale>
                                    <p:animScale>
                                      <p:cBhvr>
                                        <p:cTn id="53" dur="166" decel="50000">
                                          <p:stCondLst>
                                            <p:cond delay="676"/>
                                          </p:stCondLst>
                                        </p:cTn>
                                        <p:tgtEl>
                                          <p:spTgt spid="3">
                                            <p:txEl>
                                              <p:pRg st="2" end="2"/>
                                            </p:txEl>
                                          </p:spTgt>
                                        </p:tgtEl>
                                      </p:cBhvr>
                                      <p:to x="100000" y="100000"/>
                                    </p:animScale>
                                    <p:animScale>
                                      <p:cBhvr>
                                        <p:cTn id="54" dur="26">
                                          <p:stCondLst>
                                            <p:cond delay="1312"/>
                                          </p:stCondLst>
                                        </p:cTn>
                                        <p:tgtEl>
                                          <p:spTgt spid="3">
                                            <p:txEl>
                                              <p:pRg st="2" end="2"/>
                                            </p:txEl>
                                          </p:spTgt>
                                        </p:tgtEl>
                                      </p:cBhvr>
                                      <p:to x="100000" y="80000"/>
                                    </p:animScale>
                                    <p:animScale>
                                      <p:cBhvr>
                                        <p:cTn id="55" dur="166" decel="50000">
                                          <p:stCondLst>
                                            <p:cond delay="1338"/>
                                          </p:stCondLst>
                                        </p:cTn>
                                        <p:tgtEl>
                                          <p:spTgt spid="3">
                                            <p:txEl>
                                              <p:pRg st="2" end="2"/>
                                            </p:txEl>
                                          </p:spTgt>
                                        </p:tgtEl>
                                      </p:cBhvr>
                                      <p:to x="100000" y="100000"/>
                                    </p:animScale>
                                    <p:animScale>
                                      <p:cBhvr>
                                        <p:cTn id="56" dur="26">
                                          <p:stCondLst>
                                            <p:cond delay="1642"/>
                                          </p:stCondLst>
                                        </p:cTn>
                                        <p:tgtEl>
                                          <p:spTgt spid="3">
                                            <p:txEl>
                                              <p:pRg st="2" end="2"/>
                                            </p:txEl>
                                          </p:spTgt>
                                        </p:tgtEl>
                                      </p:cBhvr>
                                      <p:to x="100000" y="90000"/>
                                    </p:animScale>
                                    <p:animScale>
                                      <p:cBhvr>
                                        <p:cTn id="57" dur="166" decel="50000">
                                          <p:stCondLst>
                                            <p:cond delay="1668"/>
                                          </p:stCondLst>
                                        </p:cTn>
                                        <p:tgtEl>
                                          <p:spTgt spid="3">
                                            <p:txEl>
                                              <p:pRg st="2" end="2"/>
                                            </p:txEl>
                                          </p:spTgt>
                                        </p:tgtEl>
                                      </p:cBhvr>
                                      <p:to x="100000" y="100000"/>
                                    </p:animScale>
                                    <p:animScale>
                                      <p:cBhvr>
                                        <p:cTn id="58" dur="26">
                                          <p:stCondLst>
                                            <p:cond delay="1808"/>
                                          </p:stCondLst>
                                        </p:cTn>
                                        <p:tgtEl>
                                          <p:spTgt spid="3">
                                            <p:txEl>
                                              <p:pRg st="2" end="2"/>
                                            </p:txEl>
                                          </p:spTgt>
                                        </p:tgtEl>
                                      </p:cBhvr>
                                      <p:to x="100000" y="95000"/>
                                    </p:animScale>
                                    <p:animScale>
                                      <p:cBhvr>
                                        <p:cTn id="59" dur="166" decel="50000">
                                          <p:stCondLst>
                                            <p:cond delay="1834"/>
                                          </p:stCondLst>
                                        </p:cTn>
                                        <p:tgtEl>
                                          <p:spTgt spid="3">
                                            <p:txEl>
                                              <p:pRg st="2" end="2"/>
                                            </p:txEl>
                                          </p:spTgt>
                                        </p:tgtEl>
                                      </p:cBhvr>
                                      <p:to x="100000" y="100000"/>
                                    </p:animScale>
                                  </p:childTnLst>
                                </p:cTn>
                              </p:par>
                              <p:par>
                                <p:cTn id="60" presetID="26" presetClass="entr" presetSubtype="0" fill="hold" nodeType="withEffect">
                                  <p:stCondLst>
                                    <p:cond delay="0"/>
                                  </p:stCondLst>
                                  <p:childTnLst>
                                    <p:set>
                                      <p:cBhvr>
                                        <p:cTn id="61" dur="1" fill="hold">
                                          <p:stCondLst>
                                            <p:cond delay="0"/>
                                          </p:stCondLst>
                                        </p:cTn>
                                        <p:tgtEl>
                                          <p:spTgt spid="3">
                                            <p:txEl>
                                              <p:pRg st="3" end="3"/>
                                            </p:txEl>
                                          </p:spTgt>
                                        </p:tgtEl>
                                        <p:attrNameLst>
                                          <p:attrName>style.visibility</p:attrName>
                                        </p:attrNameLst>
                                      </p:cBhvr>
                                      <p:to>
                                        <p:strVal val="visible"/>
                                      </p:to>
                                    </p:set>
                                    <p:animEffect transition="in" filter="wipe(down)">
                                      <p:cBhvr>
                                        <p:cTn id="62" dur="580">
                                          <p:stCondLst>
                                            <p:cond delay="0"/>
                                          </p:stCondLst>
                                        </p:cTn>
                                        <p:tgtEl>
                                          <p:spTgt spid="3">
                                            <p:txEl>
                                              <p:pRg st="3" end="3"/>
                                            </p:txEl>
                                          </p:spTgt>
                                        </p:tgtEl>
                                      </p:cBhvr>
                                    </p:animEffect>
                                    <p:anim calcmode="lin" valueType="num">
                                      <p:cBhvr>
                                        <p:cTn id="63"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8" dur="26">
                                          <p:stCondLst>
                                            <p:cond delay="650"/>
                                          </p:stCondLst>
                                        </p:cTn>
                                        <p:tgtEl>
                                          <p:spTgt spid="3">
                                            <p:txEl>
                                              <p:pRg st="3" end="3"/>
                                            </p:txEl>
                                          </p:spTgt>
                                        </p:tgtEl>
                                      </p:cBhvr>
                                      <p:to x="100000" y="60000"/>
                                    </p:animScale>
                                    <p:animScale>
                                      <p:cBhvr>
                                        <p:cTn id="69" dur="166" decel="50000">
                                          <p:stCondLst>
                                            <p:cond delay="676"/>
                                          </p:stCondLst>
                                        </p:cTn>
                                        <p:tgtEl>
                                          <p:spTgt spid="3">
                                            <p:txEl>
                                              <p:pRg st="3" end="3"/>
                                            </p:txEl>
                                          </p:spTgt>
                                        </p:tgtEl>
                                      </p:cBhvr>
                                      <p:to x="100000" y="100000"/>
                                    </p:animScale>
                                    <p:animScale>
                                      <p:cBhvr>
                                        <p:cTn id="70" dur="26">
                                          <p:stCondLst>
                                            <p:cond delay="1312"/>
                                          </p:stCondLst>
                                        </p:cTn>
                                        <p:tgtEl>
                                          <p:spTgt spid="3">
                                            <p:txEl>
                                              <p:pRg st="3" end="3"/>
                                            </p:txEl>
                                          </p:spTgt>
                                        </p:tgtEl>
                                      </p:cBhvr>
                                      <p:to x="100000" y="80000"/>
                                    </p:animScale>
                                    <p:animScale>
                                      <p:cBhvr>
                                        <p:cTn id="71" dur="166" decel="50000">
                                          <p:stCondLst>
                                            <p:cond delay="1338"/>
                                          </p:stCondLst>
                                        </p:cTn>
                                        <p:tgtEl>
                                          <p:spTgt spid="3">
                                            <p:txEl>
                                              <p:pRg st="3" end="3"/>
                                            </p:txEl>
                                          </p:spTgt>
                                        </p:tgtEl>
                                      </p:cBhvr>
                                      <p:to x="100000" y="100000"/>
                                    </p:animScale>
                                    <p:animScale>
                                      <p:cBhvr>
                                        <p:cTn id="72" dur="26">
                                          <p:stCondLst>
                                            <p:cond delay="1642"/>
                                          </p:stCondLst>
                                        </p:cTn>
                                        <p:tgtEl>
                                          <p:spTgt spid="3">
                                            <p:txEl>
                                              <p:pRg st="3" end="3"/>
                                            </p:txEl>
                                          </p:spTgt>
                                        </p:tgtEl>
                                      </p:cBhvr>
                                      <p:to x="100000" y="90000"/>
                                    </p:animScale>
                                    <p:animScale>
                                      <p:cBhvr>
                                        <p:cTn id="73" dur="166" decel="50000">
                                          <p:stCondLst>
                                            <p:cond delay="1668"/>
                                          </p:stCondLst>
                                        </p:cTn>
                                        <p:tgtEl>
                                          <p:spTgt spid="3">
                                            <p:txEl>
                                              <p:pRg st="3" end="3"/>
                                            </p:txEl>
                                          </p:spTgt>
                                        </p:tgtEl>
                                      </p:cBhvr>
                                      <p:to x="100000" y="100000"/>
                                    </p:animScale>
                                    <p:animScale>
                                      <p:cBhvr>
                                        <p:cTn id="74" dur="26">
                                          <p:stCondLst>
                                            <p:cond delay="1808"/>
                                          </p:stCondLst>
                                        </p:cTn>
                                        <p:tgtEl>
                                          <p:spTgt spid="3">
                                            <p:txEl>
                                              <p:pRg st="3" end="3"/>
                                            </p:txEl>
                                          </p:spTgt>
                                        </p:tgtEl>
                                      </p:cBhvr>
                                      <p:to x="100000" y="95000"/>
                                    </p:animScale>
                                    <p:animScale>
                                      <p:cBhvr>
                                        <p:cTn id="75"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6851"/>
            <a:ext cx="5315585" cy="727075"/>
          </a:xfrm>
          <a:prstGeom prst="rect">
            <a:avLst/>
          </a:prstGeom>
        </p:spPr>
        <p:txBody>
          <a:bodyPr vert="horz" wrap="square" lIns="0" tIns="13335" rIns="0" bIns="0" rtlCol="0">
            <a:spAutoFit/>
          </a:bodyPr>
          <a:lstStyle/>
          <a:p>
            <a:pPr marL="12700">
              <a:lnSpc>
                <a:spcPct val="100000"/>
              </a:lnSpc>
              <a:spcBef>
                <a:spcPts val="105"/>
              </a:spcBef>
            </a:pPr>
            <a:r>
              <a:rPr spc="-105" dirty="0"/>
              <a:t>Inne</a:t>
            </a:r>
            <a:r>
              <a:rPr dirty="0"/>
              <a:t>r</a:t>
            </a:r>
            <a:r>
              <a:rPr spc="-210" dirty="0"/>
              <a:t> </a:t>
            </a:r>
            <a:r>
              <a:rPr spc="-105" dirty="0"/>
              <a:t>Jo</a:t>
            </a:r>
            <a:r>
              <a:rPr spc="-110" dirty="0"/>
              <a:t>i</a:t>
            </a:r>
            <a:r>
              <a:rPr dirty="0"/>
              <a:t>n</a:t>
            </a:r>
            <a:r>
              <a:rPr spc="-210" dirty="0"/>
              <a:t> </a:t>
            </a:r>
            <a:r>
              <a:rPr spc="-105" dirty="0"/>
              <a:t>(</a:t>
            </a:r>
            <a:r>
              <a:rPr spc="-110" dirty="0"/>
              <a:t>c</a:t>
            </a:r>
            <a:r>
              <a:rPr spc="-105" dirty="0"/>
              <a:t>on</a:t>
            </a:r>
            <a:r>
              <a:rPr spc="-100" dirty="0"/>
              <a:t>t</a:t>
            </a:r>
            <a:r>
              <a:rPr spc="-110" dirty="0"/>
              <a:t>i</a:t>
            </a:r>
            <a:r>
              <a:rPr spc="-105" dirty="0"/>
              <a:t>nued</a:t>
            </a:r>
            <a:r>
              <a:rPr dirty="0"/>
              <a:t>)</a:t>
            </a:r>
          </a:p>
        </p:txBody>
      </p:sp>
      <p:sp>
        <p:nvSpPr>
          <p:cNvPr id="3" name="object 3"/>
          <p:cNvSpPr txBox="1"/>
          <p:nvPr/>
        </p:nvSpPr>
        <p:spPr>
          <a:xfrm>
            <a:off x="1143000" y="2605086"/>
            <a:ext cx="2514600" cy="2167260"/>
          </a:xfrm>
          <a:prstGeom prst="rect">
            <a:avLst/>
          </a:prstGeom>
        </p:spPr>
        <p:txBody>
          <a:bodyPr vert="horz" wrap="square" lIns="0" tIns="12700" rIns="0" bIns="0" rtlCol="0">
            <a:spAutoFit/>
          </a:bodyPr>
          <a:lstStyle/>
          <a:p>
            <a:pPr marL="12700">
              <a:lnSpc>
                <a:spcPct val="100000"/>
              </a:lnSpc>
              <a:spcBef>
                <a:spcPts val="100"/>
              </a:spcBef>
            </a:pPr>
            <a:r>
              <a:rPr sz="2800" spc="-10" dirty="0">
                <a:solidFill>
                  <a:srgbClr val="2E2B1F"/>
                </a:solidFill>
                <a:latin typeface="Calibri"/>
                <a:cs typeface="Calibri"/>
              </a:rPr>
              <a:t>SELECT</a:t>
            </a:r>
            <a:r>
              <a:rPr sz="2800" spc="-35" dirty="0">
                <a:solidFill>
                  <a:srgbClr val="2E2B1F"/>
                </a:solidFill>
                <a:latin typeface="Calibri"/>
                <a:cs typeface="Calibri"/>
              </a:rPr>
              <a:t> </a:t>
            </a:r>
            <a:r>
              <a:rPr sz="2800" dirty="0">
                <a:solidFill>
                  <a:srgbClr val="2E2B1F"/>
                </a:solidFill>
                <a:latin typeface="Calibri"/>
                <a:cs typeface="Calibri"/>
              </a:rPr>
              <a:t>*</a:t>
            </a:r>
            <a:r>
              <a:rPr sz="2800" spc="-25" dirty="0">
                <a:solidFill>
                  <a:srgbClr val="2E2B1F"/>
                </a:solidFill>
                <a:latin typeface="Calibri"/>
                <a:cs typeface="Calibri"/>
              </a:rPr>
              <a:t> </a:t>
            </a:r>
            <a:r>
              <a:rPr sz="2800" spc="-15" dirty="0">
                <a:solidFill>
                  <a:srgbClr val="2E2B1F"/>
                </a:solidFill>
                <a:latin typeface="Calibri"/>
                <a:cs typeface="Calibri"/>
              </a:rPr>
              <a:t>FROM</a:t>
            </a:r>
            <a:endParaRPr sz="2800" dirty="0">
              <a:latin typeface="Calibri"/>
              <a:cs typeface="Calibri"/>
            </a:endParaRPr>
          </a:p>
          <a:p>
            <a:pPr marL="12700" marR="5080">
              <a:lnSpc>
                <a:spcPct val="100000"/>
              </a:lnSpc>
            </a:pPr>
            <a:r>
              <a:rPr sz="2800" spc="-40" dirty="0">
                <a:solidFill>
                  <a:srgbClr val="2E2B1F"/>
                </a:solidFill>
                <a:latin typeface="Calibri"/>
                <a:cs typeface="Calibri"/>
              </a:rPr>
              <a:t>TableA</a:t>
            </a:r>
            <a:r>
              <a:rPr sz="2800" spc="-25" dirty="0">
                <a:solidFill>
                  <a:srgbClr val="2E2B1F"/>
                </a:solidFill>
                <a:latin typeface="Calibri"/>
                <a:cs typeface="Calibri"/>
              </a:rPr>
              <a:t> </a:t>
            </a:r>
            <a:r>
              <a:rPr sz="2800" b="1" dirty="0">
                <a:solidFill>
                  <a:srgbClr val="2E2B1F"/>
                </a:solidFill>
                <a:latin typeface="Calibri"/>
                <a:cs typeface="Calibri"/>
              </a:rPr>
              <a:t>INNER </a:t>
            </a:r>
            <a:r>
              <a:rPr sz="2800" b="1" spc="5" dirty="0">
                <a:solidFill>
                  <a:srgbClr val="2E2B1F"/>
                </a:solidFill>
                <a:latin typeface="Calibri"/>
                <a:cs typeface="Calibri"/>
              </a:rPr>
              <a:t> </a:t>
            </a:r>
            <a:r>
              <a:rPr sz="2800" b="1" dirty="0">
                <a:solidFill>
                  <a:srgbClr val="2E2B1F"/>
                </a:solidFill>
                <a:latin typeface="Calibri"/>
                <a:cs typeface="Calibri"/>
              </a:rPr>
              <a:t>JOIN</a:t>
            </a:r>
            <a:r>
              <a:rPr sz="2800" b="1" spc="-45" dirty="0">
                <a:solidFill>
                  <a:srgbClr val="2E2B1F"/>
                </a:solidFill>
                <a:latin typeface="Calibri"/>
                <a:cs typeface="Calibri"/>
              </a:rPr>
              <a:t> </a:t>
            </a:r>
            <a:r>
              <a:rPr sz="2800" spc="-40" dirty="0">
                <a:solidFill>
                  <a:srgbClr val="2E2B1F"/>
                </a:solidFill>
                <a:latin typeface="Calibri"/>
                <a:cs typeface="Calibri"/>
              </a:rPr>
              <a:t>TableB </a:t>
            </a:r>
            <a:r>
              <a:rPr sz="2800" spc="-5" dirty="0">
                <a:solidFill>
                  <a:srgbClr val="2E2B1F"/>
                </a:solidFill>
                <a:latin typeface="Calibri"/>
                <a:cs typeface="Calibri"/>
              </a:rPr>
              <a:t>ON </a:t>
            </a:r>
            <a:r>
              <a:rPr sz="2800" spc="-615" dirty="0">
                <a:solidFill>
                  <a:srgbClr val="2E2B1F"/>
                </a:solidFill>
                <a:latin typeface="Calibri"/>
                <a:cs typeface="Calibri"/>
              </a:rPr>
              <a:t> </a:t>
            </a:r>
            <a:r>
              <a:rPr sz="2800" spc="-25" dirty="0">
                <a:solidFill>
                  <a:srgbClr val="2E2B1F"/>
                </a:solidFill>
                <a:latin typeface="Calibri"/>
                <a:cs typeface="Calibri"/>
              </a:rPr>
              <a:t>TableA.PK</a:t>
            </a:r>
            <a:r>
              <a:rPr sz="2800" spc="-5" dirty="0">
                <a:solidFill>
                  <a:srgbClr val="2E2B1F"/>
                </a:solidFill>
                <a:latin typeface="Calibri"/>
                <a:cs typeface="Calibri"/>
              </a:rPr>
              <a:t> </a:t>
            </a:r>
            <a:r>
              <a:rPr lang="en-IN" sz="2800" dirty="0">
                <a:solidFill>
                  <a:srgbClr val="2E2B1F"/>
                </a:solidFill>
                <a:latin typeface="Calibri"/>
                <a:cs typeface="Calibri"/>
              </a:rPr>
              <a:t>=</a:t>
            </a:r>
            <a:r>
              <a:rPr sz="2800" dirty="0">
                <a:solidFill>
                  <a:srgbClr val="2E2B1F"/>
                </a:solidFill>
                <a:latin typeface="Calibri"/>
                <a:cs typeface="Calibri"/>
              </a:rPr>
              <a:t> </a:t>
            </a:r>
            <a:r>
              <a:rPr sz="2800" spc="5" dirty="0">
                <a:solidFill>
                  <a:srgbClr val="2E2B1F"/>
                </a:solidFill>
                <a:latin typeface="Calibri"/>
                <a:cs typeface="Calibri"/>
              </a:rPr>
              <a:t> </a:t>
            </a:r>
            <a:r>
              <a:rPr sz="2800" spc="-25" dirty="0">
                <a:solidFill>
                  <a:srgbClr val="2E2B1F"/>
                </a:solidFill>
                <a:latin typeface="Calibri"/>
                <a:cs typeface="Calibri"/>
              </a:rPr>
              <a:t>TableB.PK</a:t>
            </a:r>
            <a:endParaRPr sz="280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1503190700"/>
              </p:ext>
            </p:extLst>
          </p:nvPr>
        </p:nvGraphicFramePr>
        <p:xfrm>
          <a:off x="3877947" y="1524000"/>
          <a:ext cx="4419600" cy="4321808"/>
        </p:xfrm>
        <a:graphic>
          <a:graphicData uri="http://schemas.openxmlformats.org/drawingml/2006/table">
            <a:tbl>
              <a:tblPr firstRow="1" bandRow="1">
                <a:tableStyleId>{2D5ABB26-0587-4C30-8999-92F81FD0307C}</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tblGrid>
              <a:tr h="640079">
                <a:tc>
                  <a:txBody>
                    <a:bodyPr/>
                    <a:lstStyle/>
                    <a:p>
                      <a:pPr marL="91440" marR="363855">
                        <a:lnSpc>
                          <a:spcPct val="100000"/>
                        </a:lnSpc>
                        <a:spcBef>
                          <a:spcPts val="245"/>
                        </a:spcBef>
                      </a:pPr>
                      <a:r>
                        <a:rPr sz="1800" b="1" spc="-140" dirty="0">
                          <a:solidFill>
                            <a:srgbClr val="FFFFFF"/>
                          </a:solidFill>
                          <a:latin typeface="Calibri"/>
                          <a:cs typeface="Calibri"/>
                        </a:rPr>
                        <a:t>T</a:t>
                      </a:r>
                      <a:r>
                        <a:rPr sz="1800" b="1" dirty="0">
                          <a:solidFill>
                            <a:srgbClr val="FFFFFF"/>
                          </a:solidFill>
                          <a:latin typeface="Calibri"/>
                          <a:cs typeface="Calibri"/>
                        </a:rPr>
                        <a:t>ableA  PK</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a:lnSpc>
                          <a:spcPct val="100000"/>
                        </a:lnSpc>
                        <a:spcBef>
                          <a:spcPts val="50"/>
                        </a:spcBef>
                      </a:pPr>
                      <a:endParaRPr sz="2050">
                        <a:latin typeface="Times New Roman"/>
                        <a:cs typeface="Times New Roman"/>
                      </a:endParaRPr>
                    </a:p>
                    <a:p>
                      <a:pPr marL="91440">
                        <a:lnSpc>
                          <a:spcPct val="100000"/>
                        </a:lnSpc>
                      </a:pPr>
                      <a:r>
                        <a:rPr sz="1800" b="1" spc="-25" dirty="0">
                          <a:solidFill>
                            <a:srgbClr val="FFFFFF"/>
                          </a:solidFill>
                          <a:latin typeface="Calibri"/>
                          <a:cs typeface="Calibri"/>
                        </a:rPr>
                        <a:t>Value</a:t>
                      </a:r>
                      <a:endParaRPr sz="18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marL="91440" marR="374015">
                        <a:lnSpc>
                          <a:spcPct val="100000"/>
                        </a:lnSpc>
                        <a:spcBef>
                          <a:spcPts val="245"/>
                        </a:spcBef>
                      </a:pPr>
                      <a:r>
                        <a:rPr sz="1800" b="1" spc="-140" dirty="0">
                          <a:solidFill>
                            <a:srgbClr val="FFFFFF"/>
                          </a:solidFill>
                          <a:latin typeface="Calibri"/>
                          <a:cs typeface="Calibri"/>
                        </a:rPr>
                        <a:t>T</a:t>
                      </a:r>
                      <a:r>
                        <a:rPr sz="1800" b="1" dirty="0">
                          <a:solidFill>
                            <a:srgbClr val="FFFFFF"/>
                          </a:solidFill>
                          <a:latin typeface="Calibri"/>
                          <a:cs typeface="Calibri"/>
                        </a:rPr>
                        <a:t>ableB  PK</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a:lnSpc>
                          <a:spcPct val="100000"/>
                        </a:lnSpc>
                        <a:spcBef>
                          <a:spcPts val="50"/>
                        </a:spcBef>
                      </a:pPr>
                      <a:endParaRPr sz="2050">
                        <a:latin typeface="Times New Roman"/>
                        <a:cs typeface="Times New Roman"/>
                      </a:endParaRPr>
                    </a:p>
                    <a:p>
                      <a:pPr marL="91440">
                        <a:lnSpc>
                          <a:spcPct val="100000"/>
                        </a:lnSpc>
                      </a:pPr>
                      <a:r>
                        <a:rPr sz="1800" b="1" spc="-25" dirty="0">
                          <a:solidFill>
                            <a:srgbClr val="FFFFFF"/>
                          </a:solidFill>
                          <a:latin typeface="Calibri"/>
                          <a:cs typeface="Calibri"/>
                        </a:rPr>
                        <a:t>Value</a:t>
                      </a:r>
                      <a:endParaRPr sz="18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extLst>
                  <a:ext uri="{0D108BD9-81ED-4DB2-BD59-A6C34878D82A}">
                    <a16:rowId xmlns:a16="http://schemas.microsoft.com/office/drawing/2014/main" val="10000"/>
                  </a:ext>
                </a:extLst>
              </a:tr>
              <a:tr h="365760">
                <a:tc>
                  <a:txBody>
                    <a:bodyPr/>
                    <a:lstStyle/>
                    <a:p>
                      <a:pPr marR="84455" algn="r">
                        <a:lnSpc>
                          <a:spcPct val="100000"/>
                        </a:lnSpc>
                        <a:spcBef>
                          <a:spcPts val="275"/>
                        </a:spcBef>
                      </a:pPr>
                      <a:r>
                        <a:rPr sz="1800" dirty="0">
                          <a:latin typeface="Calibri"/>
                          <a:cs typeface="Calibri"/>
                        </a:rPr>
                        <a:t>2</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75"/>
                        </a:spcBef>
                      </a:pPr>
                      <a:r>
                        <a:rPr sz="1800" spc="-10" dirty="0">
                          <a:latin typeface="Calibri"/>
                          <a:cs typeface="Calibri"/>
                        </a:rPr>
                        <a:t>COP</a:t>
                      </a:r>
                      <a:endParaRPr sz="1800" dirty="0">
                        <a:latin typeface="Calibri"/>
                        <a:cs typeface="Calibri"/>
                      </a:endParaRPr>
                    </a:p>
                  </a:txBody>
                  <a:tcPr marL="0" marR="0" marT="3492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R="84455" algn="r">
                        <a:lnSpc>
                          <a:spcPct val="100000"/>
                        </a:lnSpc>
                        <a:spcBef>
                          <a:spcPts val="275"/>
                        </a:spcBef>
                      </a:pPr>
                      <a:r>
                        <a:rPr sz="1800" dirty="0">
                          <a:latin typeface="Calibri"/>
                          <a:cs typeface="Calibri"/>
                        </a:rPr>
                        <a:t>1</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75"/>
                        </a:spcBef>
                      </a:pPr>
                      <a:r>
                        <a:rPr sz="1800" spc="-20" dirty="0">
                          <a:latin typeface="Calibri"/>
                          <a:cs typeface="Calibri"/>
                        </a:rPr>
                        <a:t>TROT</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1"/>
                  </a:ext>
                </a:extLst>
              </a:tr>
              <a:tr h="365760">
                <a:tc>
                  <a:txBody>
                    <a:bodyPr/>
                    <a:lstStyle/>
                    <a:p>
                      <a:pPr marR="84455" algn="r">
                        <a:lnSpc>
                          <a:spcPct val="100000"/>
                        </a:lnSpc>
                        <a:spcBef>
                          <a:spcPts val="275"/>
                        </a:spcBef>
                      </a:pPr>
                      <a:r>
                        <a:rPr sz="1800" dirty="0">
                          <a:solidFill>
                            <a:srgbClr val="2E2B1F"/>
                          </a:solidFill>
                          <a:latin typeface="Calibri"/>
                          <a:cs typeface="Calibri"/>
                        </a:rPr>
                        <a:t>3</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75"/>
                        </a:spcBef>
                      </a:pPr>
                      <a:r>
                        <a:rPr sz="1800" spc="-35" dirty="0">
                          <a:solidFill>
                            <a:srgbClr val="2E2B1F"/>
                          </a:solidFill>
                          <a:latin typeface="Calibri"/>
                          <a:cs typeface="Calibri"/>
                        </a:rPr>
                        <a:t>TAXI</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R="84455" algn="r">
                        <a:lnSpc>
                          <a:spcPct val="100000"/>
                        </a:lnSpc>
                        <a:spcBef>
                          <a:spcPts val="275"/>
                        </a:spcBef>
                      </a:pPr>
                      <a:r>
                        <a:rPr sz="1800" dirty="0">
                          <a:solidFill>
                            <a:srgbClr val="2E2B1F"/>
                          </a:solidFill>
                          <a:latin typeface="Calibri"/>
                          <a:cs typeface="Calibri"/>
                        </a:rPr>
                        <a:t>1</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75"/>
                        </a:spcBef>
                      </a:pPr>
                      <a:r>
                        <a:rPr sz="1800" spc="-20" dirty="0">
                          <a:solidFill>
                            <a:srgbClr val="2E2B1F"/>
                          </a:solidFill>
                          <a:latin typeface="Calibri"/>
                          <a:cs typeface="Calibri"/>
                        </a:rPr>
                        <a:t>TROT</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2"/>
                  </a:ext>
                </a:extLst>
              </a:tr>
              <a:tr h="365760">
                <a:tc>
                  <a:txBody>
                    <a:bodyPr/>
                    <a:lstStyle/>
                    <a:p>
                      <a:pPr marR="84455" algn="r">
                        <a:lnSpc>
                          <a:spcPct val="100000"/>
                        </a:lnSpc>
                        <a:spcBef>
                          <a:spcPts val="275"/>
                        </a:spcBef>
                      </a:pPr>
                      <a:r>
                        <a:rPr sz="1800" dirty="0">
                          <a:solidFill>
                            <a:srgbClr val="2E2B1F"/>
                          </a:solidFill>
                          <a:latin typeface="Calibri"/>
                          <a:cs typeface="Calibri"/>
                        </a:rPr>
                        <a:t>3</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75"/>
                        </a:spcBef>
                      </a:pPr>
                      <a:r>
                        <a:rPr sz="1800" spc="-35" dirty="0">
                          <a:solidFill>
                            <a:srgbClr val="2E2B1F"/>
                          </a:solidFill>
                          <a:latin typeface="Calibri"/>
                          <a:cs typeface="Calibri"/>
                        </a:rPr>
                        <a:t>TAXI</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R="84455" algn="r">
                        <a:lnSpc>
                          <a:spcPct val="100000"/>
                        </a:lnSpc>
                        <a:spcBef>
                          <a:spcPts val="275"/>
                        </a:spcBef>
                      </a:pPr>
                      <a:r>
                        <a:rPr sz="1800" dirty="0">
                          <a:solidFill>
                            <a:srgbClr val="2E2B1F"/>
                          </a:solidFill>
                          <a:latin typeface="Calibri"/>
                          <a:cs typeface="Calibri"/>
                        </a:rPr>
                        <a:t>2</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75"/>
                        </a:spcBef>
                      </a:pPr>
                      <a:r>
                        <a:rPr sz="1800" spc="-5" dirty="0">
                          <a:solidFill>
                            <a:srgbClr val="2E2B1F"/>
                          </a:solidFill>
                          <a:latin typeface="Calibri"/>
                          <a:cs typeface="Calibri"/>
                        </a:rPr>
                        <a:t>CAR</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3"/>
                  </a:ext>
                </a:extLst>
              </a:tr>
              <a:tr h="389891">
                <a:tc>
                  <a:txBody>
                    <a:bodyPr/>
                    <a:lstStyle/>
                    <a:p>
                      <a:pPr marR="84455" algn="r">
                        <a:lnSpc>
                          <a:spcPct val="100000"/>
                        </a:lnSpc>
                        <a:spcBef>
                          <a:spcPts val="275"/>
                        </a:spcBef>
                      </a:pPr>
                      <a:r>
                        <a:rPr sz="1800" dirty="0">
                          <a:solidFill>
                            <a:srgbClr val="2E2B1F"/>
                          </a:solidFill>
                          <a:latin typeface="Calibri"/>
                          <a:cs typeface="Calibri"/>
                        </a:rPr>
                        <a:t>4</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75"/>
                        </a:spcBef>
                      </a:pPr>
                      <a:r>
                        <a:rPr sz="1800" spc="-10" dirty="0">
                          <a:solidFill>
                            <a:srgbClr val="2E2B1F"/>
                          </a:solidFill>
                          <a:latin typeface="Calibri"/>
                          <a:cs typeface="Calibri"/>
                        </a:rPr>
                        <a:t>LINCOLN</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R="84455" algn="r">
                        <a:lnSpc>
                          <a:spcPct val="100000"/>
                        </a:lnSpc>
                        <a:spcBef>
                          <a:spcPts val="275"/>
                        </a:spcBef>
                      </a:pPr>
                      <a:r>
                        <a:rPr sz="1800" dirty="0">
                          <a:solidFill>
                            <a:srgbClr val="2E2B1F"/>
                          </a:solidFill>
                          <a:latin typeface="Calibri"/>
                          <a:cs typeface="Calibri"/>
                        </a:rPr>
                        <a:t>1</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75"/>
                        </a:spcBef>
                      </a:pPr>
                      <a:r>
                        <a:rPr sz="1800" spc="-20" dirty="0">
                          <a:solidFill>
                            <a:srgbClr val="2E2B1F"/>
                          </a:solidFill>
                          <a:latin typeface="Calibri"/>
                          <a:cs typeface="Calibri"/>
                        </a:rPr>
                        <a:t>TROT</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4"/>
                  </a:ext>
                </a:extLst>
              </a:tr>
              <a:tr h="365760">
                <a:tc>
                  <a:txBody>
                    <a:bodyPr/>
                    <a:lstStyle/>
                    <a:p>
                      <a:pPr marR="84455" algn="r">
                        <a:lnSpc>
                          <a:spcPct val="100000"/>
                        </a:lnSpc>
                        <a:spcBef>
                          <a:spcPts val="275"/>
                        </a:spcBef>
                      </a:pPr>
                      <a:r>
                        <a:rPr sz="1800" dirty="0">
                          <a:solidFill>
                            <a:srgbClr val="2E2B1F"/>
                          </a:solidFill>
                          <a:latin typeface="Calibri"/>
                          <a:cs typeface="Calibri"/>
                        </a:rPr>
                        <a:t>4</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75"/>
                        </a:spcBef>
                      </a:pPr>
                      <a:r>
                        <a:rPr sz="1800" spc="-10" dirty="0">
                          <a:solidFill>
                            <a:srgbClr val="2E2B1F"/>
                          </a:solidFill>
                          <a:latin typeface="Calibri"/>
                          <a:cs typeface="Calibri"/>
                        </a:rPr>
                        <a:t>LINCOLN</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R="84455" algn="r">
                        <a:lnSpc>
                          <a:spcPct val="100000"/>
                        </a:lnSpc>
                        <a:spcBef>
                          <a:spcPts val="275"/>
                        </a:spcBef>
                      </a:pPr>
                      <a:r>
                        <a:rPr sz="1800" dirty="0">
                          <a:solidFill>
                            <a:srgbClr val="2E2B1F"/>
                          </a:solidFill>
                          <a:latin typeface="Calibri"/>
                          <a:cs typeface="Calibri"/>
                        </a:rPr>
                        <a:t>2</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75"/>
                        </a:spcBef>
                      </a:pPr>
                      <a:r>
                        <a:rPr sz="1800" spc="-5" dirty="0">
                          <a:solidFill>
                            <a:srgbClr val="2E2B1F"/>
                          </a:solidFill>
                          <a:latin typeface="Calibri"/>
                          <a:cs typeface="Calibri"/>
                        </a:rPr>
                        <a:t>CAR</a:t>
                      </a:r>
                      <a:endParaRPr sz="18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5"/>
                  </a:ext>
                </a:extLst>
              </a:tr>
              <a:tr h="365759">
                <a:tc>
                  <a:txBody>
                    <a:bodyPr/>
                    <a:lstStyle/>
                    <a:p>
                      <a:pPr marR="84455" algn="r">
                        <a:lnSpc>
                          <a:spcPct val="100000"/>
                        </a:lnSpc>
                        <a:spcBef>
                          <a:spcPts val="280"/>
                        </a:spcBef>
                      </a:pPr>
                      <a:r>
                        <a:rPr sz="1800" dirty="0">
                          <a:solidFill>
                            <a:srgbClr val="2E2B1F"/>
                          </a:solidFill>
                          <a:latin typeface="Calibri"/>
                          <a:cs typeface="Calibri"/>
                        </a:rPr>
                        <a:t>4</a:t>
                      </a:r>
                      <a:endParaRPr sz="1800">
                        <a:latin typeface="Calibri"/>
                        <a:cs typeface="Calibri"/>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80"/>
                        </a:spcBef>
                      </a:pPr>
                      <a:r>
                        <a:rPr sz="1800" spc="-10" dirty="0">
                          <a:solidFill>
                            <a:srgbClr val="2E2B1F"/>
                          </a:solidFill>
                          <a:latin typeface="Calibri"/>
                          <a:cs typeface="Calibri"/>
                        </a:rPr>
                        <a:t>LINCOLN</a:t>
                      </a:r>
                      <a:endParaRPr sz="1800">
                        <a:latin typeface="Calibri"/>
                        <a:cs typeface="Calibri"/>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R="84455" algn="r">
                        <a:lnSpc>
                          <a:spcPct val="100000"/>
                        </a:lnSpc>
                        <a:spcBef>
                          <a:spcPts val="280"/>
                        </a:spcBef>
                      </a:pPr>
                      <a:r>
                        <a:rPr sz="1800" dirty="0">
                          <a:solidFill>
                            <a:srgbClr val="2E2B1F"/>
                          </a:solidFill>
                          <a:latin typeface="Calibri"/>
                          <a:cs typeface="Calibri"/>
                        </a:rPr>
                        <a:t>3</a:t>
                      </a:r>
                      <a:endParaRPr sz="1800">
                        <a:latin typeface="Calibri"/>
                        <a:cs typeface="Calibri"/>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80"/>
                        </a:spcBef>
                      </a:pPr>
                      <a:r>
                        <a:rPr sz="1800" spc="-5" dirty="0">
                          <a:solidFill>
                            <a:srgbClr val="2E2B1F"/>
                          </a:solidFill>
                          <a:latin typeface="Calibri"/>
                          <a:cs typeface="Calibri"/>
                        </a:rPr>
                        <a:t>CAB</a:t>
                      </a:r>
                      <a:endParaRPr sz="1800">
                        <a:latin typeface="Calibri"/>
                        <a:cs typeface="Calibri"/>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6"/>
                  </a:ext>
                </a:extLst>
              </a:tr>
              <a:tr h="365760">
                <a:tc>
                  <a:txBody>
                    <a:bodyPr/>
                    <a:lstStyle/>
                    <a:p>
                      <a:pPr marR="84455" algn="r">
                        <a:lnSpc>
                          <a:spcPct val="100000"/>
                        </a:lnSpc>
                        <a:spcBef>
                          <a:spcPts val="280"/>
                        </a:spcBef>
                      </a:pPr>
                      <a:r>
                        <a:rPr sz="1800" dirty="0">
                          <a:solidFill>
                            <a:srgbClr val="2E2B1F"/>
                          </a:solidFill>
                          <a:latin typeface="Calibri"/>
                          <a:cs typeface="Calibri"/>
                        </a:rPr>
                        <a:t>5</a:t>
                      </a:r>
                      <a:endParaRPr sz="1800">
                        <a:latin typeface="Calibri"/>
                        <a:cs typeface="Calibri"/>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80"/>
                        </a:spcBef>
                      </a:pPr>
                      <a:r>
                        <a:rPr sz="1800" spc="-10" dirty="0">
                          <a:solidFill>
                            <a:srgbClr val="2E2B1F"/>
                          </a:solidFill>
                          <a:latin typeface="Calibri"/>
                          <a:cs typeface="Calibri"/>
                        </a:rPr>
                        <a:t>ARIZONA</a:t>
                      </a:r>
                      <a:endParaRPr sz="1800">
                        <a:latin typeface="Calibri"/>
                        <a:cs typeface="Calibri"/>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R="84455" algn="r">
                        <a:lnSpc>
                          <a:spcPct val="100000"/>
                        </a:lnSpc>
                        <a:spcBef>
                          <a:spcPts val="280"/>
                        </a:spcBef>
                      </a:pPr>
                      <a:r>
                        <a:rPr sz="1800" dirty="0">
                          <a:solidFill>
                            <a:srgbClr val="2E2B1F"/>
                          </a:solidFill>
                          <a:latin typeface="Calibri"/>
                          <a:cs typeface="Calibri"/>
                        </a:rPr>
                        <a:t>1</a:t>
                      </a:r>
                      <a:endParaRPr sz="1800">
                        <a:latin typeface="Calibri"/>
                        <a:cs typeface="Calibri"/>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80"/>
                        </a:spcBef>
                      </a:pPr>
                      <a:r>
                        <a:rPr sz="1800" spc="-20" dirty="0">
                          <a:solidFill>
                            <a:srgbClr val="2E2B1F"/>
                          </a:solidFill>
                          <a:latin typeface="Calibri"/>
                          <a:cs typeface="Calibri"/>
                        </a:rPr>
                        <a:t>TROT</a:t>
                      </a:r>
                      <a:endParaRPr sz="1800">
                        <a:latin typeface="Calibri"/>
                        <a:cs typeface="Calibri"/>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7"/>
                  </a:ext>
                </a:extLst>
              </a:tr>
              <a:tr h="365760">
                <a:tc>
                  <a:txBody>
                    <a:bodyPr/>
                    <a:lstStyle/>
                    <a:p>
                      <a:pPr marR="84455" algn="r">
                        <a:lnSpc>
                          <a:spcPct val="100000"/>
                        </a:lnSpc>
                        <a:spcBef>
                          <a:spcPts val="280"/>
                        </a:spcBef>
                      </a:pPr>
                      <a:r>
                        <a:rPr sz="1800" dirty="0">
                          <a:solidFill>
                            <a:srgbClr val="2E2B1F"/>
                          </a:solidFill>
                          <a:latin typeface="Calibri"/>
                          <a:cs typeface="Calibri"/>
                        </a:rPr>
                        <a:t>5</a:t>
                      </a:r>
                      <a:endParaRPr sz="1800">
                        <a:latin typeface="Calibri"/>
                        <a:cs typeface="Calibri"/>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80"/>
                        </a:spcBef>
                      </a:pPr>
                      <a:r>
                        <a:rPr sz="1800" spc="-10" dirty="0">
                          <a:solidFill>
                            <a:srgbClr val="2E2B1F"/>
                          </a:solidFill>
                          <a:latin typeface="Calibri"/>
                          <a:cs typeface="Calibri"/>
                        </a:rPr>
                        <a:t>ARIZONA</a:t>
                      </a:r>
                      <a:endParaRPr sz="1800">
                        <a:latin typeface="Calibri"/>
                        <a:cs typeface="Calibri"/>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R="84455" algn="r">
                        <a:lnSpc>
                          <a:spcPct val="100000"/>
                        </a:lnSpc>
                        <a:spcBef>
                          <a:spcPts val="280"/>
                        </a:spcBef>
                      </a:pPr>
                      <a:r>
                        <a:rPr sz="1800" dirty="0">
                          <a:solidFill>
                            <a:srgbClr val="2E2B1F"/>
                          </a:solidFill>
                          <a:latin typeface="Calibri"/>
                          <a:cs typeface="Calibri"/>
                        </a:rPr>
                        <a:t>2</a:t>
                      </a:r>
                      <a:endParaRPr sz="1800">
                        <a:latin typeface="Calibri"/>
                        <a:cs typeface="Calibri"/>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80"/>
                        </a:spcBef>
                      </a:pPr>
                      <a:r>
                        <a:rPr sz="1800" spc="-5" dirty="0">
                          <a:solidFill>
                            <a:srgbClr val="2E2B1F"/>
                          </a:solidFill>
                          <a:latin typeface="Calibri"/>
                          <a:cs typeface="Calibri"/>
                        </a:rPr>
                        <a:t>CAR</a:t>
                      </a:r>
                      <a:endParaRPr sz="1800">
                        <a:latin typeface="Calibri"/>
                        <a:cs typeface="Calibri"/>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8"/>
                  </a:ext>
                </a:extLst>
              </a:tr>
              <a:tr h="365759">
                <a:tc>
                  <a:txBody>
                    <a:bodyPr/>
                    <a:lstStyle/>
                    <a:p>
                      <a:pPr marR="84455" algn="r">
                        <a:lnSpc>
                          <a:spcPct val="100000"/>
                        </a:lnSpc>
                        <a:spcBef>
                          <a:spcPts val="280"/>
                        </a:spcBef>
                      </a:pPr>
                      <a:r>
                        <a:rPr sz="1800" dirty="0">
                          <a:solidFill>
                            <a:srgbClr val="2E2B1F"/>
                          </a:solidFill>
                          <a:latin typeface="Calibri"/>
                          <a:cs typeface="Calibri"/>
                        </a:rPr>
                        <a:t>5</a:t>
                      </a:r>
                      <a:endParaRPr sz="1800">
                        <a:latin typeface="Calibri"/>
                        <a:cs typeface="Calibri"/>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80"/>
                        </a:spcBef>
                      </a:pPr>
                      <a:r>
                        <a:rPr sz="1800" spc="-10" dirty="0">
                          <a:solidFill>
                            <a:srgbClr val="2E2B1F"/>
                          </a:solidFill>
                          <a:latin typeface="Calibri"/>
                          <a:cs typeface="Calibri"/>
                        </a:rPr>
                        <a:t>ARIZONA</a:t>
                      </a:r>
                      <a:endParaRPr sz="1800">
                        <a:latin typeface="Calibri"/>
                        <a:cs typeface="Calibri"/>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R="84455" algn="r">
                        <a:lnSpc>
                          <a:spcPct val="100000"/>
                        </a:lnSpc>
                        <a:spcBef>
                          <a:spcPts val="280"/>
                        </a:spcBef>
                      </a:pPr>
                      <a:r>
                        <a:rPr sz="1800" dirty="0">
                          <a:solidFill>
                            <a:srgbClr val="2E2B1F"/>
                          </a:solidFill>
                          <a:latin typeface="Calibri"/>
                          <a:cs typeface="Calibri"/>
                        </a:rPr>
                        <a:t>3</a:t>
                      </a:r>
                      <a:endParaRPr sz="1800">
                        <a:latin typeface="Calibri"/>
                        <a:cs typeface="Calibri"/>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91440">
                        <a:lnSpc>
                          <a:spcPct val="100000"/>
                        </a:lnSpc>
                        <a:spcBef>
                          <a:spcPts val="280"/>
                        </a:spcBef>
                      </a:pPr>
                      <a:r>
                        <a:rPr sz="1800" spc="-5" dirty="0">
                          <a:solidFill>
                            <a:srgbClr val="2E2B1F"/>
                          </a:solidFill>
                          <a:latin typeface="Calibri"/>
                          <a:cs typeface="Calibri"/>
                        </a:rPr>
                        <a:t>CAB</a:t>
                      </a:r>
                      <a:endParaRPr sz="1800">
                        <a:latin typeface="Calibri"/>
                        <a:cs typeface="Calibri"/>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9"/>
                  </a:ext>
                </a:extLst>
              </a:tr>
              <a:tr h="365760">
                <a:tc>
                  <a:txBody>
                    <a:bodyPr/>
                    <a:lstStyle/>
                    <a:p>
                      <a:pPr marR="84455" algn="r">
                        <a:lnSpc>
                          <a:spcPct val="100000"/>
                        </a:lnSpc>
                        <a:spcBef>
                          <a:spcPts val="280"/>
                        </a:spcBef>
                      </a:pPr>
                      <a:r>
                        <a:rPr sz="1800" dirty="0">
                          <a:solidFill>
                            <a:srgbClr val="2E2B1F"/>
                          </a:solidFill>
                          <a:latin typeface="Calibri"/>
                          <a:cs typeface="Calibri"/>
                        </a:rPr>
                        <a:t>…</a:t>
                      </a:r>
                      <a:endParaRPr sz="1800">
                        <a:latin typeface="Calibri"/>
                        <a:cs typeface="Calibri"/>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91440">
                        <a:lnSpc>
                          <a:spcPct val="100000"/>
                        </a:lnSpc>
                        <a:spcBef>
                          <a:spcPts val="280"/>
                        </a:spcBef>
                      </a:pPr>
                      <a:r>
                        <a:rPr sz="1800" spc="-5" dirty="0">
                          <a:solidFill>
                            <a:srgbClr val="2E2B1F"/>
                          </a:solidFill>
                          <a:latin typeface="Calibri"/>
                          <a:cs typeface="Calibri"/>
                        </a:rPr>
                        <a:t>More…</a:t>
                      </a:r>
                      <a:endParaRPr sz="1800">
                        <a:latin typeface="Calibri"/>
                        <a:cs typeface="Calibri"/>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R="84455" algn="r">
                        <a:lnSpc>
                          <a:spcPct val="100000"/>
                        </a:lnSpc>
                        <a:spcBef>
                          <a:spcPts val="280"/>
                        </a:spcBef>
                      </a:pPr>
                      <a:r>
                        <a:rPr sz="1800" spc="-20" dirty="0">
                          <a:solidFill>
                            <a:srgbClr val="2E2B1F"/>
                          </a:solidFill>
                          <a:latin typeface="Calibri"/>
                          <a:cs typeface="Calibri"/>
                        </a:rPr>
                        <a:t>Rows…</a:t>
                      </a:r>
                      <a:endParaRPr sz="1800">
                        <a:latin typeface="Calibri"/>
                        <a:cs typeface="Calibri"/>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a:lnSpc>
                          <a:spcPct val="100000"/>
                        </a:lnSpc>
                      </a:pPr>
                      <a:endParaRPr sz="23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10"/>
                  </a:ext>
                </a:extLst>
              </a:tr>
            </a:tbl>
          </a:graphicData>
        </a:graphic>
      </p:graphicFrame>
      <p:pic>
        <p:nvPicPr>
          <p:cNvPr id="5" name="Picture 4" descr="Logo&#10;&#10;Description automatically generated">
            <a:extLst>
              <a:ext uri="{FF2B5EF4-FFF2-40B4-BE49-F238E27FC236}">
                <a16:creationId xmlns:a16="http://schemas.microsoft.com/office/drawing/2014/main" id="{C9729858-639E-6A79-E11B-E24F888593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9860" y="520763"/>
            <a:ext cx="838200" cy="83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987425"/>
            <a:ext cx="5488940" cy="727075"/>
          </a:xfrm>
          <a:prstGeom prst="rect">
            <a:avLst/>
          </a:prstGeom>
        </p:spPr>
        <p:txBody>
          <a:bodyPr vert="horz" wrap="square" lIns="0" tIns="13335" rIns="0" bIns="0" rtlCol="0">
            <a:spAutoFit/>
          </a:bodyPr>
          <a:lstStyle/>
          <a:p>
            <a:pPr marL="12700">
              <a:lnSpc>
                <a:spcPct val="100000"/>
              </a:lnSpc>
              <a:spcBef>
                <a:spcPts val="105"/>
              </a:spcBef>
            </a:pPr>
            <a:r>
              <a:rPr spc="-105" dirty="0"/>
              <a:t>Inne</a:t>
            </a:r>
            <a:r>
              <a:rPr dirty="0"/>
              <a:t>r</a:t>
            </a:r>
            <a:r>
              <a:rPr spc="-210" dirty="0"/>
              <a:t> </a:t>
            </a:r>
            <a:r>
              <a:rPr spc="-105" dirty="0"/>
              <a:t>Jo</a:t>
            </a:r>
            <a:r>
              <a:rPr spc="-110" dirty="0"/>
              <a:t>i</a:t>
            </a:r>
            <a:r>
              <a:rPr spc="-105" dirty="0"/>
              <a:t>n/N</a:t>
            </a:r>
            <a:r>
              <a:rPr spc="-100" dirty="0"/>
              <a:t>at</a:t>
            </a:r>
            <a:r>
              <a:rPr spc="-105" dirty="0"/>
              <a:t>u</a:t>
            </a:r>
            <a:r>
              <a:rPr spc="-185" dirty="0"/>
              <a:t>r</a:t>
            </a:r>
            <a:r>
              <a:rPr spc="-100" dirty="0"/>
              <a:t>a</a:t>
            </a:r>
            <a:r>
              <a:rPr dirty="0"/>
              <a:t>l</a:t>
            </a:r>
            <a:r>
              <a:rPr spc="-210" dirty="0"/>
              <a:t> </a:t>
            </a:r>
            <a:r>
              <a:rPr spc="-105" dirty="0"/>
              <a:t>Jo</a:t>
            </a:r>
            <a:r>
              <a:rPr spc="-110" dirty="0"/>
              <a:t>i</a:t>
            </a:r>
            <a:r>
              <a:rPr dirty="0"/>
              <a:t>n</a:t>
            </a:r>
          </a:p>
        </p:txBody>
      </p:sp>
      <p:sp>
        <p:nvSpPr>
          <p:cNvPr id="3" name="object 3"/>
          <p:cNvSpPr txBox="1"/>
          <p:nvPr/>
        </p:nvSpPr>
        <p:spPr>
          <a:xfrm>
            <a:off x="1219200" y="2590800"/>
            <a:ext cx="6858000" cy="2898229"/>
          </a:xfrm>
          <a:prstGeom prst="rect">
            <a:avLst/>
          </a:prstGeom>
        </p:spPr>
        <p:txBody>
          <a:bodyPr vert="horz" wrap="square" lIns="0" tIns="12700" rIns="0" bIns="0" rtlCol="0">
            <a:spAutoFit/>
          </a:bodyPr>
          <a:lstStyle/>
          <a:p>
            <a:pPr marL="241300" marR="5080" indent="-228600">
              <a:lnSpc>
                <a:spcPct val="100000"/>
              </a:lnSpc>
              <a:spcBef>
                <a:spcPts val="100"/>
              </a:spcBef>
              <a:buClr>
                <a:srgbClr val="A9A47B"/>
              </a:buClr>
              <a:buFont typeface="Arial MT"/>
              <a:buChar char="•"/>
              <a:tabLst>
                <a:tab pos="240665" algn="l"/>
                <a:tab pos="241300" algn="l"/>
              </a:tabLst>
            </a:pPr>
            <a:r>
              <a:rPr sz="2200" dirty="0">
                <a:solidFill>
                  <a:srgbClr val="2E2B1F"/>
                </a:solidFill>
                <a:latin typeface="Calibri"/>
                <a:cs typeface="Calibri"/>
              </a:rPr>
              <a:t>A </a:t>
            </a:r>
            <a:r>
              <a:rPr sz="2200" spc="-30" dirty="0">
                <a:solidFill>
                  <a:srgbClr val="2E2B1F"/>
                </a:solidFill>
                <a:latin typeface="Calibri"/>
                <a:cs typeface="Calibri"/>
              </a:rPr>
              <a:t>NATURAL </a:t>
            </a:r>
            <a:r>
              <a:rPr sz="2200" spc="-5" dirty="0">
                <a:solidFill>
                  <a:srgbClr val="2E2B1F"/>
                </a:solidFill>
                <a:latin typeface="Calibri"/>
                <a:cs typeface="Calibri"/>
              </a:rPr>
              <a:t>join </a:t>
            </a:r>
            <a:r>
              <a:rPr sz="2200" dirty="0">
                <a:solidFill>
                  <a:srgbClr val="2E2B1F"/>
                </a:solidFill>
                <a:latin typeface="Calibri"/>
                <a:cs typeface="Calibri"/>
              </a:rPr>
              <a:t>is </a:t>
            </a:r>
            <a:r>
              <a:rPr sz="2200" spc="-10" dirty="0">
                <a:solidFill>
                  <a:srgbClr val="2E2B1F"/>
                </a:solidFill>
                <a:latin typeface="Calibri"/>
                <a:cs typeface="Calibri"/>
              </a:rPr>
              <a:t>just </a:t>
            </a:r>
            <a:r>
              <a:rPr sz="2200" dirty="0">
                <a:solidFill>
                  <a:srgbClr val="2E2B1F"/>
                </a:solidFill>
                <a:latin typeface="Calibri"/>
                <a:cs typeface="Calibri"/>
              </a:rPr>
              <a:t>an inner </a:t>
            </a:r>
            <a:r>
              <a:rPr sz="2200" spc="-5" dirty="0">
                <a:solidFill>
                  <a:srgbClr val="2E2B1F"/>
                </a:solidFill>
                <a:latin typeface="Calibri"/>
                <a:cs typeface="Calibri"/>
              </a:rPr>
              <a:t>equi-join where </a:t>
            </a:r>
            <a:r>
              <a:rPr sz="2200" dirty="0">
                <a:solidFill>
                  <a:srgbClr val="2E2B1F"/>
                </a:solidFill>
                <a:latin typeface="Calibri"/>
                <a:cs typeface="Calibri"/>
              </a:rPr>
              <a:t>the </a:t>
            </a:r>
            <a:r>
              <a:rPr sz="2200" spc="-5" dirty="0">
                <a:solidFill>
                  <a:srgbClr val="2E2B1F"/>
                </a:solidFill>
                <a:latin typeface="Calibri"/>
                <a:cs typeface="Calibri"/>
              </a:rPr>
              <a:t>join </a:t>
            </a:r>
            <a:r>
              <a:rPr sz="2200" dirty="0">
                <a:solidFill>
                  <a:srgbClr val="2E2B1F"/>
                </a:solidFill>
                <a:latin typeface="Calibri"/>
                <a:cs typeface="Calibri"/>
              </a:rPr>
              <a:t>is </a:t>
            </a:r>
            <a:r>
              <a:rPr sz="2200" spc="5" dirty="0">
                <a:solidFill>
                  <a:srgbClr val="2E2B1F"/>
                </a:solidFill>
                <a:latin typeface="Calibri"/>
                <a:cs typeface="Calibri"/>
              </a:rPr>
              <a:t> </a:t>
            </a:r>
            <a:r>
              <a:rPr sz="2200" spc="-5" dirty="0">
                <a:solidFill>
                  <a:srgbClr val="2E2B1F"/>
                </a:solidFill>
                <a:latin typeface="Calibri"/>
                <a:cs typeface="Calibri"/>
              </a:rPr>
              <a:t>implicitly </a:t>
            </a:r>
            <a:r>
              <a:rPr sz="2200" spc="-10" dirty="0">
                <a:solidFill>
                  <a:srgbClr val="2E2B1F"/>
                </a:solidFill>
                <a:latin typeface="Calibri"/>
                <a:cs typeface="Calibri"/>
              </a:rPr>
              <a:t>created </a:t>
            </a:r>
            <a:r>
              <a:rPr sz="2200" spc="-5" dirty="0">
                <a:solidFill>
                  <a:srgbClr val="2E2B1F"/>
                </a:solidFill>
                <a:latin typeface="Calibri"/>
                <a:cs typeface="Calibri"/>
              </a:rPr>
              <a:t>using </a:t>
            </a:r>
            <a:r>
              <a:rPr sz="2200" b="1" spc="-15" dirty="0">
                <a:solidFill>
                  <a:srgbClr val="2E2B1F"/>
                </a:solidFill>
                <a:latin typeface="Calibri"/>
                <a:cs typeface="Calibri"/>
              </a:rPr>
              <a:t>any </a:t>
            </a:r>
            <a:r>
              <a:rPr sz="2200" spc="-10" dirty="0">
                <a:solidFill>
                  <a:srgbClr val="2E2B1F"/>
                </a:solidFill>
                <a:latin typeface="Calibri"/>
                <a:cs typeface="Calibri"/>
              </a:rPr>
              <a:t>matching columns </a:t>
            </a:r>
            <a:r>
              <a:rPr sz="2200" spc="-5" dirty="0">
                <a:solidFill>
                  <a:srgbClr val="2E2B1F"/>
                </a:solidFill>
                <a:latin typeface="Calibri"/>
                <a:cs typeface="Calibri"/>
              </a:rPr>
              <a:t>between </a:t>
            </a:r>
            <a:r>
              <a:rPr sz="2200" dirty="0">
                <a:solidFill>
                  <a:srgbClr val="2E2B1F"/>
                </a:solidFill>
                <a:latin typeface="Calibri"/>
                <a:cs typeface="Calibri"/>
              </a:rPr>
              <a:t>the </a:t>
            </a:r>
            <a:r>
              <a:rPr sz="2200" spc="-484" dirty="0">
                <a:solidFill>
                  <a:srgbClr val="2E2B1F"/>
                </a:solidFill>
                <a:latin typeface="Calibri"/>
                <a:cs typeface="Calibri"/>
              </a:rPr>
              <a:t> </a:t>
            </a:r>
            <a:r>
              <a:rPr sz="2200" spc="-10" dirty="0">
                <a:solidFill>
                  <a:srgbClr val="2E2B1F"/>
                </a:solidFill>
                <a:latin typeface="Calibri"/>
                <a:cs typeface="Calibri"/>
              </a:rPr>
              <a:t>two </a:t>
            </a:r>
            <a:r>
              <a:rPr sz="2200" spc="-5" dirty="0">
                <a:solidFill>
                  <a:srgbClr val="2E2B1F"/>
                </a:solidFill>
                <a:latin typeface="Calibri"/>
                <a:cs typeface="Calibri"/>
              </a:rPr>
              <a:t>tables</a:t>
            </a:r>
            <a:endParaRPr lang="en-IN" sz="2200" spc="-5" dirty="0">
              <a:solidFill>
                <a:srgbClr val="2E2B1F"/>
              </a:solidFill>
              <a:latin typeface="Calibri"/>
              <a:cs typeface="Calibri"/>
            </a:endParaRPr>
          </a:p>
          <a:p>
            <a:pPr marL="241300" marR="5080" indent="-228600">
              <a:lnSpc>
                <a:spcPct val="100000"/>
              </a:lnSpc>
              <a:spcBef>
                <a:spcPts val="100"/>
              </a:spcBef>
              <a:buClr>
                <a:srgbClr val="A9A47B"/>
              </a:buClr>
              <a:buFont typeface="Arial MT"/>
              <a:buChar char="•"/>
              <a:tabLst>
                <a:tab pos="240665" algn="l"/>
                <a:tab pos="241300" algn="l"/>
              </a:tabLst>
            </a:pPr>
            <a:endParaRPr sz="2200" dirty="0">
              <a:latin typeface="Calibri"/>
              <a:cs typeface="Calibri"/>
            </a:endParaRPr>
          </a:p>
          <a:p>
            <a:pPr marL="241300" indent="-228600">
              <a:lnSpc>
                <a:spcPct val="100000"/>
              </a:lnSpc>
              <a:spcBef>
                <a:spcPts val="530"/>
              </a:spcBef>
              <a:buClr>
                <a:srgbClr val="A9A47B"/>
              </a:buClr>
              <a:buFont typeface="Arial MT"/>
              <a:buChar char="•"/>
              <a:tabLst>
                <a:tab pos="240665" algn="l"/>
                <a:tab pos="241300" algn="l"/>
              </a:tabLst>
            </a:pPr>
            <a:r>
              <a:rPr sz="2200" spc="-10" dirty="0">
                <a:solidFill>
                  <a:srgbClr val="2E2B1F"/>
                </a:solidFill>
                <a:latin typeface="Calibri"/>
                <a:cs typeface="Calibri"/>
              </a:rPr>
              <a:t>Example:</a:t>
            </a:r>
            <a:endParaRPr sz="2200" dirty="0">
              <a:latin typeface="Calibri"/>
              <a:cs typeface="Calibri"/>
            </a:endParaRPr>
          </a:p>
          <a:p>
            <a:pPr marL="538480" lvl="1" indent="-229235">
              <a:lnSpc>
                <a:spcPct val="100000"/>
              </a:lnSpc>
              <a:spcBef>
                <a:spcPts val="490"/>
              </a:spcBef>
              <a:buClr>
                <a:srgbClr val="9CBDBC"/>
              </a:buClr>
              <a:buFont typeface="Arial MT"/>
              <a:buChar char="•"/>
              <a:tabLst>
                <a:tab pos="537845" algn="l"/>
                <a:tab pos="538480" algn="l"/>
              </a:tabLst>
            </a:pPr>
            <a:r>
              <a:rPr sz="2000" spc="-10" dirty="0">
                <a:solidFill>
                  <a:srgbClr val="2E2B1F"/>
                </a:solidFill>
                <a:latin typeface="Calibri"/>
                <a:cs typeface="Calibri"/>
              </a:rPr>
              <a:t>SELECT</a:t>
            </a:r>
            <a:r>
              <a:rPr sz="2000" spc="-15" dirty="0">
                <a:solidFill>
                  <a:srgbClr val="2E2B1F"/>
                </a:solidFill>
                <a:latin typeface="Calibri"/>
                <a:cs typeface="Calibri"/>
              </a:rPr>
              <a:t> </a:t>
            </a:r>
            <a:r>
              <a:rPr sz="2000" spc="-5" dirty="0">
                <a:solidFill>
                  <a:srgbClr val="2E2B1F"/>
                </a:solidFill>
                <a:latin typeface="Calibri"/>
                <a:cs typeface="Calibri"/>
              </a:rPr>
              <a:t>* </a:t>
            </a:r>
            <a:r>
              <a:rPr sz="2000" spc="-10" dirty="0">
                <a:solidFill>
                  <a:srgbClr val="2E2B1F"/>
                </a:solidFill>
                <a:latin typeface="Calibri"/>
                <a:cs typeface="Calibri"/>
              </a:rPr>
              <a:t>FROM</a:t>
            </a:r>
            <a:r>
              <a:rPr sz="2000" spc="10" dirty="0">
                <a:solidFill>
                  <a:srgbClr val="2E2B1F"/>
                </a:solidFill>
                <a:latin typeface="Calibri"/>
                <a:cs typeface="Calibri"/>
              </a:rPr>
              <a:t> </a:t>
            </a:r>
            <a:r>
              <a:rPr sz="2000" spc="-30" dirty="0">
                <a:solidFill>
                  <a:srgbClr val="2E2B1F"/>
                </a:solidFill>
                <a:latin typeface="Calibri"/>
                <a:cs typeface="Calibri"/>
              </a:rPr>
              <a:t>TableA</a:t>
            </a:r>
            <a:r>
              <a:rPr sz="2000" spc="25" dirty="0">
                <a:solidFill>
                  <a:srgbClr val="2E2B1F"/>
                </a:solidFill>
                <a:latin typeface="Calibri"/>
                <a:cs typeface="Calibri"/>
              </a:rPr>
              <a:t> </a:t>
            </a:r>
            <a:r>
              <a:rPr sz="2000" b="1" spc="-30" dirty="0">
                <a:solidFill>
                  <a:srgbClr val="2E2B1F"/>
                </a:solidFill>
                <a:latin typeface="Calibri"/>
                <a:cs typeface="Calibri"/>
              </a:rPr>
              <a:t>NATURAL</a:t>
            </a:r>
            <a:r>
              <a:rPr sz="2000" b="1" spc="-5" dirty="0">
                <a:solidFill>
                  <a:srgbClr val="2E2B1F"/>
                </a:solidFill>
                <a:latin typeface="Calibri"/>
                <a:cs typeface="Calibri"/>
              </a:rPr>
              <a:t> JOIN</a:t>
            </a:r>
            <a:r>
              <a:rPr sz="2000" b="1" dirty="0">
                <a:solidFill>
                  <a:srgbClr val="2E2B1F"/>
                </a:solidFill>
                <a:latin typeface="Calibri"/>
                <a:cs typeface="Calibri"/>
              </a:rPr>
              <a:t> </a:t>
            </a:r>
            <a:r>
              <a:rPr sz="2000" spc="-30" dirty="0">
                <a:solidFill>
                  <a:srgbClr val="2E2B1F"/>
                </a:solidFill>
                <a:latin typeface="Calibri"/>
                <a:cs typeface="Calibri"/>
              </a:rPr>
              <a:t>TableB</a:t>
            </a:r>
            <a:endParaRPr sz="2000" dirty="0">
              <a:latin typeface="Calibri"/>
              <a:cs typeface="Calibri"/>
            </a:endParaRPr>
          </a:p>
          <a:p>
            <a:pPr marL="538480" lvl="1" indent="-229235">
              <a:lnSpc>
                <a:spcPct val="100000"/>
              </a:lnSpc>
              <a:spcBef>
                <a:spcPts val="480"/>
              </a:spcBef>
              <a:buClr>
                <a:srgbClr val="9CBDBC"/>
              </a:buClr>
              <a:buFont typeface="Arial MT"/>
              <a:buChar char="•"/>
              <a:tabLst>
                <a:tab pos="537845" algn="l"/>
                <a:tab pos="538480" algn="l"/>
              </a:tabLst>
            </a:pPr>
            <a:r>
              <a:rPr sz="2000" spc="-5" dirty="0">
                <a:solidFill>
                  <a:srgbClr val="2E2B1F"/>
                </a:solidFill>
                <a:latin typeface="Calibri"/>
                <a:cs typeface="Calibri"/>
              </a:rPr>
              <a:t>Same</a:t>
            </a:r>
            <a:r>
              <a:rPr sz="2000" spc="5" dirty="0">
                <a:solidFill>
                  <a:srgbClr val="2E2B1F"/>
                </a:solidFill>
                <a:latin typeface="Calibri"/>
                <a:cs typeface="Calibri"/>
              </a:rPr>
              <a:t> </a:t>
            </a:r>
            <a:r>
              <a:rPr sz="2000" spc="-10" dirty="0">
                <a:solidFill>
                  <a:srgbClr val="2E2B1F"/>
                </a:solidFill>
                <a:latin typeface="Calibri"/>
                <a:cs typeface="Calibri"/>
              </a:rPr>
              <a:t>results</a:t>
            </a:r>
            <a:r>
              <a:rPr sz="2000" spc="20" dirty="0">
                <a:solidFill>
                  <a:srgbClr val="2E2B1F"/>
                </a:solidFill>
                <a:latin typeface="Calibri"/>
                <a:cs typeface="Calibri"/>
              </a:rPr>
              <a:t> </a:t>
            </a:r>
            <a:r>
              <a:rPr sz="2000" spc="-5" dirty="0">
                <a:solidFill>
                  <a:srgbClr val="2E2B1F"/>
                </a:solidFill>
                <a:latin typeface="Calibri"/>
                <a:cs typeface="Calibri"/>
              </a:rPr>
              <a:t>as</a:t>
            </a:r>
            <a:r>
              <a:rPr sz="2000" dirty="0">
                <a:solidFill>
                  <a:srgbClr val="2E2B1F"/>
                </a:solidFill>
                <a:latin typeface="Calibri"/>
                <a:cs typeface="Calibri"/>
              </a:rPr>
              <a:t> </a:t>
            </a:r>
            <a:r>
              <a:rPr sz="2000" spc="-5" dirty="0">
                <a:solidFill>
                  <a:srgbClr val="2E2B1F"/>
                </a:solidFill>
                <a:latin typeface="Calibri"/>
                <a:cs typeface="Calibri"/>
              </a:rPr>
              <a:t>inner</a:t>
            </a:r>
            <a:r>
              <a:rPr sz="2000" dirty="0">
                <a:solidFill>
                  <a:srgbClr val="2E2B1F"/>
                </a:solidFill>
                <a:latin typeface="Calibri"/>
                <a:cs typeface="Calibri"/>
              </a:rPr>
              <a:t> </a:t>
            </a:r>
            <a:r>
              <a:rPr sz="2000" spc="-5" dirty="0">
                <a:solidFill>
                  <a:srgbClr val="2E2B1F"/>
                </a:solidFill>
                <a:latin typeface="Calibri"/>
                <a:cs typeface="Calibri"/>
              </a:rPr>
              <a:t>equi-join?</a:t>
            </a:r>
            <a:endParaRPr sz="2000" dirty="0">
              <a:latin typeface="Calibri"/>
              <a:cs typeface="Calibri"/>
            </a:endParaRPr>
          </a:p>
          <a:p>
            <a:pPr marL="538480" lvl="1" indent="-229235">
              <a:lnSpc>
                <a:spcPct val="100000"/>
              </a:lnSpc>
              <a:spcBef>
                <a:spcPts val="484"/>
              </a:spcBef>
              <a:buClr>
                <a:srgbClr val="9CBDBC"/>
              </a:buClr>
              <a:buFont typeface="Arial MT"/>
              <a:buChar char="•"/>
              <a:tabLst>
                <a:tab pos="537845" algn="l"/>
                <a:tab pos="538480" algn="l"/>
              </a:tabLst>
            </a:pPr>
            <a:r>
              <a:rPr sz="2000" spc="-5" dirty="0">
                <a:solidFill>
                  <a:srgbClr val="2E2B1F"/>
                </a:solidFill>
                <a:latin typeface="Calibri"/>
                <a:cs typeface="Calibri"/>
              </a:rPr>
              <a:t>Which</a:t>
            </a:r>
            <a:r>
              <a:rPr sz="2000" spc="-15" dirty="0">
                <a:solidFill>
                  <a:srgbClr val="2E2B1F"/>
                </a:solidFill>
                <a:latin typeface="Calibri"/>
                <a:cs typeface="Calibri"/>
              </a:rPr>
              <a:t> </a:t>
            </a:r>
            <a:r>
              <a:rPr sz="2000" spc="-10" dirty="0">
                <a:solidFill>
                  <a:srgbClr val="2E2B1F"/>
                </a:solidFill>
                <a:latin typeface="Calibri"/>
                <a:cs typeface="Calibri"/>
              </a:rPr>
              <a:t>columns</a:t>
            </a:r>
            <a:r>
              <a:rPr sz="2000" spc="-5" dirty="0">
                <a:solidFill>
                  <a:srgbClr val="2E2B1F"/>
                </a:solidFill>
                <a:latin typeface="Calibri"/>
                <a:cs typeface="Calibri"/>
              </a:rPr>
              <a:t> </a:t>
            </a:r>
            <a:r>
              <a:rPr sz="2000" spc="-10" dirty="0">
                <a:solidFill>
                  <a:srgbClr val="2E2B1F"/>
                </a:solidFill>
                <a:latin typeface="Calibri"/>
                <a:cs typeface="Calibri"/>
              </a:rPr>
              <a:t>match?</a:t>
            </a:r>
            <a:endParaRPr sz="2000" dirty="0">
              <a:latin typeface="Calibri"/>
              <a:cs typeface="Calibri"/>
            </a:endParaRPr>
          </a:p>
        </p:txBody>
      </p:sp>
      <p:pic>
        <p:nvPicPr>
          <p:cNvPr id="4" name="Picture 3" descr="Logo&#10;&#10;Description automatically generated">
            <a:extLst>
              <a:ext uri="{FF2B5EF4-FFF2-40B4-BE49-F238E27FC236}">
                <a16:creationId xmlns:a16="http://schemas.microsoft.com/office/drawing/2014/main" id="{BEE30954-F07E-A255-C320-19A83D4075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2400" y="556425"/>
            <a:ext cx="7620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heel(1)">
                                      <p:cBhvr>
                                        <p:cTn id="20" dur="2000"/>
                                        <p:tgtEl>
                                          <p:spTgt spid="3">
                                            <p:txEl>
                                              <p:pRg st="3" end="3"/>
                                            </p:txEl>
                                          </p:spTgt>
                                        </p:tgtEl>
                                      </p:cBhvr>
                                    </p:animEffect>
                                  </p:childTnLst>
                                </p:cTn>
                              </p:par>
                              <p:par>
                                <p:cTn id="21" presetID="21" presetClass="entr" presetSubtype="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heel(1)">
                                      <p:cBhvr>
                                        <p:cTn id="23" dur="2000"/>
                                        <p:tgtEl>
                                          <p:spTgt spid="3">
                                            <p:txEl>
                                              <p:pRg st="4" end="4"/>
                                            </p:txEl>
                                          </p:spTgt>
                                        </p:tgtEl>
                                      </p:cBhvr>
                                    </p:animEffect>
                                  </p:childTnLst>
                                </p:cTn>
                              </p:par>
                              <p:par>
                                <p:cTn id="24" presetID="21" presetClass="entr" presetSubtype="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heel(1)">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6851"/>
            <a:ext cx="3478529" cy="727075"/>
          </a:xfrm>
          <a:prstGeom prst="rect">
            <a:avLst/>
          </a:prstGeom>
        </p:spPr>
        <p:txBody>
          <a:bodyPr vert="horz" wrap="square" lIns="0" tIns="13335" rIns="0" bIns="0" rtlCol="0">
            <a:spAutoFit/>
          </a:bodyPr>
          <a:lstStyle/>
          <a:p>
            <a:pPr marL="12700">
              <a:lnSpc>
                <a:spcPct val="100000"/>
              </a:lnSpc>
              <a:spcBef>
                <a:spcPts val="105"/>
              </a:spcBef>
            </a:pPr>
            <a:r>
              <a:rPr spc="-100" dirty="0"/>
              <a:t>L</a:t>
            </a:r>
            <a:r>
              <a:rPr spc="-105" dirty="0"/>
              <a:t>ef</a:t>
            </a:r>
            <a:r>
              <a:rPr dirty="0"/>
              <a:t>t</a:t>
            </a:r>
            <a:r>
              <a:rPr spc="-200" dirty="0"/>
              <a:t> </a:t>
            </a:r>
            <a:r>
              <a:rPr spc="-105" dirty="0"/>
              <a:t>Ou</a:t>
            </a:r>
            <a:r>
              <a:rPr spc="-140" dirty="0"/>
              <a:t>t</a:t>
            </a:r>
            <a:r>
              <a:rPr spc="-105" dirty="0"/>
              <a:t>e</a:t>
            </a:r>
            <a:r>
              <a:rPr dirty="0"/>
              <a:t>r</a:t>
            </a:r>
            <a:r>
              <a:rPr spc="-204" dirty="0"/>
              <a:t> </a:t>
            </a:r>
            <a:r>
              <a:rPr spc="-105" dirty="0"/>
              <a:t>Jo</a:t>
            </a:r>
            <a:r>
              <a:rPr spc="-110" dirty="0"/>
              <a:t>i</a:t>
            </a:r>
            <a:r>
              <a:rPr dirty="0"/>
              <a:t>n</a:t>
            </a:r>
          </a:p>
        </p:txBody>
      </p:sp>
      <p:sp>
        <p:nvSpPr>
          <p:cNvPr id="3" name="object 3"/>
          <p:cNvSpPr txBox="1"/>
          <p:nvPr/>
        </p:nvSpPr>
        <p:spPr>
          <a:xfrm>
            <a:off x="914400" y="1483595"/>
            <a:ext cx="3352800" cy="3890809"/>
          </a:xfrm>
          <a:prstGeom prst="rect">
            <a:avLst/>
          </a:prstGeom>
        </p:spPr>
        <p:txBody>
          <a:bodyPr vert="horz" wrap="square" lIns="0" tIns="12700" rIns="0" bIns="0" rtlCol="0">
            <a:spAutoFit/>
          </a:bodyPr>
          <a:lstStyle/>
          <a:p>
            <a:pPr marL="241300" marR="5080" indent="-228600">
              <a:lnSpc>
                <a:spcPct val="100000"/>
              </a:lnSpc>
              <a:spcBef>
                <a:spcPts val="100"/>
              </a:spcBef>
              <a:buClr>
                <a:srgbClr val="A9A47B"/>
              </a:buClr>
              <a:buFont typeface="Arial MT"/>
              <a:buChar char="•"/>
              <a:tabLst>
                <a:tab pos="241300" algn="l"/>
              </a:tabLst>
            </a:pPr>
            <a:r>
              <a:rPr sz="2800" spc="-10" dirty="0">
                <a:solidFill>
                  <a:srgbClr val="2E2B1F"/>
                </a:solidFill>
                <a:latin typeface="Calibri"/>
                <a:cs typeface="Calibri"/>
              </a:rPr>
              <a:t>Left outer </a:t>
            </a:r>
            <a:r>
              <a:rPr sz="2800" spc="-5" dirty="0">
                <a:solidFill>
                  <a:srgbClr val="2E2B1F"/>
                </a:solidFill>
                <a:latin typeface="Calibri"/>
                <a:cs typeface="Calibri"/>
              </a:rPr>
              <a:t>join </a:t>
            </a:r>
            <a:r>
              <a:rPr sz="2800" dirty="0">
                <a:solidFill>
                  <a:srgbClr val="2E2B1F"/>
                </a:solidFill>
                <a:latin typeface="Calibri"/>
                <a:cs typeface="Calibri"/>
              </a:rPr>
              <a:t> </a:t>
            </a:r>
            <a:r>
              <a:rPr sz="2800" spc="-10" dirty="0">
                <a:solidFill>
                  <a:srgbClr val="2E2B1F"/>
                </a:solidFill>
                <a:latin typeface="Calibri"/>
                <a:cs typeface="Calibri"/>
              </a:rPr>
              <a:t>produces</a:t>
            </a:r>
            <a:r>
              <a:rPr sz="2800" spc="-30" dirty="0">
                <a:solidFill>
                  <a:srgbClr val="2E2B1F"/>
                </a:solidFill>
                <a:latin typeface="Calibri"/>
                <a:cs typeface="Calibri"/>
              </a:rPr>
              <a:t> </a:t>
            </a:r>
            <a:r>
              <a:rPr sz="2800" dirty="0">
                <a:solidFill>
                  <a:srgbClr val="2E2B1F"/>
                </a:solidFill>
                <a:latin typeface="Calibri"/>
                <a:cs typeface="Calibri"/>
              </a:rPr>
              <a:t>a</a:t>
            </a:r>
            <a:r>
              <a:rPr sz="2800" spc="-35" dirty="0">
                <a:solidFill>
                  <a:srgbClr val="2E2B1F"/>
                </a:solidFill>
                <a:latin typeface="Calibri"/>
                <a:cs typeface="Calibri"/>
              </a:rPr>
              <a:t> </a:t>
            </a:r>
            <a:r>
              <a:rPr sz="2800" spc="-15" dirty="0">
                <a:solidFill>
                  <a:srgbClr val="2E2B1F"/>
                </a:solidFill>
                <a:latin typeface="Calibri"/>
                <a:cs typeface="Calibri"/>
              </a:rPr>
              <a:t>complete </a:t>
            </a:r>
            <a:r>
              <a:rPr sz="2800" spc="-620" dirty="0">
                <a:solidFill>
                  <a:srgbClr val="2E2B1F"/>
                </a:solidFill>
                <a:latin typeface="Calibri"/>
                <a:cs typeface="Calibri"/>
              </a:rPr>
              <a:t> </a:t>
            </a:r>
            <a:r>
              <a:rPr sz="2800" spc="-10" dirty="0">
                <a:solidFill>
                  <a:srgbClr val="2E2B1F"/>
                </a:solidFill>
                <a:latin typeface="Calibri"/>
                <a:cs typeface="Calibri"/>
              </a:rPr>
              <a:t>set </a:t>
            </a:r>
            <a:r>
              <a:rPr sz="2800" spc="-5" dirty="0">
                <a:solidFill>
                  <a:srgbClr val="2E2B1F"/>
                </a:solidFill>
                <a:latin typeface="Calibri"/>
                <a:cs typeface="Calibri"/>
              </a:rPr>
              <a:t>of</a:t>
            </a:r>
            <a:r>
              <a:rPr sz="2800" spc="-15" dirty="0">
                <a:solidFill>
                  <a:srgbClr val="2E2B1F"/>
                </a:solidFill>
                <a:latin typeface="Calibri"/>
                <a:cs typeface="Calibri"/>
              </a:rPr>
              <a:t> </a:t>
            </a:r>
            <a:r>
              <a:rPr sz="2800" spc="-20" dirty="0">
                <a:solidFill>
                  <a:srgbClr val="2E2B1F"/>
                </a:solidFill>
                <a:latin typeface="Calibri"/>
                <a:cs typeface="Calibri"/>
              </a:rPr>
              <a:t>records</a:t>
            </a:r>
            <a:r>
              <a:rPr sz="2800" spc="-10" dirty="0">
                <a:solidFill>
                  <a:srgbClr val="2E2B1F"/>
                </a:solidFill>
                <a:latin typeface="Calibri"/>
                <a:cs typeface="Calibri"/>
              </a:rPr>
              <a:t> </a:t>
            </a:r>
            <a:r>
              <a:rPr sz="2800" spc="-15" dirty="0">
                <a:solidFill>
                  <a:srgbClr val="2E2B1F"/>
                </a:solidFill>
                <a:latin typeface="Calibri"/>
                <a:cs typeface="Calibri"/>
              </a:rPr>
              <a:t>from </a:t>
            </a:r>
            <a:r>
              <a:rPr sz="2800" spc="-10" dirty="0">
                <a:solidFill>
                  <a:srgbClr val="2E2B1F"/>
                </a:solidFill>
                <a:latin typeface="Calibri"/>
                <a:cs typeface="Calibri"/>
              </a:rPr>
              <a:t> </a:t>
            </a:r>
            <a:r>
              <a:rPr sz="2800" spc="-45" dirty="0">
                <a:solidFill>
                  <a:srgbClr val="2E2B1F"/>
                </a:solidFill>
                <a:latin typeface="Calibri"/>
                <a:cs typeface="Calibri"/>
              </a:rPr>
              <a:t>Table</a:t>
            </a:r>
            <a:r>
              <a:rPr sz="2800" spc="-25" dirty="0">
                <a:solidFill>
                  <a:srgbClr val="2E2B1F"/>
                </a:solidFill>
                <a:latin typeface="Calibri"/>
                <a:cs typeface="Calibri"/>
              </a:rPr>
              <a:t> </a:t>
            </a:r>
            <a:r>
              <a:rPr sz="2800" spc="5" dirty="0">
                <a:solidFill>
                  <a:srgbClr val="2E2B1F"/>
                </a:solidFill>
                <a:latin typeface="Calibri"/>
                <a:cs typeface="Calibri"/>
              </a:rPr>
              <a:t>A, </a:t>
            </a:r>
            <a:r>
              <a:rPr sz="2800" dirty="0">
                <a:solidFill>
                  <a:srgbClr val="2E2B1F"/>
                </a:solidFill>
                <a:latin typeface="Calibri"/>
                <a:cs typeface="Calibri"/>
              </a:rPr>
              <a:t>with</a:t>
            </a:r>
            <a:r>
              <a:rPr sz="2800" spc="-10" dirty="0">
                <a:solidFill>
                  <a:srgbClr val="2E2B1F"/>
                </a:solidFill>
                <a:latin typeface="Calibri"/>
                <a:cs typeface="Calibri"/>
              </a:rPr>
              <a:t> </a:t>
            </a:r>
            <a:r>
              <a:rPr sz="2800" dirty="0">
                <a:solidFill>
                  <a:srgbClr val="2E2B1F"/>
                </a:solidFill>
                <a:latin typeface="Calibri"/>
                <a:cs typeface="Calibri"/>
              </a:rPr>
              <a:t>the </a:t>
            </a:r>
            <a:r>
              <a:rPr sz="2800" spc="5" dirty="0">
                <a:solidFill>
                  <a:srgbClr val="2E2B1F"/>
                </a:solidFill>
                <a:latin typeface="Calibri"/>
                <a:cs typeface="Calibri"/>
              </a:rPr>
              <a:t> </a:t>
            </a:r>
            <a:r>
              <a:rPr sz="2800" spc="-10" dirty="0">
                <a:solidFill>
                  <a:srgbClr val="2E2B1F"/>
                </a:solidFill>
                <a:latin typeface="Calibri"/>
                <a:cs typeface="Calibri"/>
              </a:rPr>
              <a:t>matching </a:t>
            </a:r>
            <a:r>
              <a:rPr sz="2800" spc="-20" dirty="0">
                <a:solidFill>
                  <a:srgbClr val="2E2B1F"/>
                </a:solidFill>
                <a:latin typeface="Calibri"/>
                <a:cs typeface="Calibri"/>
              </a:rPr>
              <a:t>records </a:t>
            </a:r>
            <a:r>
              <a:rPr sz="2800" spc="-15" dirty="0">
                <a:solidFill>
                  <a:srgbClr val="2E2B1F"/>
                </a:solidFill>
                <a:latin typeface="Calibri"/>
                <a:cs typeface="Calibri"/>
              </a:rPr>
              <a:t> </a:t>
            </a:r>
            <a:r>
              <a:rPr sz="2800" spc="-10" dirty="0">
                <a:solidFill>
                  <a:srgbClr val="2E2B1F"/>
                </a:solidFill>
                <a:latin typeface="Calibri"/>
                <a:cs typeface="Calibri"/>
              </a:rPr>
              <a:t>(where </a:t>
            </a:r>
            <a:r>
              <a:rPr sz="2800" spc="-15" dirty="0">
                <a:solidFill>
                  <a:srgbClr val="2E2B1F"/>
                </a:solidFill>
                <a:latin typeface="Calibri"/>
                <a:cs typeface="Calibri"/>
              </a:rPr>
              <a:t>available) </a:t>
            </a:r>
            <a:r>
              <a:rPr sz="2800" dirty="0">
                <a:solidFill>
                  <a:srgbClr val="2E2B1F"/>
                </a:solidFill>
                <a:latin typeface="Calibri"/>
                <a:cs typeface="Calibri"/>
              </a:rPr>
              <a:t>in </a:t>
            </a:r>
            <a:r>
              <a:rPr sz="2800" spc="5" dirty="0">
                <a:solidFill>
                  <a:srgbClr val="2E2B1F"/>
                </a:solidFill>
                <a:latin typeface="Calibri"/>
                <a:cs typeface="Calibri"/>
              </a:rPr>
              <a:t> </a:t>
            </a:r>
            <a:r>
              <a:rPr sz="2800" spc="-45" dirty="0">
                <a:solidFill>
                  <a:srgbClr val="2E2B1F"/>
                </a:solidFill>
                <a:latin typeface="Calibri"/>
                <a:cs typeface="Calibri"/>
              </a:rPr>
              <a:t>Table </a:t>
            </a:r>
            <a:r>
              <a:rPr sz="2800" dirty="0">
                <a:solidFill>
                  <a:srgbClr val="2E2B1F"/>
                </a:solidFill>
                <a:latin typeface="Calibri"/>
                <a:cs typeface="Calibri"/>
              </a:rPr>
              <a:t>B. If </a:t>
            </a:r>
            <a:r>
              <a:rPr sz="2800" spc="-15" dirty="0">
                <a:solidFill>
                  <a:srgbClr val="2E2B1F"/>
                </a:solidFill>
                <a:latin typeface="Calibri"/>
                <a:cs typeface="Calibri"/>
              </a:rPr>
              <a:t>there </a:t>
            </a:r>
            <a:r>
              <a:rPr sz="2800" spc="-5" dirty="0">
                <a:solidFill>
                  <a:srgbClr val="2E2B1F"/>
                </a:solidFill>
                <a:latin typeface="Calibri"/>
                <a:cs typeface="Calibri"/>
              </a:rPr>
              <a:t>is no </a:t>
            </a:r>
            <a:r>
              <a:rPr sz="2800" spc="-620" dirty="0">
                <a:solidFill>
                  <a:srgbClr val="2E2B1F"/>
                </a:solidFill>
                <a:latin typeface="Calibri"/>
                <a:cs typeface="Calibri"/>
              </a:rPr>
              <a:t> </a:t>
            </a:r>
            <a:r>
              <a:rPr sz="2800" spc="-10" dirty="0">
                <a:solidFill>
                  <a:srgbClr val="2E2B1F"/>
                </a:solidFill>
                <a:latin typeface="Calibri"/>
                <a:cs typeface="Calibri"/>
              </a:rPr>
              <a:t>match, </a:t>
            </a:r>
            <a:r>
              <a:rPr sz="2800" dirty="0">
                <a:solidFill>
                  <a:srgbClr val="2E2B1F"/>
                </a:solidFill>
                <a:latin typeface="Calibri"/>
                <a:cs typeface="Calibri"/>
              </a:rPr>
              <a:t>the </a:t>
            </a:r>
            <a:r>
              <a:rPr sz="2800" spc="-5" dirty="0">
                <a:solidFill>
                  <a:srgbClr val="2E2B1F"/>
                </a:solidFill>
                <a:latin typeface="Calibri"/>
                <a:cs typeface="Calibri"/>
              </a:rPr>
              <a:t>right side </a:t>
            </a:r>
            <a:r>
              <a:rPr sz="2800" spc="-620" dirty="0">
                <a:solidFill>
                  <a:srgbClr val="2E2B1F"/>
                </a:solidFill>
                <a:latin typeface="Calibri"/>
                <a:cs typeface="Calibri"/>
              </a:rPr>
              <a:t> </a:t>
            </a:r>
            <a:r>
              <a:rPr sz="2800" dirty="0">
                <a:solidFill>
                  <a:srgbClr val="2E2B1F"/>
                </a:solidFill>
                <a:latin typeface="Calibri"/>
                <a:cs typeface="Calibri"/>
              </a:rPr>
              <a:t>will</a:t>
            </a:r>
            <a:r>
              <a:rPr sz="2800" spc="-35" dirty="0">
                <a:solidFill>
                  <a:srgbClr val="2E2B1F"/>
                </a:solidFill>
                <a:latin typeface="Calibri"/>
                <a:cs typeface="Calibri"/>
              </a:rPr>
              <a:t> </a:t>
            </a:r>
            <a:r>
              <a:rPr sz="2800" spc="-15" dirty="0">
                <a:solidFill>
                  <a:srgbClr val="2E2B1F"/>
                </a:solidFill>
                <a:latin typeface="Calibri"/>
                <a:cs typeface="Calibri"/>
              </a:rPr>
              <a:t>contain</a:t>
            </a:r>
            <a:r>
              <a:rPr sz="2800" spc="5" dirty="0">
                <a:solidFill>
                  <a:srgbClr val="2E2B1F"/>
                </a:solidFill>
                <a:latin typeface="Calibri"/>
                <a:cs typeface="Calibri"/>
              </a:rPr>
              <a:t> </a:t>
            </a:r>
            <a:r>
              <a:rPr sz="2800" spc="-5" dirty="0">
                <a:solidFill>
                  <a:srgbClr val="2E2B1F"/>
                </a:solidFill>
                <a:latin typeface="Calibri"/>
                <a:cs typeface="Calibri"/>
              </a:rPr>
              <a:t>null.</a:t>
            </a:r>
            <a:endParaRPr sz="2800" dirty="0">
              <a:latin typeface="Calibri"/>
              <a:cs typeface="Calibri"/>
            </a:endParaRPr>
          </a:p>
        </p:txBody>
      </p:sp>
      <p:pic>
        <p:nvPicPr>
          <p:cNvPr id="4" name="object 4"/>
          <p:cNvPicPr/>
          <p:nvPr/>
        </p:nvPicPr>
        <p:blipFill>
          <a:blip r:embed="rId2" cstate="print"/>
          <a:stretch>
            <a:fillRect/>
          </a:stretch>
        </p:blipFill>
        <p:spPr>
          <a:xfrm>
            <a:off x="4495800" y="2743200"/>
            <a:ext cx="3657600" cy="2466720"/>
          </a:xfrm>
          <a:prstGeom prst="rect">
            <a:avLst/>
          </a:prstGeom>
        </p:spPr>
      </p:pic>
      <p:pic>
        <p:nvPicPr>
          <p:cNvPr id="5" name="Picture 4" descr="Logo&#10;&#10;Description automatically generated">
            <a:extLst>
              <a:ext uri="{FF2B5EF4-FFF2-40B4-BE49-F238E27FC236}">
                <a16:creationId xmlns:a16="http://schemas.microsoft.com/office/drawing/2014/main" id="{22C0C2FD-3560-661B-BDBD-41FCF02E59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5424" y="533400"/>
            <a:ext cx="727075" cy="727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62</TotalTime>
  <Words>1364</Words>
  <Application>Microsoft Office PowerPoint</Application>
  <PresentationFormat>On-screen Show (4:3)</PresentationFormat>
  <Paragraphs>409</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Arial</vt:lpstr>
      <vt:lpstr>Arial MT</vt:lpstr>
      <vt:lpstr>Calibri</vt:lpstr>
      <vt:lpstr>Garamond</vt:lpstr>
      <vt:lpstr>IBM Plex Sans</vt:lpstr>
      <vt:lpstr>Times New Roman</vt:lpstr>
      <vt:lpstr>Wingdings</vt:lpstr>
      <vt:lpstr>Organic</vt:lpstr>
      <vt:lpstr>PowerPoint Presentation</vt:lpstr>
      <vt:lpstr>Types of Joins</vt:lpstr>
      <vt:lpstr>Sample Tables</vt:lpstr>
      <vt:lpstr>Inner Join</vt:lpstr>
      <vt:lpstr>Inner Join</vt:lpstr>
      <vt:lpstr>Inner Join</vt:lpstr>
      <vt:lpstr>Inner Join (continued)</vt:lpstr>
      <vt:lpstr>Inner Join/Natural Join</vt:lpstr>
      <vt:lpstr>Left Outer Join</vt:lpstr>
      <vt:lpstr>Left Outer Join</vt:lpstr>
      <vt:lpstr>Right Outer Join</vt:lpstr>
      <vt:lpstr>Right Outer Join</vt:lpstr>
      <vt:lpstr>Full Outer Join</vt:lpstr>
      <vt:lpstr>Full Outer Join</vt:lpstr>
      <vt:lpstr>Full Outer Join</vt:lpstr>
      <vt:lpstr>Full Outer Join in MySQL</vt:lpstr>
      <vt:lpstr>Full Outer Join in Snowflake</vt:lpstr>
      <vt:lpstr>Left Join Excluding Inner Join</vt:lpstr>
      <vt:lpstr>Left Join Excluding Inner Join</vt:lpstr>
      <vt:lpstr>Right Join Excluding Inner Join</vt:lpstr>
      <vt:lpstr>Right Join Excluding Inner Join</vt:lpstr>
      <vt:lpstr>Full Outer Excluding Inner Join</vt:lpstr>
      <vt:lpstr>Full Outer Excluding Inner Join</vt:lpstr>
      <vt:lpstr>How Can We Do This in MySQL?</vt:lpstr>
      <vt:lpstr>Cross Join</vt:lpstr>
      <vt:lpstr>Cross Join</vt:lpstr>
      <vt:lpstr>        Anti Join</vt:lpstr>
      <vt:lpstr>Left Anti join</vt:lpstr>
      <vt:lpstr>Right Anti join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Joins</dc:title>
  <dc:creator>Millersville University</dc:creator>
  <cp:lastModifiedBy>Anand Jha</cp:lastModifiedBy>
  <cp:revision>9</cp:revision>
  <dcterms:created xsi:type="dcterms:W3CDTF">2022-12-02T13:29:44Z</dcterms:created>
  <dcterms:modified xsi:type="dcterms:W3CDTF">2022-12-05T16:03:07Z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2015-03-17T00:00:00Z</vt:filetime>
  </property>
  <property fmtid="{D5CDD505-2E9C-101B-9397-08002B2CF9AE}" pid="3" name="Creator">
    <vt:lpwstr>Microsoft® PowerPoint® 2010</vt:lpwstr>
  </property>
  <property fmtid="{D5CDD505-2E9C-101B-9397-08002B2CF9AE}" pid="4" name="LastSaved">
    <vt:filetime>2022-12-02T00:00:00Z</vt:filetime>
  </property>
</Properties>
</file>