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Helvetica Neue"/>
      <p:regular r:id="rId32"/>
      <p:bold r:id="rId33"/>
      <p:italic r:id="rId34"/>
      <p:boldItalic r:id="rId35"/>
    </p:embeddedFont>
    <p:embeddedFont>
      <p:font typeface="Arial Black"/>
      <p:regular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k37ekPiKHTSjhLWEymtmR4gB1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lveticaNeue-bold.fntdata"/><Relationship Id="rId10" Type="http://schemas.openxmlformats.org/officeDocument/2006/relationships/slide" Target="slides/slide6.xml"/><Relationship Id="rId32" Type="http://schemas.openxmlformats.org/officeDocument/2006/relationships/font" Target="fonts/HelveticaNeue-regular.fntdata"/><Relationship Id="rId13" Type="http://schemas.openxmlformats.org/officeDocument/2006/relationships/slide" Target="slides/slide9.xml"/><Relationship Id="rId35" Type="http://schemas.openxmlformats.org/officeDocument/2006/relationships/font" Target="fonts/HelveticaNeue-boldItalic.fntdata"/><Relationship Id="rId12" Type="http://schemas.openxmlformats.org/officeDocument/2006/relationships/slide" Target="slides/slide8.xml"/><Relationship Id="rId34" Type="http://schemas.openxmlformats.org/officeDocument/2006/relationships/font" Target="fonts/HelveticaNeue-italic.fntdata"/><Relationship Id="rId15" Type="http://schemas.openxmlformats.org/officeDocument/2006/relationships/slide" Target="slides/slide11.xml"/><Relationship Id="rId37" Type="http://schemas.openxmlformats.org/officeDocument/2006/relationships/font" Target="fonts/CenturyGothic-regular.fntdata"/><Relationship Id="rId14" Type="http://schemas.openxmlformats.org/officeDocument/2006/relationships/slide" Target="slides/slide10.xml"/><Relationship Id="rId36" Type="http://schemas.openxmlformats.org/officeDocument/2006/relationships/font" Target="fonts/ArialBlack-regular.fntdata"/><Relationship Id="rId17" Type="http://schemas.openxmlformats.org/officeDocument/2006/relationships/slide" Target="slides/slide13.xml"/><Relationship Id="rId39" Type="http://schemas.openxmlformats.org/officeDocument/2006/relationships/font" Target="fonts/CenturyGothic-italic.fntdata"/><Relationship Id="rId16" Type="http://schemas.openxmlformats.org/officeDocument/2006/relationships/slide" Target="slides/slide12.xml"/><Relationship Id="rId38" Type="http://schemas.openxmlformats.org/officeDocument/2006/relationships/font" Target="fonts/CenturyGothic-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9"/>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9"/>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9"/>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38"/>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8"/>
          <p:cNvSpPr/>
          <p:nvPr>
            <p:ph idx="2" type="pic"/>
          </p:nvPr>
        </p:nvSpPr>
        <p:spPr>
          <a:xfrm>
            <a:off x="681727" y="941439"/>
            <a:ext cx="10821840" cy="3478161"/>
          </a:xfrm>
          <a:prstGeom prst="rect">
            <a:avLst/>
          </a:prstGeom>
          <a:noFill/>
          <a:ln>
            <a:noFill/>
          </a:ln>
        </p:spPr>
      </p:sp>
      <p:sp>
        <p:nvSpPr>
          <p:cNvPr id="74" name="Google Shape;74;p38"/>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3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3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39"/>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39"/>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4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40"/>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0"/>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40"/>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40"/>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40"/>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94" name="Google Shape;94;p40"/>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4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41"/>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1"/>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41"/>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2"/>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42"/>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42"/>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42"/>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42"/>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42"/>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4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43"/>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3"/>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43"/>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43"/>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43"/>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43"/>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43"/>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43"/>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43"/>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43"/>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4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4"/>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4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4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45"/>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5"/>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45"/>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5"/>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3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31"/>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31"/>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2"/>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32"/>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33"/>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3"/>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33"/>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33"/>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33"/>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3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6"/>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6"/>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36"/>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7"/>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7"/>
          <p:cNvSpPr/>
          <p:nvPr>
            <p:ph idx="2" type="pic"/>
          </p:nvPr>
        </p:nvSpPr>
        <p:spPr>
          <a:xfrm>
            <a:off x="7861238" y="751241"/>
            <a:ext cx="3644962" cy="5467443"/>
          </a:xfrm>
          <a:prstGeom prst="rect">
            <a:avLst/>
          </a:prstGeom>
          <a:noFill/>
          <a:ln>
            <a:noFill/>
          </a:ln>
        </p:spPr>
      </p:sp>
      <p:sp>
        <p:nvSpPr>
          <p:cNvPr id="67" name="Google Shape;67;p37"/>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28"/>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snowflake.com/en/sql-reference/constructs/where.html" TargetMode="External"/><Relationship Id="rId4" Type="http://schemas.openxmlformats.org/officeDocument/2006/relationships/hyperlink" Target="https://docs.snowflake.com/en/sql-reference/constructs/where.html"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snowflake.com/en/sql-reference/sql/select.html" TargetMode="External"/><Relationship Id="rId4" Type="http://schemas.openxmlformats.org/officeDocument/2006/relationships/hyperlink" Target="https://docs.snowflake.com/en/sql-reference/constructs/group-by.html" TargetMode="External"/><Relationship Id="rId9" Type="http://schemas.openxmlformats.org/officeDocument/2006/relationships/hyperlink" Target="https://docs.snowflake.com/en/sql-reference/constructs/group-by.html" TargetMode="External"/><Relationship Id="rId5" Type="http://schemas.openxmlformats.org/officeDocument/2006/relationships/hyperlink" Target="https://docs.snowflake.com/en/sql-reference/constructs/where.html" TargetMode="External"/><Relationship Id="rId6" Type="http://schemas.openxmlformats.org/officeDocument/2006/relationships/hyperlink" Target="https://docs.snowflake.com/en/sql-reference/constructs/having.html" TargetMode="External"/><Relationship Id="rId7" Type="http://schemas.openxmlformats.org/officeDocument/2006/relationships/hyperlink" Target="https://docs.snowflake.com/en/sql-reference/sql/select.html" TargetMode="External"/><Relationship Id="rId8" Type="http://schemas.openxmlformats.org/officeDocument/2006/relationships/hyperlink" Target="https://docs.snowflake.com/en/sql-reference/sql/selec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snowflake.com/en/sql-reference/functions/flatten.html" TargetMode="External"/><Relationship Id="rId4" Type="http://schemas.openxmlformats.org/officeDocument/2006/relationships/hyperlink" Target="https://docs.snowflake.com/en/sql-reference/constructs/limit.html" TargetMode="External"/><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snowflake.com/en/sql-reference/constructs/limit.html"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snowflake.com/en/sql-reference/constructs/from.html" TargetMode="External"/><Relationship Id="rId4" Type="http://schemas.openxmlformats.org/officeDocument/2006/relationships/hyperlink" Target="https://docs.snowflake.com/en/sql-reference/constructs/where.html" TargetMode="External"/><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snowflake.com/en/sql-reference/parameters.html#label-statement-timeout-in-seconds" TargetMode="External"/><Relationship Id="rId4" Type="http://schemas.openxmlformats.org/officeDocument/2006/relationships/hyperlink" Target="https://docs.snowflake.com/en/user-guide/querying-cancel-statements.html" TargetMode="External"/><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snowflake.com/en/sql-reference/constructs/where.htm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772357" y="763480"/>
            <a:ext cx="10282495" cy="25802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2AAA7"/>
              </a:buClr>
              <a:buSzPts val="6000"/>
              <a:buFont typeface="Arial Black"/>
              <a:buNone/>
            </a:pPr>
            <a:r>
              <a:rPr lang="en-US">
                <a:solidFill>
                  <a:srgbClr val="F2AAA7"/>
                </a:solidFill>
                <a:latin typeface="Arial Black"/>
                <a:ea typeface="Arial Black"/>
                <a:cs typeface="Arial Black"/>
                <a:sym typeface="Arial Black"/>
              </a:rPr>
              <a:t>SUBQUERIES VS CTE</a:t>
            </a:r>
            <a:endParaRPr>
              <a:solidFill>
                <a:srgbClr val="F2AAA7"/>
              </a:solidFill>
              <a:latin typeface="Arial Black"/>
              <a:ea typeface="Arial Black"/>
              <a:cs typeface="Arial Black"/>
              <a:sym typeface="Arial Black"/>
            </a:endParaRPr>
          </a:p>
        </p:txBody>
      </p:sp>
      <p:sp>
        <p:nvSpPr>
          <p:cNvPr id="145" name="Google Shape;145;p1"/>
          <p:cNvSpPr txBox="1"/>
          <p:nvPr>
            <p:ph idx="1" type="subTitle"/>
          </p:nvPr>
        </p:nvSpPr>
        <p:spPr>
          <a:xfrm>
            <a:off x="772358" y="3531206"/>
            <a:ext cx="9738803" cy="4726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t/>
            </a:r>
            <a:endParaRPr/>
          </a:p>
        </p:txBody>
      </p:sp>
      <p:pic>
        <p:nvPicPr>
          <p:cNvPr id="146" name="Google Shape;146;p1"/>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08" name="Google Shape;208;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p.name, p.annual_wage, p.country</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pay as p</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p.annual_wage &lt; (select max(per_capita_gdp)</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international_gdp i</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p.country = i.name);</a:t>
            </a:r>
            <a:endParaRPr>
              <a:solidFill>
                <a:srgbClr val="90C2EA"/>
              </a:solidFill>
              <a:latin typeface="Comic Sans MS"/>
              <a:ea typeface="Comic Sans MS"/>
              <a:cs typeface="Comic Sans MS"/>
              <a:sym typeface="Comic Sans MS"/>
            </a:endParaRPr>
          </a:p>
          <a:p>
            <a:pPr indent="-88900" lvl="0" marL="228600" rtl="0" algn="l">
              <a:lnSpc>
                <a:spcPct val="90000"/>
              </a:lnSpc>
              <a:spcBef>
                <a:spcPts val="1000"/>
              </a:spcBef>
              <a:spcAft>
                <a:spcPts val="0"/>
              </a:spcAft>
              <a:buClr>
                <a:schemeClr val="lt1"/>
              </a:buClr>
              <a:buSzPts val="2200"/>
              <a:buNone/>
            </a:pPr>
            <a:r>
              <a:t/>
            </a:r>
            <a:endParaRPr/>
          </a:p>
        </p:txBody>
      </p:sp>
      <p:pic>
        <p:nvPicPr>
          <p:cNvPr id="209" name="Google Shape;209;p10"/>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0" i="0" lang="en-US">
                <a:solidFill>
                  <a:srgbClr val="F2AAA7"/>
                </a:solidFill>
                <a:latin typeface="Arial Black"/>
                <a:ea typeface="Arial Black"/>
                <a:cs typeface="Arial Black"/>
                <a:sym typeface="Arial Black"/>
              </a:rPr>
              <a:t>TYPES SUPPORTED BY SNOWFLAKE</a:t>
            </a:r>
            <a:br>
              <a:rPr b="0" i="0" lang="en-US">
                <a:solidFill>
                  <a:srgbClr val="F2AAA7"/>
                </a:solidFill>
                <a:latin typeface="Helvetica Neue"/>
                <a:ea typeface="Helvetica Neue"/>
                <a:cs typeface="Helvetica Neue"/>
                <a:sym typeface="Helvetica Neue"/>
              </a:rPr>
            </a:br>
            <a:endParaRPr>
              <a:solidFill>
                <a:srgbClr val="F2AAA7"/>
              </a:solidFill>
            </a:endParaRPr>
          </a:p>
        </p:txBody>
      </p:sp>
      <p:sp>
        <p:nvSpPr>
          <p:cNvPr id="215" name="Google Shape;215;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0C2EA"/>
              </a:buClr>
              <a:buSzPts val="2200"/>
              <a:buNone/>
            </a:pPr>
            <a:r>
              <a:rPr b="0" i="0" lang="en-US">
                <a:solidFill>
                  <a:srgbClr val="90C2EA"/>
                </a:solidFill>
                <a:latin typeface="Comic Sans MS"/>
                <a:ea typeface="Comic Sans MS"/>
                <a:cs typeface="Comic Sans MS"/>
                <a:sym typeface="Comic Sans MS"/>
              </a:rPr>
              <a:t>Snowflake currently supports the following types of subqueries:</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Uncorrelated scalar subqueries in any place that a value expression can be used.</a:t>
            </a:r>
            <a:endParaRPr/>
          </a:p>
          <a:p>
            <a:pPr indent="-88900" lvl="0" marL="228600" rtl="0" algn="l">
              <a:lnSpc>
                <a:spcPct val="90000"/>
              </a:lnSpc>
              <a:spcBef>
                <a:spcPts val="1000"/>
              </a:spcBef>
              <a:spcAft>
                <a:spcPts val="0"/>
              </a:spcAft>
              <a:buClr>
                <a:schemeClr val="lt1"/>
              </a:buClr>
              <a:buSzPts val="2200"/>
              <a:buFont typeface="Arial"/>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Correlated scalar subqueries in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WHERE</a:t>
            </a:r>
            <a:r>
              <a:rPr b="0" i="0" lang="en-US">
                <a:solidFill>
                  <a:srgbClr val="90C2EA"/>
                </a:solidFill>
                <a:latin typeface="Comic Sans MS"/>
                <a:ea typeface="Comic Sans MS"/>
                <a:cs typeface="Comic Sans MS"/>
                <a:sym typeface="Comic Sans MS"/>
              </a:rPr>
              <a:t> clauses.</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EXISTS, ANY / ALL, and IN subqueries in </a:t>
            </a:r>
            <a:r>
              <a:rPr b="0" i="0" lang="en-US" u="sng" strike="noStrike">
                <a:solidFill>
                  <a:srgbClr val="90C2EA"/>
                </a:solidFill>
                <a:latin typeface="Comic Sans MS"/>
                <a:ea typeface="Comic Sans MS"/>
                <a:cs typeface="Comic Sans MS"/>
                <a:sym typeface="Comic Sans MS"/>
                <a:hlinkClick r:id="rId4">
                  <a:extLst>
                    <a:ext uri="{A12FA001-AC4F-418D-AE19-62706E023703}">
                      <ahyp:hlinkClr val="tx"/>
                    </a:ext>
                  </a:extLst>
                </a:hlinkClick>
              </a:rPr>
              <a:t>WHERE</a:t>
            </a:r>
            <a:r>
              <a:rPr b="0" i="0" lang="en-US">
                <a:solidFill>
                  <a:srgbClr val="90C2EA"/>
                </a:solidFill>
                <a:latin typeface="Comic Sans MS"/>
                <a:ea typeface="Comic Sans MS"/>
                <a:cs typeface="Comic Sans MS"/>
                <a:sym typeface="Comic Sans MS"/>
              </a:rPr>
              <a:t> clauses. These subqueries can be correlated or uncorrelated.</a:t>
            </a:r>
            <a:endParaRPr/>
          </a:p>
          <a:p>
            <a:pPr indent="-88900" lvl="0" marL="228600" rtl="0" algn="l">
              <a:lnSpc>
                <a:spcPct val="90000"/>
              </a:lnSpc>
              <a:spcBef>
                <a:spcPts val="1000"/>
              </a:spcBef>
              <a:spcAft>
                <a:spcPts val="0"/>
              </a:spcAft>
              <a:buClr>
                <a:schemeClr val="lt1"/>
              </a:buClr>
              <a:buSzPts val="2200"/>
              <a:buNone/>
            </a:pPr>
            <a:r>
              <a:t/>
            </a:r>
            <a:endParaRPr/>
          </a:p>
        </p:txBody>
      </p:sp>
      <p:pic>
        <p:nvPicPr>
          <p:cNvPr id="216" name="Google Shape;216;p11"/>
          <p:cNvPicPr preferRelativeResize="0"/>
          <p:nvPr/>
        </p:nvPicPr>
        <p:blipFill rotWithShape="1">
          <a:blip r:embed="rId5">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5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5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500"/>
                                        <p:tgtEl>
                                          <p:spTgt spid="2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1074198" y="497151"/>
            <a:ext cx="10458635" cy="10031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2AAA7"/>
              </a:buClr>
              <a:buSzPct val="100000"/>
              <a:buFont typeface="Arial Black"/>
              <a:buNone/>
            </a:pPr>
            <a:r>
              <a:rPr b="0" i="0" lang="en-US">
                <a:solidFill>
                  <a:srgbClr val="F2AAA7"/>
                </a:solidFill>
                <a:latin typeface="Arial Black"/>
                <a:ea typeface="Arial Black"/>
                <a:cs typeface="Arial Black"/>
                <a:sym typeface="Arial Black"/>
              </a:rPr>
              <a:t>SCALAR SUBQUERIES</a:t>
            </a:r>
            <a:br>
              <a:rPr b="0" i="0" lang="en-US">
                <a:solidFill>
                  <a:srgbClr val="505C63"/>
                </a:solidFill>
                <a:latin typeface="Helvetica Neue"/>
                <a:ea typeface="Helvetica Neue"/>
                <a:cs typeface="Helvetica Neue"/>
                <a:sym typeface="Helvetica Neue"/>
              </a:rPr>
            </a:br>
            <a:endParaRPr/>
          </a:p>
        </p:txBody>
      </p:sp>
      <p:sp>
        <p:nvSpPr>
          <p:cNvPr id="222" name="Google Shape;222;p12"/>
          <p:cNvSpPr txBox="1"/>
          <p:nvPr>
            <p:ph idx="1" type="body"/>
          </p:nvPr>
        </p:nvSpPr>
        <p:spPr>
          <a:xfrm>
            <a:off x="818712" y="1500326"/>
            <a:ext cx="10554574" cy="50869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 scalar subquery is a subquery that returns at most one row. A scalar subquery can appear anywhere that a value expression can appear, including the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SELECT</a:t>
            </a:r>
            <a:r>
              <a:rPr b="0" i="0" lang="en-US">
                <a:solidFill>
                  <a:srgbClr val="90C2EA"/>
                </a:solidFill>
                <a:latin typeface="Comic Sans MS"/>
                <a:ea typeface="Comic Sans MS"/>
                <a:cs typeface="Comic Sans MS"/>
                <a:sym typeface="Comic Sans MS"/>
              </a:rPr>
              <a:t> list, </a:t>
            </a:r>
            <a:r>
              <a:rPr b="0" i="0" lang="en-US" u="sng" strike="noStrike">
                <a:solidFill>
                  <a:srgbClr val="90C2EA"/>
                </a:solidFill>
                <a:latin typeface="Comic Sans MS"/>
                <a:ea typeface="Comic Sans MS"/>
                <a:cs typeface="Comic Sans MS"/>
                <a:sym typeface="Comic Sans MS"/>
                <a:hlinkClick r:id="rId4">
                  <a:extLst>
                    <a:ext uri="{A12FA001-AC4F-418D-AE19-62706E023703}">
                      <ahyp:hlinkClr val="tx"/>
                    </a:ext>
                  </a:extLst>
                </a:hlinkClick>
              </a:rPr>
              <a:t>GROUP BY</a:t>
            </a:r>
            <a:r>
              <a:rPr b="0" i="0" lang="en-US">
                <a:solidFill>
                  <a:srgbClr val="90C2EA"/>
                </a:solidFill>
                <a:latin typeface="Comic Sans MS"/>
                <a:ea typeface="Comic Sans MS"/>
                <a:cs typeface="Comic Sans MS"/>
                <a:sym typeface="Comic Sans MS"/>
              </a:rPr>
              <a:t> clause, or as an argument to a function in a </a:t>
            </a:r>
            <a:r>
              <a:rPr b="0" i="0" lang="en-US" u="sng" strike="noStrike">
                <a:solidFill>
                  <a:srgbClr val="90C2EA"/>
                </a:solidFill>
                <a:latin typeface="Comic Sans MS"/>
                <a:ea typeface="Comic Sans MS"/>
                <a:cs typeface="Comic Sans MS"/>
                <a:sym typeface="Comic Sans MS"/>
                <a:hlinkClick r:id="rId5">
                  <a:extLst>
                    <a:ext uri="{A12FA001-AC4F-418D-AE19-62706E023703}">
                      <ahyp:hlinkClr val="tx"/>
                    </a:ext>
                  </a:extLst>
                </a:hlinkClick>
              </a:rPr>
              <a:t>WHERE</a:t>
            </a:r>
            <a:r>
              <a:rPr b="0" i="0" lang="en-US">
                <a:solidFill>
                  <a:srgbClr val="90C2EA"/>
                </a:solidFill>
                <a:latin typeface="Comic Sans MS"/>
                <a:ea typeface="Comic Sans MS"/>
                <a:cs typeface="Comic Sans MS"/>
                <a:sym typeface="Comic Sans MS"/>
              </a:rPr>
              <a:t> or </a:t>
            </a:r>
            <a:r>
              <a:rPr b="0" i="0" lang="en-US" u="sng" strike="noStrike">
                <a:solidFill>
                  <a:srgbClr val="90C2EA"/>
                </a:solidFill>
                <a:latin typeface="Comic Sans MS"/>
                <a:ea typeface="Comic Sans MS"/>
                <a:cs typeface="Comic Sans MS"/>
                <a:sym typeface="Comic Sans MS"/>
                <a:hlinkClick r:id="rId6">
                  <a:extLst>
                    <a:ext uri="{A12FA001-AC4F-418D-AE19-62706E023703}">
                      <ahyp:hlinkClr val="tx"/>
                    </a:ext>
                  </a:extLst>
                </a:hlinkClick>
              </a:rPr>
              <a:t>HAVING</a:t>
            </a:r>
            <a:r>
              <a:rPr b="0" i="0" lang="en-US">
                <a:solidFill>
                  <a:srgbClr val="90C2EA"/>
                </a:solidFill>
                <a:latin typeface="Comic Sans MS"/>
                <a:ea typeface="Comic Sans MS"/>
                <a:cs typeface="Comic Sans MS"/>
                <a:sym typeface="Comic Sans MS"/>
              </a:rPr>
              <a:t> clause.</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ts val="2200"/>
              <a:buNone/>
            </a:pPr>
            <a:r>
              <a:rPr b="0" i="0" lang="en-US">
                <a:solidFill>
                  <a:srgbClr val="FFFF00"/>
                </a:solidFill>
                <a:latin typeface="Comic Sans MS"/>
                <a:ea typeface="Comic Sans MS"/>
                <a:cs typeface="Comic Sans MS"/>
                <a:sym typeface="Comic Sans MS"/>
              </a:rPr>
              <a:t>Usage Notes</a:t>
            </a:r>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A scalar subquery can contain only one item in the </a:t>
            </a:r>
            <a:r>
              <a:rPr b="0" i="0" lang="en-US" u="sng" strike="noStrike">
                <a:solidFill>
                  <a:srgbClr val="90C2EA"/>
                </a:solidFill>
                <a:latin typeface="Comic Sans MS"/>
                <a:ea typeface="Comic Sans MS"/>
                <a:cs typeface="Comic Sans MS"/>
                <a:sym typeface="Comic Sans MS"/>
                <a:hlinkClick r:id="rId7">
                  <a:extLst>
                    <a:ext uri="{A12FA001-AC4F-418D-AE19-62706E023703}">
                      <ahyp:hlinkClr val="tx"/>
                    </a:ext>
                  </a:extLst>
                </a:hlinkClick>
              </a:rPr>
              <a:t>SELECT</a:t>
            </a:r>
            <a:r>
              <a:rPr b="0" i="0" lang="en-US">
                <a:solidFill>
                  <a:srgbClr val="90C2EA"/>
                </a:solidFill>
                <a:latin typeface="Comic Sans MS"/>
                <a:ea typeface="Comic Sans MS"/>
                <a:cs typeface="Comic Sans MS"/>
                <a:sym typeface="Comic Sans MS"/>
              </a:rPr>
              <a:t> list.</a:t>
            </a:r>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If a scalar subquery returns more than one row, a runtime error is generated.</a:t>
            </a:r>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Correlated scalar subqueries are currently supported only if they can be statically determined to return one row (e.g. if the </a:t>
            </a:r>
            <a:r>
              <a:rPr b="0" i="0" lang="en-US" u="sng" strike="noStrike">
                <a:solidFill>
                  <a:srgbClr val="90C2EA"/>
                </a:solidFill>
                <a:latin typeface="Comic Sans MS"/>
                <a:ea typeface="Comic Sans MS"/>
                <a:cs typeface="Comic Sans MS"/>
                <a:sym typeface="Comic Sans MS"/>
                <a:hlinkClick r:id="rId8">
                  <a:extLst>
                    <a:ext uri="{A12FA001-AC4F-418D-AE19-62706E023703}">
                      <ahyp:hlinkClr val="tx"/>
                    </a:ext>
                  </a:extLst>
                </a:hlinkClick>
              </a:rPr>
              <a:t>SELECT</a:t>
            </a:r>
            <a:r>
              <a:rPr b="0" i="0" lang="en-US">
                <a:solidFill>
                  <a:srgbClr val="90C2EA"/>
                </a:solidFill>
                <a:latin typeface="Comic Sans MS"/>
                <a:ea typeface="Comic Sans MS"/>
                <a:cs typeface="Comic Sans MS"/>
                <a:sym typeface="Comic Sans MS"/>
              </a:rPr>
              <a:t> list contains an aggregate function with no </a:t>
            </a:r>
            <a:r>
              <a:rPr b="0" i="0" lang="en-US" u="sng" strike="noStrike">
                <a:solidFill>
                  <a:srgbClr val="90C2EA"/>
                </a:solidFill>
                <a:latin typeface="Comic Sans MS"/>
                <a:ea typeface="Comic Sans MS"/>
                <a:cs typeface="Comic Sans MS"/>
                <a:sym typeface="Comic Sans MS"/>
                <a:hlinkClick r:id="rId9">
                  <a:extLst>
                    <a:ext uri="{A12FA001-AC4F-418D-AE19-62706E023703}">
                      <ahyp:hlinkClr val="tx"/>
                    </a:ext>
                  </a:extLst>
                </a:hlinkClick>
              </a:rPr>
              <a:t>GROUP BY</a:t>
            </a:r>
            <a:r>
              <a:rPr b="0" i="0" lang="en-US">
                <a:solidFill>
                  <a:srgbClr val="90C2EA"/>
                </a:solidFill>
                <a:latin typeface="Comic Sans MS"/>
                <a:ea typeface="Comic Sans MS"/>
                <a:cs typeface="Comic Sans MS"/>
                <a:sym typeface="Comic Sans MS"/>
              </a:rPr>
              <a:t>).</a:t>
            </a:r>
            <a:endParaRPr/>
          </a:p>
          <a:p>
            <a:pPr indent="-228600" lvl="0" marL="228600" rtl="0" algn="l">
              <a:lnSpc>
                <a:spcPct val="90000"/>
              </a:lnSpc>
              <a:spcBef>
                <a:spcPts val="1000"/>
              </a:spcBef>
              <a:spcAft>
                <a:spcPts val="0"/>
              </a:spcAft>
              <a:buClr>
                <a:srgbClr val="90C2EA"/>
              </a:buClr>
              <a:buSzPts val="2200"/>
              <a:buFont typeface="Arial"/>
              <a:buChar char="•"/>
            </a:pPr>
            <a:r>
              <a:rPr lang="en-US">
                <a:solidFill>
                  <a:srgbClr val="90C2EA"/>
                </a:solidFill>
                <a:latin typeface="Comic Sans MS"/>
                <a:ea typeface="Comic Sans MS"/>
                <a:cs typeface="Comic Sans MS"/>
                <a:sym typeface="Comic Sans MS"/>
              </a:rPr>
              <a:t>A</a:t>
            </a:r>
            <a:r>
              <a:rPr b="0" i="0" lang="en-US">
                <a:solidFill>
                  <a:srgbClr val="90C2EA"/>
                </a:solidFill>
                <a:latin typeface="Comic Sans MS"/>
                <a:ea typeface="Comic Sans MS"/>
                <a:cs typeface="Comic Sans MS"/>
                <a:sym typeface="Comic Sans MS"/>
              </a:rPr>
              <a:t>llowed only in uncorrelated scalar subqueries.</a:t>
            </a:r>
            <a:endParaRPr/>
          </a:p>
          <a:p>
            <a:pPr indent="0" lvl="0" marL="0" rtl="0" algn="l">
              <a:lnSpc>
                <a:spcPct val="90000"/>
              </a:lnSpc>
              <a:spcBef>
                <a:spcPts val="1000"/>
              </a:spcBef>
              <a:spcAft>
                <a:spcPts val="0"/>
              </a:spcAft>
              <a:buClr>
                <a:schemeClr val="lt1"/>
              </a:buClr>
              <a:buSzPts val="2200"/>
              <a:buNone/>
            </a:pPr>
            <a:r>
              <a:t/>
            </a:r>
            <a:endParaRPr b="0" i="0">
              <a:solidFill>
                <a:srgbClr val="000000"/>
              </a:solidFill>
              <a:latin typeface="Helvetica Neue"/>
              <a:ea typeface="Helvetica Neue"/>
              <a:cs typeface="Helvetica Neue"/>
              <a:sym typeface="Helvetica Neue"/>
            </a:endParaRPr>
          </a:p>
        </p:txBody>
      </p:sp>
      <p:pic>
        <p:nvPicPr>
          <p:cNvPr id="223" name="Google Shape;223;p12"/>
          <p:cNvPicPr preferRelativeResize="0"/>
          <p:nvPr/>
        </p:nvPicPr>
        <p:blipFill rotWithShape="1">
          <a:blip r:embed="rId10">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5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5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5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5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5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5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5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500"/>
                                        <p:tgtEl>
                                          <p:spTgt spid="22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29" name="Google Shape;229;p13"/>
          <p:cNvSpPr txBox="1"/>
          <p:nvPr>
            <p:ph idx="1" type="body"/>
          </p:nvPr>
        </p:nvSpPr>
        <p:spPr>
          <a:xfrm>
            <a:off x="685800" y="2317072"/>
            <a:ext cx="10820400" cy="39016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Uncorrelated scalar subqueries are supported anywhere that a value expression is allowed.</a:t>
            </a:r>
            <a:endParaRPr/>
          </a:p>
          <a:p>
            <a:pPr indent="-88900" lvl="0" marL="228600" rtl="0" algn="l">
              <a:lnSpc>
                <a:spcPct val="90000"/>
              </a:lnSpc>
              <a:spcBef>
                <a:spcPts val="1000"/>
              </a:spcBef>
              <a:spcAft>
                <a:spcPts val="0"/>
              </a:spcAft>
              <a:buClr>
                <a:schemeClr val="lt1"/>
              </a:buClr>
              <a:buSzPts val="2200"/>
              <a:buFont typeface="Arial"/>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Subqueries with a correlation inside of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FLATTEN</a:t>
            </a:r>
            <a:r>
              <a:rPr b="0" i="0" lang="en-US">
                <a:solidFill>
                  <a:srgbClr val="90C2EA"/>
                </a:solidFill>
                <a:latin typeface="Comic Sans MS"/>
                <a:ea typeface="Comic Sans MS"/>
                <a:cs typeface="Comic Sans MS"/>
                <a:sym typeface="Comic Sans MS"/>
              </a:rPr>
              <a:t> are currently unsupported.</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The </a:t>
            </a:r>
            <a:r>
              <a:rPr b="0" i="0" lang="en-US" u="sng" strike="noStrike">
                <a:solidFill>
                  <a:srgbClr val="90C2EA"/>
                </a:solidFill>
                <a:latin typeface="Comic Sans MS"/>
                <a:ea typeface="Comic Sans MS"/>
                <a:cs typeface="Comic Sans MS"/>
                <a:sym typeface="Comic Sans MS"/>
                <a:hlinkClick r:id="rId4">
                  <a:extLst>
                    <a:ext uri="{A12FA001-AC4F-418D-AE19-62706E023703}">
                      <ahyp:hlinkClr val="tx"/>
                    </a:ext>
                  </a:extLst>
                </a:hlinkClick>
              </a:rPr>
              <a:t>LIMIT / FETCH</a:t>
            </a:r>
            <a:r>
              <a:rPr b="0" i="0" lang="en-US">
                <a:solidFill>
                  <a:srgbClr val="90C2EA"/>
                </a:solidFill>
                <a:latin typeface="Comic Sans MS"/>
                <a:ea typeface="Comic Sans MS"/>
                <a:cs typeface="Comic Sans MS"/>
                <a:sym typeface="Comic Sans MS"/>
              </a:rPr>
              <a:t> clause</a:t>
            </a:r>
            <a:endParaRPr/>
          </a:p>
          <a:p>
            <a:pPr indent="0" lvl="0" marL="0" rtl="0" algn="l">
              <a:lnSpc>
                <a:spcPct val="90000"/>
              </a:lnSpc>
              <a:spcBef>
                <a:spcPts val="1000"/>
              </a:spcBef>
              <a:spcAft>
                <a:spcPts val="0"/>
              </a:spcAft>
              <a:buClr>
                <a:schemeClr val="lt1"/>
              </a:buClr>
              <a:buSzPts val="2200"/>
              <a:buNone/>
            </a:pPr>
            <a:r>
              <a:t/>
            </a:r>
            <a:endParaRPr/>
          </a:p>
        </p:txBody>
      </p:sp>
      <p:pic>
        <p:nvPicPr>
          <p:cNvPr id="230" name="Google Shape;230;p13"/>
          <p:cNvPicPr preferRelativeResize="0"/>
          <p:nvPr/>
        </p:nvPicPr>
        <p:blipFill rotWithShape="1">
          <a:blip r:embed="rId5">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 calcmode="lin" valueType="num">
                                      <p:cBhvr additive="base">
                                        <p:cTn dur="500"/>
                                        <p:tgtEl>
                                          <p:spTgt spid="2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 calcmode="lin" valueType="num">
                                      <p:cBhvr additive="base">
                                        <p:cTn dur="500"/>
                                        <p:tgtEl>
                                          <p:spTgt spid="22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 calcmode="lin" valueType="num">
                                      <p:cBhvr additive="base">
                                        <p:cTn dur="500"/>
                                        <p:tgtEl>
                                          <p:spTgt spid="22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 calcmode="lin" valueType="num">
                                      <p:cBhvr additive="base">
                                        <p:cTn dur="500"/>
                                        <p:tgtEl>
                                          <p:spTgt spid="22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 calcmode="lin" valueType="num">
                                      <p:cBhvr additive="base">
                                        <p:cTn dur="500"/>
                                        <p:tgtEl>
                                          <p:spTgt spid="22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 calcmode="lin" valueType="num">
                                      <p:cBhvr additive="base">
                                        <p:cTn dur="500"/>
                                        <p:tgtEl>
                                          <p:spTgt spid="22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EXAMPLES 1.</a:t>
            </a:r>
            <a:endParaRPr>
              <a:solidFill>
                <a:srgbClr val="F2AAA7"/>
              </a:solidFill>
              <a:latin typeface="Arial Black"/>
              <a:ea typeface="Arial Black"/>
              <a:cs typeface="Arial Black"/>
              <a:sym typeface="Arial Black"/>
            </a:endParaRPr>
          </a:p>
        </p:txBody>
      </p:sp>
      <p:sp>
        <p:nvSpPr>
          <p:cNvPr id="236" name="Google Shape;236;p14"/>
          <p:cNvSpPr txBox="1"/>
          <p:nvPr>
            <p:ph idx="1" type="body"/>
          </p:nvPr>
        </p:nvSpPr>
        <p:spPr>
          <a:xfrm>
            <a:off x="685800" y="2212315"/>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This example shows a basic uncorrelated subquery in a WHERE clause:</a:t>
            </a:r>
            <a:endParaRPr/>
          </a:p>
          <a:p>
            <a:pPr indent="0" lvl="0" marL="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88900" lvl="0" marL="22860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employee_id</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from employees</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where salary = (select max(salary) from employees);</a:t>
            </a:r>
            <a:endParaRPr>
              <a:solidFill>
                <a:srgbClr val="F2D883"/>
              </a:solidFill>
              <a:latin typeface="Comic Sans MS"/>
              <a:ea typeface="Comic Sans MS"/>
              <a:cs typeface="Comic Sans MS"/>
              <a:sym typeface="Comic Sans MS"/>
            </a:endParaRPr>
          </a:p>
        </p:txBody>
      </p:sp>
      <p:pic>
        <p:nvPicPr>
          <p:cNvPr id="237" name="Google Shape;237;p14"/>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685800" y="764373"/>
            <a:ext cx="10820400" cy="10022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 2.</a:t>
            </a:r>
            <a:endParaRPr>
              <a:solidFill>
                <a:srgbClr val="F2AAA7"/>
              </a:solidFill>
              <a:latin typeface="Arial Black"/>
              <a:ea typeface="Arial Black"/>
              <a:cs typeface="Arial Black"/>
              <a:sym typeface="Arial Black"/>
            </a:endParaRPr>
          </a:p>
        </p:txBody>
      </p:sp>
      <p:sp>
        <p:nvSpPr>
          <p:cNvPr id="243" name="Google Shape;243;p15"/>
          <p:cNvSpPr txBox="1"/>
          <p:nvPr>
            <p:ph idx="1" type="body"/>
          </p:nvPr>
        </p:nvSpPr>
        <p:spPr>
          <a:xfrm>
            <a:off x="685800" y="1890944"/>
            <a:ext cx="10820400" cy="48383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This example shows an uncorrelated subquery in a FROM clause; this basic subquery returns a subset of the information in the international_GDP table. The overall query lists jobs in “high-wage” countries where the annual pay of the job is the same as the per_capita_GDP in that country.</a:t>
            </a:r>
            <a:endParaRPr/>
          </a:p>
          <a:p>
            <a:pPr indent="-88900" lvl="0" marL="228600" rtl="0" algn="l">
              <a:lnSpc>
                <a:spcPct val="90000"/>
              </a:lnSpc>
              <a:spcBef>
                <a:spcPts val="1000"/>
              </a:spcBef>
              <a:spcAft>
                <a:spcPts val="0"/>
              </a:spcAft>
              <a:buClr>
                <a:schemeClr val="lt1"/>
              </a:buClr>
              <a:buSzPts val="22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p.name, p.annual_wage, p.country</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pay as p inner join (select name, per_capita_gdp</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international_gdp</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where per_capita_gdp &gt;= 10000.0) as pcg</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on pcg.per_capita_gdp = p.annual_wage and p.country = pcg.name;</a:t>
            </a:r>
            <a:endParaRPr/>
          </a:p>
        </p:txBody>
      </p:sp>
      <p:pic>
        <p:nvPicPr>
          <p:cNvPr id="244" name="Google Shape;244;p15"/>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 calcmode="lin" valueType="num">
                                      <p:cBhvr additive="base">
                                        <p:cTn dur="500"/>
                                        <p:tgtEl>
                                          <p:spTgt spid="2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 calcmode="lin" valueType="num">
                                      <p:cBhvr additive="base">
                                        <p:cTn dur="500"/>
                                        <p:tgtEl>
                                          <p:spTgt spid="2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 calcmode="lin" valueType="num">
                                      <p:cBhvr additive="base">
                                        <p:cTn dur="500"/>
                                        <p:tgtEl>
                                          <p:spTgt spid="2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 calcmode="lin" valueType="num">
                                      <p:cBhvr additive="base">
                                        <p:cTn dur="500"/>
                                        <p:tgtEl>
                                          <p:spTgt spid="2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 calcmode="lin" valueType="num">
                                      <p:cBhvr additive="base">
                                        <p:cTn dur="500"/>
                                        <p:tgtEl>
                                          <p:spTgt spid="24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 calcmode="lin" valueType="num">
                                      <p:cBhvr additive="base">
                                        <p:cTn dur="500"/>
                                        <p:tgtEl>
                                          <p:spTgt spid="24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 calcmode="lin" valueType="num">
                                      <p:cBhvr additive="base">
                                        <p:cTn dur="500"/>
                                        <p:tgtEl>
                                          <p:spTgt spid="24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0" i="0" lang="en-US">
                <a:solidFill>
                  <a:srgbClr val="F2AAA7"/>
                </a:solidFill>
                <a:latin typeface="Arial Black"/>
                <a:ea typeface="Arial Black"/>
                <a:cs typeface="Arial Black"/>
                <a:sym typeface="Arial Black"/>
              </a:rPr>
              <a:t>LIMITATIONS</a:t>
            </a:r>
            <a:endParaRPr>
              <a:solidFill>
                <a:srgbClr val="F2AAA7"/>
              </a:solidFill>
              <a:latin typeface="Arial Black"/>
              <a:ea typeface="Arial Black"/>
              <a:cs typeface="Arial Black"/>
              <a:sym typeface="Arial Black"/>
            </a:endParaRPr>
          </a:p>
        </p:txBody>
      </p:sp>
      <p:sp>
        <p:nvSpPr>
          <p:cNvPr id="250" name="Google Shape;250;p1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0C2EA"/>
              </a:buClr>
              <a:buSzPts val="2200"/>
              <a:buNone/>
            </a:pPr>
            <a:r>
              <a:rPr b="0" i="0" lang="en-US">
                <a:solidFill>
                  <a:srgbClr val="90C2EA"/>
                </a:solidFill>
                <a:latin typeface="Comic Sans MS"/>
                <a:ea typeface="Comic Sans MS"/>
                <a:cs typeface="Comic Sans MS"/>
                <a:sym typeface="Comic Sans MS"/>
              </a:rPr>
              <a:t>Although subqueries can contain a wide range of SELECT statements, they have the following limitations:</a:t>
            </a:r>
            <a:endParaRPr/>
          </a:p>
          <a:p>
            <a:pPr indent="-88900" lvl="0" marL="22860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Some clauses are not allowed inside of ANY/ALL/NOT EXISTS subqueries.</a:t>
            </a:r>
            <a:endParaRPr/>
          </a:p>
          <a:p>
            <a:pPr indent="-88900" lvl="0" marL="228600" rtl="0" algn="l">
              <a:lnSpc>
                <a:spcPct val="90000"/>
              </a:lnSpc>
              <a:spcBef>
                <a:spcPts val="1000"/>
              </a:spcBef>
              <a:spcAft>
                <a:spcPts val="0"/>
              </a:spcAft>
              <a:buClr>
                <a:schemeClr val="lt1"/>
              </a:buClr>
              <a:buSzPts val="2200"/>
              <a:buFont typeface="Arial"/>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Font typeface="Arial"/>
              <a:buChar char="•"/>
            </a:pPr>
            <a:r>
              <a:rPr b="0" i="0" lang="en-US">
                <a:solidFill>
                  <a:srgbClr val="90C2EA"/>
                </a:solidFill>
                <a:latin typeface="Comic Sans MS"/>
                <a:ea typeface="Comic Sans MS"/>
                <a:cs typeface="Comic Sans MS"/>
                <a:sym typeface="Comic Sans MS"/>
              </a:rPr>
              <a:t>The only type of subquery that allows a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LIMIT / FETCH</a:t>
            </a:r>
            <a:r>
              <a:rPr b="0" i="0" lang="en-US">
                <a:solidFill>
                  <a:srgbClr val="90C2EA"/>
                </a:solidFill>
                <a:latin typeface="Comic Sans MS"/>
                <a:ea typeface="Comic Sans MS"/>
                <a:cs typeface="Comic Sans MS"/>
                <a:sym typeface="Comic Sans MS"/>
              </a:rPr>
              <a:t> clause is an uncorrelated scalar subquery. Also, because an uncorrelated scalar subquery returns only 1 row, the LIMIT clause has little or no practical value inside a subquery.</a:t>
            </a:r>
            <a:endParaRPr/>
          </a:p>
          <a:p>
            <a:pPr indent="-88900" lvl="0" marL="228600" rtl="0" algn="l">
              <a:lnSpc>
                <a:spcPct val="90000"/>
              </a:lnSpc>
              <a:spcBef>
                <a:spcPts val="1000"/>
              </a:spcBef>
              <a:spcAft>
                <a:spcPts val="0"/>
              </a:spcAft>
              <a:buClr>
                <a:schemeClr val="lt1"/>
              </a:buClr>
              <a:buSzPts val="2200"/>
              <a:buNone/>
            </a:pPr>
            <a:r>
              <a:t/>
            </a:r>
            <a:endParaRPr/>
          </a:p>
        </p:txBody>
      </p:sp>
      <p:pic>
        <p:nvPicPr>
          <p:cNvPr id="251" name="Google Shape;251;p16"/>
          <p:cNvPicPr preferRelativeResize="0"/>
          <p:nvPr/>
        </p:nvPicPr>
        <p:blipFill rotWithShape="1">
          <a:blip r:embed="rId4">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500"/>
                                        <p:tgtEl>
                                          <p:spTgt spid="2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 calcmode="lin" valueType="num">
                                      <p:cBhvr additive="base">
                                        <p:cTn dur="500"/>
                                        <p:tgtEl>
                                          <p:spTgt spid="2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 calcmode="lin" valueType="num">
                                      <p:cBhvr additive="base">
                                        <p:cTn dur="500"/>
                                        <p:tgtEl>
                                          <p:spTgt spid="2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 calcmode="lin" valueType="num">
                                      <p:cBhvr additive="base">
                                        <p:cTn dur="500"/>
                                        <p:tgtEl>
                                          <p:spTgt spid="2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 calcmode="lin" valueType="num">
                                      <p:cBhvr additive="base">
                                        <p:cTn dur="500"/>
                                        <p:tgtEl>
                                          <p:spTgt spid="2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 calcmode="lin" valueType="num">
                                      <p:cBhvr additive="base">
                                        <p:cTn dur="500"/>
                                        <p:tgtEl>
                                          <p:spTgt spid="2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685800" y="654852"/>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WHAT IS CTE </a:t>
            </a:r>
            <a:endParaRPr>
              <a:solidFill>
                <a:srgbClr val="F2AAA7"/>
              </a:solidFill>
              <a:latin typeface="Arial Black"/>
              <a:ea typeface="Arial Black"/>
              <a:cs typeface="Arial Black"/>
              <a:sym typeface="Arial Black"/>
            </a:endParaRPr>
          </a:p>
        </p:txBody>
      </p:sp>
      <p:sp>
        <p:nvSpPr>
          <p:cNvPr id="257" name="Google Shape;257;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A Common Table Expression (CTE) is a query created using a WITH statement. We can simply use its output as a temporary table, just like a subquery. It only exists during the execution of that query.</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 The CTE defines the temporary view’s name, an optional list of column names, and a query expression (i.e. a SELECT statement).</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CTEs increase modularity and simplify maintenance.</a:t>
            </a:r>
            <a:endParaRPr/>
          </a:p>
          <a:p>
            <a:pPr indent="-88900" lvl="0" marL="228600" rtl="0" algn="l">
              <a:lnSpc>
                <a:spcPct val="90000"/>
              </a:lnSpc>
              <a:spcBef>
                <a:spcPts val="1000"/>
              </a:spcBef>
              <a:spcAft>
                <a:spcPts val="0"/>
              </a:spcAft>
              <a:buClr>
                <a:schemeClr val="lt1"/>
              </a:buClr>
              <a:buSzPts val="2200"/>
              <a:buNone/>
            </a:pPr>
            <a:r>
              <a:t/>
            </a:r>
            <a:endParaRPr>
              <a:latin typeface="Arial"/>
              <a:ea typeface="Arial"/>
              <a:cs typeface="Arial"/>
              <a:sym typeface="Arial"/>
            </a:endParaRPr>
          </a:p>
          <a:p>
            <a:pPr indent="-88900" lvl="0" marL="228600" rtl="0" algn="l">
              <a:lnSpc>
                <a:spcPct val="90000"/>
              </a:lnSpc>
              <a:spcBef>
                <a:spcPts val="1000"/>
              </a:spcBef>
              <a:spcAft>
                <a:spcPts val="0"/>
              </a:spcAft>
              <a:buClr>
                <a:schemeClr val="lt1"/>
              </a:buClr>
              <a:buSzPts val="2200"/>
              <a:buNone/>
            </a:pPr>
            <a:r>
              <a:t/>
            </a:r>
            <a:endParaRPr/>
          </a:p>
        </p:txBody>
      </p:sp>
      <p:pic>
        <p:nvPicPr>
          <p:cNvPr id="258" name="Google Shape;258;p17"/>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1000"/>
                                        <p:tgtEl>
                                          <p:spTgt spid="25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685800" y="453655"/>
            <a:ext cx="10820400" cy="824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1" i="0" lang="en-US">
                <a:solidFill>
                  <a:srgbClr val="F2AAA7"/>
                </a:solidFill>
                <a:latin typeface="Arial Black"/>
                <a:ea typeface="Arial Black"/>
                <a:cs typeface="Arial Black"/>
                <a:sym typeface="Arial Black"/>
              </a:rPr>
              <a:t>TYPES OF CTE</a:t>
            </a:r>
            <a:endParaRPr>
              <a:solidFill>
                <a:srgbClr val="F2AAA7"/>
              </a:solidFill>
              <a:latin typeface="Arial Black"/>
              <a:ea typeface="Arial Black"/>
              <a:cs typeface="Arial Black"/>
              <a:sym typeface="Arial Black"/>
            </a:endParaRPr>
          </a:p>
        </p:txBody>
      </p:sp>
      <p:sp>
        <p:nvSpPr>
          <p:cNvPr id="264" name="Google Shape;264;p18"/>
          <p:cNvSpPr txBox="1"/>
          <p:nvPr>
            <p:ph idx="1" type="body"/>
          </p:nvPr>
        </p:nvSpPr>
        <p:spPr>
          <a:xfrm>
            <a:off x="685800" y="1278384"/>
            <a:ext cx="10820400" cy="5579615"/>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90C2EA"/>
              </a:buClr>
              <a:buSzPct val="100000"/>
              <a:buNone/>
            </a:pPr>
            <a:r>
              <a:rPr b="0" i="0" lang="en-US">
                <a:solidFill>
                  <a:srgbClr val="90C2EA"/>
                </a:solidFill>
                <a:latin typeface="Comic Sans MS"/>
                <a:ea typeface="Comic Sans MS"/>
                <a:cs typeface="Comic Sans MS"/>
                <a:sym typeface="Comic Sans MS"/>
              </a:rPr>
              <a:t>There are two types of CTEs :</a:t>
            </a:r>
            <a:endParaRPr/>
          </a:p>
          <a:p>
            <a:pPr indent="0" lvl="0" marL="0" rtl="0" algn="l">
              <a:lnSpc>
                <a:spcPct val="90000"/>
              </a:lnSpc>
              <a:spcBef>
                <a:spcPts val="1000"/>
              </a:spcBef>
              <a:spcAft>
                <a:spcPts val="0"/>
              </a:spcAft>
              <a:buClr>
                <a:schemeClr val="lt1"/>
              </a:buClr>
              <a:buSzPct val="100000"/>
              <a:buNone/>
            </a:pPr>
            <a:r>
              <a:t/>
            </a:r>
            <a:endParaRPr b="0"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ct val="100000"/>
              <a:buNone/>
            </a:pPr>
            <a:r>
              <a:rPr b="1" i="0" lang="en-US">
                <a:solidFill>
                  <a:srgbClr val="FFFF00"/>
                </a:solidFill>
                <a:latin typeface="Comic Sans MS"/>
                <a:ea typeface="Comic Sans MS"/>
                <a:cs typeface="Comic Sans MS"/>
                <a:sym typeface="Comic Sans MS"/>
              </a:rPr>
              <a:t>Non-Recursive CTEs</a:t>
            </a:r>
            <a:endParaRPr/>
          </a:p>
          <a:p>
            <a:pPr indent="0" lvl="0" marL="0" rtl="0" algn="l">
              <a:lnSpc>
                <a:spcPct val="90000"/>
              </a:lnSpc>
              <a:spcBef>
                <a:spcPts val="1000"/>
              </a:spcBef>
              <a:spcAft>
                <a:spcPts val="0"/>
              </a:spcAft>
              <a:buClr>
                <a:schemeClr val="lt1"/>
              </a:buClr>
              <a:buSzPct val="100000"/>
              <a:buNone/>
            </a:pPr>
            <a:r>
              <a:t/>
            </a:r>
            <a:endParaRPr b="1" i="0">
              <a:solidFill>
                <a:srgbClr val="FFFF00"/>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ct val="100000"/>
              <a:buChar char="•"/>
            </a:pPr>
            <a:r>
              <a:rPr b="0" i="0" lang="en-US">
                <a:solidFill>
                  <a:srgbClr val="90C2EA"/>
                </a:solidFill>
                <a:latin typeface="Comic Sans MS"/>
                <a:ea typeface="Comic Sans MS"/>
                <a:cs typeface="Comic Sans MS"/>
                <a:sym typeface="Comic Sans MS"/>
              </a:rPr>
              <a:t>Non-Recursive CTEs are simple where the CTE doesn’t use any recursion, or repeated processing in of a sub-routine. </a:t>
            </a:r>
            <a:endParaRPr/>
          </a:p>
          <a:p>
            <a:pPr indent="-99377" lvl="0" marL="228600" rtl="0" algn="l">
              <a:lnSpc>
                <a:spcPct val="90000"/>
              </a:lnSpc>
              <a:spcBef>
                <a:spcPts val="1000"/>
              </a:spcBef>
              <a:spcAft>
                <a:spcPts val="0"/>
              </a:spcAft>
              <a:buClr>
                <a:schemeClr val="lt1"/>
              </a:buClr>
              <a:buSzPct val="100000"/>
              <a:buNone/>
            </a:pPr>
            <a:r>
              <a:t/>
            </a:r>
            <a:endParaRPr b="0"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ct val="100000"/>
              <a:buNone/>
            </a:pPr>
            <a:r>
              <a:rPr b="1" lang="en-US">
                <a:solidFill>
                  <a:srgbClr val="FFFF00"/>
                </a:solidFill>
                <a:latin typeface="Comic Sans MS"/>
                <a:ea typeface="Comic Sans MS"/>
                <a:cs typeface="Comic Sans MS"/>
                <a:sym typeface="Comic Sans MS"/>
              </a:rPr>
              <a:t>R</a:t>
            </a:r>
            <a:r>
              <a:rPr b="1" i="0" lang="en-US">
                <a:solidFill>
                  <a:srgbClr val="FFFF00"/>
                </a:solidFill>
                <a:latin typeface="Comic Sans MS"/>
                <a:ea typeface="Comic Sans MS"/>
                <a:cs typeface="Comic Sans MS"/>
                <a:sym typeface="Comic Sans MS"/>
              </a:rPr>
              <a:t>ecursive CTEs</a:t>
            </a:r>
            <a:endParaRPr/>
          </a:p>
          <a:p>
            <a:pPr indent="0" lvl="0" marL="0" rtl="0" algn="l">
              <a:lnSpc>
                <a:spcPct val="90000"/>
              </a:lnSpc>
              <a:spcBef>
                <a:spcPts val="1000"/>
              </a:spcBef>
              <a:spcAft>
                <a:spcPts val="0"/>
              </a:spcAft>
              <a:buClr>
                <a:schemeClr val="lt1"/>
              </a:buClr>
              <a:buSzPct val="100000"/>
              <a:buNone/>
            </a:pPr>
            <a:r>
              <a:t/>
            </a:r>
            <a:endParaRPr b="1" i="0">
              <a:solidFill>
                <a:srgbClr val="FFFF00"/>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ct val="100000"/>
              <a:buChar char="•"/>
            </a:pPr>
            <a:r>
              <a:rPr b="0" i="0" lang="en-US">
                <a:solidFill>
                  <a:srgbClr val="90C2EA"/>
                </a:solidFill>
                <a:latin typeface="Comic Sans MS"/>
                <a:ea typeface="Comic Sans MS"/>
                <a:cs typeface="Comic Sans MS"/>
                <a:sym typeface="Comic Sans MS"/>
              </a:rPr>
              <a:t>A recursive CTE is a CTE that references itself. A recursive CTE can join a table to itself as many times as necessary to process hierarchical data in the table.</a:t>
            </a:r>
            <a:endParaRPr/>
          </a:p>
          <a:p>
            <a:pPr indent="-228600" lvl="0" marL="228600" rtl="0" algn="l">
              <a:lnSpc>
                <a:spcPct val="90000"/>
              </a:lnSpc>
              <a:spcBef>
                <a:spcPts val="1000"/>
              </a:spcBef>
              <a:spcAft>
                <a:spcPts val="0"/>
              </a:spcAft>
              <a:buClr>
                <a:srgbClr val="90C2EA"/>
              </a:buClr>
              <a:buSzPct val="100000"/>
              <a:buChar char="•"/>
            </a:pPr>
            <a:r>
              <a:rPr b="0" i="0" lang="en-US">
                <a:solidFill>
                  <a:srgbClr val="90C2EA"/>
                </a:solidFill>
                <a:latin typeface="Comic Sans MS"/>
                <a:ea typeface="Comic Sans MS"/>
                <a:cs typeface="Comic Sans MS"/>
                <a:sym typeface="Comic Sans MS"/>
              </a:rPr>
              <a:t>We can use Recursive CTE on hierarchical data it executes continuously until it returns whole hierarchical data</a:t>
            </a:r>
            <a:r>
              <a:rPr lang="en-US">
                <a:solidFill>
                  <a:srgbClr val="90C2EA"/>
                </a:solidFill>
                <a:latin typeface="Comic Sans MS"/>
                <a:ea typeface="Comic Sans MS"/>
                <a:cs typeface="Comic Sans MS"/>
                <a:sym typeface="Comic Sans MS"/>
              </a:rPr>
              <a:t>.</a:t>
            </a:r>
            <a:endParaRPr/>
          </a:p>
          <a:p>
            <a:pPr indent="-228600" lvl="0" marL="228600" rtl="0" algn="l">
              <a:lnSpc>
                <a:spcPct val="90000"/>
              </a:lnSpc>
              <a:spcBef>
                <a:spcPts val="1000"/>
              </a:spcBef>
              <a:spcAft>
                <a:spcPts val="0"/>
              </a:spcAft>
              <a:buClr>
                <a:srgbClr val="90C2EA"/>
              </a:buClr>
              <a:buSzPct val="100000"/>
              <a:buChar char="•"/>
            </a:pPr>
            <a:r>
              <a:rPr b="0" i="0" lang="en-US">
                <a:solidFill>
                  <a:srgbClr val="90C2EA"/>
                </a:solidFill>
                <a:latin typeface="Comic Sans MS"/>
                <a:ea typeface="Comic Sans MS"/>
                <a:cs typeface="Comic Sans MS"/>
                <a:sym typeface="Comic Sans MS"/>
              </a:rPr>
              <a:t>Recursive CTEs enable you to process hierarchical data, such as a parts explosion (component, sub-components) or a management hierarchy (manager, employees). </a:t>
            </a:r>
            <a:endParaRPr b="1"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lt1"/>
              </a:buClr>
              <a:buSzPct val="100000"/>
              <a:buNone/>
            </a:pPr>
            <a:r>
              <a:t/>
            </a:r>
            <a:endParaRPr/>
          </a:p>
        </p:txBody>
      </p:sp>
      <p:pic>
        <p:nvPicPr>
          <p:cNvPr id="265" name="Google Shape;265;p18"/>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500"/>
                                        <p:tgtEl>
                                          <p:spTgt spid="2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500"/>
                                        <p:tgtEl>
                                          <p:spTgt spid="2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 calcmode="lin" valueType="num">
                                      <p:cBhvr additive="base">
                                        <p:cTn dur="500"/>
                                        <p:tgtEl>
                                          <p:spTgt spid="26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 calcmode="lin" valueType="num">
                                      <p:cBhvr additive="base">
                                        <p:cTn dur="500"/>
                                        <p:tgtEl>
                                          <p:spTgt spid="26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 calcmode="lin" valueType="num">
                                      <p:cBhvr additive="base">
                                        <p:cTn dur="500"/>
                                        <p:tgtEl>
                                          <p:spTgt spid="26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 calcmode="lin" valueType="num">
                                      <p:cBhvr additive="base">
                                        <p:cTn dur="500"/>
                                        <p:tgtEl>
                                          <p:spTgt spid="26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 calcmode="lin" valueType="num">
                                      <p:cBhvr additive="base">
                                        <p:cTn dur="500"/>
                                        <p:tgtEl>
                                          <p:spTgt spid="26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 calcmode="lin" valueType="num">
                                      <p:cBhvr additive="base">
                                        <p:cTn dur="500"/>
                                        <p:tgtEl>
                                          <p:spTgt spid="26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 calcmode="lin" valueType="num">
                                      <p:cBhvr additive="base">
                                        <p:cTn dur="500"/>
                                        <p:tgtEl>
                                          <p:spTgt spid="26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anim calcmode="lin" valueType="num">
                                      <p:cBhvr additive="base">
                                        <p:cTn dur="500"/>
                                        <p:tgtEl>
                                          <p:spTgt spid="26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0" st="10"/>
                                            </p:txEl>
                                          </p:spTgt>
                                        </p:tgtEl>
                                        <p:attrNameLst>
                                          <p:attrName>style.visibility</p:attrName>
                                        </p:attrNameLst>
                                      </p:cBhvr>
                                      <p:to>
                                        <p:strVal val="visible"/>
                                      </p:to>
                                    </p:set>
                                    <p:anim calcmode="lin" valueType="num">
                                      <p:cBhvr additive="base">
                                        <p:cTn dur="500"/>
                                        <p:tgtEl>
                                          <p:spTgt spid="26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1" st="11"/>
                                            </p:txEl>
                                          </p:spTgt>
                                        </p:tgtEl>
                                        <p:attrNameLst>
                                          <p:attrName>style.visibility</p:attrName>
                                        </p:attrNameLst>
                                      </p:cBhvr>
                                      <p:to>
                                        <p:strVal val="visible"/>
                                      </p:to>
                                    </p:set>
                                    <p:anim calcmode="lin" valueType="num">
                                      <p:cBhvr additive="base">
                                        <p:cTn dur="500"/>
                                        <p:tgtEl>
                                          <p:spTgt spid="26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omic Sans MS"/>
              <a:buNone/>
            </a:pPr>
            <a:r>
              <a:rPr lang="en-US">
                <a:latin typeface="Comic Sans MS"/>
                <a:ea typeface="Comic Sans MS"/>
                <a:cs typeface="Comic Sans MS"/>
                <a:sym typeface="Comic Sans MS"/>
              </a:rPr>
              <a:t> </a:t>
            </a:r>
            <a:r>
              <a:rPr i="0" lang="en-US" sz="3200">
                <a:solidFill>
                  <a:srgbClr val="F2AAA7"/>
                </a:solidFill>
                <a:latin typeface="Arial Black"/>
                <a:ea typeface="Arial Black"/>
                <a:cs typeface="Arial Black"/>
                <a:sym typeface="Arial Black"/>
              </a:rPr>
              <a:t>NON-RECURSIVE CTES </a:t>
            </a:r>
            <a:r>
              <a:rPr lang="en-US" sz="3200">
                <a:solidFill>
                  <a:srgbClr val="F2AAA7"/>
                </a:solidFill>
                <a:latin typeface="Arial Black"/>
                <a:ea typeface="Arial Black"/>
                <a:cs typeface="Arial Black"/>
                <a:sym typeface="Arial Black"/>
              </a:rPr>
              <a:t>SYNTAX</a:t>
            </a:r>
            <a:endParaRPr sz="3200">
              <a:solidFill>
                <a:srgbClr val="F2AAA7"/>
              </a:solidFill>
              <a:latin typeface="Arial Black"/>
              <a:ea typeface="Arial Black"/>
              <a:cs typeface="Arial Black"/>
              <a:sym typeface="Arial Black"/>
            </a:endParaRPr>
          </a:p>
        </p:txBody>
      </p:sp>
      <p:sp>
        <p:nvSpPr>
          <p:cNvPr id="271" name="Google Shape;271;p1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with</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my_cte (cte_col_1, cte_col_2) as (        -- begin CTE</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select col_1, col_2</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                                                                    -- end CTE</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 from my_cte;</a:t>
            </a:r>
            <a:endParaRPr>
              <a:solidFill>
                <a:srgbClr val="F2D883"/>
              </a:solidFill>
              <a:latin typeface="Comic Sans MS"/>
              <a:ea typeface="Comic Sans MS"/>
              <a:cs typeface="Comic Sans MS"/>
              <a:sym typeface="Comic Sans MS"/>
            </a:endParaRPr>
          </a:p>
        </p:txBody>
      </p:sp>
      <p:pic>
        <p:nvPicPr>
          <p:cNvPr id="272" name="Google Shape;272;p19"/>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500"/>
                                        <p:tgtEl>
                                          <p:spTgt spid="2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843379" y="372862"/>
            <a:ext cx="10659645" cy="1162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WHAT IS SUBQUERY </a:t>
            </a:r>
            <a:endParaRPr>
              <a:solidFill>
                <a:srgbClr val="F2AAA7"/>
              </a:solidFill>
              <a:latin typeface="Arial Black"/>
              <a:ea typeface="Arial Black"/>
              <a:cs typeface="Arial Black"/>
              <a:sym typeface="Arial Black"/>
            </a:endParaRPr>
          </a:p>
        </p:txBody>
      </p:sp>
      <p:sp>
        <p:nvSpPr>
          <p:cNvPr id="152" name="Google Shape;152;p2"/>
          <p:cNvSpPr txBox="1"/>
          <p:nvPr>
            <p:ph idx="1" type="body"/>
          </p:nvPr>
        </p:nvSpPr>
        <p:spPr>
          <a:xfrm>
            <a:off x="417251" y="2086252"/>
            <a:ext cx="11416684" cy="433230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 subquery is a query within another query. Subqueries in a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FROM</a:t>
            </a:r>
            <a:r>
              <a:rPr b="0" i="0" lang="en-US">
                <a:solidFill>
                  <a:srgbClr val="90C2EA"/>
                </a:solidFill>
                <a:latin typeface="Comic Sans MS"/>
                <a:ea typeface="Comic Sans MS"/>
                <a:cs typeface="Comic Sans MS"/>
                <a:sym typeface="Comic Sans MS"/>
              </a:rPr>
              <a:t> or </a:t>
            </a:r>
            <a:r>
              <a:rPr b="0" i="0" lang="en-US" u="sng" strike="noStrike">
                <a:solidFill>
                  <a:srgbClr val="90C2EA"/>
                </a:solidFill>
                <a:latin typeface="Comic Sans MS"/>
                <a:ea typeface="Comic Sans MS"/>
                <a:cs typeface="Comic Sans MS"/>
                <a:sym typeface="Comic Sans MS"/>
                <a:hlinkClick r:id="rId4">
                  <a:extLst>
                    <a:ext uri="{A12FA001-AC4F-418D-AE19-62706E023703}">
                      <ahyp:hlinkClr val="tx"/>
                    </a:ext>
                  </a:extLst>
                </a:hlinkClick>
              </a:rPr>
              <a:t>WHERE</a:t>
            </a:r>
            <a:r>
              <a:rPr b="0" i="0" lang="en-US">
                <a:solidFill>
                  <a:srgbClr val="90C2EA"/>
                </a:solidFill>
                <a:latin typeface="Comic Sans MS"/>
                <a:ea typeface="Comic Sans MS"/>
                <a:cs typeface="Comic Sans MS"/>
                <a:sym typeface="Comic Sans MS"/>
              </a:rPr>
              <a:t> clause are used to provide data that will be used to limit or compare/evaluate the data returned by the containing query.</a:t>
            </a:r>
            <a:endParaRPr/>
          </a:p>
          <a:p>
            <a:pPr indent="-88900" lvl="0" marL="228600" rtl="0" algn="just">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just">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As its name suggests, </a:t>
            </a:r>
            <a:r>
              <a:rPr b="1" i="0" lang="en-US">
                <a:solidFill>
                  <a:srgbClr val="90C2EA"/>
                </a:solidFill>
                <a:latin typeface="Comic Sans MS"/>
                <a:ea typeface="Comic Sans MS"/>
                <a:cs typeface="Comic Sans MS"/>
                <a:sym typeface="Comic Sans MS"/>
              </a:rPr>
              <a:t>a subquery is a query inside a query</a:t>
            </a:r>
            <a:r>
              <a:rPr b="0" i="0" lang="en-US">
                <a:solidFill>
                  <a:srgbClr val="90C2EA"/>
                </a:solidFill>
                <a:latin typeface="Comic Sans MS"/>
                <a:ea typeface="Comic Sans MS"/>
                <a:cs typeface="Comic Sans MS"/>
                <a:sym typeface="Comic Sans MS"/>
              </a:rPr>
              <a:t>; it's a nested query. Occasionally, it's referred to as an inner query .</a:t>
            </a:r>
            <a:endParaRPr/>
          </a:p>
          <a:p>
            <a:pPr indent="-88900" lvl="0" marL="228600" rtl="0" algn="just">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just">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May be used throughout the main query , in SELECT ,FROM ,WHERE OR HAVING.</a:t>
            </a:r>
            <a:endParaRPr/>
          </a:p>
          <a:p>
            <a:pPr indent="-88900" lvl="0" marL="228600" rtl="0" algn="just">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228600" lvl="0" marL="228600" rtl="0" algn="just">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To use a subquery, we simply add parentheses ( ... ) around the inner query and put it inside the outer query. The output created by a subquery acts as a temporary table which can be used within the query</a:t>
            </a:r>
            <a:r>
              <a:rPr lang="en-US">
                <a:solidFill>
                  <a:srgbClr val="FFFF00"/>
                </a:solidFill>
                <a:latin typeface="Comic Sans MS"/>
                <a:ea typeface="Comic Sans MS"/>
                <a:cs typeface="Comic Sans MS"/>
                <a:sym typeface="Comic Sans MS"/>
              </a:rPr>
              <a:t>.</a:t>
            </a:r>
            <a:endParaRPr/>
          </a:p>
          <a:p>
            <a:pPr indent="-88900" lvl="0" marL="228600" rtl="0" algn="l">
              <a:lnSpc>
                <a:spcPct val="90000"/>
              </a:lnSpc>
              <a:spcBef>
                <a:spcPts val="1000"/>
              </a:spcBef>
              <a:spcAft>
                <a:spcPts val="0"/>
              </a:spcAft>
              <a:buClr>
                <a:schemeClr val="lt1"/>
              </a:buClr>
              <a:buSzPts val="2200"/>
              <a:buNone/>
            </a:pPr>
            <a:r>
              <a:t/>
            </a:r>
            <a:endParaRPr/>
          </a:p>
        </p:txBody>
      </p:sp>
      <p:pic>
        <p:nvPicPr>
          <p:cNvPr id="153" name="Google Shape;153;p2"/>
          <p:cNvPicPr preferRelativeResize="0"/>
          <p:nvPr/>
        </p:nvPicPr>
        <p:blipFill rotWithShape="1">
          <a:blip r:embed="rId5">
            <a:alphaModFix/>
          </a:blip>
          <a:srcRect b="0" l="0" r="0" t="0"/>
          <a:stretch/>
        </p:blipFill>
        <p:spPr>
          <a:xfrm>
            <a:off x="10913616" y="0"/>
            <a:ext cx="1278384" cy="1278384"/>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0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000"/>
                                        <p:tgtEl>
                                          <p:spTgt spid="1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i="0" lang="en-US">
                <a:solidFill>
                  <a:srgbClr val="F2AAA7"/>
                </a:solidFill>
                <a:latin typeface="Arial Black"/>
                <a:ea typeface="Arial Black"/>
                <a:cs typeface="Arial Black"/>
                <a:sym typeface="Arial Black"/>
              </a:rPr>
              <a:t>RECURSIVE CTE SYNTAX</a:t>
            </a:r>
            <a:endParaRPr>
              <a:solidFill>
                <a:srgbClr val="F2AAA7"/>
              </a:solidFill>
              <a:latin typeface="Arial Black"/>
              <a:ea typeface="Arial Black"/>
              <a:cs typeface="Arial Black"/>
              <a:sym typeface="Arial Black"/>
            </a:endParaRPr>
          </a:p>
        </p:txBody>
      </p:sp>
      <p:sp>
        <p:nvSpPr>
          <p:cNvPr id="278" name="Google Shape;278;p20"/>
          <p:cNvSpPr txBox="1"/>
          <p:nvPr>
            <p:ph idx="1" type="body"/>
          </p:nvPr>
        </p:nvSpPr>
        <p:spPr>
          <a:xfrm>
            <a:off x="685800" y="2057401"/>
            <a:ext cx="10820400" cy="44232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WITH RECURSIVE cte_name AS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cte_query_definition (the anchor member)</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UNION ALL</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cte_query_definition (the recursive member)</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FROM   cte_name;</a:t>
            </a:r>
            <a:endParaRPr>
              <a:solidFill>
                <a:srgbClr val="F2D883"/>
              </a:solidFill>
              <a:latin typeface="Comic Sans MS"/>
              <a:ea typeface="Comic Sans MS"/>
              <a:cs typeface="Comic Sans MS"/>
              <a:sym typeface="Comic Sans MS"/>
            </a:endParaRPr>
          </a:p>
        </p:txBody>
      </p:sp>
      <p:pic>
        <p:nvPicPr>
          <p:cNvPr id="279" name="Google Shape;279;p20"/>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 calcmode="lin" valueType="num">
                                      <p:cBhvr additive="base">
                                        <p:cTn dur="500"/>
                                        <p:tgtEl>
                                          <p:spTgt spid="2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 calcmode="lin" valueType="num">
                                      <p:cBhvr additive="base">
                                        <p:cTn dur="500"/>
                                        <p:tgtEl>
                                          <p:spTgt spid="2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 calcmode="lin" valueType="num">
                                      <p:cBhvr additive="base">
                                        <p:cTn dur="500"/>
                                        <p:tgtEl>
                                          <p:spTgt spid="2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 calcmode="lin" valueType="num">
                                      <p:cBhvr additive="base">
                                        <p:cTn dur="500"/>
                                        <p:tgtEl>
                                          <p:spTgt spid="27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 calcmode="lin" valueType="num">
                                      <p:cBhvr additive="base">
                                        <p:cTn dur="500"/>
                                        <p:tgtEl>
                                          <p:spTgt spid="27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 calcmode="lin" valueType="num">
                                      <p:cBhvr additive="base">
                                        <p:cTn dur="500"/>
                                        <p:tgtEl>
                                          <p:spTgt spid="27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anim calcmode="lin" valueType="num">
                                      <p:cBhvr additive="base">
                                        <p:cTn dur="500"/>
                                        <p:tgtEl>
                                          <p:spTgt spid="27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0" i="0" lang="en-US">
                <a:solidFill>
                  <a:srgbClr val="F2AAA7"/>
                </a:solidFill>
                <a:latin typeface="Arial Black"/>
                <a:ea typeface="Arial Black"/>
                <a:cs typeface="Arial Black"/>
                <a:sym typeface="Arial Black"/>
              </a:rPr>
              <a:t>RECURSIVE CTE CONSIDERATIONS</a:t>
            </a:r>
            <a:br>
              <a:rPr b="0" i="0" lang="en-US">
                <a:latin typeface="Helvetica Neue"/>
                <a:ea typeface="Helvetica Neue"/>
                <a:cs typeface="Helvetica Neue"/>
                <a:sym typeface="Helvetica Neue"/>
              </a:rPr>
            </a:br>
            <a:endParaRPr/>
          </a:p>
        </p:txBody>
      </p:sp>
      <p:sp>
        <p:nvSpPr>
          <p:cNvPr id="285" name="Google Shape;285;p21"/>
          <p:cNvSpPr txBox="1"/>
          <p:nvPr>
            <p:ph idx="1" type="body"/>
          </p:nvPr>
        </p:nvSpPr>
        <p:spPr>
          <a:xfrm>
            <a:off x="685800" y="2194560"/>
            <a:ext cx="10820400" cy="3256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Constructing a recursive CTE incorrectly can cause an infinite loop. In these cases, the query continues to run until the query succeeds, the query times out (e.g. exceeds the number of seconds specified by the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STATEMENT_TIMEOUT_IN_SECONDS</a:t>
            </a:r>
            <a:r>
              <a:rPr b="0" i="0" lang="en-US">
                <a:solidFill>
                  <a:srgbClr val="90C2EA"/>
                </a:solidFill>
                <a:latin typeface="Comic Sans MS"/>
                <a:ea typeface="Comic Sans MS"/>
                <a:cs typeface="Comic Sans MS"/>
                <a:sym typeface="Comic Sans MS"/>
              </a:rPr>
              <a:t> parameter), or you </a:t>
            </a:r>
            <a:r>
              <a:rPr b="0" i="0" lang="en-US" u="sng" strike="noStrike">
                <a:solidFill>
                  <a:srgbClr val="90C2EA"/>
                </a:solidFill>
                <a:latin typeface="Comic Sans MS"/>
                <a:ea typeface="Comic Sans MS"/>
                <a:cs typeface="Comic Sans MS"/>
                <a:sym typeface="Comic Sans MS"/>
                <a:hlinkClick r:id="rId4">
                  <a:extLst>
                    <a:ext uri="{A12FA001-AC4F-418D-AE19-62706E023703}">
                      <ahyp:hlinkClr val="tx"/>
                    </a:ext>
                  </a:extLst>
                </a:hlinkClick>
              </a:rPr>
              <a:t>cancel the query</a:t>
            </a:r>
            <a:r>
              <a:rPr b="0" i="0" lang="en-US">
                <a:solidFill>
                  <a:srgbClr val="90C2EA"/>
                </a:solidFill>
                <a:latin typeface="Comic Sans MS"/>
                <a:ea typeface="Comic Sans MS"/>
                <a:cs typeface="Comic Sans MS"/>
                <a:sym typeface="Comic Sans MS"/>
              </a:rPr>
              <a:t>.</a:t>
            </a:r>
            <a:endParaRPr/>
          </a:p>
          <a:p>
            <a:pPr indent="-88900" lvl="0" marL="228600" rtl="0" algn="l">
              <a:lnSpc>
                <a:spcPct val="90000"/>
              </a:lnSpc>
              <a:spcBef>
                <a:spcPts val="1000"/>
              </a:spcBef>
              <a:spcAft>
                <a:spcPts val="0"/>
              </a:spcAft>
              <a:buClr>
                <a:schemeClr val="lt1"/>
              </a:buClr>
              <a:buSzPts val="2200"/>
              <a:buNone/>
            </a:pPr>
            <a:r>
              <a:t/>
            </a:r>
            <a:endParaRPr>
              <a:latin typeface="Arial"/>
              <a:ea typeface="Arial"/>
              <a:cs typeface="Arial"/>
              <a:sym typeface="Arial"/>
            </a:endParaRPr>
          </a:p>
          <a:p>
            <a:pPr indent="-88900" lvl="0" marL="228600" rtl="0" algn="l">
              <a:lnSpc>
                <a:spcPct val="90000"/>
              </a:lnSpc>
              <a:spcBef>
                <a:spcPts val="1000"/>
              </a:spcBef>
              <a:spcAft>
                <a:spcPts val="0"/>
              </a:spcAft>
              <a:buClr>
                <a:schemeClr val="lt1"/>
              </a:buClr>
              <a:buSzPts val="2200"/>
              <a:buNone/>
            </a:pPr>
            <a:r>
              <a:t/>
            </a:r>
            <a:endParaRPr/>
          </a:p>
        </p:txBody>
      </p:sp>
      <p:pic>
        <p:nvPicPr>
          <p:cNvPr id="286" name="Google Shape;286;p21"/>
          <p:cNvPicPr preferRelativeResize="0"/>
          <p:nvPr/>
        </p:nvPicPr>
        <p:blipFill rotWithShape="1">
          <a:blip r:embed="rId5">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 </a:t>
            </a:r>
            <a:endParaRPr>
              <a:solidFill>
                <a:srgbClr val="F2AAA7"/>
              </a:solidFill>
              <a:latin typeface="Arial Black"/>
              <a:ea typeface="Arial Black"/>
              <a:cs typeface="Arial Black"/>
              <a:sym typeface="Arial Black"/>
            </a:endParaRPr>
          </a:p>
        </p:txBody>
      </p:sp>
      <p:sp>
        <p:nvSpPr>
          <p:cNvPr id="292" name="Google Shape;292;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create or replace table employees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(title varchar, employee_id integer, manager_id integer);</a:t>
            </a:r>
            <a:endParaRPr/>
          </a:p>
          <a:p>
            <a:pPr indent="0" lvl="0" marL="0" rtl="0" algn="l">
              <a:lnSpc>
                <a:spcPct val="90000"/>
              </a:lnSpc>
              <a:spcBef>
                <a:spcPts val="1000"/>
              </a:spcBef>
              <a:spcAft>
                <a:spcPts val="0"/>
              </a:spcAft>
              <a:buClr>
                <a:schemeClr val="lt1"/>
              </a:buClr>
              <a:buSzPts val="2200"/>
              <a:buNone/>
            </a:pPr>
            <a:r>
              <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Insert into employees (title, employee_id, manager_id) values</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('President', 1, null),  -- The President has no manager.</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('Vice President Engineering', 10, 1),</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('Programmer', 100, 10),</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('QA Engineer', 101, 10),</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('Vice President HR', 20, 1),</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('Health Insurance Analyst', 200, 20);</a:t>
            </a:r>
            <a:endParaRPr>
              <a:solidFill>
                <a:srgbClr val="F2D883"/>
              </a:solidFill>
              <a:latin typeface="Comic Sans MS"/>
              <a:ea typeface="Comic Sans MS"/>
              <a:cs typeface="Comic Sans MS"/>
              <a:sym typeface="Comic Sans MS"/>
            </a:endParaRPr>
          </a:p>
        </p:txBody>
      </p:sp>
      <p:pic>
        <p:nvPicPr>
          <p:cNvPr id="293" name="Google Shape;293;p22"/>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 calcmode="lin" valueType="num">
                                      <p:cBhvr additive="base">
                                        <p:cTn dur="500"/>
                                        <p:tgtEl>
                                          <p:spTgt spid="2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 calcmode="lin" valueType="num">
                                      <p:cBhvr additive="base">
                                        <p:cTn dur="500"/>
                                        <p:tgtEl>
                                          <p:spTgt spid="29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 calcmode="lin" valueType="num">
                                      <p:cBhvr additive="base">
                                        <p:cTn dur="500"/>
                                        <p:tgtEl>
                                          <p:spTgt spid="29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 calcmode="lin" valueType="num">
                                      <p:cBhvr additive="base">
                                        <p:cTn dur="500"/>
                                        <p:tgtEl>
                                          <p:spTgt spid="29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 calcmode="lin" valueType="num">
                                      <p:cBhvr additive="base">
                                        <p:cTn dur="500"/>
                                        <p:tgtEl>
                                          <p:spTgt spid="29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 calcmode="lin" valueType="num">
                                      <p:cBhvr additive="base">
                                        <p:cTn dur="500"/>
                                        <p:tgtEl>
                                          <p:spTgt spid="29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 calcmode="lin" valueType="num">
                                      <p:cBhvr additive="base">
                                        <p:cTn dur="500"/>
                                        <p:tgtEl>
                                          <p:spTgt spid="29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anim calcmode="lin" valueType="num">
                                      <p:cBhvr additive="base">
                                        <p:cTn dur="500"/>
                                        <p:tgtEl>
                                          <p:spTgt spid="29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anim calcmode="lin" valueType="num">
                                      <p:cBhvr additive="base">
                                        <p:cTn dur="500"/>
                                        <p:tgtEl>
                                          <p:spTgt spid="29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xEl>
                                              <p:pRg end="9" st="9"/>
                                            </p:txEl>
                                          </p:spTgt>
                                        </p:tgtEl>
                                        <p:attrNameLst>
                                          <p:attrName>style.visibility</p:attrName>
                                        </p:attrNameLst>
                                      </p:cBhvr>
                                      <p:to>
                                        <p:strVal val="visible"/>
                                      </p:to>
                                    </p:set>
                                    <p:anim calcmode="lin" valueType="num">
                                      <p:cBhvr additive="base">
                                        <p:cTn dur="500"/>
                                        <p:tgtEl>
                                          <p:spTgt spid="29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685800" y="479395"/>
            <a:ext cx="10820400" cy="8522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99" name="Google Shape;299;p23"/>
          <p:cNvSpPr txBox="1"/>
          <p:nvPr>
            <p:ph idx="1" type="body"/>
          </p:nvPr>
        </p:nvSpPr>
        <p:spPr>
          <a:xfrm>
            <a:off x="685800" y="1331650"/>
            <a:ext cx="10820400" cy="552635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F2D883"/>
              </a:buClr>
              <a:buSzPct val="100000"/>
              <a:buNone/>
            </a:pPr>
            <a:r>
              <a:rPr lang="en-US">
                <a:solidFill>
                  <a:srgbClr val="F2D883"/>
                </a:solidFill>
                <a:latin typeface="Comic Sans MS"/>
                <a:ea typeface="Comic Sans MS"/>
                <a:cs typeface="Comic Sans MS"/>
                <a:sym typeface="Comic Sans MS"/>
              </a:rPr>
              <a:t>with recursive managers </a:t>
            </a:r>
            <a:endParaRPr/>
          </a:p>
          <a:p>
            <a:pPr indent="0" lvl="0" marL="0" rtl="0" algn="l">
              <a:lnSpc>
                <a:spcPct val="90000"/>
              </a:lnSpc>
              <a:spcBef>
                <a:spcPts val="1000"/>
              </a:spcBef>
              <a:spcAft>
                <a:spcPts val="0"/>
              </a:spcAft>
              <a:buClr>
                <a:srgbClr val="90C2EA"/>
              </a:buClr>
              <a:buSzPct val="100000"/>
              <a:buNone/>
            </a:pPr>
            <a:r>
              <a:rPr lang="en-US">
                <a:solidFill>
                  <a:srgbClr val="90C2EA"/>
                </a:solidFill>
                <a:latin typeface="Comic Sans MS"/>
                <a:ea typeface="Comic Sans MS"/>
                <a:cs typeface="Comic Sans MS"/>
                <a:sym typeface="Comic Sans MS"/>
              </a:rPr>
              <a:t>      -- Column list of the "view"</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(indent, employee_id, manager_id, employee_title, sort_key)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as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a:t>
            </a:r>
            <a:r>
              <a:rPr lang="en-US">
                <a:solidFill>
                  <a:srgbClr val="90C2EA"/>
                </a:solidFill>
                <a:latin typeface="Comic Sans MS"/>
                <a:ea typeface="Comic Sans MS"/>
                <a:cs typeface="Comic Sans MS"/>
                <a:sym typeface="Comic Sans MS"/>
              </a:rPr>
              <a:t>-- Common Table Expression</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a:t>
            </a:r>
            <a:r>
              <a:rPr lang="en-US">
                <a:solidFill>
                  <a:srgbClr val="90C2EA"/>
                </a:solidFill>
                <a:latin typeface="Comic Sans MS"/>
                <a:ea typeface="Comic Sans MS"/>
                <a:cs typeface="Comic Sans MS"/>
                <a:sym typeface="Comic Sans MS"/>
              </a:rPr>
              <a:t>-- Anchor Clause</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select '' as indent,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employee_id, manager_id, title as employee_title, skey(employee_id)</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from employees</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where title = 'President'</a:t>
            </a:r>
            <a:endParaRPr/>
          </a:p>
          <a:p>
            <a:pPr indent="0" lvl="0" marL="0" rtl="0" algn="l">
              <a:lnSpc>
                <a:spcPct val="90000"/>
              </a:lnSpc>
              <a:spcBef>
                <a:spcPts val="1000"/>
              </a:spcBef>
              <a:spcAft>
                <a:spcPts val="0"/>
              </a:spcAft>
              <a:buClr>
                <a:schemeClr val="lt1"/>
              </a:buClr>
              <a:buSzPct val="100000"/>
              <a:buNone/>
            </a:pPr>
            <a:r>
              <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union all</a:t>
            </a:r>
            <a:endParaRPr/>
          </a:p>
          <a:p>
            <a:pPr indent="0" lvl="0" marL="0" rtl="0" algn="l">
              <a:lnSpc>
                <a:spcPct val="90000"/>
              </a:lnSpc>
              <a:spcBef>
                <a:spcPts val="1000"/>
              </a:spcBef>
              <a:spcAft>
                <a:spcPts val="0"/>
              </a:spcAft>
              <a:buClr>
                <a:schemeClr val="lt1"/>
              </a:buClr>
              <a:buSzPct val="100000"/>
              <a:buNone/>
            </a:pPr>
            <a:r>
              <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a:t>
            </a:r>
            <a:r>
              <a:rPr lang="en-US">
                <a:solidFill>
                  <a:srgbClr val="90C2EA"/>
                </a:solidFill>
                <a:latin typeface="Comic Sans MS"/>
                <a:ea typeface="Comic Sans MS"/>
                <a:cs typeface="Comic Sans MS"/>
                <a:sym typeface="Comic Sans MS"/>
              </a:rPr>
              <a:t>-- Recursive Clause</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select indent || '---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employees.employee_id, employees.manager_id, employees.title,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sort_key || skey(employees.employee_id)</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from employees join managers </a:t>
            </a:r>
            <a:endParaRPr/>
          </a:p>
          <a:p>
            <a:pPr indent="0" lvl="0" marL="0" rtl="0" algn="l">
              <a:lnSpc>
                <a:spcPct val="90000"/>
              </a:lnSpc>
              <a:spcBef>
                <a:spcPts val="1000"/>
              </a:spcBef>
              <a:spcAft>
                <a:spcPts val="0"/>
              </a:spcAft>
              <a:buClr>
                <a:srgbClr val="F2D883"/>
              </a:buClr>
              <a:buSzPct val="100000"/>
              <a:buNone/>
            </a:pPr>
            <a:r>
              <a:rPr lang="en-US">
                <a:solidFill>
                  <a:srgbClr val="F2D883"/>
                </a:solidFill>
                <a:latin typeface="Comic Sans MS"/>
                <a:ea typeface="Comic Sans MS"/>
                <a:cs typeface="Comic Sans MS"/>
                <a:sym typeface="Comic Sans MS"/>
              </a:rPr>
              <a:t>            on employees.manager_id = managers.employee_id</a:t>
            </a:r>
            <a:endParaRPr>
              <a:solidFill>
                <a:srgbClr val="F2D883"/>
              </a:solidFill>
              <a:latin typeface="Comic Sans MS"/>
              <a:ea typeface="Comic Sans MS"/>
              <a:cs typeface="Comic Sans MS"/>
              <a:sym typeface="Comic Sans MS"/>
            </a:endParaRPr>
          </a:p>
        </p:txBody>
      </p:sp>
      <p:pic>
        <p:nvPicPr>
          <p:cNvPr id="300" name="Google Shape;300;p23"/>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 calcmode="lin" valueType="num">
                                      <p:cBhvr additive="base">
                                        <p:cTn dur="500"/>
                                        <p:tgtEl>
                                          <p:spTgt spid="2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 calcmode="lin" valueType="num">
                                      <p:cBhvr additive="base">
                                        <p:cTn dur="500"/>
                                        <p:tgtEl>
                                          <p:spTgt spid="2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 calcmode="lin" valueType="num">
                                      <p:cBhvr additive="base">
                                        <p:cTn dur="500"/>
                                        <p:tgtEl>
                                          <p:spTgt spid="2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 calcmode="lin" valueType="num">
                                      <p:cBhvr additive="base">
                                        <p:cTn dur="500"/>
                                        <p:tgtEl>
                                          <p:spTgt spid="2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 calcmode="lin" valueType="num">
                                      <p:cBhvr additive="base">
                                        <p:cTn dur="500"/>
                                        <p:tgtEl>
                                          <p:spTgt spid="29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 calcmode="lin" valueType="num">
                                      <p:cBhvr additive="base">
                                        <p:cTn dur="500"/>
                                        <p:tgtEl>
                                          <p:spTgt spid="29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 calcmode="lin" valueType="num">
                                      <p:cBhvr additive="base">
                                        <p:cTn dur="500"/>
                                        <p:tgtEl>
                                          <p:spTgt spid="29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 calcmode="lin" valueType="num">
                                      <p:cBhvr additive="base">
                                        <p:cTn dur="500"/>
                                        <p:tgtEl>
                                          <p:spTgt spid="29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 calcmode="lin" valueType="num">
                                      <p:cBhvr additive="base">
                                        <p:cTn dur="500"/>
                                        <p:tgtEl>
                                          <p:spTgt spid="29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anim calcmode="lin" valueType="num">
                                      <p:cBhvr additive="base">
                                        <p:cTn dur="500"/>
                                        <p:tgtEl>
                                          <p:spTgt spid="29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0" st="10"/>
                                            </p:txEl>
                                          </p:spTgt>
                                        </p:tgtEl>
                                        <p:attrNameLst>
                                          <p:attrName>style.visibility</p:attrName>
                                        </p:attrNameLst>
                                      </p:cBhvr>
                                      <p:to>
                                        <p:strVal val="visible"/>
                                      </p:to>
                                    </p:set>
                                    <p:anim calcmode="lin" valueType="num">
                                      <p:cBhvr additive="base">
                                        <p:cTn dur="500"/>
                                        <p:tgtEl>
                                          <p:spTgt spid="29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1" st="11"/>
                                            </p:txEl>
                                          </p:spTgt>
                                        </p:tgtEl>
                                        <p:attrNameLst>
                                          <p:attrName>style.visibility</p:attrName>
                                        </p:attrNameLst>
                                      </p:cBhvr>
                                      <p:to>
                                        <p:strVal val="visible"/>
                                      </p:to>
                                    </p:set>
                                    <p:anim calcmode="lin" valueType="num">
                                      <p:cBhvr additive="base">
                                        <p:cTn dur="500"/>
                                        <p:tgtEl>
                                          <p:spTgt spid="299">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2" st="12"/>
                                            </p:txEl>
                                          </p:spTgt>
                                        </p:tgtEl>
                                        <p:attrNameLst>
                                          <p:attrName>style.visibility</p:attrName>
                                        </p:attrNameLst>
                                      </p:cBhvr>
                                      <p:to>
                                        <p:strVal val="visible"/>
                                      </p:to>
                                    </p:set>
                                    <p:anim calcmode="lin" valueType="num">
                                      <p:cBhvr additive="base">
                                        <p:cTn dur="500"/>
                                        <p:tgtEl>
                                          <p:spTgt spid="29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3" st="13"/>
                                            </p:txEl>
                                          </p:spTgt>
                                        </p:tgtEl>
                                        <p:attrNameLst>
                                          <p:attrName>style.visibility</p:attrName>
                                        </p:attrNameLst>
                                      </p:cBhvr>
                                      <p:to>
                                        <p:strVal val="visible"/>
                                      </p:to>
                                    </p:set>
                                    <p:anim calcmode="lin" valueType="num">
                                      <p:cBhvr additive="base">
                                        <p:cTn dur="500"/>
                                        <p:tgtEl>
                                          <p:spTgt spid="299">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4" st="14"/>
                                            </p:txEl>
                                          </p:spTgt>
                                        </p:tgtEl>
                                        <p:attrNameLst>
                                          <p:attrName>style.visibility</p:attrName>
                                        </p:attrNameLst>
                                      </p:cBhvr>
                                      <p:to>
                                        <p:strVal val="visible"/>
                                      </p:to>
                                    </p:set>
                                    <p:anim calcmode="lin" valueType="num">
                                      <p:cBhvr additive="base">
                                        <p:cTn dur="500"/>
                                        <p:tgtEl>
                                          <p:spTgt spid="299">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5" st="15"/>
                                            </p:txEl>
                                          </p:spTgt>
                                        </p:tgtEl>
                                        <p:attrNameLst>
                                          <p:attrName>style.visibility</p:attrName>
                                        </p:attrNameLst>
                                      </p:cBhvr>
                                      <p:to>
                                        <p:strVal val="visible"/>
                                      </p:to>
                                    </p:set>
                                    <p:anim calcmode="lin" valueType="num">
                                      <p:cBhvr additive="base">
                                        <p:cTn dur="500"/>
                                        <p:tgtEl>
                                          <p:spTgt spid="299">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6" st="16"/>
                                            </p:txEl>
                                          </p:spTgt>
                                        </p:tgtEl>
                                        <p:attrNameLst>
                                          <p:attrName>style.visibility</p:attrName>
                                        </p:attrNameLst>
                                      </p:cBhvr>
                                      <p:to>
                                        <p:strVal val="visible"/>
                                      </p:to>
                                    </p:set>
                                    <p:anim calcmode="lin" valueType="num">
                                      <p:cBhvr additive="base">
                                        <p:cTn dur="500"/>
                                        <p:tgtEl>
                                          <p:spTgt spid="299">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7" st="17"/>
                                            </p:txEl>
                                          </p:spTgt>
                                        </p:tgtEl>
                                        <p:attrNameLst>
                                          <p:attrName>style.visibility</p:attrName>
                                        </p:attrNameLst>
                                      </p:cBhvr>
                                      <p:to>
                                        <p:strVal val="visible"/>
                                      </p:to>
                                    </p:set>
                                    <p:anim calcmode="lin" valueType="num">
                                      <p:cBhvr additive="base">
                                        <p:cTn dur="500"/>
                                        <p:tgtEl>
                                          <p:spTgt spid="299">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8" st="18"/>
                                            </p:txEl>
                                          </p:spTgt>
                                        </p:tgtEl>
                                        <p:attrNameLst>
                                          <p:attrName>style.visibility</p:attrName>
                                        </p:attrNameLst>
                                      </p:cBhvr>
                                      <p:to>
                                        <p:strVal val="visible"/>
                                      </p:to>
                                    </p:set>
                                    <p:anim calcmode="lin" valueType="num">
                                      <p:cBhvr additive="base">
                                        <p:cTn dur="500"/>
                                        <p:tgtEl>
                                          <p:spTgt spid="299">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9" st="19"/>
                                            </p:txEl>
                                          </p:spTgt>
                                        </p:tgtEl>
                                        <p:attrNameLst>
                                          <p:attrName>style.visibility</p:attrName>
                                        </p:attrNameLst>
                                      </p:cBhvr>
                                      <p:to>
                                        <p:strVal val="visible"/>
                                      </p:to>
                                    </p:set>
                                    <p:anim calcmode="lin" valueType="num">
                                      <p:cBhvr additive="base">
                                        <p:cTn dur="500"/>
                                        <p:tgtEl>
                                          <p:spTgt spid="299">
                                            <p:txEl>
                                              <p:pRg end="19" st="1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685800" y="363985"/>
            <a:ext cx="10820400" cy="11008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306" name="Google Shape;306;p24"/>
          <p:cNvSpPr txBox="1"/>
          <p:nvPr>
            <p:ph idx="1" type="body"/>
          </p:nvPr>
        </p:nvSpPr>
        <p:spPr>
          <a:xfrm>
            <a:off x="685800" y="1562470"/>
            <a:ext cx="10820400" cy="52955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 select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indent || employee_title as title, employee_id,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manager_id, </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sort_key</a:t>
            </a:r>
            <a:endParaRPr>
              <a:solidFill>
                <a:srgbClr val="F2D883"/>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from managers</a:t>
            </a:r>
            <a:endParaRPr/>
          </a:p>
          <a:p>
            <a:pPr indent="0" lvl="0" marL="0" rtl="0" algn="l">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order by sort_key;</a:t>
            </a:r>
            <a:endParaRPr>
              <a:solidFill>
                <a:srgbClr val="F2D883"/>
              </a:solidFill>
              <a:latin typeface="Comic Sans MS"/>
              <a:ea typeface="Comic Sans MS"/>
              <a:cs typeface="Comic Sans MS"/>
              <a:sym typeface="Comic Sans MS"/>
            </a:endParaRPr>
          </a:p>
        </p:txBody>
      </p:sp>
      <p:pic>
        <p:nvPicPr>
          <p:cNvPr id="307" name="Google Shape;307;p24"/>
          <p:cNvPicPr preferRelativeResize="0"/>
          <p:nvPr/>
        </p:nvPicPr>
        <p:blipFill rotWithShape="1">
          <a:blip r:embed="rId3">
            <a:alphaModFix/>
          </a:blip>
          <a:srcRect b="0" l="0" r="0" t="0"/>
          <a:stretch/>
        </p:blipFill>
        <p:spPr>
          <a:xfrm>
            <a:off x="923816" y="4616388"/>
            <a:ext cx="6492803" cy="2124277"/>
          </a:xfrm>
          <a:prstGeom prst="rect">
            <a:avLst/>
          </a:prstGeom>
          <a:noFill/>
          <a:ln>
            <a:noFill/>
          </a:ln>
        </p:spPr>
      </p:pic>
      <p:pic>
        <p:nvPicPr>
          <p:cNvPr id="308" name="Google Shape;308;p24"/>
          <p:cNvPicPr preferRelativeResize="0"/>
          <p:nvPr/>
        </p:nvPicPr>
        <p:blipFill rotWithShape="1">
          <a:blip r:embed="rId4">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0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0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0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10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1" i="0" lang="en-US">
                <a:solidFill>
                  <a:srgbClr val="F2AAA7"/>
                </a:solidFill>
                <a:latin typeface="Arial Black"/>
                <a:ea typeface="Arial Black"/>
                <a:cs typeface="Arial Black"/>
                <a:sym typeface="Arial Black"/>
              </a:rPr>
              <a:t>ADVANTAGES OF USING CTE</a:t>
            </a:r>
            <a:endParaRPr>
              <a:solidFill>
                <a:srgbClr val="F2AAA7"/>
              </a:solidFill>
              <a:latin typeface="Arial Black"/>
              <a:ea typeface="Arial Black"/>
              <a:cs typeface="Arial Black"/>
              <a:sym typeface="Arial Black"/>
            </a:endParaRPr>
          </a:p>
        </p:txBody>
      </p:sp>
      <p:sp>
        <p:nvSpPr>
          <p:cNvPr id="314" name="Google Shape;314;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#1:  </a:t>
            </a:r>
            <a:r>
              <a:rPr b="1" i="0" lang="en-US">
                <a:solidFill>
                  <a:srgbClr val="FFFF00"/>
                </a:solidFill>
                <a:latin typeface="Comic Sans MS"/>
                <a:ea typeface="Comic Sans MS"/>
                <a:cs typeface="Comic Sans MS"/>
                <a:sym typeface="Comic Sans MS"/>
              </a:rPr>
              <a:t>CTE is reusable</a:t>
            </a:r>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CTE can be reused multiple times in a query. Instead of declaring the query every time you need to use it, you declare it once at the beginning, give it a meaningful name and simply refer to the CTE name in the subsequent query.</a:t>
            </a:r>
            <a:endParaRPr b="1" i="0">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b="1" i="0" lang="en-US">
                <a:solidFill>
                  <a:srgbClr val="90C2EA"/>
                </a:solidFill>
                <a:latin typeface="Comic Sans MS"/>
                <a:ea typeface="Comic Sans MS"/>
                <a:cs typeface="Comic Sans MS"/>
                <a:sym typeface="Comic Sans MS"/>
              </a:rPr>
              <a:t> </a:t>
            </a:r>
            <a:r>
              <a:rPr lang="en-US">
                <a:solidFill>
                  <a:srgbClr val="90C2EA"/>
                </a:solidFill>
                <a:latin typeface="Comic Sans MS"/>
                <a:ea typeface="Comic Sans MS"/>
                <a:cs typeface="Comic Sans MS"/>
                <a:sym typeface="Comic Sans MS"/>
              </a:rPr>
              <a:t> </a:t>
            </a:r>
            <a:r>
              <a:rPr lang="en-US">
                <a:solidFill>
                  <a:srgbClr val="FFFF00"/>
                </a:solidFill>
                <a:latin typeface="Comic Sans MS"/>
                <a:ea typeface="Comic Sans MS"/>
                <a:cs typeface="Comic Sans MS"/>
                <a:sym typeface="Comic Sans MS"/>
              </a:rPr>
              <a:t>Advantage #2:  </a:t>
            </a:r>
            <a:r>
              <a:rPr b="1" i="0" lang="en-US">
                <a:solidFill>
                  <a:srgbClr val="FFFF00"/>
                </a:solidFill>
                <a:latin typeface="Comic Sans MS"/>
                <a:ea typeface="Comic Sans MS"/>
                <a:cs typeface="Comic Sans MS"/>
                <a:sym typeface="Comic Sans MS"/>
              </a:rPr>
              <a:t>CTE is more readable</a:t>
            </a:r>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CTE is declared at the top of the query which is easier for users to interpret by following the query's logic from top to bottom as compared to the subquery's nested fashion.</a:t>
            </a:r>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Breaking the query into smaller pieces using CTE with meaningful names (i.e. revenue_table, cost_table) also makes the entire query easily understandable.</a:t>
            </a:r>
            <a:endParaRPr>
              <a:solidFill>
                <a:srgbClr val="90C2EA"/>
              </a:solidFill>
              <a:latin typeface="Comic Sans MS"/>
              <a:ea typeface="Comic Sans MS"/>
              <a:cs typeface="Comic Sans MS"/>
              <a:sym typeface="Comic Sans MS"/>
            </a:endParaRPr>
          </a:p>
        </p:txBody>
      </p:sp>
      <p:pic>
        <p:nvPicPr>
          <p:cNvPr id="315" name="Google Shape;315;p25"/>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000"/>
                                        <p:tgtEl>
                                          <p:spTgt spid="3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321" name="Google Shape;321;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#3:  </a:t>
            </a:r>
            <a:r>
              <a:rPr b="1" i="0" lang="en-US">
                <a:solidFill>
                  <a:srgbClr val="FFFF00"/>
                </a:solidFill>
                <a:latin typeface="Comic Sans MS"/>
                <a:ea typeface="Comic Sans MS"/>
                <a:cs typeface="Comic Sans MS"/>
                <a:sym typeface="Comic Sans MS"/>
              </a:rPr>
              <a:t>CTEs can be recursive</a:t>
            </a:r>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The term RECURSIVE CTE refers to a subquery that references itself. There are essentially 3 elements:</a:t>
            </a:r>
            <a:endParaRPr/>
          </a:p>
          <a:p>
            <a:pPr indent="0" lvl="0" marL="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Non-recursive query (AKA the base query or anchor),</a:t>
            </a:r>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Recursive query, and</a:t>
            </a:r>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Termination condition</a:t>
            </a:r>
            <a:endParaRPr>
              <a:solidFill>
                <a:srgbClr val="90C2EA"/>
              </a:solidFill>
              <a:latin typeface="Comic Sans MS"/>
              <a:ea typeface="Comic Sans MS"/>
              <a:cs typeface="Comic Sans MS"/>
              <a:sym typeface="Comic Sans MS"/>
            </a:endParaRPr>
          </a:p>
        </p:txBody>
      </p:sp>
      <p:pic>
        <p:nvPicPr>
          <p:cNvPr id="322" name="Google Shape;322;p26"/>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500"/>
                                        <p:tgtEl>
                                          <p:spTgt spid="3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1000"/>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1000"/>
                                        <p:tgtEl>
                                          <p:spTgt spid="3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1" i="0" lang="en-US">
                <a:solidFill>
                  <a:srgbClr val="F2AAA7"/>
                </a:solidFill>
                <a:latin typeface="Arial Black"/>
                <a:ea typeface="Arial Black"/>
                <a:cs typeface="Arial Black"/>
                <a:sym typeface="Arial Black"/>
              </a:rPr>
              <a:t>ADVANTAGES OF USING SUBQUERY</a:t>
            </a:r>
            <a:endParaRPr>
              <a:solidFill>
                <a:srgbClr val="F2AAA7"/>
              </a:solidFill>
              <a:latin typeface="Arial Black"/>
              <a:ea typeface="Arial Black"/>
              <a:cs typeface="Arial Black"/>
              <a:sym typeface="Arial Black"/>
            </a:endParaRPr>
          </a:p>
        </p:txBody>
      </p:sp>
      <p:sp>
        <p:nvSpPr>
          <p:cNvPr id="328" name="Google Shape;328;p2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#1: Subqueries can be used in the WHERE clause.</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#2: Subquery can act as a column in the SELECT clause.</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#3: Subquery can be used with Correlated Subquery.</a:t>
            </a:r>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 correlated subquery is an inner subquery that uses values from the outer query. Because the inner subquery may be evaluated once for each row processed by the outer query, the performance can be slow.</a:t>
            </a:r>
            <a:endParaRPr>
              <a:solidFill>
                <a:srgbClr val="90C2EA"/>
              </a:solidFill>
              <a:latin typeface="Comic Sans MS"/>
              <a:ea typeface="Comic Sans MS"/>
              <a:cs typeface="Comic Sans MS"/>
              <a:sym typeface="Comic Sans MS"/>
            </a:endParaRPr>
          </a:p>
        </p:txBody>
      </p:sp>
      <p:pic>
        <p:nvPicPr>
          <p:cNvPr id="329" name="Google Shape;329;p27"/>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0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000"/>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000"/>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1000"/>
                                        <p:tgtEl>
                                          <p:spTgt spid="3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Effect filter="fade" transition="in">
                                      <p:cBhvr>
                                        <p:cTn dur="1000"/>
                                        <p:tgtEl>
                                          <p:spTgt spid="3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Effect filter="fade" transition="in">
                                      <p:cBhvr>
                                        <p:cTn dur="1000"/>
                                        <p:tgtEl>
                                          <p:spTgt spid="32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1" i="0" lang="en-US">
                <a:solidFill>
                  <a:srgbClr val="F2AAA7"/>
                </a:solidFill>
                <a:latin typeface="Arial Black"/>
                <a:ea typeface="Arial Black"/>
                <a:cs typeface="Arial Black"/>
                <a:sym typeface="Arial Black"/>
              </a:rPr>
              <a:t>SYNTAX</a:t>
            </a:r>
            <a:endParaRPr>
              <a:solidFill>
                <a:srgbClr val="F2AAA7"/>
              </a:solidFill>
              <a:latin typeface="Arial Black"/>
              <a:ea typeface="Arial Black"/>
              <a:cs typeface="Arial Black"/>
              <a:sym typeface="Arial Black"/>
            </a:endParaRPr>
          </a:p>
        </p:txBody>
      </p:sp>
      <p:sp>
        <p:nvSpPr>
          <p:cNvPr id="159" name="Google Shape;159;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200"/>
              <a:buNone/>
            </a:pPr>
            <a:r>
              <a:rPr b="0" i="0" lang="en-US">
                <a:solidFill>
                  <a:srgbClr val="FF0000"/>
                </a:solidFill>
              </a:rPr>
              <a:t>-- Outer query </a:t>
            </a:r>
            <a:endParaRPr/>
          </a:p>
          <a:p>
            <a:pPr indent="0" lvl="0" marL="0" rtl="0" algn="l">
              <a:lnSpc>
                <a:spcPct val="90000"/>
              </a:lnSpc>
              <a:spcBef>
                <a:spcPts val="1000"/>
              </a:spcBef>
              <a:spcAft>
                <a:spcPts val="0"/>
              </a:spcAft>
              <a:buClr>
                <a:srgbClr val="7C4DFF"/>
              </a:buClr>
              <a:buSzPts val="2200"/>
              <a:buNone/>
            </a:pPr>
            <a:r>
              <a:rPr b="0" i="0" lang="en-US">
                <a:solidFill>
                  <a:srgbClr val="7C4DFF"/>
                </a:solidFill>
              </a:rPr>
              <a:t>SELECT</a:t>
            </a:r>
            <a:r>
              <a:rPr b="0" i="0" lang="en-US">
                <a:solidFill>
                  <a:srgbClr val="263238"/>
                </a:solidFill>
              </a:rPr>
              <a:t> </a:t>
            </a:r>
            <a:r>
              <a:rPr b="0" i="0" lang="en-US">
                <a:solidFill>
                  <a:srgbClr val="39ADB5"/>
                </a:solidFill>
              </a:rPr>
              <a:t>...</a:t>
            </a:r>
            <a:r>
              <a:rPr b="0" i="0" lang="en-US">
                <a:solidFill>
                  <a:srgbClr val="263238"/>
                </a:solidFill>
              </a:rPr>
              <a:t> </a:t>
            </a:r>
            <a:endParaRPr/>
          </a:p>
          <a:p>
            <a:pPr indent="0" lvl="0" marL="0" rtl="0" algn="l">
              <a:lnSpc>
                <a:spcPct val="90000"/>
              </a:lnSpc>
              <a:spcBef>
                <a:spcPts val="1000"/>
              </a:spcBef>
              <a:spcAft>
                <a:spcPts val="0"/>
              </a:spcAft>
              <a:buClr>
                <a:srgbClr val="7C4DFF"/>
              </a:buClr>
              <a:buSzPts val="2200"/>
              <a:buNone/>
            </a:pPr>
            <a:r>
              <a:rPr b="0" i="0" lang="en-US">
                <a:solidFill>
                  <a:srgbClr val="7C4DFF"/>
                </a:solidFill>
              </a:rPr>
              <a:t>FROM</a:t>
            </a:r>
            <a:r>
              <a:rPr b="0" i="0" lang="en-US">
                <a:solidFill>
                  <a:srgbClr val="263238"/>
                </a:solidFill>
              </a:rPr>
              <a:t> </a:t>
            </a:r>
            <a:r>
              <a:rPr b="0" i="0" lang="en-US">
                <a:solidFill>
                  <a:srgbClr val="39ADB5"/>
                </a:solidFill>
              </a:rPr>
              <a:t>(</a:t>
            </a:r>
            <a:r>
              <a:rPr b="0" i="0" lang="en-US">
                <a:solidFill>
                  <a:srgbClr val="263238"/>
                </a:solidFill>
              </a:rPr>
              <a:t> </a:t>
            </a:r>
            <a:endParaRPr/>
          </a:p>
          <a:p>
            <a:pPr indent="0" lvl="0" marL="0" rtl="0" algn="l">
              <a:lnSpc>
                <a:spcPct val="90000"/>
              </a:lnSpc>
              <a:spcBef>
                <a:spcPts val="1000"/>
              </a:spcBef>
              <a:spcAft>
                <a:spcPts val="0"/>
              </a:spcAft>
              <a:buClr>
                <a:srgbClr val="AABFC9"/>
              </a:buClr>
              <a:buSzPts val="2200"/>
              <a:buNone/>
            </a:pPr>
            <a:r>
              <a:rPr b="0" i="0" lang="en-US">
                <a:solidFill>
                  <a:srgbClr val="AABFC9"/>
                </a:solidFill>
              </a:rPr>
              <a:t>-- </a:t>
            </a:r>
            <a:r>
              <a:rPr b="0" i="0" lang="en-US">
                <a:solidFill>
                  <a:srgbClr val="FF0000"/>
                </a:solidFill>
              </a:rPr>
              <a:t>Start of a subquery </a:t>
            </a:r>
            <a:r>
              <a:rPr b="0" i="0" lang="en-US">
                <a:solidFill>
                  <a:srgbClr val="7C4DFF"/>
                </a:solidFill>
              </a:rPr>
              <a:t>SELECT</a:t>
            </a:r>
            <a:r>
              <a:rPr b="0" i="0" lang="en-US">
                <a:solidFill>
                  <a:srgbClr val="263238"/>
                </a:solidFill>
              </a:rPr>
              <a:t> </a:t>
            </a:r>
            <a:r>
              <a:rPr b="0" i="0" lang="en-US">
                <a:solidFill>
                  <a:srgbClr val="39ADB5"/>
                </a:solidFill>
              </a:rPr>
              <a:t>...</a:t>
            </a:r>
            <a:r>
              <a:rPr b="0" i="0" lang="en-US">
                <a:solidFill>
                  <a:srgbClr val="263238"/>
                </a:solidFill>
              </a:rPr>
              <a:t> </a:t>
            </a:r>
            <a:r>
              <a:rPr b="0" i="0" lang="en-US">
                <a:solidFill>
                  <a:srgbClr val="7C4DFF"/>
                </a:solidFill>
              </a:rPr>
              <a:t>FROM</a:t>
            </a:r>
            <a:r>
              <a:rPr b="0" i="0" lang="en-US">
                <a:solidFill>
                  <a:srgbClr val="263238"/>
                </a:solidFill>
              </a:rPr>
              <a:t> </a:t>
            </a:r>
            <a:r>
              <a:rPr b="0" i="0" lang="en-US">
                <a:solidFill>
                  <a:srgbClr val="39ADB5"/>
                </a:solidFill>
              </a:rPr>
              <a:t>...</a:t>
            </a:r>
            <a:r>
              <a:rPr b="0" i="0" lang="en-US">
                <a:solidFill>
                  <a:srgbClr val="263238"/>
                </a:solidFill>
              </a:rPr>
              <a:t> </a:t>
            </a:r>
            <a:r>
              <a:rPr b="0" i="0" lang="en-US">
                <a:solidFill>
                  <a:srgbClr val="39ADB5"/>
                </a:solidFill>
              </a:rPr>
              <a:t>)</a:t>
            </a:r>
            <a:r>
              <a:rPr b="0" i="0" lang="en-US">
                <a:solidFill>
                  <a:srgbClr val="263238"/>
                </a:solidFill>
              </a:rPr>
              <a:t> </a:t>
            </a:r>
            <a:endParaRPr/>
          </a:p>
          <a:p>
            <a:pPr indent="0" lvl="0" marL="0" rtl="0" algn="l">
              <a:lnSpc>
                <a:spcPct val="90000"/>
              </a:lnSpc>
              <a:spcBef>
                <a:spcPts val="1000"/>
              </a:spcBef>
              <a:spcAft>
                <a:spcPts val="0"/>
              </a:spcAft>
              <a:buClr>
                <a:srgbClr val="7C4DFF"/>
              </a:buClr>
              <a:buSzPts val="2200"/>
              <a:buNone/>
            </a:pPr>
            <a:r>
              <a:rPr b="0" i="0" lang="en-US">
                <a:solidFill>
                  <a:srgbClr val="7C4DFF"/>
                </a:solidFill>
              </a:rPr>
              <a:t>AS</a:t>
            </a:r>
            <a:r>
              <a:rPr b="0" i="0" lang="en-US">
                <a:solidFill>
                  <a:srgbClr val="263238"/>
                </a:solidFill>
              </a:rPr>
              <a:t> subquery_name</a:t>
            </a:r>
            <a:r>
              <a:rPr b="0" i="0" lang="en-US">
                <a:solidFill>
                  <a:srgbClr val="FF0000"/>
                </a:solidFill>
              </a:rPr>
              <a:t>; -- End of a subquery</a:t>
            </a:r>
            <a:endParaRPr>
              <a:solidFill>
                <a:srgbClr val="FF0000"/>
              </a:solidFill>
            </a:endParaRPr>
          </a:p>
        </p:txBody>
      </p:sp>
      <p:pic>
        <p:nvPicPr>
          <p:cNvPr id="160" name="Google Shape;160;p3"/>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958789" y="88777"/>
            <a:ext cx="10544236" cy="16601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0" i="0" lang="en-US">
                <a:solidFill>
                  <a:srgbClr val="F2AAA7"/>
                </a:solidFill>
                <a:latin typeface="Arial Black"/>
                <a:ea typeface="Arial Black"/>
                <a:cs typeface="Arial Black"/>
                <a:sym typeface="Arial Black"/>
              </a:rPr>
              <a:t>TYPES OF SUBQUER</a:t>
            </a:r>
            <a:r>
              <a:rPr lang="en-US">
                <a:solidFill>
                  <a:srgbClr val="F2AAA7"/>
                </a:solidFill>
                <a:latin typeface="Arial Black"/>
                <a:ea typeface="Arial Black"/>
                <a:cs typeface="Arial Black"/>
                <a:sym typeface="Arial Black"/>
              </a:rPr>
              <a:t>Y</a:t>
            </a:r>
            <a:endParaRPr>
              <a:solidFill>
                <a:srgbClr val="F2AAA7"/>
              </a:solidFill>
              <a:latin typeface="Arial Black"/>
              <a:ea typeface="Arial Black"/>
              <a:cs typeface="Arial Black"/>
              <a:sym typeface="Arial Black"/>
            </a:endParaRPr>
          </a:p>
        </p:txBody>
      </p:sp>
      <p:sp>
        <p:nvSpPr>
          <p:cNvPr id="166" name="Google Shape;166;p4"/>
          <p:cNvSpPr txBox="1"/>
          <p:nvPr>
            <p:ph idx="1" type="body"/>
          </p:nvPr>
        </p:nvSpPr>
        <p:spPr>
          <a:xfrm>
            <a:off x="958788" y="1420427"/>
            <a:ext cx="10544235" cy="52111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00"/>
              </a:buClr>
              <a:buSzPts val="2200"/>
              <a:buNone/>
            </a:pPr>
            <a:r>
              <a:rPr b="0" i="0" lang="en-US">
                <a:solidFill>
                  <a:srgbClr val="FFFF00"/>
                </a:solidFill>
                <a:latin typeface="Comic Sans MS"/>
                <a:ea typeface="Comic Sans MS"/>
                <a:cs typeface="Comic Sans MS"/>
                <a:sym typeface="Comic Sans MS"/>
              </a:rPr>
              <a:t>Correlated</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A correlated subquery refers to one or more columns from outside of the subquery. (The columns are typically referenced inside the WHERE clause of the subquery.) A correlated subquery can be thought of as a filter on the table that it refers to, as if the subquery were evaluated on each row of the table in the outer query.</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ts val="2200"/>
              <a:buNone/>
            </a:pPr>
            <a:r>
              <a:rPr b="0" i="0" lang="en-US">
                <a:solidFill>
                  <a:srgbClr val="FFFF00"/>
                </a:solidFill>
                <a:latin typeface="Comic Sans MS"/>
                <a:ea typeface="Comic Sans MS"/>
                <a:cs typeface="Comic Sans MS"/>
                <a:sym typeface="Comic Sans MS"/>
              </a:rPr>
              <a:t>Uncorrelated Subqueries</a:t>
            </a:r>
            <a:endParaRPr/>
          </a:p>
          <a:p>
            <a:pPr indent="0" lvl="0" marL="0" rtl="0" algn="l">
              <a:lnSpc>
                <a:spcPct val="90000"/>
              </a:lnSpc>
              <a:spcBef>
                <a:spcPts val="1000"/>
              </a:spcBef>
              <a:spcAft>
                <a:spcPts val="0"/>
              </a:spcAft>
              <a:buClr>
                <a:schemeClr val="lt1"/>
              </a:buClr>
              <a:buSzPts val="2200"/>
              <a:buNone/>
            </a:pPr>
            <a:r>
              <a:t/>
            </a:r>
            <a:endParaRPr b="0" i="0">
              <a:solidFill>
                <a:srgbClr val="90C2EA"/>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An uncorrelated subquery has no such external column references. It is an independent query, the results of which are returned to and used by the outer query once (not per row).</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t/>
            </a:r>
            <a:endParaRPr/>
          </a:p>
        </p:txBody>
      </p:sp>
      <p:pic>
        <p:nvPicPr>
          <p:cNvPr id="167" name="Google Shape;167;p4"/>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0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10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1000"/>
                                        <p:tgtEl>
                                          <p:spTgt spid="1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Effect filter="fade" transition="in">
                                      <p:cBhvr>
                                        <p:cTn dur="1000"/>
                                        <p:tgtEl>
                                          <p:spTgt spid="1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Effect filter="fade" transition="in">
                                      <p:cBhvr>
                                        <p:cTn dur="1000"/>
                                        <p:tgtEl>
                                          <p:spTgt spid="16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173" name="Google Shape;173;p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FF00"/>
              </a:buClr>
              <a:buSzPts val="2200"/>
              <a:buNone/>
            </a:pPr>
            <a:r>
              <a:rPr b="0" i="0" lang="en-US">
                <a:solidFill>
                  <a:srgbClr val="FFFF00"/>
                </a:solidFill>
                <a:latin typeface="Comic Sans MS"/>
                <a:ea typeface="Comic Sans MS"/>
                <a:cs typeface="Comic Sans MS"/>
                <a:sym typeface="Comic Sans MS"/>
              </a:rPr>
              <a:t>Scalar </a:t>
            </a:r>
            <a:endParaRPr/>
          </a:p>
          <a:p>
            <a:pPr indent="0" lvl="0" marL="0" rtl="0" algn="l">
              <a:lnSpc>
                <a:spcPct val="90000"/>
              </a:lnSpc>
              <a:spcBef>
                <a:spcPts val="1000"/>
              </a:spcBef>
              <a:spcAft>
                <a:spcPts val="0"/>
              </a:spcAft>
              <a:buClr>
                <a:schemeClr val="lt1"/>
              </a:buClr>
              <a:buSzPts val="2200"/>
              <a:buNone/>
            </a:pPr>
            <a:r>
              <a:t/>
            </a:r>
            <a:endParaRPr b="0" i="0">
              <a:solidFill>
                <a:srgbClr val="FFFF00"/>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 scalar subquery returns a single value (one column of one row). If no rows qualify to be returned, the subquery returns NULL.</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FFFF00"/>
              </a:buClr>
              <a:buSzPts val="2200"/>
              <a:buNone/>
            </a:pPr>
            <a:r>
              <a:rPr b="0" i="0" lang="en-US">
                <a:solidFill>
                  <a:srgbClr val="FFFF00"/>
                </a:solidFill>
                <a:latin typeface="Comic Sans MS"/>
                <a:ea typeface="Comic Sans MS"/>
                <a:cs typeface="Comic Sans MS"/>
                <a:sym typeface="Comic Sans MS"/>
              </a:rPr>
              <a:t>Non-scalar Subqueries</a:t>
            </a:r>
            <a:endParaRPr/>
          </a:p>
          <a:p>
            <a:pPr indent="0" lvl="0" marL="0" rtl="0" algn="l">
              <a:lnSpc>
                <a:spcPct val="90000"/>
              </a:lnSpc>
              <a:spcBef>
                <a:spcPts val="1000"/>
              </a:spcBef>
              <a:spcAft>
                <a:spcPts val="0"/>
              </a:spcAft>
              <a:buClr>
                <a:schemeClr val="lt1"/>
              </a:buClr>
              <a:buSzPts val="2200"/>
              <a:buNone/>
            </a:pPr>
            <a:r>
              <a:t/>
            </a:r>
            <a:endParaRPr b="0" i="0">
              <a:solidFill>
                <a:srgbClr val="FFFF00"/>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A non-scalar subquery returns 0, 1, or multiple rows, each of which may contain 1 or multiple columns. For each column, if there is no value to return, the subquery returns NULL. If no rows qualify to be returned, the subquery returns 0 rows (not NULLs).</a:t>
            </a:r>
            <a:endParaRPr/>
          </a:p>
          <a:p>
            <a:pPr indent="0" lvl="0" marL="0" rtl="0" algn="l">
              <a:lnSpc>
                <a:spcPct val="90000"/>
              </a:lnSpc>
              <a:spcBef>
                <a:spcPts val="1000"/>
              </a:spcBef>
              <a:spcAft>
                <a:spcPts val="0"/>
              </a:spcAft>
              <a:buClr>
                <a:schemeClr val="lt1"/>
              </a:buClr>
              <a:buSzPts val="2200"/>
              <a:buNone/>
            </a:pPr>
            <a:r>
              <a:t/>
            </a:r>
            <a:endParaRPr b="0" i="0">
              <a:solidFill>
                <a:srgbClr val="000000"/>
              </a:solidFill>
              <a:latin typeface="Helvetica Neue"/>
              <a:ea typeface="Helvetica Neue"/>
              <a:cs typeface="Helvetica Neue"/>
              <a:sym typeface="Helvetica Neue"/>
            </a:endParaRPr>
          </a:p>
          <a:p>
            <a:pPr indent="-88900" lvl="0" marL="228600" rtl="0" algn="l">
              <a:lnSpc>
                <a:spcPct val="90000"/>
              </a:lnSpc>
              <a:spcBef>
                <a:spcPts val="1000"/>
              </a:spcBef>
              <a:spcAft>
                <a:spcPts val="0"/>
              </a:spcAft>
              <a:buClr>
                <a:schemeClr val="lt1"/>
              </a:buClr>
              <a:buSzPts val="2200"/>
              <a:buNone/>
            </a:pPr>
            <a:r>
              <a:t/>
            </a:r>
            <a:endParaRPr b="0" i="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lt1"/>
              </a:buClr>
              <a:buSzPts val="2200"/>
              <a:buNone/>
            </a:pPr>
            <a:r>
              <a:t/>
            </a:r>
            <a:endParaRPr/>
          </a:p>
        </p:txBody>
      </p:sp>
      <p:pic>
        <p:nvPicPr>
          <p:cNvPr id="174" name="Google Shape;174;p5"/>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1000"/>
                                        <p:tgtEl>
                                          <p:spTgt spid="17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1145219" y="804519"/>
            <a:ext cx="9909635" cy="10331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b="0" i="0" lang="en-US">
                <a:solidFill>
                  <a:srgbClr val="F2AAA7"/>
                </a:solidFill>
                <a:latin typeface="Arial Black"/>
                <a:ea typeface="Arial Black"/>
                <a:cs typeface="Arial Black"/>
                <a:sym typeface="Arial Black"/>
              </a:rPr>
              <a:t>EXAMPLE</a:t>
            </a:r>
            <a:r>
              <a:rPr b="0" i="0" lang="en-US">
                <a:solidFill>
                  <a:srgbClr val="000000"/>
                </a:solidFill>
                <a:latin typeface="Arial Black"/>
                <a:ea typeface="Arial Black"/>
                <a:cs typeface="Arial Black"/>
                <a:sym typeface="Arial Black"/>
              </a:rPr>
              <a:t>:</a:t>
            </a:r>
            <a:endParaRPr>
              <a:latin typeface="Arial Black"/>
              <a:ea typeface="Arial Black"/>
              <a:cs typeface="Arial Black"/>
              <a:sym typeface="Arial Black"/>
            </a:endParaRPr>
          </a:p>
        </p:txBody>
      </p:sp>
      <p:sp>
        <p:nvSpPr>
          <p:cNvPr id="180" name="Google Shape;180;p6"/>
          <p:cNvSpPr txBox="1"/>
          <p:nvPr>
            <p:ph idx="1" type="body"/>
          </p:nvPr>
        </p:nvSpPr>
        <p:spPr>
          <a:xfrm>
            <a:off x="1451579" y="2015732"/>
            <a:ext cx="9603275" cy="37636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 Uncorrelated subquery:</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c1, c2</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table1 where c1 = (select max(x) from table2);</a:t>
            </a:r>
            <a:endParaRPr/>
          </a:p>
          <a:p>
            <a:pPr indent="-88900" lvl="0" marL="228600" rtl="0" algn="l">
              <a:lnSpc>
                <a:spcPct val="90000"/>
              </a:lnSpc>
              <a:spcBef>
                <a:spcPts val="1000"/>
              </a:spcBef>
              <a:spcAft>
                <a:spcPts val="0"/>
              </a:spcAft>
              <a:buClr>
                <a:schemeClr val="lt1"/>
              </a:buClr>
              <a:buSzPts val="2200"/>
              <a:buNone/>
            </a:pPr>
            <a:r>
              <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Correlated subquery:</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c1, c2</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table1 where c1 = (select x from table2 where y = table1.c2)</a:t>
            </a:r>
            <a:endParaRPr>
              <a:solidFill>
                <a:srgbClr val="90C2EA"/>
              </a:solidFill>
              <a:latin typeface="Comic Sans MS"/>
              <a:ea typeface="Comic Sans MS"/>
              <a:cs typeface="Comic Sans MS"/>
              <a:sym typeface="Comic Sans MS"/>
            </a:endParaRPr>
          </a:p>
        </p:txBody>
      </p:sp>
      <p:pic>
        <p:nvPicPr>
          <p:cNvPr id="181" name="Google Shape;181;p6"/>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710214" y="284085"/>
            <a:ext cx="10670959" cy="173164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2AAA7"/>
              </a:buClr>
              <a:buSzPct val="100000"/>
              <a:buFont typeface="Arial Black"/>
              <a:buNone/>
            </a:pPr>
            <a:r>
              <a:rPr b="0" i="0" lang="en-US">
                <a:solidFill>
                  <a:srgbClr val="F2AAA7"/>
                </a:solidFill>
                <a:latin typeface="Arial Black"/>
                <a:ea typeface="Arial Black"/>
                <a:cs typeface="Arial Black"/>
                <a:sym typeface="Arial Black"/>
              </a:rPr>
              <a:t>DIFFERENCES BETWEEN CORRELATED AND NON-CORRELATED SUBQUERIES</a:t>
            </a:r>
            <a:br>
              <a:rPr b="0" i="0" lang="en-US">
                <a:solidFill>
                  <a:srgbClr val="505C63"/>
                </a:solidFill>
                <a:latin typeface="Helvetica Neue"/>
                <a:ea typeface="Helvetica Neue"/>
                <a:cs typeface="Helvetica Neue"/>
                <a:sym typeface="Helvetica Neue"/>
              </a:rPr>
            </a:br>
            <a:endParaRPr/>
          </a:p>
        </p:txBody>
      </p:sp>
      <p:sp>
        <p:nvSpPr>
          <p:cNvPr id="187" name="Google Shape;187;p7"/>
          <p:cNvSpPr txBox="1"/>
          <p:nvPr>
            <p:ph idx="1" type="body"/>
          </p:nvPr>
        </p:nvSpPr>
        <p:spPr>
          <a:xfrm>
            <a:off x="976545" y="2574524"/>
            <a:ext cx="10235952" cy="35066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90C2EA"/>
              </a:buClr>
              <a:buSzPts val="2200"/>
              <a:buChar char="•"/>
            </a:pPr>
            <a:r>
              <a:rPr b="0" i="0" lang="en-US">
                <a:solidFill>
                  <a:srgbClr val="90C2EA"/>
                </a:solidFill>
                <a:latin typeface="Comic Sans MS"/>
                <a:ea typeface="Comic Sans MS"/>
                <a:cs typeface="Comic Sans MS"/>
                <a:sym typeface="Comic Sans MS"/>
              </a:rPr>
              <a:t>The following query demonstrates an uncorrelated subquery in a </a:t>
            </a:r>
            <a:r>
              <a:rPr b="0" i="0" lang="en-US" u="sng" strike="noStrike">
                <a:solidFill>
                  <a:srgbClr val="90C2EA"/>
                </a:solidFill>
                <a:latin typeface="Comic Sans MS"/>
                <a:ea typeface="Comic Sans MS"/>
                <a:cs typeface="Comic Sans MS"/>
                <a:sym typeface="Comic Sans MS"/>
                <a:hlinkClick r:id="rId3">
                  <a:extLst>
                    <a:ext uri="{A12FA001-AC4F-418D-AE19-62706E023703}">
                      <ahyp:hlinkClr val="tx"/>
                    </a:ext>
                  </a:extLst>
                </a:hlinkClick>
              </a:rPr>
              <a:t>WHERE</a:t>
            </a:r>
            <a:r>
              <a:rPr b="0" i="0" lang="en-US">
                <a:solidFill>
                  <a:srgbClr val="90C2EA"/>
                </a:solidFill>
                <a:latin typeface="Comic Sans MS"/>
                <a:ea typeface="Comic Sans MS"/>
                <a:cs typeface="Comic Sans MS"/>
                <a:sym typeface="Comic Sans MS"/>
              </a:rPr>
              <a:t> clause. The subquery gets the per capita GDP of Brazil, and the outer query selects all the jobs (in any country) that pay less than the per-capita GDP of Brazil. The subquery is uncorrelated because the value that it returns does not depend upon any column of the outer query. The subquery only needs to be called once during the entire execution of the outer query.</a:t>
            </a:r>
            <a:endParaRPr>
              <a:solidFill>
                <a:srgbClr val="90C2EA"/>
              </a:solidFill>
              <a:latin typeface="Comic Sans MS"/>
              <a:ea typeface="Comic Sans MS"/>
              <a:cs typeface="Comic Sans MS"/>
              <a:sym typeface="Comic Sans MS"/>
            </a:endParaRPr>
          </a:p>
        </p:txBody>
      </p:sp>
      <p:pic>
        <p:nvPicPr>
          <p:cNvPr id="188" name="Google Shape;188;p7"/>
          <p:cNvPicPr preferRelativeResize="0"/>
          <p:nvPr/>
        </p:nvPicPr>
        <p:blipFill rotWithShape="1">
          <a:blip r:embed="rId4">
            <a:alphaModFix/>
          </a:blip>
          <a:srcRect b="0" l="0" r="0" t="0"/>
          <a:stretch/>
        </p:blipFill>
        <p:spPr>
          <a:xfrm>
            <a:off x="10958004" y="0"/>
            <a:ext cx="1233996" cy="12339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194" name="Google Shape;194;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p.name, p.annual_wage, p.country</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pay as p</a:t>
            </a:r>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p.annual_wage &lt; (select per_capita_gdp</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international_gdp</a:t>
            </a:r>
            <a:endParaRPr>
              <a:solidFill>
                <a:srgbClr val="90C2EA"/>
              </a:solidFill>
              <a:latin typeface="Comic Sans MS"/>
              <a:ea typeface="Comic Sans MS"/>
              <a:cs typeface="Comic Sans MS"/>
              <a:sym typeface="Comic Sans MS"/>
            </a:endParaRPr>
          </a:p>
          <a:p>
            <a:pPr indent="0" lvl="0" marL="0" rtl="0" algn="l">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name = 'Brazil');</a:t>
            </a:r>
            <a:endParaRPr>
              <a:solidFill>
                <a:srgbClr val="90C2EA"/>
              </a:solidFill>
              <a:latin typeface="Comic Sans MS"/>
              <a:ea typeface="Comic Sans MS"/>
              <a:cs typeface="Comic Sans MS"/>
              <a:sym typeface="Comic Sans MS"/>
            </a:endParaRPr>
          </a:p>
        </p:txBody>
      </p:sp>
      <p:pic>
        <p:nvPicPr>
          <p:cNvPr id="195" name="Google Shape;195;p8"/>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2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2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2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2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2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2000"/>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905523" y="764373"/>
            <a:ext cx="10600678" cy="1293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01" name="Google Shape;201;p9"/>
          <p:cNvSpPr txBox="1"/>
          <p:nvPr>
            <p:ph idx="1" type="body"/>
          </p:nvPr>
        </p:nvSpPr>
        <p:spPr>
          <a:xfrm>
            <a:off x="905523" y="2299317"/>
            <a:ext cx="10149331" cy="30805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The next query demonstrates a correlated subquery in a WHERE clause. The query lists jobs where the annual pay of the job is less than the per-capita GDP in that country. This subquery is correlated because it is called once for each row in the outer query and is passed a value, p.country (country name), from the row.</a:t>
            </a:r>
            <a:endParaRPr/>
          </a:p>
        </p:txBody>
      </p:sp>
      <p:pic>
        <p:nvPicPr>
          <p:cNvPr id="202" name="Google Shape;202;p9"/>
          <p:cNvPicPr preferRelativeResize="0"/>
          <p:nvPr/>
        </p:nvPicPr>
        <p:blipFill rotWithShape="1">
          <a:blip r:embed="rId3">
            <a:alphaModFix/>
          </a:blip>
          <a:srcRect b="0" l="0" r="0" t="0"/>
          <a:stretch/>
        </p:blipFill>
        <p:spPr>
          <a:xfrm>
            <a:off x="10913616" y="0"/>
            <a:ext cx="1278384" cy="127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2023-01-04T11:43:14Z</dcterms:created>
  <dc:creator>SATYAM</dc:creator>
</cp:coreProperties>
</file>