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embeddedFontLst>
    <p:embeddedFont>
      <p:font typeface="Kanit" panose="020B0604020202020204" charset="-34"/>
      <p:regular r:id="rId14"/>
    </p:embeddedFont>
    <p:embeddedFont>
      <p:font typeface="Martel Sans"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0" d="100"/>
          <a:sy n="70" d="100"/>
        </p:scale>
        <p:origin x="14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0721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s://www.ncbi.nlm.nih.gov/pmc/articles/PMC9934456/" TargetMode="External"/><Relationship Id="rId7" Type="http://schemas.openxmlformats.org/officeDocument/2006/relationships/hyperlink" Target="https://www.sciencedirect.com/science/article/pii/S0950705124006154"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hyperlink" Target="https://who.int/news-room/fact-sheets/detail/" TargetMode="External"/><Relationship Id="rId5" Type="http://schemas.openxmlformats.org/officeDocument/2006/relationships/hyperlink" Target="http://Who.int" TargetMode="External"/><Relationship Id="rId4" Type="http://schemas.openxmlformats.org/officeDocument/2006/relationships/hyperlink" Target="http://nih.gov"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59011" y="874514"/>
            <a:ext cx="7825978" cy="3248025"/>
          </a:xfrm>
          <a:prstGeom prst="rect">
            <a:avLst/>
          </a:prstGeom>
          <a:noFill/>
          <a:ln/>
        </p:spPr>
        <p:txBody>
          <a:bodyPr wrap="square" lIns="0" tIns="0" rIns="0" bIns="0" rtlCol="0" anchor="t"/>
          <a:lstStyle/>
          <a:p>
            <a:pPr marL="0" indent="0">
              <a:lnSpc>
                <a:spcPts val="6350"/>
              </a:lnSpc>
              <a:buNone/>
            </a:pPr>
            <a:r>
              <a:rPr lang="en-US" sz="5100" dirty="0">
                <a:solidFill>
                  <a:srgbClr val="272D45"/>
                </a:solidFill>
                <a:latin typeface="Kanit" pitchFamily="34" charset="0"/>
                <a:ea typeface="Kanit" pitchFamily="34" charset="-122"/>
                <a:cs typeface="Kanit" pitchFamily="34" charset="-120"/>
              </a:rPr>
              <a:t>Advancing Brain Tumor Imaging: Merging Machine Learning with Traditional Diagnostics</a:t>
            </a:r>
            <a:endParaRPr lang="en-US" sz="5100" dirty="0"/>
          </a:p>
        </p:txBody>
      </p:sp>
      <p:sp>
        <p:nvSpPr>
          <p:cNvPr id="4" name="Text 1"/>
          <p:cNvSpPr/>
          <p:nvPr/>
        </p:nvSpPr>
        <p:spPr>
          <a:xfrm>
            <a:off x="659011" y="4404955"/>
            <a:ext cx="7825978" cy="2408873"/>
          </a:xfrm>
          <a:prstGeom prst="rect">
            <a:avLst/>
          </a:prstGeom>
          <a:noFill/>
          <a:ln/>
        </p:spPr>
        <p:txBody>
          <a:bodyPr wrap="square" lIns="0" tIns="0" rIns="0" bIns="0" rtlCol="0" anchor="t"/>
          <a:lstStyle/>
          <a:p>
            <a:pPr marL="0" indent="0">
              <a:lnSpc>
                <a:spcPts val="2350"/>
              </a:lnSpc>
              <a:buNone/>
            </a:pPr>
            <a:r>
              <a:rPr lang="en-US" sz="1450" dirty="0">
                <a:solidFill>
                  <a:srgbClr val="2C3249"/>
                </a:solidFill>
                <a:latin typeface="Martel Sans" pitchFamily="34" charset="0"/>
                <a:ea typeface="Martel Sans" pitchFamily="34" charset="-122"/>
                <a:cs typeface="Martel Sans" pitchFamily="34" charset="-120"/>
              </a:rPr>
              <a:t>Brain tumors are a serious health challenge, and accurate diagnosis is crucial for successful treatment. While traditional diagnostic methods face challenges in distinguishing tumors from normal brain tissue, advancements in deep learning offer promising opportunities to improve accuracy and efficiency in tumor identification. This presentation explores a novel approach that combines transfer learning and reference-based feature enhancement to enhance brain tumor imaging, leveraging the contrast between normal and tumor tissues to improve segmentation and classification accuracy.</a:t>
            </a:r>
            <a:endParaRPr lang="en-US" sz="1450" dirty="0"/>
          </a:p>
        </p:txBody>
      </p:sp>
      <p:sp>
        <p:nvSpPr>
          <p:cNvPr id="5" name="Shape 2"/>
          <p:cNvSpPr/>
          <p:nvPr/>
        </p:nvSpPr>
        <p:spPr>
          <a:xfrm>
            <a:off x="659011" y="7039689"/>
            <a:ext cx="301228" cy="301228"/>
          </a:xfrm>
          <a:prstGeom prst="roundRect">
            <a:avLst>
              <a:gd name="adj" fmla="val 30352708"/>
            </a:avLst>
          </a:prstGeom>
          <a:noFill/>
          <a:ln w="7620">
            <a:solidFill>
              <a:srgbClr val="FFFFFF"/>
            </a:solidFill>
            <a:prstDash val="solid"/>
          </a:ln>
        </p:spPr>
        <p:txBody>
          <a:bodyPr/>
          <a:lstStyle/>
          <a:p>
            <a:endParaRPr lang="en-US"/>
          </a:p>
        </p:txBody>
      </p:sp>
      <p:sp>
        <p:nvSpPr>
          <p:cNvPr id="7" name="Text 3"/>
          <p:cNvSpPr/>
          <p:nvPr/>
        </p:nvSpPr>
        <p:spPr>
          <a:xfrm>
            <a:off x="1054298" y="7025640"/>
            <a:ext cx="2262902" cy="329446"/>
          </a:xfrm>
          <a:prstGeom prst="rect">
            <a:avLst/>
          </a:prstGeom>
          <a:noFill/>
          <a:ln/>
        </p:spPr>
        <p:txBody>
          <a:bodyPr wrap="none" lIns="0" tIns="0" rIns="0" bIns="0" rtlCol="0" anchor="t"/>
          <a:lstStyle/>
          <a:p>
            <a:pPr marL="0" indent="0" algn="l">
              <a:lnSpc>
                <a:spcPts val="2550"/>
              </a:lnSpc>
              <a:buNone/>
            </a:pPr>
            <a:r>
              <a:rPr lang="en-US" sz="1850" b="1" dirty="0">
                <a:solidFill>
                  <a:srgbClr val="2C3249"/>
                </a:solidFill>
                <a:latin typeface="Martel Sans" pitchFamily="34" charset="0"/>
                <a:ea typeface="Martel Sans" pitchFamily="34" charset="-122"/>
                <a:cs typeface="Martel Sans" pitchFamily="34" charset="-120"/>
              </a:rPr>
              <a:t>by Nikhilesh Meher, Meet Sharma, </a:t>
            </a:r>
            <a:r>
              <a:rPr lang="en-US" sz="1850" b="1" dirty="0" err="1">
                <a:solidFill>
                  <a:srgbClr val="2C3249"/>
                </a:solidFill>
                <a:latin typeface="Martel Sans" pitchFamily="34" charset="0"/>
                <a:ea typeface="Martel Sans" pitchFamily="34" charset="-122"/>
                <a:cs typeface="Martel Sans" pitchFamily="34" charset="-120"/>
              </a:rPr>
              <a:t>Lakshay</a:t>
            </a:r>
            <a:r>
              <a:rPr lang="en-US" sz="1850" b="1" dirty="0">
                <a:solidFill>
                  <a:srgbClr val="2C3249"/>
                </a:solidFill>
                <a:latin typeface="Martel Sans" pitchFamily="34" charset="0"/>
                <a:ea typeface="Martel Sans" pitchFamily="34" charset="-122"/>
                <a:cs typeface="Martel Sans" pitchFamily="34" charset="-120"/>
              </a:rPr>
              <a:t> </a:t>
            </a:r>
            <a:r>
              <a:rPr lang="en-US" sz="1850" b="1" dirty="0" err="1">
                <a:solidFill>
                  <a:srgbClr val="2C3249"/>
                </a:solidFill>
                <a:latin typeface="Martel Sans" pitchFamily="34" charset="0"/>
                <a:ea typeface="Martel Sans" pitchFamily="34" charset="-122"/>
                <a:cs typeface="Martel Sans" pitchFamily="34" charset="-120"/>
              </a:rPr>
              <a:t>Roodkee</a:t>
            </a:r>
            <a:endParaRPr lang="en-US" sz="18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64037" y="1173599"/>
            <a:ext cx="6172200" cy="771525"/>
          </a:xfrm>
          <a:prstGeom prst="rect">
            <a:avLst/>
          </a:prstGeom>
          <a:noFill/>
          <a:ln/>
        </p:spPr>
        <p:txBody>
          <a:bodyPr wrap="none" lIns="0" tIns="0" rIns="0" bIns="0" rtlCol="0" anchor="t"/>
          <a:lstStyle/>
          <a:p>
            <a:pPr marL="0" indent="0">
              <a:lnSpc>
                <a:spcPts val="6050"/>
              </a:lnSpc>
              <a:buNone/>
            </a:pPr>
            <a:r>
              <a:rPr lang="en-US" sz="4850" dirty="0">
                <a:solidFill>
                  <a:srgbClr val="272D45"/>
                </a:solidFill>
                <a:latin typeface="Kanit" pitchFamily="34" charset="0"/>
                <a:ea typeface="Kanit" pitchFamily="34" charset="-122"/>
                <a:cs typeface="Kanit" pitchFamily="34" charset="-120"/>
              </a:rPr>
              <a:t>Conclusion</a:t>
            </a:r>
            <a:endParaRPr lang="en-US" sz="4850" dirty="0"/>
          </a:p>
        </p:txBody>
      </p:sp>
      <p:sp>
        <p:nvSpPr>
          <p:cNvPr id="4" name="Text 1"/>
          <p:cNvSpPr/>
          <p:nvPr/>
        </p:nvSpPr>
        <p:spPr>
          <a:xfrm>
            <a:off x="864037" y="2315408"/>
            <a:ext cx="7415927" cy="4740593"/>
          </a:xfrm>
          <a:prstGeom prst="rect">
            <a:avLst/>
          </a:prstGeom>
          <a:noFill/>
          <a:ln/>
        </p:spPr>
        <p:txBody>
          <a:bodyPr wrap="square" lIns="0" tIns="0" rIns="0" bIns="0" rtlCol="0" anchor="t"/>
          <a:lstStyle/>
          <a:p>
            <a:pPr marL="0" indent="0">
              <a:lnSpc>
                <a:spcPts val="3100"/>
              </a:lnSpc>
              <a:buNone/>
            </a:pPr>
            <a:r>
              <a:rPr lang="en-US" sz="1900" dirty="0">
                <a:solidFill>
                  <a:srgbClr val="2C3249"/>
                </a:solidFill>
                <a:latin typeface="Martel Sans" pitchFamily="34" charset="0"/>
                <a:ea typeface="Martel Sans" pitchFamily="34" charset="-122"/>
                <a:cs typeface="Martel Sans" pitchFamily="34" charset="-120"/>
              </a:rPr>
              <a:t>The proposed model is to be evaluated using publicly available datasets like BraTS2022, Brain Tumor MRI Dataset, and proprietary in-house datasets. Data augmentation techniques are to be applied to address class imbalance, ensuring that the model was robust to variations in data distribution. The model is expected to achieve a classification accuracy which surpasses EfficientNetV2-M alone. These results can demonstrate the effectiveness of incorporating normal brain images as references in enhancing feature extraction and classification accuracy. The model's ability to learn from both tumor and healthy brain tissues can contribute to its superior performance in identifying abnormal regions.</a:t>
            </a:r>
            <a:endParaRPr lang="en-US" sz="19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659844" y="520660"/>
            <a:ext cx="4713684" cy="589121"/>
          </a:xfrm>
          <a:prstGeom prst="rect">
            <a:avLst/>
          </a:prstGeom>
          <a:noFill/>
          <a:ln/>
        </p:spPr>
        <p:txBody>
          <a:bodyPr wrap="none" lIns="0" tIns="0" rIns="0" bIns="0" rtlCol="0" anchor="t"/>
          <a:lstStyle/>
          <a:p>
            <a:pPr marL="0" indent="0">
              <a:lnSpc>
                <a:spcPts val="4600"/>
              </a:lnSpc>
              <a:buNone/>
            </a:pPr>
            <a:r>
              <a:rPr lang="en-US" sz="3700" dirty="0">
                <a:solidFill>
                  <a:srgbClr val="272D45"/>
                </a:solidFill>
                <a:latin typeface="Kanit" pitchFamily="34" charset="0"/>
                <a:ea typeface="Kanit" pitchFamily="34" charset="-122"/>
                <a:cs typeface="Kanit" pitchFamily="34" charset="-120"/>
              </a:rPr>
              <a:t>References</a:t>
            </a:r>
            <a:endParaRPr lang="en-US" sz="3700" dirty="0"/>
          </a:p>
        </p:txBody>
      </p:sp>
      <p:sp>
        <p:nvSpPr>
          <p:cNvPr id="3" name="Text 1"/>
          <p:cNvSpPr/>
          <p:nvPr/>
        </p:nvSpPr>
        <p:spPr>
          <a:xfrm>
            <a:off x="659844" y="1486853"/>
            <a:ext cx="13310711" cy="603409"/>
          </a:xfrm>
          <a:prstGeom prst="rect">
            <a:avLst/>
          </a:prstGeom>
          <a:noFill/>
          <a:ln/>
        </p:spPr>
        <p:txBody>
          <a:bodyPr wrap="square" lIns="0" tIns="0" rIns="0" bIns="0" rtlCol="0" anchor="t"/>
          <a:lstStyle/>
          <a:p>
            <a:pPr marL="0" indent="0">
              <a:lnSpc>
                <a:spcPts val="2350"/>
              </a:lnSpc>
              <a:buNone/>
            </a:pPr>
            <a:r>
              <a:rPr lang="en-US" sz="1450" dirty="0">
                <a:solidFill>
                  <a:srgbClr val="2C3249"/>
                </a:solidFill>
                <a:latin typeface="Martel Sans" pitchFamily="34" charset="0"/>
                <a:ea typeface="Martel Sans" pitchFamily="34" charset="-122"/>
                <a:cs typeface="Martel Sans" pitchFamily="34" charset="-120"/>
              </a:rPr>
              <a:t>[1] He J, Wang J, Han Z, Li B, Lv M, Shi Y: Cancer detection for small-size and ambiguous tumors based on semantic FPN and transformer. </a:t>
            </a:r>
            <a:r>
              <a:rPr lang="en-US" sz="1450" u="sng" dirty="0">
                <a:solidFill>
                  <a:srgbClr val="437066"/>
                </a:solidFill>
                <a:latin typeface="Martel Sans" pitchFamily="34" charset="0"/>
                <a:ea typeface="Martel Sans" pitchFamily="34" charset="-122"/>
                <a:cs typeface="Martel Sans" pitchFamily="34" charset="-120"/>
                <a:hlinkClick r:id="rId3">
                  <a:extLst>
                    <a:ext uri="{A12FA001-AC4F-418D-AE19-62706E023703}">
                      <ahyp:hlinkClr xmlns:ahyp="http://schemas.microsoft.com/office/drawing/2018/hyperlinkcolor" val="tx"/>
                    </a:ext>
                  </a:extLst>
                </a:hlinkClick>
              </a:rPr>
              <a:t>Cancer detection for small-size and ambiguous tumors based on semantic FPN and transformer - PMC (</a:t>
            </a:r>
            <a:r>
              <a:rPr lang="en-US" sz="1450" u="sng" dirty="0">
                <a:solidFill>
                  <a:srgbClr val="437066"/>
                </a:solidFill>
                <a:latin typeface="Martel Sans" pitchFamily="34" charset="0"/>
                <a:ea typeface="Martel Sans" pitchFamily="34" charset="-122"/>
                <a:cs typeface="Martel Sans" pitchFamily="34" charset="-120"/>
                <a:hlinkClick r:id="rId4">
                  <a:extLst>
                    <a:ext uri="{A12FA001-AC4F-418D-AE19-62706E023703}">
                      <ahyp:hlinkClr xmlns:ahyp="http://schemas.microsoft.com/office/drawing/2018/hyperlinkcolor" val="tx"/>
                    </a:ext>
                  </a:extLst>
                </a:hlinkClick>
              </a:rPr>
              <a:t>nih.gov</a:t>
            </a:r>
            <a:r>
              <a:rPr lang="en-US" sz="1450" u="sng" dirty="0">
                <a:solidFill>
                  <a:srgbClr val="437066"/>
                </a:solidFill>
                <a:latin typeface="Martel Sans" pitchFamily="34" charset="0"/>
                <a:ea typeface="Martel Sans" pitchFamily="34" charset="-122"/>
                <a:cs typeface="Martel Sans" pitchFamily="34" charset="-120"/>
                <a:hlinkClick r:id="rId3">
                  <a:extLst>
                    <a:ext uri="{A12FA001-AC4F-418D-AE19-62706E023703}">
                      <ahyp:hlinkClr xmlns:ahyp="http://schemas.microsoft.com/office/drawing/2018/hyperlinkcolor" val="tx"/>
                    </a:ext>
                  </a:extLst>
                </a:hlinkClick>
              </a:rPr>
              <a:t>)</a:t>
            </a:r>
            <a:endParaRPr lang="en-US" sz="1450" dirty="0"/>
          </a:p>
        </p:txBody>
      </p:sp>
      <p:sp>
        <p:nvSpPr>
          <p:cNvPr id="4" name="Text 2"/>
          <p:cNvSpPr/>
          <p:nvPr/>
        </p:nvSpPr>
        <p:spPr>
          <a:xfrm>
            <a:off x="659844" y="2302312"/>
            <a:ext cx="13310711" cy="301704"/>
          </a:xfrm>
          <a:prstGeom prst="rect">
            <a:avLst/>
          </a:prstGeom>
          <a:noFill/>
          <a:ln/>
        </p:spPr>
        <p:txBody>
          <a:bodyPr wrap="none" lIns="0" tIns="0" rIns="0" bIns="0" rtlCol="0" anchor="t"/>
          <a:lstStyle/>
          <a:p>
            <a:pPr marL="0" indent="0">
              <a:lnSpc>
                <a:spcPts val="2350"/>
              </a:lnSpc>
              <a:buNone/>
            </a:pPr>
            <a:r>
              <a:rPr lang="en-US" sz="1450" dirty="0">
                <a:solidFill>
                  <a:srgbClr val="2C3249"/>
                </a:solidFill>
                <a:latin typeface="Martel Sans" pitchFamily="34" charset="0"/>
                <a:ea typeface="Martel Sans" pitchFamily="34" charset="-122"/>
                <a:cs typeface="Martel Sans" pitchFamily="34" charset="-120"/>
              </a:rPr>
              <a:t>[2] </a:t>
            </a:r>
            <a:r>
              <a:rPr lang="en-US" sz="1450" u="sng" dirty="0">
                <a:solidFill>
                  <a:srgbClr val="437066"/>
                </a:solidFill>
                <a:latin typeface="Martel Sans" pitchFamily="34" charset="0"/>
                <a:ea typeface="Martel Sans" pitchFamily="34" charset="-122"/>
                <a:cs typeface="Martel Sans" pitchFamily="34" charset="-120"/>
                <a:hlinkClick r:id="rId5">
                  <a:extLst>
                    <a:ext uri="{A12FA001-AC4F-418D-AE19-62706E023703}">
                      <ahyp:hlinkClr xmlns:ahyp="http://schemas.microsoft.com/office/drawing/2018/hyperlinkcolor" val="tx"/>
                    </a:ext>
                  </a:extLst>
                </a:hlinkClick>
              </a:rPr>
              <a:t>Who.int</a:t>
            </a:r>
            <a:r>
              <a:rPr lang="en-US" sz="1450" dirty="0">
                <a:solidFill>
                  <a:srgbClr val="2C3249"/>
                </a:solidFill>
                <a:latin typeface="Martel Sans" pitchFamily="34" charset="0"/>
                <a:ea typeface="Martel Sans" pitchFamily="34" charset="-122"/>
                <a:cs typeface="Martel Sans" pitchFamily="34" charset="-120"/>
              </a:rPr>
              <a:t>., Cancer, 2024, Online, </a:t>
            </a:r>
            <a:r>
              <a:rPr lang="en-US" sz="1450" u="sng" dirty="0">
                <a:solidFill>
                  <a:srgbClr val="437066"/>
                </a:solidFill>
                <a:latin typeface="Martel Sans" pitchFamily="34" charset="0"/>
                <a:ea typeface="Martel Sans" pitchFamily="34" charset="-122"/>
                <a:cs typeface="Martel Sans" pitchFamily="34" charset="-120"/>
                <a:hlinkClick r:id="rId6">
                  <a:extLst>
                    <a:ext uri="{A12FA001-AC4F-418D-AE19-62706E023703}">
                      <ahyp:hlinkClr xmlns:ahyp="http://schemas.microsoft.com/office/drawing/2018/hyperlinkcolor" val="tx"/>
                    </a:ext>
                  </a:extLst>
                </a:hlinkClick>
              </a:rPr>
              <a:t>https://who.int/news-room/fact-sheets/detail/</a:t>
            </a:r>
            <a:r>
              <a:rPr lang="en-US" sz="1450" dirty="0">
                <a:solidFill>
                  <a:srgbClr val="2C3249"/>
                </a:solidFill>
                <a:latin typeface="Martel Sans" pitchFamily="34" charset="0"/>
                <a:ea typeface="Martel Sans" pitchFamily="34" charset="-122"/>
                <a:cs typeface="Martel Sans" pitchFamily="34" charset="-120"/>
              </a:rPr>
              <a:t> cancer. (Accessed 02 March 2024).</a:t>
            </a:r>
            <a:endParaRPr lang="en-US" sz="1450" dirty="0"/>
          </a:p>
        </p:txBody>
      </p:sp>
      <p:sp>
        <p:nvSpPr>
          <p:cNvPr id="5" name="Text 3"/>
          <p:cNvSpPr/>
          <p:nvPr/>
        </p:nvSpPr>
        <p:spPr>
          <a:xfrm>
            <a:off x="659844" y="2816066"/>
            <a:ext cx="13310711" cy="603409"/>
          </a:xfrm>
          <a:prstGeom prst="rect">
            <a:avLst/>
          </a:prstGeom>
          <a:noFill/>
          <a:ln/>
        </p:spPr>
        <p:txBody>
          <a:bodyPr wrap="square" lIns="0" tIns="0" rIns="0" bIns="0" rtlCol="0" anchor="t"/>
          <a:lstStyle/>
          <a:p>
            <a:pPr marL="0" indent="0">
              <a:lnSpc>
                <a:spcPts val="2350"/>
              </a:lnSpc>
              <a:buNone/>
            </a:pPr>
            <a:r>
              <a:rPr lang="en-US" sz="1450" dirty="0">
                <a:solidFill>
                  <a:srgbClr val="2C3249"/>
                </a:solidFill>
                <a:latin typeface="Martel Sans" pitchFamily="34" charset="0"/>
                <a:ea typeface="Martel Sans" pitchFamily="34" charset="-122"/>
                <a:cs typeface="Martel Sans" pitchFamily="34" charset="-120"/>
              </a:rPr>
              <a:t>[3] S.A. Ansar, S. Aggarwal, S. Arya, M.A. Haq, V. Mittal, F. Gared, An intuitionistic approach for the predictability of anti-angiogenic inhibitors in cancer diagnosis, Sci. Rep. 13 (1) (2023) 1–14.</a:t>
            </a:r>
            <a:endParaRPr lang="en-US" sz="1450" dirty="0"/>
          </a:p>
        </p:txBody>
      </p:sp>
      <p:sp>
        <p:nvSpPr>
          <p:cNvPr id="6" name="Text 4"/>
          <p:cNvSpPr/>
          <p:nvPr/>
        </p:nvSpPr>
        <p:spPr>
          <a:xfrm>
            <a:off x="659844" y="3631525"/>
            <a:ext cx="13310711" cy="301704"/>
          </a:xfrm>
          <a:prstGeom prst="rect">
            <a:avLst/>
          </a:prstGeom>
          <a:noFill/>
          <a:ln/>
        </p:spPr>
        <p:txBody>
          <a:bodyPr wrap="none" lIns="0" tIns="0" rIns="0" bIns="0" rtlCol="0" anchor="t"/>
          <a:lstStyle/>
          <a:p>
            <a:pPr marL="0" indent="0">
              <a:lnSpc>
                <a:spcPts val="2350"/>
              </a:lnSpc>
              <a:buNone/>
            </a:pPr>
            <a:r>
              <a:rPr lang="en-US" sz="1450" dirty="0">
                <a:solidFill>
                  <a:srgbClr val="2C3249"/>
                </a:solidFill>
                <a:latin typeface="Martel Sans" pitchFamily="34" charset="0"/>
                <a:ea typeface="Martel Sans" pitchFamily="34" charset="-122"/>
                <a:cs typeface="Martel Sans" pitchFamily="34" charset="-120"/>
              </a:rPr>
              <a:t>[4] K. Herholz, K.-J. Langen, C. Schiepers, J.M. Mountz, Brain tumors, in: Seminars in Nuclear Medicine, vol. 42, Elsevier, 2012, pp. 356–370.</a:t>
            </a:r>
            <a:endParaRPr lang="en-US" sz="1450" dirty="0"/>
          </a:p>
        </p:txBody>
      </p:sp>
      <p:sp>
        <p:nvSpPr>
          <p:cNvPr id="7" name="Text 5"/>
          <p:cNvSpPr/>
          <p:nvPr/>
        </p:nvSpPr>
        <p:spPr>
          <a:xfrm>
            <a:off x="659844" y="4145280"/>
            <a:ext cx="13310711" cy="603409"/>
          </a:xfrm>
          <a:prstGeom prst="rect">
            <a:avLst/>
          </a:prstGeom>
          <a:noFill/>
          <a:ln/>
        </p:spPr>
        <p:txBody>
          <a:bodyPr wrap="square" lIns="0" tIns="0" rIns="0" bIns="0" rtlCol="0" anchor="t"/>
          <a:lstStyle/>
          <a:p>
            <a:pPr marL="0" indent="0">
              <a:lnSpc>
                <a:spcPts val="2350"/>
              </a:lnSpc>
              <a:buNone/>
            </a:pPr>
            <a:r>
              <a:rPr lang="en-US" sz="1450" dirty="0">
                <a:solidFill>
                  <a:srgbClr val="2C3249"/>
                </a:solidFill>
                <a:latin typeface="Martel Sans" pitchFamily="34" charset="0"/>
                <a:ea typeface="Martel Sans" pitchFamily="34" charset="-122"/>
                <a:cs typeface="Martel Sans" pitchFamily="34" charset="-120"/>
              </a:rPr>
              <a:t>[5] A. Gudigar, U. Raghavendra, A. Hegde, M. Kalyani, E.J. Ciaccio, U.R. Acharya, Brain pathology identification using computer aided diagnostic tool: A systematic review, Comput. Methods Programs Biomed. 187 (2020) 105205.</a:t>
            </a:r>
            <a:endParaRPr lang="en-US" sz="1450" dirty="0"/>
          </a:p>
        </p:txBody>
      </p:sp>
      <p:sp>
        <p:nvSpPr>
          <p:cNvPr id="8" name="Text 6"/>
          <p:cNvSpPr/>
          <p:nvPr/>
        </p:nvSpPr>
        <p:spPr>
          <a:xfrm>
            <a:off x="659844" y="4960739"/>
            <a:ext cx="13310711" cy="603409"/>
          </a:xfrm>
          <a:prstGeom prst="rect">
            <a:avLst/>
          </a:prstGeom>
          <a:noFill/>
          <a:ln/>
        </p:spPr>
        <p:txBody>
          <a:bodyPr wrap="square" lIns="0" tIns="0" rIns="0" bIns="0" rtlCol="0" anchor="t"/>
          <a:lstStyle/>
          <a:p>
            <a:pPr marL="0" indent="0">
              <a:lnSpc>
                <a:spcPts val="2350"/>
              </a:lnSpc>
              <a:buNone/>
            </a:pPr>
            <a:r>
              <a:rPr lang="en-US" sz="1450" dirty="0">
                <a:solidFill>
                  <a:srgbClr val="2C3249"/>
                </a:solidFill>
                <a:latin typeface="Martel Sans" pitchFamily="34" charset="0"/>
                <a:ea typeface="Martel Sans" pitchFamily="34" charset="-122"/>
                <a:cs typeface="Martel Sans" pitchFamily="34" charset="-120"/>
              </a:rPr>
              <a:t>[6] S.P. Singh, L. Wang, S. Gupta, B. Gulyas, P. Padmanabhan, Shallow 3D CNN for detecting acute brain hemorrhage from medical imaging sensors, IEEE Sens. J. 21 (13) (2020) 14290–14299.</a:t>
            </a:r>
            <a:endParaRPr lang="en-US" sz="1450" dirty="0"/>
          </a:p>
        </p:txBody>
      </p:sp>
      <p:sp>
        <p:nvSpPr>
          <p:cNvPr id="9" name="Text 7"/>
          <p:cNvSpPr/>
          <p:nvPr/>
        </p:nvSpPr>
        <p:spPr>
          <a:xfrm>
            <a:off x="659844" y="5776198"/>
            <a:ext cx="13310711" cy="301704"/>
          </a:xfrm>
          <a:prstGeom prst="rect">
            <a:avLst/>
          </a:prstGeom>
          <a:noFill/>
          <a:ln/>
        </p:spPr>
        <p:txBody>
          <a:bodyPr wrap="none" lIns="0" tIns="0" rIns="0" bIns="0" rtlCol="0" anchor="t"/>
          <a:lstStyle/>
          <a:p>
            <a:pPr marL="0" indent="0">
              <a:lnSpc>
                <a:spcPts val="2350"/>
              </a:lnSpc>
              <a:buNone/>
            </a:pPr>
            <a:r>
              <a:rPr lang="en-US" sz="1450" dirty="0">
                <a:solidFill>
                  <a:srgbClr val="2C3249"/>
                </a:solidFill>
                <a:latin typeface="Martel Sans" pitchFamily="34" charset="0"/>
                <a:ea typeface="Martel Sans" pitchFamily="34" charset="-122"/>
                <a:cs typeface="Martel Sans" pitchFamily="34" charset="-120"/>
              </a:rPr>
              <a:t>[7] M. Puttagunta, S. Ravi, Medical image analysis based on deep learning approach, Multimedia Tools Appl. 80 (16) (2021) 24365–24398.</a:t>
            </a:r>
            <a:endParaRPr lang="en-US" sz="1450" dirty="0"/>
          </a:p>
        </p:txBody>
      </p:sp>
      <p:sp>
        <p:nvSpPr>
          <p:cNvPr id="10" name="Text 8"/>
          <p:cNvSpPr/>
          <p:nvPr/>
        </p:nvSpPr>
        <p:spPr>
          <a:xfrm>
            <a:off x="659844" y="6289953"/>
            <a:ext cx="13310711" cy="603409"/>
          </a:xfrm>
          <a:prstGeom prst="rect">
            <a:avLst/>
          </a:prstGeom>
          <a:noFill/>
          <a:ln/>
        </p:spPr>
        <p:txBody>
          <a:bodyPr wrap="square" lIns="0" tIns="0" rIns="0" bIns="0" rtlCol="0" anchor="t"/>
          <a:lstStyle/>
          <a:p>
            <a:pPr marL="0" indent="0">
              <a:lnSpc>
                <a:spcPts val="2350"/>
              </a:lnSpc>
              <a:buNone/>
            </a:pPr>
            <a:r>
              <a:rPr lang="en-US" sz="1450" dirty="0">
                <a:solidFill>
                  <a:srgbClr val="2C3249"/>
                </a:solidFill>
                <a:latin typeface="Martel Sans" pitchFamily="34" charset="0"/>
                <a:ea typeface="Martel Sans" pitchFamily="34" charset="-122"/>
                <a:cs typeface="Martel Sans" pitchFamily="34" charset="-120"/>
              </a:rPr>
              <a:t>[8] F. Bashir-Gonbadi, H. Khotanlou, Brain tumor classification using deep convolu tional autoencoder-based neural network: Multi-task approach, Multimedia Tools Appl. 80 (13) (2021) 19909–19929.</a:t>
            </a:r>
            <a:endParaRPr lang="en-US" sz="1450" dirty="0"/>
          </a:p>
        </p:txBody>
      </p:sp>
      <p:sp>
        <p:nvSpPr>
          <p:cNvPr id="11" name="Text 9"/>
          <p:cNvSpPr/>
          <p:nvPr/>
        </p:nvSpPr>
        <p:spPr>
          <a:xfrm>
            <a:off x="659844" y="7105412"/>
            <a:ext cx="13310711" cy="603409"/>
          </a:xfrm>
          <a:prstGeom prst="rect">
            <a:avLst/>
          </a:prstGeom>
          <a:noFill/>
          <a:ln/>
        </p:spPr>
        <p:txBody>
          <a:bodyPr wrap="square" lIns="0" tIns="0" rIns="0" bIns="0" rtlCol="0" anchor="t"/>
          <a:lstStyle/>
          <a:p>
            <a:pPr marL="0" indent="0">
              <a:lnSpc>
                <a:spcPts val="2350"/>
              </a:lnSpc>
              <a:buNone/>
            </a:pPr>
            <a:r>
              <a:rPr lang="en-US" sz="1450" dirty="0">
                <a:solidFill>
                  <a:srgbClr val="2C3249"/>
                </a:solidFill>
                <a:latin typeface="Martel Sans" pitchFamily="34" charset="0"/>
                <a:ea typeface="Martel Sans" pitchFamily="34" charset="-122"/>
                <a:cs typeface="Martel Sans" pitchFamily="34" charset="-120"/>
              </a:rPr>
              <a:t>[9] Ramazan İncir, Ferhat Bozkurt, Improving brain tumor classification with combined convolutional neural networks and transfer learning, (</a:t>
            </a:r>
            <a:r>
              <a:rPr lang="en-US" sz="1450" u="sng" dirty="0">
                <a:solidFill>
                  <a:srgbClr val="437066"/>
                </a:solidFill>
                <a:latin typeface="Martel Sans" pitchFamily="34" charset="0"/>
                <a:ea typeface="Martel Sans" pitchFamily="34" charset="-122"/>
                <a:cs typeface="Martel Sans" pitchFamily="34" charset="-120"/>
                <a:hlinkClick r:id="rId7">
                  <a:extLst>
                    <a:ext uri="{A12FA001-AC4F-418D-AE19-62706E023703}">
                      <ahyp:hlinkClr xmlns:ahyp="http://schemas.microsoft.com/office/drawing/2018/hyperlinkcolor" val="tx"/>
                    </a:ext>
                  </a:extLst>
                </a:hlinkClick>
              </a:rPr>
              <a:t>https://www.sciencedirect.com/science/article/pii/S0950705124006154</a:t>
            </a:r>
            <a:r>
              <a:rPr lang="en-US" sz="1450" dirty="0">
                <a:solidFill>
                  <a:srgbClr val="2C3249"/>
                </a:solidFill>
                <a:latin typeface="Martel Sans" pitchFamily="34" charset="0"/>
                <a:ea typeface="Martel Sans" pitchFamily="34" charset="-122"/>
                <a:cs typeface="Martel Sans" pitchFamily="34" charset="-120"/>
              </a:rPr>
              <a:t>)</a:t>
            </a:r>
            <a:endParaRPr lang="en-US" sz="14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92215" y="819507"/>
            <a:ext cx="5756434" cy="719495"/>
          </a:xfrm>
          <a:prstGeom prst="rect">
            <a:avLst/>
          </a:prstGeom>
          <a:noFill/>
          <a:ln/>
        </p:spPr>
        <p:txBody>
          <a:bodyPr wrap="none" lIns="0" tIns="0" rIns="0" bIns="0" rtlCol="0" anchor="t"/>
          <a:lstStyle/>
          <a:p>
            <a:pPr marL="0" indent="0">
              <a:lnSpc>
                <a:spcPts val="5650"/>
              </a:lnSpc>
              <a:buNone/>
            </a:pPr>
            <a:r>
              <a:rPr lang="en-US" sz="4500" dirty="0">
                <a:solidFill>
                  <a:srgbClr val="272D45"/>
                </a:solidFill>
                <a:latin typeface="Kanit" pitchFamily="34" charset="0"/>
                <a:ea typeface="Kanit" pitchFamily="34" charset="-122"/>
                <a:cs typeface="Kanit" pitchFamily="34" charset="-120"/>
              </a:rPr>
              <a:t>Abstract</a:t>
            </a:r>
            <a:endParaRPr lang="en-US" sz="4500" dirty="0"/>
          </a:p>
        </p:txBody>
      </p:sp>
      <p:sp>
        <p:nvSpPr>
          <p:cNvPr id="4" name="Text 1"/>
          <p:cNvSpPr/>
          <p:nvPr/>
        </p:nvSpPr>
        <p:spPr>
          <a:xfrm>
            <a:off x="6292215" y="1884283"/>
            <a:ext cx="7532370" cy="5525691"/>
          </a:xfrm>
          <a:prstGeom prst="rect">
            <a:avLst/>
          </a:prstGeom>
          <a:noFill/>
          <a:ln/>
        </p:spPr>
        <p:txBody>
          <a:bodyPr wrap="square" lIns="0" tIns="0" rIns="0" bIns="0" rtlCol="0" anchor="t"/>
          <a:lstStyle/>
          <a:p>
            <a:pPr marL="0" indent="0">
              <a:lnSpc>
                <a:spcPts val="2900"/>
              </a:lnSpc>
              <a:buNone/>
            </a:pPr>
            <a:r>
              <a:rPr lang="en-US" sz="1800" dirty="0">
                <a:solidFill>
                  <a:srgbClr val="2C3249"/>
                </a:solidFill>
                <a:latin typeface="Martel Sans" pitchFamily="34" charset="0"/>
                <a:ea typeface="Martel Sans" pitchFamily="34" charset="-122"/>
                <a:cs typeface="Martel Sans" pitchFamily="34" charset="-120"/>
              </a:rPr>
              <a:t>Brain tumors pose a significant health threat, and accurate diagnosis is vital for effective treatment. Traditional diagnostic methods face challenges due to the diverse nature of tumor growth, genetic profiles, and microscopic similarities to normal brain tissue. While deep learning models have shown improvements in tumor classification, they often overlook valuable external information, such as the appearance of a normal brain. In this study, we introduce a novel framework that integrates transfer learning with reference-based feature enhancement, inspired by the way radiologists compare healthy brain regions to identify tumors. Our approach uses normal brain images as references to enhance feature extraction, improving the detection of tumor-related features. By incorporating these references into the learned feature space of tumor images, we achieve more precise feature extraction and classification compared to traditional methods.</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555188" y="818436"/>
            <a:ext cx="3965615" cy="495657"/>
          </a:xfrm>
          <a:prstGeom prst="rect">
            <a:avLst/>
          </a:prstGeom>
          <a:noFill/>
          <a:ln/>
        </p:spPr>
        <p:txBody>
          <a:bodyPr wrap="none" lIns="0" tIns="0" rIns="0" bIns="0" rtlCol="0" anchor="t"/>
          <a:lstStyle/>
          <a:p>
            <a:pPr marL="0" indent="0">
              <a:lnSpc>
                <a:spcPts val="3900"/>
              </a:lnSpc>
              <a:buNone/>
            </a:pPr>
            <a:r>
              <a:rPr lang="en-US" sz="3100" dirty="0">
                <a:solidFill>
                  <a:srgbClr val="272D45"/>
                </a:solidFill>
                <a:latin typeface="Kanit" pitchFamily="34" charset="0"/>
                <a:ea typeface="Kanit" pitchFamily="34" charset="-122"/>
                <a:cs typeface="Kanit" pitchFamily="34" charset="-120"/>
              </a:rPr>
              <a:t>Problem Statement</a:t>
            </a:r>
            <a:endParaRPr lang="en-US" sz="3100" dirty="0"/>
          </a:p>
        </p:txBody>
      </p:sp>
      <p:sp>
        <p:nvSpPr>
          <p:cNvPr id="4" name="Shape 1"/>
          <p:cNvSpPr/>
          <p:nvPr/>
        </p:nvSpPr>
        <p:spPr>
          <a:xfrm>
            <a:off x="555188" y="1730335"/>
            <a:ext cx="356830" cy="356830"/>
          </a:xfrm>
          <a:prstGeom prst="roundRect">
            <a:avLst>
              <a:gd name="adj" fmla="val 18671"/>
            </a:avLst>
          </a:prstGeom>
          <a:solidFill>
            <a:srgbClr val="DFECE9"/>
          </a:solidFill>
          <a:ln w="7620">
            <a:solidFill>
              <a:srgbClr val="C5D2CF"/>
            </a:solidFill>
            <a:prstDash val="solid"/>
          </a:ln>
        </p:spPr>
        <p:txBody>
          <a:bodyPr/>
          <a:lstStyle/>
          <a:p>
            <a:endParaRPr lang="en-US"/>
          </a:p>
        </p:txBody>
      </p:sp>
      <p:sp>
        <p:nvSpPr>
          <p:cNvPr id="5" name="Text 2"/>
          <p:cNvSpPr/>
          <p:nvPr/>
        </p:nvSpPr>
        <p:spPr>
          <a:xfrm>
            <a:off x="697349" y="1789748"/>
            <a:ext cx="72390" cy="237887"/>
          </a:xfrm>
          <a:prstGeom prst="rect">
            <a:avLst/>
          </a:prstGeom>
          <a:noFill/>
          <a:ln/>
        </p:spPr>
        <p:txBody>
          <a:bodyPr wrap="none" lIns="0" tIns="0" rIns="0" bIns="0" rtlCol="0" anchor="t"/>
          <a:lstStyle/>
          <a:p>
            <a:pPr marL="0" indent="0" algn="ctr">
              <a:lnSpc>
                <a:spcPts val="1850"/>
              </a:lnSpc>
              <a:buNone/>
            </a:pPr>
            <a:r>
              <a:rPr lang="en-US" sz="1850" dirty="0">
                <a:solidFill>
                  <a:srgbClr val="2C3249"/>
                </a:solidFill>
                <a:latin typeface="Kanit" pitchFamily="34" charset="0"/>
                <a:ea typeface="Kanit" pitchFamily="34" charset="-122"/>
                <a:cs typeface="Kanit" pitchFamily="34" charset="-120"/>
              </a:rPr>
              <a:t>1</a:t>
            </a:r>
            <a:endParaRPr lang="en-US" sz="1850" dirty="0"/>
          </a:p>
        </p:txBody>
      </p:sp>
      <p:sp>
        <p:nvSpPr>
          <p:cNvPr id="6" name="Text 3"/>
          <p:cNvSpPr/>
          <p:nvPr/>
        </p:nvSpPr>
        <p:spPr>
          <a:xfrm>
            <a:off x="1070610" y="1730335"/>
            <a:ext cx="1982748" cy="247769"/>
          </a:xfrm>
          <a:prstGeom prst="rect">
            <a:avLst/>
          </a:prstGeom>
          <a:noFill/>
          <a:ln/>
        </p:spPr>
        <p:txBody>
          <a:bodyPr wrap="none" lIns="0" tIns="0" rIns="0" bIns="0" rtlCol="0" anchor="t"/>
          <a:lstStyle/>
          <a:p>
            <a:pPr marL="0" indent="0">
              <a:lnSpc>
                <a:spcPts val="1950"/>
              </a:lnSpc>
              <a:buNone/>
            </a:pPr>
            <a:r>
              <a:rPr lang="en-US" sz="1550" dirty="0">
                <a:solidFill>
                  <a:srgbClr val="2C3249"/>
                </a:solidFill>
                <a:latin typeface="Kanit" pitchFamily="34" charset="0"/>
                <a:ea typeface="Kanit" pitchFamily="34" charset="-122"/>
                <a:cs typeface="Kanit" pitchFamily="34" charset="-120"/>
              </a:rPr>
              <a:t>Current Challenge</a:t>
            </a:r>
            <a:endParaRPr lang="en-US" sz="1550" dirty="0"/>
          </a:p>
        </p:txBody>
      </p:sp>
      <p:sp>
        <p:nvSpPr>
          <p:cNvPr id="7" name="Text 4"/>
          <p:cNvSpPr/>
          <p:nvPr/>
        </p:nvSpPr>
        <p:spPr>
          <a:xfrm>
            <a:off x="1070610" y="2073235"/>
            <a:ext cx="7518202" cy="761167"/>
          </a:xfrm>
          <a:prstGeom prst="rect">
            <a:avLst/>
          </a:prstGeom>
          <a:noFill/>
          <a:ln/>
        </p:spPr>
        <p:txBody>
          <a:bodyPr wrap="square" lIns="0" tIns="0" rIns="0" bIns="0" rtlCol="0" anchor="t"/>
          <a:lstStyle/>
          <a:p>
            <a:pPr marL="0" indent="0">
              <a:lnSpc>
                <a:spcPts val="1950"/>
              </a:lnSpc>
              <a:buNone/>
            </a:pPr>
            <a:r>
              <a:rPr lang="en-US" sz="1200" dirty="0">
                <a:solidFill>
                  <a:srgbClr val="2C3249"/>
                </a:solidFill>
                <a:latin typeface="Martel Sans" pitchFamily="34" charset="0"/>
                <a:ea typeface="Martel Sans" pitchFamily="34" charset="-122"/>
                <a:cs typeface="Martel Sans" pitchFamily="34" charset="-120"/>
              </a:rPr>
              <a:t>Existing deep learning models for brain tumor detection primarily focus on tumor features, neglecting the use of healthy brain images as a reference point. This limitation can impact accuracy in tumor segmentation and classification due to the variability in tumor shapes, sizes, and textures.</a:t>
            </a:r>
            <a:endParaRPr lang="en-US" sz="1200" dirty="0"/>
          </a:p>
        </p:txBody>
      </p:sp>
      <p:sp>
        <p:nvSpPr>
          <p:cNvPr id="8" name="Shape 5"/>
          <p:cNvSpPr/>
          <p:nvPr/>
        </p:nvSpPr>
        <p:spPr>
          <a:xfrm>
            <a:off x="555188" y="3171349"/>
            <a:ext cx="356830" cy="356830"/>
          </a:xfrm>
          <a:prstGeom prst="roundRect">
            <a:avLst>
              <a:gd name="adj" fmla="val 18671"/>
            </a:avLst>
          </a:prstGeom>
          <a:solidFill>
            <a:srgbClr val="DFECE9"/>
          </a:solidFill>
          <a:ln w="7620">
            <a:solidFill>
              <a:srgbClr val="C5D2CF"/>
            </a:solidFill>
            <a:prstDash val="solid"/>
          </a:ln>
        </p:spPr>
        <p:txBody>
          <a:bodyPr/>
          <a:lstStyle/>
          <a:p>
            <a:endParaRPr lang="en-US"/>
          </a:p>
        </p:txBody>
      </p:sp>
      <p:sp>
        <p:nvSpPr>
          <p:cNvPr id="9" name="Text 6"/>
          <p:cNvSpPr/>
          <p:nvPr/>
        </p:nvSpPr>
        <p:spPr>
          <a:xfrm>
            <a:off x="673418" y="3230761"/>
            <a:ext cx="120372" cy="237887"/>
          </a:xfrm>
          <a:prstGeom prst="rect">
            <a:avLst/>
          </a:prstGeom>
          <a:noFill/>
          <a:ln/>
        </p:spPr>
        <p:txBody>
          <a:bodyPr wrap="none" lIns="0" tIns="0" rIns="0" bIns="0" rtlCol="0" anchor="t"/>
          <a:lstStyle/>
          <a:p>
            <a:pPr marL="0" indent="0" algn="ctr">
              <a:lnSpc>
                <a:spcPts val="1850"/>
              </a:lnSpc>
              <a:buNone/>
            </a:pPr>
            <a:r>
              <a:rPr lang="en-US" sz="1850" dirty="0">
                <a:solidFill>
                  <a:srgbClr val="2C3249"/>
                </a:solidFill>
                <a:latin typeface="Kanit" pitchFamily="34" charset="0"/>
                <a:ea typeface="Kanit" pitchFamily="34" charset="-122"/>
                <a:cs typeface="Kanit" pitchFamily="34" charset="-120"/>
              </a:rPr>
              <a:t>2</a:t>
            </a:r>
            <a:endParaRPr lang="en-US" sz="1850" dirty="0"/>
          </a:p>
        </p:txBody>
      </p:sp>
      <p:sp>
        <p:nvSpPr>
          <p:cNvPr id="10" name="Text 7"/>
          <p:cNvSpPr/>
          <p:nvPr/>
        </p:nvSpPr>
        <p:spPr>
          <a:xfrm>
            <a:off x="1070610" y="3171349"/>
            <a:ext cx="1982748" cy="247769"/>
          </a:xfrm>
          <a:prstGeom prst="rect">
            <a:avLst/>
          </a:prstGeom>
          <a:noFill/>
          <a:ln/>
        </p:spPr>
        <p:txBody>
          <a:bodyPr wrap="none" lIns="0" tIns="0" rIns="0" bIns="0" rtlCol="0" anchor="t"/>
          <a:lstStyle/>
          <a:p>
            <a:pPr marL="0" indent="0">
              <a:lnSpc>
                <a:spcPts val="1950"/>
              </a:lnSpc>
              <a:buNone/>
            </a:pPr>
            <a:r>
              <a:rPr lang="en-US" sz="1550" dirty="0">
                <a:solidFill>
                  <a:srgbClr val="2C3249"/>
                </a:solidFill>
                <a:latin typeface="Kanit" pitchFamily="34" charset="0"/>
                <a:ea typeface="Kanit" pitchFamily="34" charset="-122"/>
                <a:cs typeface="Kanit" pitchFamily="34" charset="-120"/>
              </a:rPr>
              <a:t>Impact</a:t>
            </a:r>
            <a:endParaRPr lang="en-US" sz="1550" dirty="0"/>
          </a:p>
        </p:txBody>
      </p:sp>
      <p:sp>
        <p:nvSpPr>
          <p:cNvPr id="11" name="Text 8"/>
          <p:cNvSpPr/>
          <p:nvPr/>
        </p:nvSpPr>
        <p:spPr>
          <a:xfrm>
            <a:off x="1070610" y="3514249"/>
            <a:ext cx="7518202" cy="761167"/>
          </a:xfrm>
          <a:prstGeom prst="rect">
            <a:avLst/>
          </a:prstGeom>
          <a:noFill/>
          <a:ln/>
        </p:spPr>
        <p:txBody>
          <a:bodyPr wrap="square" lIns="0" tIns="0" rIns="0" bIns="0" rtlCol="0" anchor="t"/>
          <a:lstStyle/>
          <a:p>
            <a:pPr marL="0" indent="0">
              <a:lnSpc>
                <a:spcPts val="1950"/>
              </a:lnSpc>
              <a:buNone/>
            </a:pPr>
            <a:r>
              <a:rPr lang="en-US" sz="1200" dirty="0">
                <a:solidFill>
                  <a:srgbClr val="2C3249"/>
                </a:solidFill>
                <a:latin typeface="Martel Sans" pitchFamily="34" charset="0"/>
                <a:ea typeface="Martel Sans" pitchFamily="34" charset="-122"/>
                <a:cs typeface="Martel Sans" pitchFamily="34" charset="-120"/>
              </a:rPr>
              <a:t>The limited accuracy in tumor segmentation and classification can have significant consequences for treatment planning and patient outcomes. Precisely identifying tumor boundaries and classifying tumor types are critical for determining the most effective treatment strategies.</a:t>
            </a:r>
            <a:endParaRPr lang="en-US" sz="1200" dirty="0"/>
          </a:p>
        </p:txBody>
      </p:sp>
      <p:sp>
        <p:nvSpPr>
          <p:cNvPr id="12" name="Shape 9"/>
          <p:cNvSpPr/>
          <p:nvPr/>
        </p:nvSpPr>
        <p:spPr>
          <a:xfrm>
            <a:off x="555188" y="4612362"/>
            <a:ext cx="356830" cy="356830"/>
          </a:xfrm>
          <a:prstGeom prst="roundRect">
            <a:avLst>
              <a:gd name="adj" fmla="val 18671"/>
            </a:avLst>
          </a:prstGeom>
          <a:solidFill>
            <a:srgbClr val="DFECE9"/>
          </a:solidFill>
          <a:ln w="7620">
            <a:solidFill>
              <a:srgbClr val="C5D2CF"/>
            </a:solidFill>
            <a:prstDash val="solid"/>
          </a:ln>
        </p:spPr>
        <p:txBody>
          <a:bodyPr/>
          <a:lstStyle/>
          <a:p>
            <a:endParaRPr lang="en-US"/>
          </a:p>
        </p:txBody>
      </p:sp>
      <p:sp>
        <p:nvSpPr>
          <p:cNvPr id="13" name="Text 10"/>
          <p:cNvSpPr/>
          <p:nvPr/>
        </p:nvSpPr>
        <p:spPr>
          <a:xfrm>
            <a:off x="672465" y="4671774"/>
            <a:ext cx="122277" cy="237887"/>
          </a:xfrm>
          <a:prstGeom prst="rect">
            <a:avLst/>
          </a:prstGeom>
          <a:noFill/>
          <a:ln/>
        </p:spPr>
        <p:txBody>
          <a:bodyPr wrap="none" lIns="0" tIns="0" rIns="0" bIns="0" rtlCol="0" anchor="t"/>
          <a:lstStyle/>
          <a:p>
            <a:pPr marL="0" indent="0" algn="ctr">
              <a:lnSpc>
                <a:spcPts val="1850"/>
              </a:lnSpc>
              <a:buNone/>
            </a:pPr>
            <a:r>
              <a:rPr lang="en-US" sz="1850" dirty="0">
                <a:solidFill>
                  <a:srgbClr val="2C3249"/>
                </a:solidFill>
                <a:latin typeface="Kanit" pitchFamily="34" charset="0"/>
                <a:ea typeface="Kanit" pitchFamily="34" charset="-122"/>
                <a:cs typeface="Kanit" pitchFamily="34" charset="-120"/>
              </a:rPr>
              <a:t>3</a:t>
            </a:r>
            <a:endParaRPr lang="en-US" sz="1850" dirty="0"/>
          </a:p>
        </p:txBody>
      </p:sp>
      <p:sp>
        <p:nvSpPr>
          <p:cNvPr id="14" name="Text 11"/>
          <p:cNvSpPr/>
          <p:nvPr/>
        </p:nvSpPr>
        <p:spPr>
          <a:xfrm>
            <a:off x="1070610" y="4612362"/>
            <a:ext cx="1982748" cy="247769"/>
          </a:xfrm>
          <a:prstGeom prst="rect">
            <a:avLst/>
          </a:prstGeom>
          <a:noFill/>
          <a:ln/>
        </p:spPr>
        <p:txBody>
          <a:bodyPr wrap="none" lIns="0" tIns="0" rIns="0" bIns="0" rtlCol="0" anchor="t"/>
          <a:lstStyle/>
          <a:p>
            <a:pPr marL="0" indent="0">
              <a:lnSpc>
                <a:spcPts val="1950"/>
              </a:lnSpc>
              <a:buNone/>
            </a:pPr>
            <a:r>
              <a:rPr lang="en-US" sz="1550" dirty="0">
                <a:solidFill>
                  <a:srgbClr val="2C3249"/>
                </a:solidFill>
                <a:latin typeface="Kanit" pitchFamily="34" charset="0"/>
                <a:ea typeface="Kanit" pitchFamily="34" charset="-122"/>
                <a:cs typeface="Kanit" pitchFamily="34" charset="-120"/>
              </a:rPr>
              <a:t>Key Limitation</a:t>
            </a:r>
            <a:endParaRPr lang="en-US" sz="1550" dirty="0"/>
          </a:p>
        </p:txBody>
      </p:sp>
      <p:sp>
        <p:nvSpPr>
          <p:cNvPr id="15" name="Text 12"/>
          <p:cNvSpPr/>
          <p:nvPr/>
        </p:nvSpPr>
        <p:spPr>
          <a:xfrm>
            <a:off x="1070610" y="4955262"/>
            <a:ext cx="7518202" cy="1014889"/>
          </a:xfrm>
          <a:prstGeom prst="rect">
            <a:avLst/>
          </a:prstGeom>
          <a:noFill/>
          <a:ln/>
        </p:spPr>
        <p:txBody>
          <a:bodyPr wrap="square" lIns="0" tIns="0" rIns="0" bIns="0" rtlCol="0" anchor="t"/>
          <a:lstStyle/>
          <a:p>
            <a:pPr marL="0" indent="0">
              <a:lnSpc>
                <a:spcPts val="1950"/>
              </a:lnSpc>
              <a:buNone/>
            </a:pPr>
            <a:r>
              <a:rPr lang="en-US" sz="1200" dirty="0">
                <a:solidFill>
                  <a:srgbClr val="2C3249"/>
                </a:solidFill>
                <a:latin typeface="Martel Sans" pitchFamily="34" charset="0"/>
                <a:ea typeface="Martel Sans" pitchFamily="34" charset="-122"/>
                <a:cs typeface="Martel Sans" pitchFamily="34" charset="-120"/>
              </a:rPr>
              <a:t>A key limitation of existing models is the difficulty in aligning multimodal tumor images (T1, T2, FLAIR) with monomodal healthy brain images, leading to reduced diagnostic precision. This inconsistency in modality makes it challenging to effectively compare features between different types of brain scans.</a:t>
            </a:r>
            <a:endParaRPr lang="en-US" sz="1200" dirty="0"/>
          </a:p>
        </p:txBody>
      </p:sp>
      <p:sp>
        <p:nvSpPr>
          <p:cNvPr id="16" name="Shape 13"/>
          <p:cNvSpPr/>
          <p:nvPr/>
        </p:nvSpPr>
        <p:spPr>
          <a:xfrm>
            <a:off x="555188" y="6307098"/>
            <a:ext cx="356830" cy="356830"/>
          </a:xfrm>
          <a:prstGeom prst="roundRect">
            <a:avLst>
              <a:gd name="adj" fmla="val 18671"/>
            </a:avLst>
          </a:prstGeom>
          <a:solidFill>
            <a:srgbClr val="DFECE9"/>
          </a:solidFill>
          <a:ln w="7620">
            <a:solidFill>
              <a:srgbClr val="C5D2CF"/>
            </a:solidFill>
            <a:prstDash val="solid"/>
          </a:ln>
        </p:spPr>
        <p:txBody>
          <a:bodyPr/>
          <a:lstStyle/>
          <a:p>
            <a:endParaRPr lang="en-US"/>
          </a:p>
        </p:txBody>
      </p:sp>
      <p:sp>
        <p:nvSpPr>
          <p:cNvPr id="17" name="Text 14"/>
          <p:cNvSpPr/>
          <p:nvPr/>
        </p:nvSpPr>
        <p:spPr>
          <a:xfrm>
            <a:off x="669250" y="6366510"/>
            <a:ext cx="128707" cy="237887"/>
          </a:xfrm>
          <a:prstGeom prst="rect">
            <a:avLst/>
          </a:prstGeom>
          <a:noFill/>
          <a:ln/>
        </p:spPr>
        <p:txBody>
          <a:bodyPr wrap="none" lIns="0" tIns="0" rIns="0" bIns="0" rtlCol="0" anchor="t"/>
          <a:lstStyle/>
          <a:p>
            <a:pPr marL="0" indent="0" algn="ctr">
              <a:lnSpc>
                <a:spcPts val="1850"/>
              </a:lnSpc>
              <a:buNone/>
            </a:pPr>
            <a:r>
              <a:rPr lang="en-US" sz="1850" dirty="0">
                <a:solidFill>
                  <a:srgbClr val="2C3249"/>
                </a:solidFill>
                <a:latin typeface="Kanit" pitchFamily="34" charset="0"/>
                <a:ea typeface="Kanit" pitchFamily="34" charset="-122"/>
                <a:cs typeface="Kanit" pitchFamily="34" charset="-120"/>
              </a:rPr>
              <a:t>4</a:t>
            </a:r>
            <a:endParaRPr lang="en-US" sz="1850" dirty="0"/>
          </a:p>
        </p:txBody>
      </p:sp>
      <p:sp>
        <p:nvSpPr>
          <p:cNvPr id="18" name="Text 15"/>
          <p:cNvSpPr/>
          <p:nvPr/>
        </p:nvSpPr>
        <p:spPr>
          <a:xfrm>
            <a:off x="1070610" y="6307098"/>
            <a:ext cx="1982748" cy="247769"/>
          </a:xfrm>
          <a:prstGeom prst="rect">
            <a:avLst/>
          </a:prstGeom>
          <a:noFill/>
          <a:ln/>
        </p:spPr>
        <p:txBody>
          <a:bodyPr wrap="none" lIns="0" tIns="0" rIns="0" bIns="0" rtlCol="0" anchor="t"/>
          <a:lstStyle/>
          <a:p>
            <a:pPr marL="0" indent="0">
              <a:lnSpc>
                <a:spcPts val="1950"/>
              </a:lnSpc>
              <a:buNone/>
            </a:pPr>
            <a:r>
              <a:rPr lang="en-US" sz="1550" dirty="0">
                <a:solidFill>
                  <a:srgbClr val="2C3249"/>
                </a:solidFill>
                <a:latin typeface="Kanit" pitchFamily="34" charset="0"/>
                <a:ea typeface="Kanit" pitchFamily="34" charset="-122"/>
                <a:cs typeface="Kanit" pitchFamily="34" charset="-120"/>
              </a:rPr>
              <a:t>Need</a:t>
            </a:r>
            <a:endParaRPr lang="en-US" sz="1550" dirty="0"/>
          </a:p>
        </p:txBody>
      </p:sp>
      <p:sp>
        <p:nvSpPr>
          <p:cNvPr id="19" name="Text 16"/>
          <p:cNvSpPr/>
          <p:nvPr/>
        </p:nvSpPr>
        <p:spPr>
          <a:xfrm>
            <a:off x="1070610" y="6649998"/>
            <a:ext cx="7518202" cy="761167"/>
          </a:xfrm>
          <a:prstGeom prst="rect">
            <a:avLst/>
          </a:prstGeom>
          <a:noFill/>
          <a:ln/>
        </p:spPr>
        <p:txBody>
          <a:bodyPr wrap="square" lIns="0" tIns="0" rIns="0" bIns="0" rtlCol="0" anchor="t"/>
          <a:lstStyle/>
          <a:p>
            <a:pPr marL="0" indent="0">
              <a:lnSpc>
                <a:spcPts val="1950"/>
              </a:lnSpc>
              <a:buNone/>
            </a:pPr>
            <a:r>
              <a:rPr lang="en-US" sz="1200" dirty="0">
                <a:solidFill>
                  <a:srgbClr val="2C3249"/>
                </a:solidFill>
                <a:latin typeface="Martel Sans" pitchFamily="34" charset="0"/>
                <a:ea typeface="Martel Sans" pitchFamily="34" charset="-122"/>
                <a:cs typeface="Martel Sans" pitchFamily="34" charset="-120"/>
              </a:rPr>
              <a:t>A robust framework is needed that compares healthy and tumor-affected brain regions to enhance detection and segmentation accuracy. By leveraging the contrast between normal and abnormal tissues, we can improve the ability to distinguish tumors from surrounding brain tissue.</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903220"/>
          </a:xfrm>
          <a:prstGeom prst="rect">
            <a:avLst/>
          </a:prstGeom>
        </p:spPr>
      </p:pic>
      <p:sp>
        <p:nvSpPr>
          <p:cNvPr id="3" name="Text 0"/>
          <p:cNvSpPr/>
          <p:nvPr/>
        </p:nvSpPr>
        <p:spPr>
          <a:xfrm>
            <a:off x="812840" y="3542943"/>
            <a:ext cx="5806559" cy="725805"/>
          </a:xfrm>
          <a:prstGeom prst="rect">
            <a:avLst/>
          </a:prstGeom>
          <a:noFill/>
          <a:ln/>
        </p:spPr>
        <p:txBody>
          <a:bodyPr wrap="none" lIns="0" tIns="0" rIns="0" bIns="0" rtlCol="0" anchor="t"/>
          <a:lstStyle/>
          <a:p>
            <a:pPr marL="0" indent="0">
              <a:lnSpc>
                <a:spcPts val="5700"/>
              </a:lnSpc>
              <a:buNone/>
            </a:pPr>
            <a:r>
              <a:rPr lang="en-US" sz="4550" dirty="0">
                <a:solidFill>
                  <a:srgbClr val="272D45"/>
                </a:solidFill>
                <a:latin typeface="Kanit" pitchFamily="34" charset="0"/>
                <a:ea typeface="Kanit" pitchFamily="34" charset="-122"/>
                <a:cs typeface="Kanit" pitchFamily="34" charset="-120"/>
              </a:rPr>
              <a:t>Scope of Project</a:t>
            </a:r>
            <a:endParaRPr lang="en-US" sz="4550" dirty="0"/>
          </a:p>
        </p:txBody>
      </p:sp>
      <p:sp>
        <p:nvSpPr>
          <p:cNvPr id="4" name="Text 1"/>
          <p:cNvSpPr/>
          <p:nvPr/>
        </p:nvSpPr>
        <p:spPr>
          <a:xfrm>
            <a:off x="812840" y="4617125"/>
            <a:ext cx="13004721" cy="2972753"/>
          </a:xfrm>
          <a:prstGeom prst="rect">
            <a:avLst/>
          </a:prstGeom>
          <a:noFill/>
          <a:ln/>
        </p:spPr>
        <p:txBody>
          <a:bodyPr wrap="square" lIns="0" tIns="0" rIns="0" bIns="0" rtlCol="0" anchor="t"/>
          <a:lstStyle/>
          <a:p>
            <a:pPr marL="0" indent="0">
              <a:lnSpc>
                <a:spcPts val="2900"/>
              </a:lnSpc>
              <a:buNone/>
            </a:pPr>
            <a:r>
              <a:rPr lang="en-US" sz="1800" dirty="0">
                <a:solidFill>
                  <a:srgbClr val="2C3249"/>
                </a:solidFill>
                <a:latin typeface="Martel Sans" pitchFamily="34" charset="0"/>
                <a:ea typeface="Martel Sans" pitchFamily="34" charset="-122"/>
                <a:cs typeface="Martel Sans" pitchFamily="34" charset="-120"/>
              </a:rPr>
              <a:t>This project focuses on developing an advanced deep learning framework for brain tumor segmentation. The core component of this framework is the incorporation of a Feature Alignment Module (FAM) for effective comparison between multimodal tumor images (T1, T2, FLAIR) and monomodal healthy images. This module addresses the challenge of feature comparison between different modalities by aligning features extracted from healthy and tumor-affected brain images. The expected outcome is to enhance segmentation and classification by highlighting tumor-related features more effectively, leading to accurate tumor segmentation. The model's performance will be validated using publicly available datasets like BraTS2022 and proprietary in-house datasets to ensure robust evaluation.</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034921" y="551855"/>
            <a:ext cx="3918585" cy="489704"/>
          </a:xfrm>
          <a:prstGeom prst="rect">
            <a:avLst/>
          </a:prstGeom>
          <a:noFill/>
          <a:ln/>
        </p:spPr>
        <p:txBody>
          <a:bodyPr wrap="none" lIns="0" tIns="0" rIns="0" bIns="0" rtlCol="0" anchor="t"/>
          <a:lstStyle/>
          <a:p>
            <a:pPr marL="0" indent="0">
              <a:lnSpc>
                <a:spcPts val="3850"/>
              </a:lnSpc>
              <a:buNone/>
            </a:pPr>
            <a:r>
              <a:rPr lang="en-US" sz="3050" dirty="0">
                <a:solidFill>
                  <a:srgbClr val="272D45"/>
                </a:solidFill>
                <a:latin typeface="Kanit" pitchFamily="34" charset="0"/>
                <a:ea typeface="Kanit" pitchFamily="34" charset="-122"/>
                <a:cs typeface="Kanit" pitchFamily="34" charset="-120"/>
              </a:rPr>
              <a:t>Objective</a:t>
            </a:r>
            <a:endParaRPr lang="en-US" sz="3050" dirty="0"/>
          </a:p>
        </p:txBody>
      </p:sp>
      <p:sp>
        <p:nvSpPr>
          <p:cNvPr id="4" name="Shape 1"/>
          <p:cNvSpPr/>
          <p:nvPr/>
        </p:nvSpPr>
        <p:spPr>
          <a:xfrm>
            <a:off x="6034921" y="1276588"/>
            <a:ext cx="8046958" cy="1420058"/>
          </a:xfrm>
          <a:prstGeom prst="roundRect">
            <a:avLst>
              <a:gd name="adj" fmla="val 4636"/>
            </a:avLst>
          </a:prstGeom>
          <a:solidFill>
            <a:srgbClr val="DFECE9"/>
          </a:solidFill>
          <a:ln w="7620">
            <a:solidFill>
              <a:srgbClr val="C5D2CF"/>
            </a:solidFill>
            <a:prstDash val="solid"/>
          </a:ln>
        </p:spPr>
        <p:txBody>
          <a:bodyPr/>
          <a:lstStyle/>
          <a:p>
            <a:endParaRPr lang="en-US"/>
          </a:p>
        </p:txBody>
      </p:sp>
      <p:sp>
        <p:nvSpPr>
          <p:cNvPr id="5" name="Text 2"/>
          <p:cNvSpPr/>
          <p:nvPr/>
        </p:nvSpPr>
        <p:spPr>
          <a:xfrm>
            <a:off x="6199227" y="1440894"/>
            <a:ext cx="3654743" cy="244912"/>
          </a:xfrm>
          <a:prstGeom prst="rect">
            <a:avLst/>
          </a:prstGeom>
          <a:noFill/>
          <a:ln/>
        </p:spPr>
        <p:txBody>
          <a:bodyPr wrap="none" lIns="0" tIns="0" rIns="0" bIns="0" rtlCol="0" anchor="t"/>
          <a:lstStyle/>
          <a:p>
            <a:pPr marL="0" indent="0">
              <a:lnSpc>
                <a:spcPts val="1900"/>
              </a:lnSpc>
              <a:buNone/>
            </a:pPr>
            <a:r>
              <a:rPr lang="en-US" sz="1500" dirty="0">
                <a:solidFill>
                  <a:srgbClr val="2C3249"/>
                </a:solidFill>
                <a:latin typeface="Kanit" pitchFamily="34" charset="0"/>
                <a:ea typeface="Kanit" pitchFamily="34" charset="-122"/>
                <a:cs typeface="Kanit" pitchFamily="34" charset="-120"/>
              </a:rPr>
              <a:t>Develop a Novel Deep Learning Framework</a:t>
            </a:r>
            <a:endParaRPr lang="en-US" sz="1500" dirty="0"/>
          </a:p>
        </p:txBody>
      </p:sp>
      <p:sp>
        <p:nvSpPr>
          <p:cNvPr id="6" name="Text 3"/>
          <p:cNvSpPr/>
          <p:nvPr/>
        </p:nvSpPr>
        <p:spPr>
          <a:xfrm>
            <a:off x="6199227" y="1779746"/>
            <a:ext cx="7718346" cy="752594"/>
          </a:xfrm>
          <a:prstGeom prst="rect">
            <a:avLst/>
          </a:prstGeom>
          <a:noFill/>
          <a:ln/>
        </p:spPr>
        <p:txBody>
          <a:bodyPr wrap="square" lIns="0" tIns="0" rIns="0" bIns="0" rtlCol="0" anchor="t"/>
          <a:lstStyle/>
          <a:p>
            <a:pPr marL="0" indent="0">
              <a:lnSpc>
                <a:spcPts val="1950"/>
              </a:lnSpc>
              <a:buNone/>
            </a:pPr>
            <a:r>
              <a:rPr lang="en-US" sz="1200" dirty="0">
                <a:solidFill>
                  <a:srgbClr val="2C3249"/>
                </a:solidFill>
                <a:latin typeface="Martel Sans" pitchFamily="34" charset="0"/>
                <a:ea typeface="Martel Sans" pitchFamily="34" charset="-122"/>
                <a:cs typeface="Martel Sans" pitchFamily="34" charset="-120"/>
              </a:rPr>
              <a:t>Build a deep learning-based framework for brain tumor segmentation using multimodal tumor images and monomodal healthy images for accurate comparison. The framework should leverage the strengths of transfer learning and feature alignment techniques to enhance segmentation accuracy.</a:t>
            </a:r>
            <a:endParaRPr lang="en-US" sz="1200" dirty="0"/>
          </a:p>
        </p:txBody>
      </p:sp>
      <p:sp>
        <p:nvSpPr>
          <p:cNvPr id="7" name="Shape 4"/>
          <p:cNvSpPr/>
          <p:nvPr/>
        </p:nvSpPr>
        <p:spPr>
          <a:xfrm>
            <a:off x="6034921" y="2853333"/>
            <a:ext cx="8046958" cy="1670923"/>
          </a:xfrm>
          <a:prstGeom prst="roundRect">
            <a:avLst>
              <a:gd name="adj" fmla="val 3940"/>
            </a:avLst>
          </a:prstGeom>
          <a:solidFill>
            <a:srgbClr val="DFECE9"/>
          </a:solidFill>
          <a:ln w="7620">
            <a:solidFill>
              <a:srgbClr val="C5D2CF"/>
            </a:solidFill>
            <a:prstDash val="solid"/>
          </a:ln>
        </p:spPr>
        <p:txBody>
          <a:bodyPr/>
          <a:lstStyle/>
          <a:p>
            <a:endParaRPr lang="en-US"/>
          </a:p>
        </p:txBody>
      </p:sp>
      <p:sp>
        <p:nvSpPr>
          <p:cNvPr id="8" name="Text 5"/>
          <p:cNvSpPr/>
          <p:nvPr/>
        </p:nvSpPr>
        <p:spPr>
          <a:xfrm>
            <a:off x="6199227" y="3017639"/>
            <a:ext cx="3835718" cy="244912"/>
          </a:xfrm>
          <a:prstGeom prst="rect">
            <a:avLst/>
          </a:prstGeom>
          <a:noFill/>
          <a:ln/>
        </p:spPr>
        <p:txBody>
          <a:bodyPr wrap="none" lIns="0" tIns="0" rIns="0" bIns="0" rtlCol="0" anchor="t"/>
          <a:lstStyle/>
          <a:p>
            <a:pPr marL="0" indent="0">
              <a:lnSpc>
                <a:spcPts val="1900"/>
              </a:lnSpc>
              <a:buNone/>
            </a:pPr>
            <a:r>
              <a:rPr lang="en-US" sz="1500" dirty="0">
                <a:solidFill>
                  <a:srgbClr val="2C3249"/>
                </a:solidFill>
                <a:latin typeface="Kanit" pitchFamily="34" charset="0"/>
                <a:ea typeface="Kanit" pitchFamily="34" charset="-122"/>
                <a:cs typeface="Kanit" pitchFamily="34" charset="-120"/>
              </a:rPr>
              <a:t>Incorporate Feature Alignment Module (FAM)</a:t>
            </a:r>
            <a:endParaRPr lang="en-US" sz="1500" dirty="0"/>
          </a:p>
        </p:txBody>
      </p:sp>
      <p:sp>
        <p:nvSpPr>
          <p:cNvPr id="9" name="Text 6"/>
          <p:cNvSpPr/>
          <p:nvPr/>
        </p:nvSpPr>
        <p:spPr>
          <a:xfrm>
            <a:off x="6199227" y="3356491"/>
            <a:ext cx="7718346" cy="1003459"/>
          </a:xfrm>
          <a:prstGeom prst="rect">
            <a:avLst/>
          </a:prstGeom>
          <a:noFill/>
          <a:ln/>
        </p:spPr>
        <p:txBody>
          <a:bodyPr wrap="square" lIns="0" tIns="0" rIns="0" bIns="0" rtlCol="0" anchor="t"/>
          <a:lstStyle/>
          <a:p>
            <a:pPr marL="0" indent="0">
              <a:lnSpc>
                <a:spcPts val="1950"/>
              </a:lnSpc>
              <a:buNone/>
            </a:pPr>
            <a:r>
              <a:rPr lang="en-US" sz="1200" dirty="0">
                <a:solidFill>
                  <a:srgbClr val="2C3249"/>
                </a:solidFill>
                <a:latin typeface="Martel Sans" pitchFamily="34" charset="0"/>
                <a:ea typeface="Martel Sans" pitchFamily="34" charset="-122"/>
                <a:cs typeface="Martel Sans" pitchFamily="34" charset="-120"/>
              </a:rPr>
              <a:t>Implement a Feature Alignment Module to align and compare features from multimodal tumor brain images and monomodal healthy brain images, addressing the challenge of feature inconsistency between different modalities. The FAM should effectively highlight differences between healthy and tumor tissues.</a:t>
            </a:r>
            <a:endParaRPr lang="en-US" sz="1200" dirty="0"/>
          </a:p>
        </p:txBody>
      </p:sp>
      <p:sp>
        <p:nvSpPr>
          <p:cNvPr id="10" name="Shape 7"/>
          <p:cNvSpPr/>
          <p:nvPr/>
        </p:nvSpPr>
        <p:spPr>
          <a:xfrm>
            <a:off x="6034921" y="4680942"/>
            <a:ext cx="8046958" cy="1420058"/>
          </a:xfrm>
          <a:prstGeom prst="roundRect">
            <a:avLst>
              <a:gd name="adj" fmla="val 4636"/>
            </a:avLst>
          </a:prstGeom>
          <a:solidFill>
            <a:srgbClr val="DFECE9"/>
          </a:solidFill>
          <a:ln w="7620">
            <a:solidFill>
              <a:srgbClr val="C5D2CF"/>
            </a:solidFill>
            <a:prstDash val="solid"/>
          </a:ln>
        </p:spPr>
        <p:txBody>
          <a:bodyPr/>
          <a:lstStyle/>
          <a:p>
            <a:endParaRPr lang="en-US"/>
          </a:p>
        </p:txBody>
      </p:sp>
      <p:sp>
        <p:nvSpPr>
          <p:cNvPr id="11" name="Text 8"/>
          <p:cNvSpPr/>
          <p:nvPr/>
        </p:nvSpPr>
        <p:spPr>
          <a:xfrm>
            <a:off x="6199227" y="4845248"/>
            <a:ext cx="3383518" cy="244912"/>
          </a:xfrm>
          <a:prstGeom prst="rect">
            <a:avLst/>
          </a:prstGeom>
          <a:noFill/>
          <a:ln/>
        </p:spPr>
        <p:txBody>
          <a:bodyPr wrap="none" lIns="0" tIns="0" rIns="0" bIns="0" rtlCol="0" anchor="t"/>
          <a:lstStyle/>
          <a:p>
            <a:pPr marL="0" indent="0">
              <a:lnSpc>
                <a:spcPts val="1900"/>
              </a:lnSpc>
              <a:buNone/>
            </a:pPr>
            <a:r>
              <a:rPr lang="en-US" sz="1500" dirty="0">
                <a:solidFill>
                  <a:srgbClr val="2C3249"/>
                </a:solidFill>
                <a:latin typeface="Kanit" pitchFamily="34" charset="0"/>
                <a:ea typeface="Kanit" pitchFamily="34" charset="-122"/>
                <a:cs typeface="Kanit" pitchFamily="34" charset="-120"/>
              </a:rPr>
              <a:t>Improve Tumor Segmentation Accuracy</a:t>
            </a:r>
            <a:endParaRPr lang="en-US" sz="1500" dirty="0"/>
          </a:p>
        </p:txBody>
      </p:sp>
      <p:sp>
        <p:nvSpPr>
          <p:cNvPr id="12" name="Text 9"/>
          <p:cNvSpPr/>
          <p:nvPr/>
        </p:nvSpPr>
        <p:spPr>
          <a:xfrm>
            <a:off x="6199227" y="5184100"/>
            <a:ext cx="7718346" cy="752594"/>
          </a:xfrm>
          <a:prstGeom prst="rect">
            <a:avLst/>
          </a:prstGeom>
          <a:noFill/>
          <a:ln/>
        </p:spPr>
        <p:txBody>
          <a:bodyPr wrap="square" lIns="0" tIns="0" rIns="0" bIns="0" rtlCol="0" anchor="t"/>
          <a:lstStyle/>
          <a:p>
            <a:pPr marL="0" indent="0">
              <a:lnSpc>
                <a:spcPts val="1950"/>
              </a:lnSpc>
              <a:buNone/>
            </a:pPr>
            <a:r>
              <a:rPr lang="en-US" sz="1200" dirty="0">
                <a:solidFill>
                  <a:srgbClr val="2C3249"/>
                </a:solidFill>
                <a:latin typeface="Martel Sans" pitchFamily="34" charset="0"/>
                <a:ea typeface="Martel Sans" pitchFamily="34" charset="-122"/>
                <a:cs typeface="Martel Sans" pitchFamily="34" charset="-120"/>
              </a:rPr>
              <a:t>Enhance the model's ability to identify and segment tumor regions by highlighting tumor-related features. This will lead to more precise tumor delineation, which is crucial for treatment planning and monitoring.</a:t>
            </a:r>
            <a:endParaRPr lang="en-US" sz="1200" dirty="0"/>
          </a:p>
        </p:txBody>
      </p:sp>
      <p:sp>
        <p:nvSpPr>
          <p:cNvPr id="13" name="Shape 10"/>
          <p:cNvSpPr/>
          <p:nvPr/>
        </p:nvSpPr>
        <p:spPr>
          <a:xfrm>
            <a:off x="6034921" y="6257687"/>
            <a:ext cx="8046958" cy="1420058"/>
          </a:xfrm>
          <a:prstGeom prst="roundRect">
            <a:avLst>
              <a:gd name="adj" fmla="val 4636"/>
            </a:avLst>
          </a:prstGeom>
          <a:solidFill>
            <a:srgbClr val="DFECE9"/>
          </a:solidFill>
          <a:ln w="7620">
            <a:solidFill>
              <a:srgbClr val="C5D2CF"/>
            </a:solidFill>
            <a:prstDash val="solid"/>
          </a:ln>
        </p:spPr>
        <p:txBody>
          <a:bodyPr/>
          <a:lstStyle/>
          <a:p>
            <a:endParaRPr lang="en-US"/>
          </a:p>
        </p:txBody>
      </p:sp>
      <p:sp>
        <p:nvSpPr>
          <p:cNvPr id="14" name="Text 11"/>
          <p:cNvSpPr/>
          <p:nvPr/>
        </p:nvSpPr>
        <p:spPr>
          <a:xfrm>
            <a:off x="6199227" y="6421993"/>
            <a:ext cx="2719745" cy="244912"/>
          </a:xfrm>
          <a:prstGeom prst="rect">
            <a:avLst/>
          </a:prstGeom>
          <a:noFill/>
          <a:ln/>
        </p:spPr>
        <p:txBody>
          <a:bodyPr wrap="none" lIns="0" tIns="0" rIns="0" bIns="0" rtlCol="0" anchor="t"/>
          <a:lstStyle/>
          <a:p>
            <a:pPr marL="0" indent="0">
              <a:lnSpc>
                <a:spcPts val="1900"/>
              </a:lnSpc>
              <a:buNone/>
            </a:pPr>
            <a:r>
              <a:rPr lang="en-US" sz="1500" dirty="0">
                <a:solidFill>
                  <a:srgbClr val="2C3249"/>
                </a:solidFill>
                <a:latin typeface="Kanit" pitchFamily="34" charset="0"/>
                <a:ea typeface="Kanit" pitchFamily="34" charset="-122"/>
                <a:cs typeface="Kanit" pitchFamily="34" charset="-120"/>
              </a:rPr>
              <a:t>Validate Using Diverse Datasets</a:t>
            </a:r>
            <a:endParaRPr lang="en-US" sz="1500" dirty="0"/>
          </a:p>
        </p:txBody>
      </p:sp>
      <p:sp>
        <p:nvSpPr>
          <p:cNvPr id="15" name="Text 12"/>
          <p:cNvSpPr/>
          <p:nvPr/>
        </p:nvSpPr>
        <p:spPr>
          <a:xfrm>
            <a:off x="6199227" y="6760845"/>
            <a:ext cx="7718346" cy="752594"/>
          </a:xfrm>
          <a:prstGeom prst="rect">
            <a:avLst/>
          </a:prstGeom>
          <a:noFill/>
          <a:ln/>
        </p:spPr>
        <p:txBody>
          <a:bodyPr wrap="square" lIns="0" tIns="0" rIns="0" bIns="0" rtlCol="0" anchor="t"/>
          <a:lstStyle/>
          <a:p>
            <a:pPr marL="0" indent="0">
              <a:lnSpc>
                <a:spcPts val="1950"/>
              </a:lnSpc>
              <a:buNone/>
            </a:pPr>
            <a:r>
              <a:rPr lang="en-US" sz="1200" dirty="0">
                <a:solidFill>
                  <a:srgbClr val="2C3249"/>
                </a:solidFill>
                <a:latin typeface="Martel Sans" pitchFamily="34" charset="0"/>
                <a:ea typeface="Martel Sans" pitchFamily="34" charset="-122"/>
                <a:cs typeface="Martel Sans" pitchFamily="34" charset="-120"/>
              </a:rPr>
              <a:t>Evaluate the model's performance using publicly available datasets like BraTS2022 and proprietary in-house datasets for robust validation. This ensures that the model performs well on a wide range of data, reflecting real-world clinical scenarios.</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059662"/>
          </a:xfrm>
          <a:prstGeom prst="rect">
            <a:avLst/>
          </a:prstGeom>
        </p:spPr>
      </p:pic>
      <p:sp>
        <p:nvSpPr>
          <p:cNvPr id="3" name="Text 0"/>
          <p:cNvSpPr/>
          <p:nvPr/>
        </p:nvSpPr>
        <p:spPr>
          <a:xfrm>
            <a:off x="576620" y="2512695"/>
            <a:ext cx="4119324" cy="514945"/>
          </a:xfrm>
          <a:prstGeom prst="rect">
            <a:avLst/>
          </a:prstGeom>
          <a:noFill/>
          <a:ln/>
        </p:spPr>
        <p:txBody>
          <a:bodyPr wrap="none" lIns="0" tIns="0" rIns="0" bIns="0" rtlCol="0" anchor="t"/>
          <a:lstStyle/>
          <a:p>
            <a:pPr marL="0" indent="0">
              <a:lnSpc>
                <a:spcPts val="4050"/>
              </a:lnSpc>
              <a:buNone/>
            </a:pPr>
            <a:r>
              <a:rPr lang="en-US" sz="3200" dirty="0">
                <a:solidFill>
                  <a:srgbClr val="272D45"/>
                </a:solidFill>
                <a:latin typeface="Kanit" pitchFamily="34" charset="0"/>
                <a:ea typeface="Kanit" pitchFamily="34" charset="-122"/>
                <a:cs typeface="Kanit" pitchFamily="34" charset="-120"/>
              </a:rPr>
              <a:t>Literature Survey</a:t>
            </a:r>
            <a:endParaRPr lang="en-US" sz="3200" dirty="0"/>
          </a:p>
        </p:txBody>
      </p:sp>
      <p:sp>
        <p:nvSpPr>
          <p:cNvPr id="4" name="Shape 1"/>
          <p:cNvSpPr/>
          <p:nvPr/>
        </p:nvSpPr>
        <p:spPr>
          <a:xfrm>
            <a:off x="576620" y="3274695"/>
            <a:ext cx="13477161" cy="4506516"/>
          </a:xfrm>
          <a:prstGeom prst="roundRect">
            <a:avLst>
              <a:gd name="adj" fmla="val 1536"/>
            </a:avLst>
          </a:prstGeom>
          <a:noFill/>
          <a:ln w="7620">
            <a:solidFill>
              <a:srgbClr val="000000">
                <a:alpha val="8000"/>
              </a:srgbClr>
            </a:solidFill>
            <a:prstDash val="solid"/>
          </a:ln>
        </p:spPr>
        <p:txBody>
          <a:bodyPr/>
          <a:lstStyle/>
          <a:p>
            <a:endParaRPr lang="en-US"/>
          </a:p>
        </p:txBody>
      </p:sp>
      <p:sp>
        <p:nvSpPr>
          <p:cNvPr id="5" name="Shape 2"/>
          <p:cNvSpPr/>
          <p:nvPr/>
        </p:nvSpPr>
        <p:spPr>
          <a:xfrm>
            <a:off x="584240" y="3282315"/>
            <a:ext cx="13461921" cy="476488"/>
          </a:xfrm>
          <a:prstGeom prst="rect">
            <a:avLst/>
          </a:prstGeom>
          <a:solidFill>
            <a:srgbClr val="FFFFFF">
              <a:alpha val="4000"/>
            </a:srgbClr>
          </a:solidFill>
          <a:ln/>
        </p:spPr>
        <p:txBody>
          <a:bodyPr/>
          <a:lstStyle/>
          <a:p>
            <a:endParaRPr lang="en-US"/>
          </a:p>
        </p:txBody>
      </p:sp>
      <p:sp>
        <p:nvSpPr>
          <p:cNvPr id="6" name="Text 3"/>
          <p:cNvSpPr/>
          <p:nvPr/>
        </p:nvSpPr>
        <p:spPr>
          <a:xfrm>
            <a:off x="749141" y="3388757"/>
            <a:ext cx="3032284" cy="263604"/>
          </a:xfrm>
          <a:prstGeom prst="rect">
            <a:avLst/>
          </a:prstGeom>
          <a:noFill/>
          <a:ln/>
        </p:spPr>
        <p:txBody>
          <a:bodyPr wrap="none" lIns="0" tIns="0" rIns="0" bIns="0" rtlCol="0" anchor="t"/>
          <a:lstStyle/>
          <a:p>
            <a:pPr marL="0" indent="0">
              <a:lnSpc>
                <a:spcPts val="2050"/>
              </a:lnSpc>
              <a:buNone/>
            </a:pPr>
            <a:r>
              <a:rPr lang="en-US" sz="1250" dirty="0">
                <a:solidFill>
                  <a:srgbClr val="2C3249"/>
                </a:solidFill>
                <a:latin typeface="Martel Sans" pitchFamily="34" charset="0"/>
                <a:ea typeface="Martel Sans" pitchFamily="34" charset="-122"/>
                <a:cs typeface="Martel Sans" pitchFamily="34" charset="-120"/>
              </a:rPr>
              <a:t>Study</a:t>
            </a:r>
            <a:endParaRPr lang="en-US" sz="1250" dirty="0"/>
          </a:p>
        </p:txBody>
      </p:sp>
      <p:sp>
        <p:nvSpPr>
          <p:cNvPr id="7" name="Text 4"/>
          <p:cNvSpPr/>
          <p:nvPr/>
        </p:nvSpPr>
        <p:spPr>
          <a:xfrm>
            <a:off x="4118372" y="3388757"/>
            <a:ext cx="3028474" cy="263604"/>
          </a:xfrm>
          <a:prstGeom prst="rect">
            <a:avLst/>
          </a:prstGeom>
          <a:noFill/>
          <a:ln/>
        </p:spPr>
        <p:txBody>
          <a:bodyPr wrap="none" lIns="0" tIns="0" rIns="0" bIns="0" rtlCol="0" anchor="t"/>
          <a:lstStyle/>
          <a:p>
            <a:pPr marL="0" indent="0">
              <a:lnSpc>
                <a:spcPts val="2050"/>
              </a:lnSpc>
              <a:buNone/>
            </a:pPr>
            <a:r>
              <a:rPr lang="en-US" sz="1250" dirty="0">
                <a:solidFill>
                  <a:srgbClr val="2C3249"/>
                </a:solidFill>
                <a:latin typeface="Martel Sans" pitchFamily="34" charset="0"/>
                <a:ea typeface="Martel Sans" pitchFamily="34" charset="-122"/>
                <a:cs typeface="Martel Sans" pitchFamily="34" charset="-120"/>
              </a:rPr>
              <a:t>Method</a:t>
            </a:r>
            <a:endParaRPr lang="en-US" sz="1250" dirty="0"/>
          </a:p>
        </p:txBody>
      </p:sp>
      <p:sp>
        <p:nvSpPr>
          <p:cNvPr id="8" name="Text 5"/>
          <p:cNvSpPr/>
          <p:nvPr/>
        </p:nvSpPr>
        <p:spPr>
          <a:xfrm>
            <a:off x="7483792" y="3388757"/>
            <a:ext cx="3028474" cy="263604"/>
          </a:xfrm>
          <a:prstGeom prst="rect">
            <a:avLst/>
          </a:prstGeom>
          <a:noFill/>
          <a:ln/>
        </p:spPr>
        <p:txBody>
          <a:bodyPr wrap="none" lIns="0" tIns="0" rIns="0" bIns="0" rtlCol="0" anchor="t"/>
          <a:lstStyle/>
          <a:p>
            <a:pPr marL="0" indent="0">
              <a:lnSpc>
                <a:spcPts val="2050"/>
              </a:lnSpc>
              <a:buNone/>
            </a:pPr>
            <a:r>
              <a:rPr lang="en-US" sz="1250" dirty="0">
                <a:solidFill>
                  <a:srgbClr val="2C3249"/>
                </a:solidFill>
                <a:latin typeface="Martel Sans" pitchFamily="34" charset="0"/>
                <a:ea typeface="Martel Sans" pitchFamily="34" charset="-122"/>
                <a:cs typeface="Martel Sans" pitchFamily="34" charset="-120"/>
              </a:rPr>
              <a:t>Key Findings</a:t>
            </a:r>
            <a:endParaRPr lang="en-US" sz="1250" dirty="0"/>
          </a:p>
        </p:txBody>
      </p:sp>
      <p:sp>
        <p:nvSpPr>
          <p:cNvPr id="9" name="Text 6"/>
          <p:cNvSpPr/>
          <p:nvPr/>
        </p:nvSpPr>
        <p:spPr>
          <a:xfrm>
            <a:off x="10849213" y="3388757"/>
            <a:ext cx="3032284" cy="263604"/>
          </a:xfrm>
          <a:prstGeom prst="rect">
            <a:avLst/>
          </a:prstGeom>
          <a:noFill/>
          <a:ln/>
        </p:spPr>
        <p:txBody>
          <a:bodyPr wrap="none" lIns="0" tIns="0" rIns="0" bIns="0" rtlCol="0" anchor="t"/>
          <a:lstStyle/>
          <a:p>
            <a:pPr marL="0" indent="0">
              <a:lnSpc>
                <a:spcPts val="2050"/>
              </a:lnSpc>
              <a:buNone/>
            </a:pPr>
            <a:r>
              <a:rPr lang="en-US" sz="1250" dirty="0">
                <a:solidFill>
                  <a:srgbClr val="2C3249"/>
                </a:solidFill>
                <a:latin typeface="Martel Sans" pitchFamily="34" charset="0"/>
                <a:ea typeface="Martel Sans" pitchFamily="34" charset="-122"/>
                <a:cs typeface="Martel Sans" pitchFamily="34" charset="-120"/>
              </a:rPr>
              <a:t>Accuracy</a:t>
            </a:r>
            <a:endParaRPr lang="en-US" sz="1250" dirty="0"/>
          </a:p>
        </p:txBody>
      </p:sp>
      <p:sp>
        <p:nvSpPr>
          <p:cNvPr id="10" name="Shape 7"/>
          <p:cNvSpPr/>
          <p:nvPr/>
        </p:nvSpPr>
        <p:spPr>
          <a:xfrm>
            <a:off x="584240" y="3758803"/>
            <a:ext cx="13461921" cy="740093"/>
          </a:xfrm>
          <a:prstGeom prst="rect">
            <a:avLst/>
          </a:prstGeom>
          <a:solidFill>
            <a:srgbClr val="000000">
              <a:alpha val="4000"/>
            </a:srgbClr>
          </a:solidFill>
          <a:ln/>
        </p:spPr>
        <p:txBody>
          <a:bodyPr/>
          <a:lstStyle/>
          <a:p>
            <a:endParaRPr lang="en-US"/>
          </a:p>
        </p:txBody>
      </p:sp>
      <p:sp>
        <p:nvSpPr>
          <p:cNvPr id="11" name="Text 8"/>
          <p:cNvSpPr/>
          <p:nvPr/>
        </p:nvSpPr>
        <p:spPr>
          <a:xfrm>
            <a:off x="749141" y="3865245"/>
            <a:ext cx="3032284" cy="263604"/>
          </a:xfrm>
          <a:prstGeom prst="rect">
            <a:avLst/>
          </a:prstGeom>
          <a:noFill/>
          <a:ln/>
        </p:spPr>
        <p:txBody>
          <a:bodyPr wrap="none" lIns="0" tIns="0" rIns="0" bIns="0" rtlCol="0" anchor="t"/>
          <a:lstStyle/>
          <a:p>
            <a:pPr marL="0" indent="0">
              <a:lnSpc>
                <a:spcPts val="2050"/>
              </a:lnSpc>
              <a:buNone/>
            </a:pPr>
            <a:r>
              <a:rPr lang="en-US" sz="1250" dirty="0">
                <a:solidFill>
                  <a:srgbClr val="2C3249"/>
                </a:solidFill>
                <a:latin typeface="Martel Sans" pitchFamily="34" charset="0"/>
                <a:ea typeface="Martel Sans" pitchFamily="34" charset="-122"/>
                <a:cs typeface="Martel Sans" pitchFamily="34" charset="-120"/>
              </a:rPr>
              <a:t>Balasooriya</a:t>
            </a:r>
            <a:endParaRPr lang="en-US" sz="1250" dirty="0"/>
          </a:p>
        </p:txBody>
      </p:sp>
      <p:sp>
        <p:nvSpPr>
          <p:cNvPr id="12" name="Text 9"/>
          <p:cNvSpPr/>
          <p:nvPr/>
        </p:nvSpPr>
        <p:spPr>
          <a:xfrm>
            <a:off x="4118372" y="3865245"/>
            <a:ext cx="3028474" cy="527209"/>
          </a:xfrm>
          <a:prstGeom prst="rect">
            <a:avLst/>
          </a:prstGeom>
          <a:noFill/>
          <a:ln/>
        </p:spPr>
        <p:txBody>
          <a:bodyPr wrap="square" lIns="0" tIns="0" rIns="0" bIns="0" rtlCol="0" anchor="t"/>
          <a:lstStyle/>
          <a:p>
            <a:pPr marL="0" indent="0">
              <a:lnSpc>
                <a:spcPts val="2050"/>
              </a:lnSpc>
              <a:buNone/>
            </a:pPr>
            <a:r>
              <a:rPr lang="en-US" sz="1250" dirty="0">
                <a:solidFill>
                  <a:srgbClr val="2C3249"/>
                </a:solidFill>
                <a:latin typeface="Martel Sans" pitchFamily="34" charset="0"/>
                <a:ea typeface="Martel Sans" pitchFamily="34" charset="-122"/>
                <a:cs typeface="Martel Sans" pitchFamily="34" charset="-120"/>
              </a:rPr>
              <a:t>CNN-based model for classifying five types of brain tumors.</a:t>
            </a:r>
            <a:endParaRPr lang="en-US" sz="1250" dirty="0"/>
          </a:p>
        </p:txBody>
      </p:sp>
      <p:sp>
        <p:nvSpPr>
          <p:cNvPr id="13" name="Text 10"/>
          <p:cNvSpPr/>
          <p:nvPr/>
        </p:nvSpPr>
        <p:spPr>
          <a:xfrm>
            <a:off x="7483792" y="3865245"/>
            <a:ext cx="3028474" cy="527209"/>
          </a:xfrm>
          <a:prstGeom prst="rect">
            <a:avLst/>
          </a:prstGeom>
          <a:noFill/>
          <a:ln/>
        </p:spPr>
        <p:txBody>
          <a:bodyPr wrap="square" lIns="0" tIns="0" rIns="0" bIns="0" rtlCol="0" anchor="t"/>
          <a:lstStyle/>
          <a:p>
            <a:pPr marL="0" indent="0">
              <a:lnSpc>
                <a:spcPts val="2050"/>
              </a:lnSpc>
              <a:buNone/>
            </a:pPr>
            <a:r>
              <a:rPr lang="en-US" sz="1250" dirty="0">
                <a:solidFill>
                  <a:srgbClr val="2C3249"/>
                </a:solidFill>
                <a:latin typeface="Martel Sans" pitchFamily="34" charset="0"/>
                <a:ea typeface="Martel Sans" pitchFamily="34" charset="-122"/>
                <a:cs typeface="Martel Sans" pitchFamily="34" charset="-120"/>
              </a:rPr>
              <a:t>Demonstrated high efficiency in classifying multiple tumor types.</a:t>
            </a:r>
            <a:endParaRPr lang="en-US" sz="1250" dirty="0"/>
          </a:p>
        </p:txBody>
      </p:sp>
      <p:sp>
        <p:nvSpPr>
          <p:cNvPr id="14" name="Text 11"/>
          <p:cNvSpPr/>
          <p:nvPr/>
        </p:nvSpPr>
        <p:spPr>
          <a:xfrm>
            <a:off x="10849213" y="3865245"/>
            <a:ext cx="3032284" cy="263604"/>
          </a:xfrm>
          <a:prstGeom prst="rect">
            <a:avLst/>
          </a:prstGeom>
          <a:noFill/>
          <a:ln/>
        </p:spPr>
        <p:txBody>
          <a:bodyPr wrap="none" lIns="0" tIns="0" rIns="0" bIns="0" rtlCol="0" anchor="t"/>
          <a:lstStyle/>
          <a:p>
            <a:pPr marL="0" indent="0">
              <a:lnSpc>
                <a:spcPts val="2050"/>
              </a:lnSpc>
              <a:buNone/>
            </a:pPr>
            <a:r>
              <a:rPr lang="en-US" sz="1250" dirty="0">
                <a:solidFill>
                  <a:srgbClr val="2C3249"/>
                </a:solidFill>
                <a:latin typeface="Martel Sans" pitchFamily="34" charset="0"/>
                <a:ea typeface="Martel Sans" pitchFamily="34" charset="-122"/>
                <a:cs typeface="Martel Sans" pitchFamily="34" charset="-120"/>
              </a:rPr>
              <a:t>99.68%</a:t>
            </a:r>
            <a:endParaRPr lang="en-US" sz="1250" dirty="0"/>
          </a:p>
        </p:txBody>
      </p:sp>
      <p:sp>
        <p:nvSpPr>
          <p:cNvPr id="15" name="Shape 12"/>
          <p:cNvSpPr/>
          <p:nvPr/>
        </p:nvSpPr>
        <p:spPr>
          <a:xfrm>
            <a:off x="584240" y="4498896"/>
            <a:ext cx="13461921" cy="1003697"/>
          </a:xfrm>
          <a:prstGeom prst="rect">
            <a:avLst/>
          </a:prstGeom>
          <a:solidFill>
            <a:srgbClr val="FFFFFF">
              <a:alpha val="4000"/>
            </a:srgbClr>
          </a:solidFill>
          <a:ln/>
        </p:spPr>
        <p:txBody>
          <a:bodyPr/>
          <a:lstStyle/>
          <a:p>
            <a:endParaRPr lang="en-US"/>
          </a:p>
        </p:txBody>
      </p:sp>
      <p:sp>
        <p:nvSpPr>
          <p:cNvPr id="16" name="Text 13"/>
          <p:cNvSpPr/>
          <p:nvPr/>
        </p:nvSpPr>
        <p:spPr>
          <a:xfrm>
            <a:off x="749141" y="4605337"/>
            <a:ext cx="3032284" cy="263604"/>
          </a:xfrm>
          <a:prstGeom prst="rect">
            <a:avLst/>
          </a:prstGeom>
          <a:noFill/>
          <a:ln/>
        </p:spPr>
        <p:txBody>
          <a:bodyPr wrap="none" lIns="0" tIns="0" rIns="0" bIns="0" rtlCol="0" anchor="t"/>
          <a:lstStyle/>
          <a:p>
            <a:pPr marL="0" indent="0">
              <a:lnSpc>
                <a:spcPts val="2050"/>
              </a:lnSpc>
              <a:buNone/>
            </a:pPr>
            <a:r>
              <a:rPr lang="en-US" sz="1250" dirty="0">
                <a:solidFill>
                  <a:srgbClr val="2C3249"/>
                </a:solidFill>
                <a:latin typeface="Martel Sans" pitchFamily="34" charset="0"/>
                <a:ea typeface="Martel Sans" pitchFamily="34" charset="-122"/>
                <a:cs typeface="Martel Sans" pitchFamily="34" charset="-120"/>
              </a:rPr>
              <a:t>Pashaei</a:t>
            </a:r>
            <a:endParaRPr lang="en-US" sz="1250" dirty="0"/>
          </a:p>
        </p:txBody>
      </p:sp>
      <p:sp>
        <p:nvSpPr>
          <p:cNvPr id="17" name="Text 14"/>
          <p:cNvSpPr/>
          <p:nvPr/>
        </p:nvSpPr>
        <p:spPr>
          <a:xfrm>
            <a:off x="4118372" y="4605337"/>
            <a:ext cx="3028474" cy="527209"/>
          </a:xfrm>
          <a:prstGeom prst="rect">
            <a:avLst/>
          </a:prstGeom>
          <a:noFill/>
          <a:ln/>
        </p:spPr>
        <p:txBody>
          <a:bodyPr wrap="square" lIns="0" tIns="0" rIns="0" bIns="0" rtlCol="0" anchor="t"/>
          <a:lstStyle/>
          <a:p>
            <a:pPr marL="0" indent="0">
              <a:lnSpc>
                <a:spcPts val="2050"/>
              </a:lnSpc>
              <a:buNone/>
            </a:pPr>
            <a:r>
              <a:rPr lang="en-US" sz="1250" dirty="0">
                <a:solidFill>
                  <a:srgbClr val="2C3249"/>
                </a:solidFill>
                <a:latin typeface="Martel Sans" pitchFamily="34" charset="0"/>
                <a:ea typeface="Martel Sans" pitchFamily="34" charset="-122"/>
                <a:cs typeface="Martel Sans" pitchFamily="34" charset="-120"/>
              </a:rPr>
              <a:t>KE-CNN model combining CNN with Extreme Learning Machines.</a:t>
            </a:r>
            <a:endParaRPr lang="en-US" sz="1250" dirty="0"/>
          </a:p>
        </p:txBody>
      </p:sp>
      <p:sp>
        <p:nvSpPr>
          <p:cNvPr id="18" name="Text 15"/>
          <p:cNvSpPr/>
          <p:nvPr/>
        </p:nvSpPr>
        <p:spPr>
          <a:xfrm>
            <a:off x="7483792" y="4605337"/>
            <a:ext cx="3028474" cy="790813"/>
          </a:xfrm>
          <a:prstGeom prst="rect">
            <a:avLst/>
          </a:prstGeom>
          <a:noFill/>
          <a:ln/>
        </p:spPr>
        <p:txBody>
          <a:bodyPr wrap="square" lIns="0" tIns="0" rIns="0" bIns="0" rtlCol="0" anchor="t"/>
          <a:lstStyle/>
          <a:p>
            <a:pPr marL="0" indent="0">
              <a:lnSpc>
                <a:spcPts val="2050"/>
              </a:lnSpc>
              <a:buNone/>
            </a:pPr>
            <a:r>
              <a:rPr lang="en-US" sz="1250" dirty="0">
                <a:solidFill>
                  <a:srgbClr val="2C3249"/>
                </a:solidFill>
                <a:latin typeface="Martel Sans" pitchFamily="34" charset="0"/>
                <a:ea typeface="Martel Sans" pitchFamily="34" charset="-122"/>
                <a:cs typeface="Martel Sans" pitchFamily="34" charset="-120"/>
              </a:rPr>
              <a:t>Showed promising results in leveraging CNNs to enhance image feature detection.</a:t>
            </a:r>
            <a:endParaRPr lang="en-US" sz="1250" dirty="0"/>
          </a:p>
        </p:txBody>
      </p:sp>
      <p:sp>
        <p:nvSpPr>
          <p:cNvPr id="19" name="Text 16"/>
          <p:cNvSpPr/>
          <p:nvPr/>
        </p:nvSpPr>
        <p:spPr>
          <a:xfrm>
            <a:off x="10849213" y="4605337"/>
            <a:ext cx="3032284" cy="263604"/>
          </a:xfrm>
          <a:prstGeom prst="rect">
            <a:avLst/>
          </a:prstGeom>
          <a:noFill/>
          <a:ln/>
        </p:spPr>
        <p:txBody>
          <a:bodyPr wrap="none" lIns="0" tIns="0" rIns="0" bIns="0" rtlCol="0" anchor="t"/>
          <a:lstStyle/>
          <a:p>
            <a:pPr marL="0" indent="0">
              <a:lnSpc>
                <a:spcPts val="2050"/>
              </a:lnSpc>
              <a:buNone/>
            </a:pPr>
            <a:r>
              <a:rPr lang="en-US" sz="1250" dirty="0">
                <a:solidFill>
                  <a:srgbClr val="2C3249"/>
                </a:solidFill>
                <a:latin typeface="Martel Sans" pitchFamily="34" charset="0"/>
                <a:ea typeface="Martel Sans" pitchFamily="34" charset="-122"/>
                <a:cs typeface="Martel Sans" pitchFamily="34" charset="-120"/>
              </a:rPr>
              <a:t>93.68%</a:t>
            </a:r>
            <a:endParaRPr lang="en-US" sz="1250" dirty="0"/>
          </a:p>
        </p:txBody>
      </p:sp>
      <p:sp>
        <p:nvSpPr>
          <p:cNvPr id="20" name="Shape 17"/>
          <p:cNvSpPr/>
          <p:nvPr/>
        </p:nvSpPr>
        <p:spPr>
          <a:xfrm>
            <a:off x="584240" y="5502593"/>
            <a:ext cx="13461921" cy="1003697"/>
          </a:xfrm>
          <a:prstGeom prst="rect">
            <a:avLst/>
          </a:prstGeom>
          <a:solidFill>
            <a:srgbClr val="000000">
              <a:alpha val="4000"/>
            </a:srgbClr>
          </a:solidFill>
          <a:ln/>
        </p:spPr>
        <p:txBody>
          <a:bodyPr/>
          <a:lstStyle/>
          <a:p>
            <a:endParaRPr lang="en-US"/>
          </a:p>
        </p:txBody>
      </p:sp>
      <p:sp>
        <p:nvSpPr>
          <p:cNvPr id="21" name="Text 18"/>
          <p:cNvSpPr/>
          <p:nvPr/>
        </p:nvSpPr>
        <p:spPr>
          <a:xfrm>
            <a:off x="749141" y="5609034"/>
            <a:ext cx="3032284" cy="263604"/>
          </a:xfrm>
          <a:prstGeom prst="rect">
            <a:avLst/>
          </a:prstGeom>
          <a:noFill/>
          <a:ln/>
        </p:spPr>
        <p:txBody>
          <a:bodyPr wrap="none" lIns="0" tIns="0" rIns="0" bIns="0" rtlCol="0" anchor="t"/>
          <a:lstStyle/>
          <a:p>
            <a:pPr marL="0" indent="0">
              <a:lnSpc>
                <a:spcPts val="2050"/>
              </a:lnSpc>
              <a:buNone/>
            </a:pPr>
            <a:r>
              <a:rPr lang="en-US" sz="1250" dirty="0">
                <a:solidFill>
                  <a:srgbClr val="2C3249"/>
                </a:solidFill>
                <a:latin typeface="Martel Sans" pitchFamily="34" charset="0"/>
                <a:ea typeface="Martel Sans" pitchFamily="34" charset="-122"/>
                <a:cs typeface="Martel Sans" pitchFamily="34" charset="-120"/>
              </a:rPr>
              <a:t>Das</a:t>
            </a:r>
            <a:endParaRPr lang="en-US" sz="1250" dirty="0"/>
          </a:p>
        </p:txBody>
      </p:sp>
      <p:sp>
        <p:nvSpPr>
          <p:cNvPr id="22" name="Text 19"/>
          <p:cNvSpPr/>
          <p:nvPr/>
        </p:nvSpPr>
        <p:spPr>
          <a:xfrm>
            <a:off x="4118372" y="5609034"/>
            <a:ext cx="3028474" cy="790813"/>
          </a:xfrm>
          <a:prstGeom prst="rect">
            <a:avLst/>
          </a:prstGeom>
          <a:noFill/>
          <a:ln/>
        </p:spPr>
        <p:txBody>
          <a:bodyPr wrap="square" lIns="0" tIns="0" rIns="0" bIns="0" rtlCol="0" anchor="t"/>
          <a:lstStyle/>
          <a:p>
            <a:pPr marL="0" indent="0">
              <a:lnSpc>
                <a:spcPts val="2050"/>
              </a:lnSpc>
              <a:buNone/>
            </a:pPr>
            <a:r>
              <a:rPr lang="en-US" sz="1250" dirty="0">
                <a:solidFill>
                  <a:srgbClr val="2C3249"/>
                </a:solidFill>
                <a:latin typeface="Martel Sans" pitchFamily="34" charset="0"/>
                <a:ea typeface="Martel Sans" pitchFamily="34" charset="-122"/>
                <a:cs typeface="Martel Sans" pitchFamily="34" charset="-120"/>
              </a:rPr>
              <a:t>CNN-based classification model using advanced image preprocessing techniques.</a:t>
            </a:r>
            <a:endParaRPr lang="en-US" sz="1250" dirty="0"/>
          </a:p>
        </p:txBody>
      </p:sp>
      <p:sp>
        <p:nvSpPr>
          <p:cNvPr id="23" name="Text 20"/>
          <p:cNvSpPr/>
          <p:nvPr/>
        </p:nvSpPr>
        <p:spPr>
          <a:xfrm>
            <a:off x="7483792" y="5609034"/>
            <a:ext cx="3028474" cy="790813"/>
          </a:xfrm>
          <a:prstGeom prst="rect">
            <a:avLst/>
          </a:prstGeom>
          <a:noFill/>
          <a:ln/>
        </p:spPr>
        <p:txBody>
          <a:bodyPr wrap="square" lIns="0" tIns="0" rIns="0" bIns="0" rtlCol="0" anchor="t"/>
          <a:lstStyle/>
          <a:p>
            <a:pPr marL="0" indent="0">
              <a:lnSpc>
                <a:spcPts val="2050"/>
              </a:lnSpc>
              <a:buNone/>
            </a:pPr>
            <a:r>
              <a:rPr lang="en-US" sz="1250" dirty="0">
                <a:solidFill>
                  <a:srgbClr val="2C3249"/>
                </a:solidFill>
                <a:latin typeface="Martel Sans" pitchFamily="34" charset="0"/>
                <a:ea typeface="Martel Sans" pitchFamily="34" charset="-122"/>
                <a:cs typeface="Martel Sans" pitchFamily="34" charset="-120"/>
              </a:rPr>
              <a:t>Highlighted the importance of preprocessing in medical image analysis for classification tasks.</a:t>
            </a:r>
            <a:endParaRPr lang="en-US" sz="1250" dirty="0"/>
          </a:p>
        </p:txBody>
      </p:sp>
      <p:sp>
        <p:nvSpPr>
          <p:cNvPr id="24" name="Text 21"/>
          <p:cNvSpPr/>
          <p:nvPr/>
        </p:nvSpPr>
        <p:spPr>
          <a:xfrm>
            <a:off x="10849213" y="5609034"/>
            <a:ext cx="3032284" cy="263604"/>
          </a:xfrm>
          <a:prstGeom prst="rect">
            <a:avLst/>
          </a:prstGeom>
          <a:noFill/>
          <a:ln/>
        </p:spPr>
        <p:txBody>
          <a:bodyPr wrap="none" lIns="0" tIns="0" rIns="0" bIns="0" rtlCol="0" anchor="t"/>
          <a:lstStyle/>
          <a:p>
            <a:pPr marL="0" indent="0">
              <a:lnSpc>
                <a:spcPts val="2050"/>
              </a:lnSpc>
              <a:buNone/>
            </a:pPr>
            <a:r>
              <a:rPr lang="en-US" sz="1250" dirty="0">
                <a:solidFill>
                  <a:srgbClr val="2C3249"/>
                </a:solidFill>
                <a:latin typeface="Martel Sans" pitchFamily="34" charset="0"/>
                <a:ea typeface="Martel Sans" pitchFamily="34" charset="-122"/>
                <a:cs typeface="Martel Sans" pitchFamily="34" charset="-120"/>
              </a:rPr>
              <a:t>94.39%</a:t>
            </a:r>
            <a:endParaRPr lang="en-US" sz="1250" dirty="0"/>
          </a:p>
        </p:txBody>
      </p:sp>
      <p:sp>
        <p:nvSpPr>
          <p:cNvPr id="25" name="Shape 22"/>
          <p:cNvSpPr/>
          <p:nvPr/>
        </p:nvSpPr>
        <p:spPr>
          <a:xfrm>
            <a:off x="584240" y="6506289"/>
            <a:ext cx="13461921" cy="1267301"/>
          </a:xfrm>
          <a:prstGeom prst="rect">
            <a:avLst/>
          </a:prstGeom>
          <a:solidFill>
            <a:srgbClr val="FFFFFF">
              <a:alpha val="4000"/>
            </a:srgbClr>
          </a:solidFill>
          <a:ln/>
        </p:spPr>
        <p:txBody>
          <a:bodyPr/>
          <a:lstStyle/>
          <a:p>
            <a:endParaRPr lang="en-US"/>
          </a:p>
        </p:txBody>
      </p:sp>
      <p:sp>
        <p:nvSpPr>
          <p:cNvPr id="26" name="Text 23"/>
          <p:cNvSpPr/>
          <p:nvPr/>
        </p:nvSpPr>
        <p:spPr>
          <a:xfrm>
            <a:off x="749141" y="6612731"/>
            <a:ext cx="3032284" cy="263604"/>
          </a:xfrm>
          <a:prstGeom prst="rect">
            <a:avLst/>
          </a:prstGeom>
          <a:noFill/>
          <a:ln/>
        </p:spPr>
        <p:txBody>
          <a:bodyPr wrap="none" lIns="0" tIns="0" rIns="0" bIns="0" rtlCol="0" anchor="t"/>
          <a:lstStyle/>
          <a:p>
            <a:pPr marL="0" indent="0">
              <a:lnSpc>
                <a:spcPts val="2050"/>
              </a:lnSpc>
              <a:buNone/>
            </a:pPr>
            <a:r>
              <a:rPr lang="en-US" sz="1250" dirty="0">
                <a:solidFill>
                  <a:srgbClr val="2C3249"/>
                </a:solidFill>
                <a:latin typeface="Martel Sans" pitchFamily="34" charset="0"/>
                <a:ea typeface="Martel Sans" pitchFamily="34" charset="-122"/>
                <a:cs typeface="Martel Sans" pitchFamily="34" charset="-120"/>
              </a:rPr>
              <a:t>Gumaei</a:t>
            </a:r>
            <a:endParaRPr lang="en-US" sz="1250" dirty="0"/>
          </a:p>
        </p:txBody>
      </p:sp>
      <p:sp>
        <p:nvSpPr>
          <p:cNvPr id="27" name="Text 24"/>
          <p:cNvSpPr/>
          <p:nvPr/>
        </p:nvSpPr>
        <p:spPr>
          <a:xfrm>
            <a:off x="4118372" y="6612731"/>
            <a:ext cx="3028474" cy="790813"/>
          </a:xfrm>
          <a:prstGeom prst="rect">
            <a:avLst/>
          </a:prstGeom>
          <a:noFill/>
          <a:ln/>
        </p:spPr>
        <p:txBody>
          <a:bodyPr wrap="square" lIns="0" tIns="0" rIns="0" bIns="0" rtlCol="0" anchor="t"/>
          <a:lstStyle/>
          <a:p>
            <a:pPr marL="0" indent="0">
              <a:lnSpc>
                <a:spcPts val="2050"/>
              </a:lnSpc>
              <a:buNone/>
            </a:pPr>
            <a:r>
              <a:rPr lang="en-US" sz="1250" dirty="0">
                <a:solidFill>
                  <a:srgbClr val="2C3249"/>
                </a:solidFill>
                <a:latin typeface="Martel Sans" pitchFamily="34" charset="0"/>
                <a:ea typeface="Martel Sans" pitchFamily="34" charset="-122"/>
                <a:cs typeface="Martel Sans" pitchFamily="34" charset="-120"/>
              </a:rPr>
              <a:t>Hybrid approach combining RELM model and min-max normalization preprocessing.</a:t>
            </a:r>
            <a:endParaRPr lang="en-US" sz="1250" dirty="0"/>
          </a:p>
        </p:txBody>
      </p:sp>
      <p:sp>
        <p:nvSpPr>
          <p:cNvPr id="28" name="Text 25"/>
          <p:cNvSpPr/>
          <p:nvPr/>
        </p:nvSpPr>
        <p:spPr>
          <a:xfrm>
            <a:off x="7483792" y="6612731"/>
            <a:ext cx="3028474" cy="1054418"/>
          </a:xfrm>
          <a:prstGeom prst="rect">
            <a:avLst/>
          </a:prstGeom>
          <a:noFill/>
          <a:ln/>
        </p:spPr>
        <p:txBody>
          <a:bodyPr wrap="square" lIns="0" tIns="0" rIns="0" bIns="0" rtlCol="0" anchor="t"/>
          <a:lstStyle/>
          <a:p>
            <a:pPr marL="0" indent="0">
              <a:lnSpc>
                <a:spcPts val="2050"/>
              </a:lnSpc>
              <a:buNone/>
            </a:pPr>
            <a:r>
              <a:rPr lang="en-US" sz="1250" dirty="0">
                <a:solidFill>
                  <a:srgbClr val="2C3249"/>
                </a:solidFill>
                <a:latin typeface="Martel Sans" pitchFamily="34" charset="0"/>
                <a:ea typeface="Martel Sans" pitchFamily="34" charset="-122"/>
                <a:cs typeface="Martel Sans" pitchFamily="34" charset="-120"/>
              </a:rPr>
              <a:t>Demonstrated that combining multiple feature extraction techniques can improve classification performance.</a:t>
            </a:r>
            <a:endParaRPr lang="en-US" sz="1250" dirty="0"/>
          </a:p>
        </p:txBody>
      </p:sp>
      <p:sp>
        <p:nvSpPr>
          <p:cNvPr id="29" name="Text 26"/>
          <p:cNvSpPr/>
          <p:nvPr/>
        </p:nvSpPr>
        <p:spPr>
          <a:xfrm>
            <a:off x="10849213" y="6612731"/>
            <a:ext cx="3032284" cy="263604"/>
          </a:xfrm>
          <a:prstGeom prst="rect">
            <a:avLst/>
          </a:prstGeom>
          <a:noFill/>
          <a:ln/>
        </p:spPr>
        <p:txBody>
          <a:bodyPr wrap="none" lIns="0" tIns="0" rIns="0" bIns="0" rtlCol="0" anchor="t"/>
          <a:lstStyle/>
          <a:p>
            <a:pPr marL="0" indent="0">
              <a:lnSpc>
                <a:spcPts val="2050"/>
              </a:lnSpc>
              <a:buNone/>
            </a:pPr>
            <a:r>
              <a:rPr lang="en-US" sz="1250" dirty="0">
                <a:solidFill>
                  <a:srgbClr val="2C3249"/>
                </a:solidFill>
                <a:latin typeface="Martel Sans" pitchFamily="34" charset="0"/>
                <a:ea typeface="Martel Sans" pitchFamily="34" charset="-122"/>
                <a:cs typeface="Martel Sans" pitchFamily="34" charset="-120"/>
              </a:rPr>
              <a:t>94.23%</a:t>
            </a:r>
            <a:endParaRPr lang="en-US" sz="12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70798" y="597694"/>
            <a:ext cx="4792147" cy="599003"/>
          </a:xfrm>
          <a:prstGeom prst="rect">
            <a:avLst/>
          </a:prstGeom>
          <a:noFill/>
          <a:ln/>
        </p:spPr>
        <p:txBody>
          <a:bodyPr wrap="none" lIns="0" tIns="0" rIns="0" bIns="0" rtlCol="0" anchor="t"/>
          <a:lstStyle/>
          <a:p>
            <a:pPr marL="0" indent="0">
              <a:lnSpc>
                <a:spcPts val="4700"/>
              </a:lnSpc>
              <a:buNone/>
            </a:pPr>
            <a:r>
              <a:rPr lang="en-US" sz="3750" dirty="0">
                <a:solidFill>
                  <a:srgbClr val="272D45"/>
                </a:solidFill>
                <a:latin typeface="Kanit" pitchFamily="34" charset="0"/>
                <a:ea typeface="Kanit" pitchFamily="34" charset="-122"/>
                <a:cs typeface="Kanit" pitchFamily="34" charset="-120"/>
              </a:rPr>
              <a:t>Literature Survey</a:t>
            </a:r>
            <a:endParaRPr lang="en-US" sz="3750" dirty="0"/>
          </a:p>
        </p:txBody>
      </p:sp>
      <p:sp>
        <p:nvSpPr>
          <p:cNvPr id="3" name="Shape 1"/>
          <p:cNvSpPr/>
          <p:nvPr/>
        </p:nvSpPr>
        <p:spPr>
          <a:xfrm>
            <a:off x="670798" y="1484114"/>
            <a:ext cx="13288804" cy="6147673"/>
          </a:xfrm>
          <a:prstGeom prst="roundRect">
            <a:avLst>
              <a:gd name="adj" fmla="val 1310"/>
            </a:avLst>
          </a:prstGeom>
          <a:noFill/>
          <a:ln w="7620">
            <a:solidFill>
              <a:srgbClr val="000000">
                <a:alpha val="8000"/>
              </a:srgbClr>
            </a:solidFill>
            <a:prstDash val="solid"/>
          </a:ln>
        </p:spPr>
        <p:txBody>
          <a:bodyPr/>
          <a:lstStyle/>
          <a:p>
            <a:endParaRPr lang="en-US"/>
          </a:p>
        </p:txBody>
      </p:sp>
      <p:sp>
        <p:nvSpPr>
          <p:cNvPr id="4" name="Shape 2"/>
          <p:cNvSpPr/>
          <p:nvPr/>
        </p:nvSpPr>
        <p:spPr>
          <a:xfrm>
            <a:off x="678418" y="1491734"/>
            <a:ext cx="13273564" cy="551736"/>
          </a:xfrm>
          <a:prstGeom prst="rect">
            <a:avLst/>
          </a:prstGeom>
          <a:solidFill>
            <a:srgbClr val="FFFFFF">
              <a:alpha val="4000"/>
            </a:srgbClr>
          </a:solidFill>
          <a:ln/>
        </p:spPr>
        <p:txBody>
          <a:bodyPr/>
          <a:lstStyle/>
          <a:p>
            <a:endParaRPr lang="en-US"/>
          </a:p>
        </p:txBody>
      </p:sp>
      <p:sp>
        <p:nvSpPr>
          <p:cNvPr id="5" name="Text 3"/>
          <p:cNvSpPr/>
          <p:nvPr/>
        </p:nvSpPr>
        <p:spPr>
          <a:xfrm>
            <a:off x="869990" y="1614249"/>
            <a:ext cx="2931438" cy="306705"/>
          </a:xfrm>
          <a:prstGeom prst="rect">
            <a:avLst/>
          </a:prstGeom>
          <a:noFill/>
          <a:ln/>
        </p:spPr>
        <p:txBody>
          <a:bodyPr wrap="none" lIns="0" tIns="0" rIns="0" bIns="0" rtlCol="0" anchor="t"/>
          <a:lstStyle/>
          <a:p>
            <a:pPr marL="0" indent="0">
              <a:lnSpc>
                <a:spcPts val="2400"/>
              </a:lnSpc>
              <a:buNone/>
            </a:pPr>
            <a:r>
              <a:rPr lang="en-US" sz="1500" dirty="0">
                <a:solidFill>
                  <a:srgbClr val="2C3249"/>
                </a:solidFill>
                <a:latin typeface="Martel Sans" pitchFamily="34" charset="0"/>
                <a:ea typeface="Martel Sans" pitchFamily="34" charset="-122"/>
                <a:cs typeface="Martel Sans" pitchFamily="34" charset="-120"/>
              </a:rPr>
              <a:t>Study</a:t>
            </a:r>
            <a:endParaRPr lang="en-US" sz="1500" dirty="0"/>
          </a:p>
        </p:txBody>
      </p:sp>
      <p:sp>
        <p:nvSpPr>
          <p:cNvPr id="6" name="Text 4"/>
          <p:cNvSpPr/>
          <p:nvPr/>
        </p:nvSpPr>
        <p:spPr>
          <a:xfrm>
            <a:off x="4192191" y="1614249"/>
            <a:ext cx="2927628" cy="306705"/>
          </a:xfrm>
          <a:prstGeom prst="rect">
            <a:avLst/>
          </a:prstGeom>
          <a:noFill/>
          <a:ln/>
        </p:spPr>
        <p:txBody>
          <a:bodyPr wrap="none" lIns="0" tIns="0" rIns="0" bIns="0" rtlCol="0" anchor="t"/>
          <a:lstStyle/>
          <a:p>
            <a:pPr marL="0" indent="0">
              <a:lnSpc>
                <a:spcPts val="2400"/>
              </a:lnSpc>
              <a:buNone/>
            </a:pPr>
            <a:r>
              <a:rPr lang="en-US" sz="1500" dirty="0">
                <a:solidFill>
                  <a:srgbClr val="2C3249"/>
                </a:solidFill>
                <a:latin typeface="Martel Sans" pitchFamily="34" charset="0"/>
                <a:ea typeface="Martel Sans" pitchFamily="34" charset="-122"/>
                <a:cs typeface="Martel Sans" pitchFamily="34" charset="-120"/>
              </a:rPr>
              <a:t>Method</a:t>
            </a:r>
            <a:endParaRPr lang="en-US" sz="1500" dirty="0"/>
          </a:p>
        </p:txBody>
      </p:sp>
      <p:sp>
        <p:nvSpPr>
          <p:cNvPr id="7" name="Text 5"/>
          <p:cNvSpPr/>
          <p:nvPr/>
        </p:nvSpPr>
        <p:spPr>
          <a:xfrm>
            <a:off x="7510582" y="1614249"/>
            <a:ext cx="2927628" cy="306705"/>
          </a:xfrm>
          <a:prstGeom prst="rect">
            <a:avLst/>
          </a:prstGeom>
          <a:noFill/>
          <a:ln/>
        </p:spPr>
        <p:txBody>
          <a:bodyPr wrap="none" lIns="0" tIns="0" rIns="0" bIns="0" rtlCol="0" anchor="t"/>
          <a:lstStyle/>
          <a:p>
            <a:pPr marL="0" indent="0">
              <a:lnSpc>
                <a:spcPts val="2400"/>
              </a:lnSpc>
              <a:buNone/>
            </a:pPr>
            <a:r>
              <a:rPr lang="en-US" sz="1500" dirty="0">
                <a:solidFill>
                  <a:srgbClr val="2C3249"/>
                </a:solidFill>
                <a:latin typeface="Martel Sans" pitchFamily="34" charset="0"/>
                <a:ea typeface="Martel Sans" pitchFamily="34" charset="-122"/>
                <a:cs typeface="Martel Sans" pitchFamily="34" charset="-120"/>
              </a:rPr>
              <a:t>Key Findings</a:t>
            </a:r>
            <a:endParaRPr lang="en-US" sz="1500" dirty="0"/>
          </a:p>
        </p:txBody>
      </p:sp>
      <p:sp>
        <p:nvSpPr>
          <p:cNvPr id="8" name="Text 6"/>
          <p:cNvSpPr/>
          <p:nvPr/>
        </p:nvSpPr>
        <p:spPr>
          <a:xfrm>
            <a:off x="10828973" y="1614249"/>
            <a:ext cx="2931438" cy="306705"/>
          </a:xfrm>
          <a:prstGeom prst="rect">
            <a:avLst/>
          </a:prstGeom>
          <a:noFill/>
          <a:ln/>
        </p:spPr>
        <p:txBody>
          <a:bodyPr wrap="none" lIns="0" tIns="0" rIns="0" bIns="0" rtlCol="0" anchor="t"/>
          <a:lstStyle/>
          <a:p>
            <a:pPr marL="0" indent="0">
              <a:lnSpc>
                <a:spcPts val="2400"/>
              </a:lnSpc>
              <a:buNone/>
            </a:pPr>
            <a:r>
              <a:rPr lang="en-US" sz="1500" dirty="0">
                <a:solidFill>
                  <a:srgbClr val="2C3249"/>
                </a:solidFill>
                <a:latin typeface="Martel Sans" pitchFamily="34" charset="0"/>
                <a:ea typeface="Martel Sans" pitchFamily="34" charset="-122"/>
                <a:cs typeface="Martel Sans" pitchFamily="34" charset="-120"/>
              </a:rPr>
              <a:t>Accuracy</a:t>
            </a:r>
            <a:endParaRPr lang="en-US" sz="1500" dirty="0"/>
          </a:p>
        </p:txBody>
      </p:sp>
      <p:sp>
        <p:nvSpPr>
          <p:cNvPr id="9" name="Shape 7"/>
          <p:cNvSpPr/>
          <p:nvPr/>
        </p:nvSpPr>
        <p:spPr>
          <a:xfrm>
            <a:off x="678418" y="2043470"/>
            <a:ext cx="13273564" cy="1165146"/>
          </a:xfrm>
          <a:prstGeom prst="rect">
            <a:avLst/>
          </a:prstGeom>
          <a:solidFill>
            <a:srgbClr val="000000">
              <a:alpha val="4000"/>
            </a:srgbClr>
          </a:solidFill>
          <a:ln/>
        </p:spPr>
        <p:txBody>
          <a:bodyPr/>
          <a:lstStyle/>
          <a:p>
            <a:endParaRPr lang="en-US"/>
          </a:p>
        </p:txBody>
      </p:sp>
      <p:sp>
        <p:nvSpPr>
          <p:cNvPr id="10" name="Text 8"/>
          <p:cNvSpPr/>
          <p:nvPr/>
        </p:nvSpPr>
        <p:spPr>
          <a:xfrm>
            <a:off x="869990" y="2165985"/>
            <a:ext cx="2931438" cy="306705"/>
          </a:xfrm>
          <a:prstGeom prst="rect">
            <a:avLst/>
          </a:prstGeom>
          <a:noFill/>
          <a:ln/>
        </p:spPr>
        <p:txBody>
          <a:bodyPr wrap="none" lIns="0" tIns="0" rIns="0" bIns="0" rtlCol="0" anchor="t"/>
          <a:lstStyle/>
          <a:p>
            <a:pPr marL="0" indent="0">
              <a:lnSpc>
                <a:spcPts val="2400"/>
              </a:lnSpc>
              <a:buNone/>
            </a:pPr>
            <a:r>
              <a:rPr lang="en-US" sz="1500" dirty="0">
                <a:solidFill>
                  <a:srgbClr val="2C3249"/>
                </a:solidFill>
                <a:latin typeface="Martel Sans" pitchFamily="34" charset="0"/>
                <a:ea typeface="Martel Sans" pitchFamily="34" charset="-122"/>
                <a:cs typeface="Martel Sans" pitchFamily="34" charset="-120"/>
              </a:rPr>
              <a:t>Sultan</a:t>
            </a:r>
            <a:endParaRPr lang="en-US" sz="1500" dirty="0"/>
          </a:p>
        </p:txBody>
      </p:sp>
      <p:sp>
        <p:nvSpPr>
          <p:cNvPr id="11" name="Text 9"/>
          <p:cNvSpPr/>
          <p:nvPr/>
        </p:nvSpPr>
        <p:spPr>
          <a:xfrm>
            <a:off x="4192191" y="2165985"/>
            <a:ext cx="2927628" cy="920115"/>
          </a:xfrm>
          <a:prstGeom prst="rect">
            <a:avLst/>
          </a:prstGeom>
          <a:noFill/>
          <a:ln/>
        </p:spPr>
        <p:txBody>
          <a:bodyPr wrap="square" lIns="0" tIns="0" rIns="0" bIns="0" rtlCol="0" anchor="t"/>
          <a:lstStyle/>
          <a:p>
            <a:pPr marL="0" indent="0">
              <a:lnSpc>
                <a:spcPts val="2400"/>
              </a:lnSpc>
              <a:buNone/>
            </a:pPr>
            <a:r>
              <a:rPr lang="en-US" sz="1500" dirty="0">
                <a:solidFill>
                  <a:srgbClr val="2C3249"/>
                </a:solidFill>
                <a:latin typeface="Martel Sans" pitchFamily="34" charset="0"/>
                <a:ea typeface="Martel Sans" pitchFamily="34" charset="-122"/>
                <a:cs typeface="Martel Sans" pitchFamily="34" charset="-120"/>
              </a:rPr>
              <a:t>CNN architecture with two convolutional layers, ReLU, and max-pooling layers.</a:t>
            </a:r>
            <a:endParaRPr lang="en-US" sz="1500" dirty="0"/>
          </a:p>
        </p:txBody>
      </p:sp>
      <p:sp>
        <p:nvSpPr>
          <p:cNvPr id="12" name="Text 10"/>
          <p:cNvSpPr/>
          <p:nvPr/>
        </p:nvSpPr>
        <p:spPr>
          <a:xfrm>
            <a:off x="7510582" y="2165985"/>
            <a:ext cx="2927628" cy="920115"/>
          </a:xfrm>
          <a:prstGeom prst="rect">
            <a:avLst/>
          </a:prstGeom>
          <a:noFill/>
          <a:ln/>
        </p:spPr>
        <p:txBody>
          <a:bodyPr wrap="square" lIns="0" tIns="0" rIns="0" bIns="0" rtlCol="0" anchor="t"/>
          <a:lstStyle/>
          <a:p>
            <a:pPr marL="0" indent="0">
              <a:lnSpc>
                <a:spcPts val="2400"/>
              </a:lnSpc>
              <a:buNone/>
            </a:pPr>
            <a:r>
              <a:rPr lang="en-US" sz="1500" dirty="0">
                <a:solidFill>
                  <a:srgbClr val="2C3249"/>
                </a:solidFill>
                <a:latin typeface="Martel Sans" pitchFamily="34" charset="0"/>
                <a:ea typeface="Martel Sans" pitchFamily="34" charset="-122"/>
                <a:cs typeface="Martel Sans" pitchFamily="34" charset="-120"/>
              </a:rPr>
              <a:t>Achieved reasonable performance with a simple network architecture.</a:t>
            </a:r>
            <a:endParaRPr lang="en-US" sz="1500" dirty="0"/>
          </a:p>
        </p:txBody>
      </p:sp>
      <p:sp>
        <p:nvSpPr>
          <p:cNvPr id="13" name="Text 11"/>
          <p:cNvSpPr/>
          <p:nvPr/>
        </p:nvSpPr>
        <p:spPr>
          <a:xfrm>
            <a:off x="10828973" y="2165985"/>
            <a:ext cx="2931438" cy="306705"/>
          </a:xfrm>
          <a:prstGeom prst="rect">
            <a:avLst/>
          </a:prstGeom>
          <a:noFill/>
          <a:ln/>
        </p:spPr>
        <p:txBody>
          <a:bodyPr wrap="none" lIns="0" tIns="0" rIns="0" bIns="0" rtlCol="0" anchor="t"/>
          <a:lstStyle/>
          <a:p>
            <a:pPr marL="0" indent="0">
              <a:lnSpc>
                <a:spcPts val="2400"/>
              </a:lnSpc>
              <a:buNone/>
            </a:pPr>
            <a:r>
              <a:rPr lang="en-US" sz="1500" dirty="0">
                <a:solidFill>
                  <a:srgbClr val="2C3249"/>
                </a:solidFill>
                <a:latin typeface="Martel Sans" pitchFamily="34" charset="0"/>
                <a:ea typeface="Martel Sans" pitchFamily="34" charset="-122"/>
                <a:cs typeface="Martel Sans" pitchFamily="34" charset="-120"/>
              </a:rPr>
              <a:t>88.68%</a:t>
            </a:r>
            <a:endParaRPr lang="en-US" sz="1500" dirty="0"/>
          </a:p>
        </p:txBody>
      </p:sp>
      <p:sp>
        <p:nvSpPr>
          <p:cNvPr id="14" name="Shape 12"/>
          <p:cNvSpPr/>
          <p:nvPr/>
        </p:nvSpPr>
        <p:spPr>
          <a:xfrm>
            <a:off x="678418" y="3208615"/>
            <a:ext cx="13273564" cy="1471851"/>
          </a:xfrm>
          <a:prstGeom prst="rect">
            <a:avLst/>
          </a:prstGeom>
          <a:solidFill>
            <a:srgbClr val="FFFFFF">
              <a:alpha val="4000"/>
            </a:srgbClr>
          </a:solidFill>
          <a:ln/>
        </p:spPr>
        <p:txBody>
          <a:bodyPr/>
          <a:lstStyle/>
          <a:p>
            <a:endParaRPr lang="en-US"/>
          </a:p>
        </p:txBody>
      </p:sp>
      <p:sp>
        <p:nvSpPr>
          <p:cNvPr id="15" name="Text 13"/>
          <p:cNvSpPr/>
          <p:nvPr/>
        </p:nvSpPr>
        <p:spPr>
          <a:xfrm>
            <a:off x="869990" y="3331131"/>
            <a:ext cx="2931438" cy="306705"/>
          </a:xfrm>
          <a:prstGeom prst="rect">
            <a:avLst/>
          </a:prstGeom>
          <a:noFill/>
          <a:ln/>
        </p:spPr>
        <p:txBody>
          <a:bodyPr wrap="none" lIns="0" tIns="0" rIns="0" bIns="0" rtlCol="0" anchor="t"/>
          <a:lstStyle/>
          <a:p>
            <a:pPr marL="0" indent="0">
              <a:lnSpc>
                <a:spcPts val="2400"/>
              </a:lnSpc>
              <a:buNone/>
            </a:pPr>
            <a:r>
              <a:rPr lang="en-US" sz="1500" dirty="0">
                <a:solidFill>
                  <a:srgbClr val="2C3249"/>
                </a:solidFill>
                <a:latin typeface="Martel Sans" pitchFamily="34" charset="0"/>
                <a:ea typeface="Martel Sans" pitchFamily="34" charset="-122"/>
                <a:cs typeface="Martel Sans" pitchFamily="34" charset="-120"/>
              </a:rPr>
              <a:t>Sajjad</a:t>
            </a:r>
            <a:endParaRPr lang="en-US" sz="1500" dirty="0"/>
          </a:p>
        </p:txBody>
      </p:sp>
      <p:sp>
        <p:nvSpPr>
          <p:cNvPr id="16" name="Text 14"/>
          <p:cNvSpPr/>
          <p:nvPr/>
        </p:nvSpPr>
        <p:spPr>
          <a:xfrm>
            <a:off x="4192191" y="3331131"/>
            <a:ext cx="2927628" cy="1226820"/>
          </a:xfrm>
          <a:prstGeom prst="rect">
            <a:avLst/>
          </a:prstGeom>
          <a:noFill/>
          <a:ln/>
        </p:spPr>
        <p:txBody>
          <a:bodyPr wrap="square" lIns="0" tIns="0" rIns="0" bIns="0" rtlCol="0" anchor="t"/>
          <a:lstStyle/>
          <a:p>
            <a:pPr marL="0" indent="0">
              <a:lnSpc>
                <a:spcPts val="2400"/>
              </a:lnSpc>
              <a:buNone/>
            </a:pPr>
            <a:r>
              <a:rPr lang="en-US" sz="1500" dirty="0">
                <a:solidFill>
                  <a:srgbClr val="2C3249"/>
                </a:solidFill>
                <a:latin typeface="Martel Sans" pitchFamily="34" charset="0"/>
                <a:ea typeface="Martel Sans" pitchFamily="34" charset="-122"/>
                <a:cs typeface="Martel Sans" pitchFamily="34" charset="-120"/>
              </a:rPr>
              <a:t>Three-stage system combining segmentation, data augmentation, and transfer learning.</a:t>
            </a:r>
            <a:endParaRPr lang="en-US" sz="1500" dirty="0"/>
          </a:p>
        </p:txBody>
      </p:sp>
      <p:sp>
        <p:nvSpPr>
          <p:cNvPr id="17" name="Text 15"/>
          <p:cNvSpPr/>
          <p:nvPr/>
        </p:nvSpPr>
        <p:spPr>
          <a:xfrm>
            <a:off x="7510582" y="3331131"/>
            <a:ext cx="2927628" cy="1226820"/>
          </a:xfrm>
          <a:prstGeom prst="rect">
            <a:avLst/>
          </a:prstGeom>
          <a:noFill/>
          <a:ln/>
        </p:spPr>
        <p:txBody>
          <a:bodyPr wrap="square" lIns="0" tIns="0" rIns="0" bIns="0" rtlCol="0" anchor="t"/>
          <a:lstStyle/>
          <a:p>
            <a:pPr marL="0" indent="0">
              <a:lnSpc>
                <a:spcPts val="2400"/>
              </a:lnSpc>
              <a:buNone/>
            </a:pPr>
            <a:r>
              <a:rPr lang="en-US" sz="1500" dirty="0">
                <a:solidFill>
                  <a:srgbClr val="2C3249"/>
                </a:solidFill>
                <a:latin typeface="Martel Sans" pitchFamily="34" charset="0"/>
                <a:ea typeface="Martel Sans" pitchFamily="34" charset="-122"/>
                <a:cs typeface="Martel Sans" pitchFamily="34" charset="-120"/>
              </a:rPr>
              <a:t>Proved the effectiveness of these techniques in improving tumor detection and classification.</a:t>
            </a:r>
            <a:endParaRPr lang="en-US" sz="1500" dirty="0"/>
          </a:p>
        </p:txBody>
      </p:sp>
      <p:sp>
        <p:nvSpPr>
          <p:cNvPr id="18" name="Text 16"/>
          <p:cNvSpPr/>
          <p:nvPr/>
        </p:nvSpPr>
        <p:spPr>
          <a:xfrm>
            <a:off x="10828973" y="3331131"/>
            <a:ext cx="2931438" cy="306705"/>
          </a:xfrm>
          <a:prstGeom prst="rect">
            <a:avLst/>
          </a:prstGeom>
          <a:noFill/>
          <a:ln/>
        </p:spPr>
        <p:txBody>
          <a:bodyPr wrap="none" lIns="0" tIns="0" rIns="0" bIns="0" rtlCol="0" anchor="t"/>
          <a:lstStyle/>
          <a:p>
            <a:pPr marL="0" indent="0">
              <a:lnSpc>
                <a:spcPts val="2400"/>
              </a:lnSpc>
              <a:buNone/>
            </a:pPr>
            <a:r>
              <a:rPr lang="en-US" sz="1500" dirty="0">
                <a:solidFill>
                  <a:srgbClr val="2C3249"/>
                </a:solidFill>
                <a:latin typeface="Martel Sans" pitchFamily="34" charset="0"/>
                <a:ea typeface="Martel Sans" pitchFamily="34" charset="-122"/>
                <a:cs typeface="Martel Sans" pitchFamily="34" charset="-120"/>
              </a:rPr>
              <a:t>94.58%</a:t>
            </a:r>
            <a:endParaRPr lang="en-US" sz="1500" dirty="0"/>
          </a:p>
        </p:txBody>
      </p:sp>
      <p:sp>
        <p:nvSpPr>
          <p:cNvPr id="19" name="Shape 17"/>
          <p:cNvSpPr/>
          <p:nvPr/>
        </p:nvSpPr>
        <p:spPr>
          <a:xfrm>
            <a:off x="678418" y="4680466"/>
            <a:ext cx="13273564" cy="1471851"/>
          </a:xfrm>
          <a:prstGeom prst="rect">
            <a:avLst/>
          </a:prstGeom>
          <a:solidFill>
            <a:srgbClr val="000000">
              <a:alpha val="4000"/>
            </a:srgbClr>
          </a:solidFill>
          <a:ln/>
        </p:spPr>
        <p:txBody>
          <a:bodyPr/>
          <a:lstStyle/>
          <a:p>
            <a:endParaRPr lang="en-US"/>
          </a:p>
        </p:txBody>
      </p:sp>
      <p:sp>
        <p:nvSpPr>
          <p:cNvPr id="20" name="Text 18"/>
          <p:cNvSpPr/>
          <p:nvPr/>
        </p:nvSpPr>
        <p:spPr>
          <a:xfrm>
            <a:off x="869990" y="4802981"/>
            <a:ext cx="2931438" cy="306705"/>
          </a:xfrm>
          <a:prstGeom prst="rect">
            <a:avLst/>
          </a:prstGeom>
          <a:noFill/>
          <a:ln/>
        </p:spPr>
        <p:txBody>
          <a:bodyPr wrap="none" lIns="0" tIns="0" rIns="0" bIns="0" rtlCol="0" anchor="t"/>
          <a:lstStyle/>
          <a:p>
            <a:pPr marL="0" indent="0">
              <a:lnSpc>
                <a:spcPts val="2400"/>
              </a:lnSpc>
              <a:buNone/>
            </a:pPr>
            <a:r>
              <a:rPr lang="en-US" sz="1500" dirty="0">
                <a:solidFill>
                  <a:srgbClr val="2C3249"/>
                </a:solidFill>
                <a:latin typeface="Martel Sans" pitchFamily="34" charset="0"/>
                <a:ea typeface="Martel Sans" pitchFamily="34" charset="-122"/>
                <a:cs typeface="Martel Sans" pitchFamily="34" charset="-120"/>
              </a:rPr>
              <a:t>Deepak</a:t>
            </a:r>
            <a:endParaRPr lang="en-US" sz="1500" dirty="0"/>
          </a:p>
        </p:txBody>
      </p:sp>
      <p:sp>
        <p:nvSpPr>
          <p:cNvPr id="21" name="Text 19"/>
          <p:cNvSpPr/>
          <p:nvPr/>
        </p:nvSpPr>
        <p:spPr>
          <a:xfrm>
            <a:off x="4192191" y="4802981"/>
            <a:ext cx="2927628" cy="920115"/>
          </a:xfrm>
          <a:prstGeom prst="rect">
            <a:avLst/>
          </a:prstGeom>
          <a:noFill/>
          <a:ln/>
        </p:spPr>
        <p:txBody>
          <a:bodyPr wrap="square" lIns="0" tIns="0" rIns="0" bIns="0" rtlCol="0" anchor="t"/>
          <a:lstStyle/>
          <a:p>
            <a:pPr marL="0" indent="0">
              <a:lnSpc>
                <a:spcPts val="2400"/>
              </a:lnSpc>
              <a:buNone/>
            </a:pPr>
            <a:r>
              <a:rPr lang="en-US" sz="1500" dirty="0">
                <a:solidFill>
                  <a:srgbClr val="2C3249"/>
                </a:solidFill>
                <a:latin typeface="Martel Sans" pitchFamily="34" charset="0"/>
                <a:ea typeface="Martel Sans" pitchFamily="34" charset="-122"/>
                <a:cs typeface="Martel Sans" pitchFamily="34" charset="-120"/>
              </a:rPr>
              <a:t>Transfer Learning approach using a pre-trained GoogLeNet model.</a:t>
            </a:r>
            <a:endParaRPr lang="en-US" sz="1500" dirty="0"/>
          </a:p>
        </p:txBody>
      </p:sp>
      <p:sp>
        <p:nvSpPr>
          <p:cNvPr id="22" name="Text 20"/>
          <p:cNvSpPr/>
          <p:nvPr/>
        </p:nvSpPr>
        <p:spPr>
          <a:xfrm>
            <a:off x="7510582" y="4802981"/>
            <a:ext cx="2927628" cy="1226820"/>
          </a:xfrm>
          <a:prstGeom prst="rect">
            <a:avLst/>
          </a:prstGeom>
          <a:noFill/>
          <a:ln/>
        </p:spPr>
        <p:txBody>
          <a:bodyPr wrap="square" lIns="0" tIns="0" rIns="0" bIns="0" rtlCol="0" anchor="t"/>
          <a:lstStyle/>
          <a:p>
            <a:pPr marL="0" indent="0">
              <a:lnSpc>
                <a:spcPts val="2400"/>
              </a:lnSpc>
              <a:buNone/>
            </a:pPr>
            <a:r>
              <a:rPr lang="en-US" sz="1500" dirty="0">
                <a:solidFill>
                  <a:srgbClr val="2C3249"/>
                </a:solidFill>
                <a:latin typeface="Martel Sans" pitchFamily="34" charset="0"/>
                <a:ea typeface="Martel Sans" pitchFamily="34" charset="-122"/>
                <a:cs typeface="Martel Sans" pitchFamily="34" charset="-120"/>
              </a:rPr>
              <a:t>Demonstrated that TL techniques can be highly efficient in medical imaging tasks.</a:t>
            </a:r>
            <a:endParaRPr lang="en-US" sz="1500" dirty="0"/>
          </a:p>
        </p:txBody>
      </p:sp>
      <p:sp>
        <p:nvSpPr>
          <p:cNvPr id="23" name="Text 21"/>
          <p:cNvSpPr/>
          <p:nvPr/>
        </p:nvSpPr>
        <p:spPr>
          <a:xfrm>
            <a:off x="10828973" y="4802981"/>
            <a:ext cx="2931438" cy="306705"/>
          </a:xfrm>
          <a:prstGeom prst="rect">
            <a:avLst/>
          </a:prstGeom>
          <a:noFill/>
          <a:ln/>
        </p:spPr>
        <p:txBody>
          <a:bodyPr wrap="none" lIns="0" tIns="0" rIns="0" bIns="0" rtlCol="0" anchor="t"/>
          <a:lstStyle/>
          <a:p>
            <a:pPr marL="0" indent="0">
              <a:lnSpc>
                <a:spcPts val="2400"/>
              </a:lnSpc>
              <a:buNone/>
            </a:pPr>
            <a:r>
              <a:rPr lang="en-US" sz="1500" dirty="0">
                <a:solidFill>
                  <a:srgbClr val="2C3249"/>
                </a:solidFill>
                <a:latin typeface="Martel Sans" pitchFamily="34" charset="0"/>
                <a:ea typeface="Martel Sans" pitchFamily="34" charset="-122"/>
                <a:cs typeface="Martel Sans" pitchFamily="34" charset="-120"/>
              </a:rPr>
              <a:t>98%</a:t>
            </a:r>
            <a:endParaRPr lang="en-US" sz="1500" dirty="0"/>
          </a:p>
        </p:txBody>
      </p:sp>
      <p:sp>
        <p:nvSpPr>
          <p:cNvPr id="24" name="Shape 22"/>
          <p:cNvSpPr/>
          <p:nvPr/>
        </p:nvSpPr>
        <p:spPr>
          <a:xfrm>
            <a:off x="678418" y="6152317"/>
            <a:ext cx="13273564" cy="1471851"/>
          </a:xfrm>
          <a:prstGeom prst="rect">
            <a:avLst/>
          </a:prstGeom>
          <a:solidFill>
            <a:srgbClr val="FFFFFF">
              <a:alpha val="4000"/>
            </a:srgbClr>
          </a:solidFill>
          <a:ln/>
        </p:spPr>
        <p:txBody>
          <a:bodyPr/>
          <a:lstStyle/>
          <a:p>
            <a:endParaRPr lang="en-US"/>
          </a:p>
        </p:txBody>
      </p:sp>
      <p:sp>
        <p:nvSpPr>
          <p:cNvPr id="25" name="Text 23"/>
          <p:cNvSpPr/>
          <p:nvPr/>
        </p:nvSpPr>
        <p:spPr>
          <a:xfrm>
            <a:off x="869990" y="6274832"/>
            <a:ext cx="2931438" cy="306705"/>
          </a:xfrm>
          <a:prstGeom prst="rect">
            <a:avLst/>
          </a:prstGeom>
          <a:noFill/>
          <a:ln/>
        </p:spPr>
        <p:txBody>
          <a:bodyPr wrap="none" lIns="0" tIns="0" rIns="0" bIns="0" rtlCol="0" anchor="t"/>
          <a:lstStyle/>
          <a:p>
            <a:pPr marL="0" indent="0">
              <a:lnSpc>
                <a:spcPts val="2400"/>
              </a:lnSpc>
              <a:buNone/>
            </a:pPr>
            <a:r>
              <a:rPr lang="en-US" sz="1500" dirty="0">
                <a:solidFill>
                  <a:srgbClr val="2C3249"/>
                </a:solidFill>
                <a:latin typeface="Martel Sans" pitchFamily="34" charset="0"/>
                <a:ea typeface="Martel Sans" pitchFamily="34" charset="-122"/>
                <a:cs typeface="Martel Sans" pitchFamily="34" charset="-120"/>
              </a:rPr>
              <a:t>Afshar</a:t>
            </a:r>
            <a:endParaRPr lang="en-US" sz="1500" dirty="0"/>
          </a:p>
        </p:txBody>
      </p:sp>
      <p:sp>
        <p:nvSpPr>
          <p:cNvPr id="26" name="Text 24"/>
          <p:cNvSpPr/>
          <p:nvPr/>
        </p:nvSpPr>
        <p:spPr>
          <a:xfrm>
            <a:off x="4192191" y="6274832"/>
            <a:ext cx="2927628" cy="920115"/>
          </a:xfrm>
          <a:prstGeom prst="rect">
            <a:avLst/>
          </a:prstGeom>
          <a:noFill/>
          <a:ln/>
        </p:spPr>
        <p:txBody>
          <a:bodyPr wrap="square" lIns="0" tIns="0" rIns="0" bIns="0" rtlCol="0" anchor="t"/>
          <a:lstStyle/>
          <a:p>
            <a:pPr marL="0" indent="0">
              <a:lnSpc>
                <a:spcPts val="2400"/>
              </a:lnSpc>
              <a:buNone/>
            </a:pPr>
            <a:r>
              <a:rPr lang="en-US" sz="1500" dirty="0">
                <a:solidFill>
                  <a:srgbClr val="2C3249"/>
                </a:solidFill>
                <a:latin typeface="Martel Sans" pitchFamily="34" charset="0"/>
                <a:ea typeface="Martel Sans" pitchFamily="34" charset="-122"/>
                <a:cs typeface="Martel Sans" pitchFamily="34" charset="-120"/>
              </a:rPr>
              <a:t>Capsule Network (CapsNet) architecture for classifying multiple tumor types.</a:t>
            </a:r>
            <a:endParaRPr lang="en-US" sz="1500" dirty="0"/>
          </a:p>
        </p:txBody>
      </p:sp>
      <p:sp>
        <p:nvSpPr>
          <p:cNvPr id="27" name="Text 25"/>
          <p:cNvSpPr/>
          <p:nvPr/>
        </p:nvSpPr>
        <p:spPr>
          <a:xfrm>
            <a:off x="7510582" y="6274832"/>
            <a:ext cx="2927628" cy="1226820"/>
          </a:xfrm>
          <a:prstGeom prst="rect">
            <a:avLst/>
          </a:prstGeom>
          <a:noFill/>
          <a:ln/>
        </p:spPr>
        <p:txBody>
          <a:bodyPr wrap="square" lIns="0" tIns="0" rIns="0" bIns="0" rtlCol="0" anchor="t"/>
          <a:lstStyle/>
          <a:p>
            <a:pPr marL="0" indent="0">
              <a:lnSpc>
                <a:spcPts val="2400"/>
              </a:lnSpc>
              <a:buNone/>
            </a:pPr>
            <a:r>
              <a:rPr lang="en-US" sz="1500" dirty="0">
                <a:solidFill>
                  <a:srgbClr val="2C3249"/>
                </a:solidFill>
                <a:latin typeface="Martel Sans" pitchFamily="34" charset="0"/>
                <a:ea typeface="Martel Sans" pitchFamily="34" charset="-122"/>
                <a:cs typeface="Martel Sans" pitchFamily="34" charset="-120"/>
              </a:rPr>
              <a:t>Showed that CapsNet can outperform traditional models in capturing intricate details in medical images.</a:t>
            </a:r>
            <a:endParaRPr lang="en-US" sz="1500" dirty="0"/>
          </a:p>
        </p:txBody>
      </p:sp>
      <p:sp>
        <p:nvSpPr>
          <p:cNvPr id="28" name="Text 26"/>
          <p:cNvSpPr/>
          <p:nvPr/>
        </p:nvSpPr>
        <p:spPr>
          <a:xfrm>
            <a:off x="10828973" y="6274832"/>
            <a:ext cx="2931438" cy="306705"/>
          </a:xfrm>
          <a:prstGeom prst="rect">
            <a:avLst/>
          </a:prstGeom>
          <a:noFill/>
          <a:ln/>
        </p:spPr>
        <p:txBody>
          <a:bodyPr wrap="none" lIns="0" tIns="0" rIns="0" bIns="0" rtlCol="0" anchor="t"/>
          <a:lstStyle/>
          <a:p>
            <a:pPr marL="0" indent="0">
              <a:lnSpc>
                <a:spcPts val="2400"/>
              </a:lnSpc>
              <a:buNone/>
            </a:pPr>
            <a:r>
              <a:rPr lang="en-US" sz="1500" dirty="0">
                <a:solidFill>
                  <a:srgbClr val="2C3249"/>
                </a:solidFill>
                <a:latin typeface="Martel Sans" pitchFamily="34" charset="0"/>
                <a:ea typeface="Martel Sans" pitchFamily="34" charset="-122"/>
                <a:cs typeface="Martel Sans" pitchFamily="34" charset="-120"/>
              </a:rPr>
              <a:t>90.89%</a:t>
            </a:r>
            <a:endParaRPr lang="en-US"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777490"/>
          </a:xfrm>
          <a:prstGeom prst="rect">
            <a:avLst/>
          </a:prstGeom>
        </p:spPr>
      </p:pic>
      <p:pic>
        <p:nvPicPr>
          <p:cNvPr id="3" name="Image 1" descr="preencoded.png"/>
          <p:cNvPicPr>
            <a:picLocks noChangeAspect="1"/>
          </p:cNvPicPr>
          <p:nvPr/>
        </p:nvPicPr>
        <p:blipFill>
          <a:blip r:embed="rId4"/>
          <a:stretch>
            <a:fillRect/>
          </a:stretch>
        </p:blipFill>
        <p:spPr>
          <a:xfrm>
            <a:off x="4754761" y="277654"/>
            <a:ext cx="5120878" cy="2222183"/>
          </a:xfrm>
          <a:prstGeom prst="rect">
            <a:avLst/>
          </a:prstGeom>
        </p:spPr>
      </p:pic>
      <p:sp>
        <p:nvSpPr>
          <p:cNvPr id="4" name="Text 0"/>
          <p:cNvSpPr/>
          <p:nvPr/>
        </p:nvSpPr>
        <p:spPr>
          <a:xfrm>
            <a:off x="777597" y="3568065"/>
            <a:ext cx="5554980" cy="694373"/>
          </a:xfrm>
          <a:prstGeom prst="rect">
            <a:avLst/>
          </a:prstGeom>
          <a:noFill/>
          <a:ln/>
        </p:spPr>
        <p:txBody>
          <a:bodyPr wrap="none" lIns="0" tIns="0" rIns="0" bIns="0" rtlCol="0" anchor="t"/>
          <a:lstStyle/>
          <a:p>
            <a:pPr marL="0" indent="0">
              <a:lnSpc>
                <a:spcPts val="5450"/>
              </a:lnSpc>
              <a:buNone/>
            </a:pPr>
            <a:r>
              <a:rPr lang="en-US" sz="4350" dirty="0">
                <a:solidFill>
                  <a:srgbClr val="272D45"/>
                </a:solidFill>
                <a:latin typeface="Kanit" pitchFamily="34" charset="0"/>
                <a:ea typeface="Kanit" pitchFamily="34" charset="-122"/>
                <a:cs typeface="Kanit" pitchFamily="34" charset="-120"/>
              </a:rPr>
              <a:t>Architecture Diagram</a:t>
            </a:r>
            <a:endParaRPr lang="en-US" sz="4350" dirty="0"/>
          </a:p>
        </p:txBody>
      </p:sp>
      <p:sp>
        <p:nvSpPr>
          <p:cNvPr id="5" name="Text 1"/>
          <p:cNvSpPr/>
          <p:nvPr/>
        </p:nvSpPr>
        <p:spPr>
          <a:xfrm>
            <a:off x="777597" y="4595693"/>
            <a:ext cx="13075206" cy="2843213"/>
          </a:xfrm>
          <a:prstGeom prst="rect">
            <a:avLst/>
          </a:prstGeom>
          <a:noFill/>
          <a:ln/>
        </p:spPr>
        <p:txBody>
          <a:bodyPr wrap="square" lIns="0" tIns="0" rIns="0" bIns="0" rtlCol="0" anchor="t"/>
          <a:lstStyle/>
          <a:p>
            <a:pPr marL="0" indent="0">
              <a:lnSpc>
                <a:spcPts val="2750"/>
              </a:lnSpc>
              <a:buNone/>
            </a:pPr>
            <a:r>
              <a:rPr lang="en-US" sz="1700" dirty="0">
                <a:solidFill>
                  <a:srgbClr val="2C3249"/>
                </a:solidFill>
                <a:latin typeface="Martel Sans" pitchFamily="34" charset="0"/>
                <a:ea typeface="Martel Sans" pitchFamily="34" charset="-122"/>
                <a:cs typeface="Martel Sans" pitchFamily="34" charset="-120"/>
              </a:rPr>
              <a:t>The proposed framework consists of two networks: the segmentation backbone (blue region) and the normal appearance network (green region). The segmentation backbone learns features from multimodal tumor brain images (I1T,..., IMT) and outputs tumor segmentation results Y'. A global correlation block (GCB) is used in the segmentation backbone to fuse features learned from different modalities. The normal appearance network learns features from monomodal normal brain images IR reconstructed by an introspective variational autoencoder (IntroVAE). At each decoding level, features from both networks are sent to the feature alignment module (FAM) to perform feature alignment and comparison, generating an attention map. This attention map highlights and enhances tumor-related features in the segmentation backbone, improving segmentation accuracy.</a:t>
            </a:r>
            <a:endParaRPr lang="en-US"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1883688"/>
          </a:xfrm>
          <a:prstGeom prst="rect">
            <a:avLst/>
          </a:prstGeom>
        </p:spPr>
      </p:pic>
      <p:sp>
        <p:nvSpPr>
          <p:cNvPr id="3" name="Text 0"/>
          <p:cNvSpPr/>
          <p:nvPr/>
        </p:nvSpPr>
        <p:spPr>
          <a:xfrm>
            <a:off x="572095" y="2298025"/>
            <a:ext cx="5388531" cy="470892"/>
          </a:xfrm>
          <a:prstGeom prst="rect">
            <a:avLst/>
          </a:prstGeom>
          <a:noFill/>
          <a:ln/>
        </p:spPr>
        <p:txBody>
          <a:bodyPr wrap="none" lIns="0" tIns="0" rIns="0" bIns="0" rtlCol="0" anchor="t"/>
          <a:lstStyle/>
          <a:p>
            <a:pPr marL="0" indent="0">
              <a:lnSpc>
                <a:spcPts val="3700"/>
              </a:lnSpc>
              <a:buNone/>
            </a:pPr>
            <a:r>
              <a:rPr lang="en-US" sz="2950" dirty="0">
                <a:solidFill>
                  <a:srgbClr val="272D45"/>
                </a:solidFill>
                <a:latin typeface="Kanit" pitchFamily="34" charset="0"/>
                <a:ea typeface="Kanit" pitchFamily="34" charset="-122"/>
                <a:cs typeface="Kanit" pitchFamily="34" charset="-120"/>
              </a:rPr>
              <a:t>Feature Alignment Module (FAM)</a:t>
            </a:r>
            <a:endParaRPr lang="en-US" sz="2950" dirty="0"/>
          </a:p>
        </p:txBody>
      </p:sp>
      <p:pic>
        <p:nvPicPr>
          <p:cNvPr id="4" name="Image 1" descr="preencoded.png"/>
          <p:cNvPicPr>
            <a:picLocks noChangeAspect="1"/>
          </p:cNvPicPr>
          <p:nvPr/>
        </p:nvPicPr>
        <p:blipFill>
          <a:blip r:embed="rId4"/>
          <a:stretch>
            <a:fillRect/>
          </a:stretch>
        </p:blipFill>
        <p:spPr>
          <a:xfrm>
            <a:off x="572095" y="2994898"/>
            <a:ext cx="753427" cy="1205627"/>
          </a:xfrm>
          <a:prstGeom prst="rect">
            <a:avLst/>
          </a:prstGeom>
        </p:spPr>
      </p:pic>
      <p:sp>
        <p:nvSpPr>
          <p:cNvPr id="5" name="Text 1"/>
          <p:cNvSpPr/>
          <p:nvPr/>
        </p:nvSpPr>
        <p:spPr>
          <a:xfrm>
            <a:off x="1551503" y="3145512"/>
            <a:ext cx="1883688" cy="235387"/>
          </a:xfrm>
          <a:prstGeom prst="rect">
            <a:avLst/>
          </a:prstGeom>
          <a:noFill/>
          <a:ln/>
        </p:spPr>
        <p:txBody>
          <a:bodyPr wrap="none" lIns="0" tIns="0" rIns="0" bIns="0" rtlCol="0" anchor="t"/>
          <a:lstStyle/>
          <a:p>
            <a:pPr marL="0" indent="0" algn="l">
              <a:lnSpc>
                <a:spcPts val="1850"/>
              </a:lnSpc>
              <a:buNone/>
            </a:pPr>
            <a:r>
              <a:rPr lang="en-US" sz="1450" dirty="0">
                <a:solidFill>
                  <a:srgbClr val="2C3249"/>
                </a:solidFill>
                <a:latin typeface="Kanit" pitchFamily="34" charset="0"/>
                <a:ea typeface="Kanit" pitchFamily="34" charset="-122"/>
                <a:cs typeface="Kanit" pitchFamily="34" charset="-120"/>
              </a:rPr>
              <a:t>Input Features</a:t>
            </a:r>
            <a:endParaRPr lang="en-US" sz="1450" dirty="0"/>
          </a:p>
        </p:txBody>
      </p:sp>
      <p:sp>
        <p:nvSpPr>
          <p:cNvPr id="6" name="Text 2"/>
          <p:cNvSpPr/>
          <p:nvPr/>
        </p:nvSpPr>
        <p:spPr>
          <a:xfrm>
            <a:off x="1551503" y="3471267"/>
            <a:ext cx="12506801" cy="482203"/>
          </a:xfrm>
          <a:prstGeom prst="rect">
            <a:avLst/>
          </a:prstGeom>
          <a:noFill/>
          <a:ln/>
        </p:spPr>
        <p:txBody>
          <a:bodyPr wrap="square" lIns="0" tIns="0" rIns="0" bIns="0" rtlCol="0" anchor="t"/>
          <a:lstStyle/>
          <a:p>
            <a:pPr marL="0" indent="0" algn="l">
              <a:lnSpc>
                <a:spcPts val="1850"/>
              </a:lnSpc>
              <a:buNone/>
            </a:pPr>
            <a:r>
              <a:rPr lang="en-US" sz="1150" dirty="0">
                <a:solidFill>
                  <a:srgbClr val="2C3249"/>
                </a:solidFill>
                <a:latin typeface="Martel Sans" pitchFamily="34" charset="0"/>
                <a:ea typeface="Martel Sans" pitchFamily="34" charset="-122"/>
                <a:cs typeface="Martel Sans" pitchFamily="34" charset="-120"/>
              </a:rPr>
              <a:t>The FAM receives input features from both the segmentation backbone and the normal appearance network. These features represent the learned information from multimodal tumor images and monomodal healthy brain images, respectively.</a:t>
            </a:r>
            <a:endParaRPr lang="en-US" sz="1150" dirty="0"/>
          </a:p>
        </p:txBody>
      </p:sp>
      <p:pic>
        <p:nvPicPr>
          <p:cNvPr id="7" name="Image 2" descr="preencoded.png"/>
          <p:cNvPicPr>
            <a:picLocks noChangeAspect="1"/>
          </p:cNvPicPr>
          <p:nvPr/>
        </p:nvPicPr>
        <p:blipFill>
          <a:blip r:embed="rId5"/>
          <a:stretch>
            <a:fillRect/>
          </a:stretch>
        </p:blipFill>
        <p:spPr>
          <a:xfrm>
            <a:off x="572095" y="4200525"/>
            <a:ext cx="753427" cy="1205627"/>
          </a:xfrm>
          <a:prstGeom prst="rect">
            <a:avLst/>
          </a:prstGeom>
        </p:spPr>
      </p:pic>
      <p:sp>
        <p:nvSpPr>
          <p:cNvPr id="8" name="Text 3"/>
          <p:cNvSpPr/>
          <p:nvPr/>
        </p:nvSpPr>
        <p:spPr>
          <a:xfrm>
            <a:off x="1551503" y="4351139"/>
            <a:ext cx="1883688" cy="235387"/>
          </a:xfrm>
          <a:prstGeom prst="rect">
            <a:avLst/>
          </a:prstGeom>
          <a:noFill/>
          <a:ln/>
        </p:spPr>
        <p:txBody>
          <a:bodyPr wrap="none" lIns="0" tIns="0" rIns="0" bIns="0" rtlCol="0" anchor="t"/>
          <a:lstStyle/>
          <a:p>
            <a:pPr marL="0" indent="0" algn="l">
              <a:lnSpc>
                <a:spcPts val="1850"/>
              </a:lnSpc>
              <a:buNone/>
            </a:pPr>
            <a:r>
              <a:rPr lang="en-US" sz="1450" dirty="0">
                <a:solidFill>
                  <a:srgbClr val="2C3249"/>
                </a:solidFill>
                <a:latin typeface="Kanit" pitchFamily="34" charset="0"/>
                <a:ea typeface="Kanit" pitchFamily="34" charset="-122"/>
                <a:cs typeface="Kanit" pitchFamily="34" charset="-120"/>
              </a:rPr>
              <a:t>Feature Alignment</a:t>
            </a:r>
            <a:endParaRPr lang="en-US" sz="1450" dirty="0"/>
          </a:p>
        </p:txBody>
      </p:sp>
      <p:sp>
        <p:nvSpPr>
          <p:cNvPr id="9" name="Text 4"/>
          <p:cNvSpPr/>
          <p:nvPr/>
        </p:nvSpPr>
        <p:spPr>
          <a:xfrm>
            <a:off x="1551503" y="4676894"/>
            <a:ext cx="12506801" cy="482203"/>
          </a:xfrm>
          <a:prstGeom prst="rect">
            <a:avLst/>
          </a:prstGeom>
          <a:noFill/>
          <a:ln/>
        </p:spPr>
        <p:txBody>
          <a:bodyPr wrap="square" lIns="0" tIns="0" rIns="0" bIns="0" rtlCol="0" anchor="t"/>
          <a:lstStyle/>
          <a:p>
            <a:pPr marL="0" indent="0" algn="l">
              <a:lnSpc>
                <a:spcPts val="1850"/>
              </a:lnSpc>
              <a:buNone/>
            </a:pPr>
            <a:r>
              <a:rPr lang="en-US" sz="1150" dirty="0">
                <a:solidFill>
                  <a:srgbClr val="2C3249"/>
                </a:solidFill>
                <a:latin typeface="Martel Sans" pitchFamily="34" charset="0"/>
                <a:ea typeface="Martel Sans" pitchFamily="34" charset="-122"/>
                <a:cs typeface="Martel Sans" pitchFamily="34" charset="-120"/>
              </a:rPr>
              <a:t>The FAM utilizes a feature alignment technique to align the features from both networks. This alignment process ensures that the corresponding features from different modalities are properly matched and compared.</a:t>
            </a:r>
            <a:endParaRPr lang="en-US" sz="1150" dirty="0"/>
          </a:p>
        </p:txBody>
      </p:sp>
      <p:pic>
        <p:nvPicPr>
          <p:cNvPr id="10" name="Image 3" descr="preencoded.png"/>
          <p:cNvPicPr>
            <a:picLocks noChangeAspect="1"/>
          </p:cNvPicPr>
          <p:nvPr/>
        </p:nvPicPr>
        <p:blipFill>
          <a:blip r:embed="rId6"/>
          <a:stretch>
            <a:fillRect/>
          </a:stretch>
        </p:blipFill>
        <p:spPr>
          <a:xfrm>
            <a:off x="572095" y="5406152"/>
            <a:ext cx="753427" cy="1205627"/>
          </a:xfrm>
          <a:prstGeom prst="rect">
            <a:avLst/>
          </a:prstGeom>
        </p:spPr>
      </p:pic>
      <p:sp>
        <p:nvSpPr>
          <p:cNvPr id="11" name="Text 5"/>
          <p:cNvSpPr/>
          <p:nvPr/>
        </p:nvSpPr>
        <p:spPr>
          <a:xfrm>
            <a:off x="1551503" y="5556766"/>
            <a:ext cx="2145268" cy="235387"/>
          </a:xfrm>
          <a:prstGeom prst="rect">
            <a:avLst/>
          </a:prstGeom>
          <a:noFill/>
          <a:ln/>
        </p:spPr>
        <p:txBody>
          <a:bodyPr wrap="none" lIns="0" tIns="0" rIns="0" bIns="0" rtlCol="0" anchor="t"/>
          <a:lstStyle/>
          <a:p>
            <a:pPr marL="0" indent="0" algn="l">
              <a:lnSpc>
                <a:spcPts val="1850"/>
              </a:lnSpc>
              <a:buNone/>
            </a:pPr>
            <a:r>
              <a:rPr lang="en-US" sz="1450" dirty="0">
                <a:solidFill>
                  <a:srgbClr val="2C3249"/>
                </a:solidFill>
                <a:latin typeface="Kanit" pitchFamily="34" charset="0"/>
                <a:ea typeface="Kanit" pitchFamily="34" charset="-122"/>
                <a:cs typeface="Kanit" pitchFamily="34" charset="-120"/>
              </a:rPr>
              <a:t>Attention Map Generation</a:t>
            </a:r>
            <a:endParaRPr lang="en-US" sz="1450" dirty="0"/>
          </a:p>
        </p:txBody>
      </p:sp>
      <p:sp>
        <p:nvSpPr>
          <p:cNvPr id="12" name="Text 6"/>
          <p:cNvSpPr/>
          <p:nvPr/>
        </p:nvSpPr>
        <p:spPr>
          <a:xfrm>
            <a:off x="1551503" y="5882521"/>
            <a:ext cx="12506801" cy="482203"/>
          </a:xfrm>
          <a:prstGeom prst="rect">
            <a:avLst/>
          </a:prstGeom>
          <a:noFill/>
          <a:ln/>
        </p:spPr>
        <p:txBody>
          <a:bodyPr wrap="square" lIns="0" tIns="0" rIns="0" bIns="0" rtlCol="0" anchor="t"/>
          <a:lstStyle/>
          <a:p>
            <a:pPr marL="0" indent="0" algn="l">
              <a:lnSpc>
                <a:spcPts val="1850"/>
              </a:lnSpc>
              <a:buNone/>
            </a:pPr>
            <a:r>
              <a:rPr lang="en-US" sz="1150" dirty="0">
                <a:solidFill>
                  <a:srgbClr val="2C3249"/>
                </a:solidFill>
                <a:latin typeface="Martel Sans" pitchFamily="34" charset="0"/>
                <a:ea typeface="Martel Sans" pitchFamily="34" charset="-122"/>
                <a:cs typeface="Martel Sans" pitchFamily="34" charset="-120"/>
              </a:rPr>
              <a:t>Based on the aligned features, the FAM generates an attention map. This map highlights regions where there are significant differences between the tumor features and the normal brain features. These differences can indicate the presence of tumor-related characteristics.</a:t>
            </a:r>
            <a:endParaRPr lang="en-US" sz="1150" dirty="0"/>
          </a:p>
        </p:txBody>
      </p:sp>
      <p:pic>
        <p:nvPicPr>
          <p:cNvPr id="13" name="Image 4" descr="preencoded.png"/>
          <p:cNvPicPr>
            <a:picLocks noChangeAspect="1"/>
          </p:cNvPicPr>
          <p:nvPr/>
        </p:nvPicPr>
        <p:blipFill>
          <a:blip r:embed="rId7"/>
          <a:stretch>
            <a:fillRect/>
          </a:stretch>
        </p:blipFill>
        <p:spPr>
          <a:xfrm>
            <a:off x="572095" y="6611779"/>
            <a:ext cx="753427" cy="1205627"/>
          </a:xfrm>
          <a:prstGeom prst="rect">
            <a:avLst/>
          </a:prstGeom>
        </p:spPr>
      </p:pic>
      <p:sp>
        <p:nvSpPr>
          <p:cNvPr id="14" name="Text 7"/>
          <p:cNvSpPr/>
          <p:nvPr/>
        </p:nvSpPr>
        <p:spPr>
          <a:xfrm>
            <a:off x="1551503" y="6762393"/>
            <a:ext cx="1883688" cy="235387"/>
          </a:xfrm>
          <a:prstGeom prst="rect">
            <a:avLst/>
          </a:prstGeom>
          <a:noFill/>
          <a:ln/>
        </p:spPr>
        <p:txBody>
          <a:bodyPr wrap="none" lIns="0" tIns="0" rIns="0" bIns="0" rtlCol="0" anchor="t"/>
          <a:lstStyle/>
          <a:p>
            <a:pPr marL="0" indent="0" algn="l">
              <a:lnSpc>
                <a:spcPts val="1850"/>
              </a:lnSpc>
              <a:buNone/>
            </a:pPr>
            <a:r>
              <a:rPr lang="en-US" sz="1450" dirty="0">
                <a:solidFill>
                  <a:srgbClr val="2C3249"/>
                </a:solidFill>
                <a:latin typeface="Kanit" pitchFamily="34" charset="0"/>
                <a:ea typeface="Kanit" pitchFamily="34" charset="-122"/>
                <a:cs typeface="Kanit" pitchFamily="34" charset="-120"/>
              </a:rPr>
              <a:t>Feature Enhancement</a:t>
            </a:r>
            <a:endParaRPr lang="en-US" sz="1450" dirty="0"/>
          </a:p>
        </p:txBody>
      </p:sp>
      <p:sp>
        <p:nvSpPr>
          <p:cNvPr id="15" name="Text 8"/>
          <p:cNvSpPr/>
          <p:nvPr/>
        </p:nvSpPr>
        <p:spPr>
          <a:xfrm>
            <a:off x="1551503" y="7088148"/>
            <a:ext cx="12506801" cy="482203"/>
          </a:xfrm>
          <a:prstGeom prst="rect">
            <a:avLst/>
          </a:prstGeom>
          <a:noFill/>
          <a:ln/>
        </p:spPr>
        <p:txBody>
          <a:bodyPr wrap="square" lIns="0" tIns="0" rIns="0" bIns="0" rtlCol="0" anchor="t"/>
          <a:lstStyle/>
          <a:p>
            <a:pPr marL="0" indent="0" algn="l">
              <a:lnSpc>
                <a:spcPts val="1850"/>
              </a:lnSpc>
              <a:buNone/>
            </a:pPr>
            <a:r>
              <a:rPr lang="en-US" sz="1150" dirty="0">
                <a:solidFill>
                  <a:srgbClr val="2C3249"/>
                </a:solidFill>
                <a:latin typeface="Martel Sans" pitchFamily="34" charset="0"/>
                <a:ea typeface="Martel Sans" pitchFamily="34" charset="-122"/>
                <a:cs typeface="Martel Sans" pitchFamily="34" charset="-120"/>
              </a:rPr>
              <a:t>The attention map is then used to enhance the tumor-related features in the segmentation backbone. This enhancement process strengthens the signal from tumor regions, improving their detectability and segmentation accuracy.</a:t>
            </a:r>
            <a:endParaRPr lang="en-US" sz="11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1772</Words>
  <Application>Microsoft Office PowerPoint</Application>
  <PresentationFormat>Custom</PresentationFormat>
  <Paragraphs>105</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Kanit</vt:lpstr>
      <vt:lpstr>Martel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Nikhilesh Meher</cp:lastModifiedBy>
  <cp:revision>2</cp:revision>
  <dcterms:created xsi:type="dcterms:W3CDTF">2024-09-24T21:11:05Z</dcterms:created>
  <dcterms:modified xsi:type="dcterms:W3CDTF">2024-09-25T05:19:28Z</dcterms:modified>
</cp:coreProperties>
</file>