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E1E87-3989-433E-E221-F30A46395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13FD7-98D3-B01A-98A5-D2845048F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6D74A-54D2-CCE4-8709-C91C015B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12C-FA5C-4CA6-9477-18E90AE4D3B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322D6-79DB-04F3-B225-5AA4F889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5BF6B-3416-CDAE-AEC0-7A9BB1F8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CA7F-8ABD-4F13-8FA5-5A3C551E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0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47BC-569B-8E37-C1AC-88771FCA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1CCA2-AD8B-C50F-AE39-8C5C0BF16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1BD9E-E228-FDEA-2D71-7BF76B8A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12C-FA5C-4CA6-9477-18E90AE4D3B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D6F15-0369-CE99-C57B-A0D39C22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E08C6-DFED-E087-1D4F-06A3A713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CA7F-8ABD-4F13-8FA5-5A3C551E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3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75443-C78F-978E-E252-E14796CEA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B5C6D-A1DE-92D7-BD7A-7BBE2C63B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6BDB-D2D5-2060-A5A8-342C4913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12C-FA5C-4CA6-9477-18E90AE4D3B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8F3FE-3A4E-2313-3952-C763E859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35D91-13FE-E1E1-4A00-E4D46372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CA7F-8ABD-4F13-8FA5-5A3C551E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A75E-5B9A-A29B-52E8-7EDB3926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6EB6-E627-E073-65E0-D0FD4E66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8829-DA93-7556-8768-3F5FF922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12C-FA5C-4CA6-9477-18E90AE4D3B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0D9BA-8BA9-86CF-B739-91B45BDD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EE0B1-4389-7CAC-5DC8-AC117A2A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CA7F-8ABD-4F13-8FA5-5A3C551E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8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5692-05DB-5FD1-7129-61033889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732F-1F37-BE1A-FBAB-4751EE9BF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77F6-8D13-4C67-B760-48ACC011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12C-FA5C-4CA6-9477-18E90AE4D3B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30D9A-1293-0699-C3BB-78C74115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143D9-1F72-5DC5-DBAA-2DD7A07B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CA7F-8ABD-4F13-8FA5-5A3C551E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F411-9046-941B-9B91-960EAB41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8817B-2D8B-BBB9-7684-87F562F7B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36C85-5A62-F1BC-96B1-4E870B75D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EC46B-3998-097F-73BF-81104C24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12C-FA5C-4CA6-9477-18E90AE4D3B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404A2-7225-B73E-6B05-FAD53A84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A368F-53BF-7E22-258B-EE21230D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CA7F-8ABD-4F13-8FA5-5A3C551E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0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01B5-A171-83B7-E319-B628F491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D57EB-48E7-F57C-C9AB-B2216AA0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8824A-BBDB-9F87-9E30-37CF1A64C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1F135-93C8-7C34-418E-C8836E76A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B75AC-1117-CD16-7709-2CE013520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4825F-BFB7-71C6-4583-19ACED3C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12C-FA5C-4CA6-9477-18E90AE4D3B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3BAFD-E01C-AD87-362B-ABB2C0ED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EC8F1-A81C-E18C-5B23-5A1C6876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CA7F-8ABD-4F13-8FA5-5A3C551E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9C23-8582-B547-86F7-523C7614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B1EA1-1987-7E40-F1CE-7B45A288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12C-FA5C-4CA6-9477-18E90AE4D3B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8827A-04BC-EAF2-3D46-1FB2ADD2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3BA2C-1F7A-1894-54C3-9B165DEB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CA7F-8ABD-4F13-8FA5-5A3C551E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271E3-77A1-B15E-1D8B-F99D5CAC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12C-FA5C-4CA6-9477-18E90AE4D3B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C1DDE-D7B3-EF8B-5F0F-F33A24FE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1D295-DDFF-74F1-4365-FA240931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CA7F-8ABD-4F13-8FA5-5A3C551E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493B-D5FD-3D63-80A4-18FD4928C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C701-A8E6-6B50-DDDE-E601DD44D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DEFE6-A289-2EEB-4FB4-E8C106DCF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A3F01-8E89-AC5A-4754-2B082D6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12C-FA5C-4CA6-9477-18E90AE4D3B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43365-EB69-4356-89EF-EB719F47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32F11-A068-9388-A290-4A5CEBA2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CA7F-8ABD-4F13-8FA5-5A3C551E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0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A1B4-11CE-CE9F-D81F-2672739F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2276C-C94C-6360-B334-024F56C9F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DBF57-3BF7-49AC-0FF6-C8AB81708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EE460-EB27-D03F-3AC0-D5710571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12C-FA5C-4CA6-9477-18E90AE4D3B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10E44-8E0E-30B2-59A6-5C3EAD4C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33486-1C7E-7B90-041E-5639B883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CA7F-8ABD-4F13-8FA5-5A3C551E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7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589C7-29A3-08C7-6CEF-3F1412A4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8405C-BE2E-20AF-56D8-C9A9B48FE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E9FD4-8BCF-EA34-8B84-356B85306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ED12C-FA5C-4CA6-9477-18E90AE4D3B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9B6BE-8DC6-8C93-F029-00D4648B5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C6F2-FDC1-CCAE-A6F7-5E90F985C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CA7F-8ABD-4F13-8FA5-5A3C551E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6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EA63-9B78-8954-A5A2-E887D5588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5217"/>
            <a:ext cx="9144000" cy="65836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ystem-ui"/>
              </a:rPr>
              <a:t>Research Question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6C671-380A-8E65-0F9D-51ED1477E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9072"/>
            <a:ext cx="9823704" cy="1517904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ystem-ui"/>
              </a:rPr>
              <a:t>Which ad platform is more effective in terms of conversions, clicks, and overall cost-effectiveness?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745C4E9-33BE-9620-FD08-333BA8C04259}"/>
              </a:ext>
            </a:extLst>
          </p:cNvPr>
          <p:cNvSpPr/>
          <p:nvPr/>
        </p:nvSpPr>
        <p:spPr>
          <a:xfrm>
            <a:off x="5548884" y="4169663"/>
            <a:ext cx="1455420" cy="21031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58B0E-3911-69A3-C50D-6FF940055BB6}"/>
              </a:ext>
            </a:extLst>
          </p:cNvPr>
          <p:cNvSpPr txBox="1"/>
          <p:nvPr/>
        </p:nvSpPr>
        <p:spPr>
          <a:xfrm>
            <a:off x="4793742" y="2775311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latin typeface="system-ui"/>
              </a:rPr>
              <a:t>Facebook</a:t>
            </a:r>
            <a:endParaRPr lang="en-US" sz="5400" b="1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79831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AA71-740B-A42E-5CE7-0E97C406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8307"/>
          </a:xfrm>
        </p:spPr>
        <p:txBody>
          <a:bodyPr>
            <a:noAutofit/>
          </a:bodyPr>
          <a:lstStyle/>
          <a:p>
            <a:r>
              <a:rPr lang="en-US" sz="2000" b="1" i="0" dirty="0">
                <a:effectLst/>
                <a:latin typeface="system-ui"/>
              </a:rPr>
              <a:t>1. </a:t>
            </a:r>
            <a:r>
              <a:rPr lang="en-US" sz="2000" b="0" i="0" dirty="0">
                <a:effectLst/>
                <a:latin typeface="system-ui"/>
              </a:rPr>
              <a:t>The data suggests Facebook had more frequent higher conversion days than AdWords, which either had very low conversion rates (less than 6) or moderate ones (6 - 10).</a:t>
            </a:r>
            <a:br>
              <a:rPr lang="en-US" sz="2000" b="0" i="0" dirty="0">
                <a:effectLst/>
                <a:latin typeface="system-ui"/>
              </a:rPr>
            </a:br>
            <a:r>
              <a:rPr lang="en-US" sz="2000" b="1" i="0" dirty="0">
                <a:effectLst/>
                <a:latin typeface="system-ui"/>
              </a:rPr>
              <a:t>2. </a:t>
            </a:r>
            <a:r>
              <a:rPr lang="en-US" sz="2000" b="0" i="0" dirty="0">
                <a:effectLst/>
                <a:latin typeface="system-ui"/>
              </a:rPr>
              <a:t>There is a significant variance in the number of high-conversion days between two different campaigns.</a:t>
            </a:r>
            <a:br>
              <a:rPr lang="en-US" sz="2000" b="0" i="0" dirty="0">
                <a:effectLst/>
                <a:latin typeface="system-ui"/>
              </a:rPr>
            </a:br>
            <a:r>
              <a:rPr lang="en-US" sz="2000" b="1" i="0" dirty="0">
                <a:effectLst/>
                <a:latin typeface="system-ui"/>
              </a:rPr>
              <a:t>3. </a:t>
            </a:r>
            <a:r>
              <a:rPr lang="en-US" sz="2000" b="0" i="0" dirty="0">
                <a:effectLst/>
                <a:latin typeface="system-ui"/>
              </a:rPr>
              <a:t>The absence of any days with conversions between 10 - 15 and more than 15 in AdWords indicates a need to review what strategies were changed or what external factors could have influenced these numbers.</a:t>
            </a:r>
            <a:br>
              <a:rPr lang="en-US" sz="2000" b="0" i="0" dirty="0">
                <a:effectLst/>
                <a:latin typeface="system-ui"/>
              </a:rPr>
            </a:b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5CC02-90C6-B148-C447-735B296F0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602" y="2506662"/>
            <a:ext cx="10432795" cy="4351338"/>
          </a:xfrm>
        </p:spPr>
      </p:pic>
    </p:spTree>
    <p:extLst>
      <p:ext uri="{BB962C8B-B14F-4D97-AF65-F5344CB8AC3E}">
        <p14:creationId xmlns:p14="http://schemas.microsoft.com/office/powerpoint/2010/main" val="169452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BBA2-5378-8807-C214-0A8E4040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system-ui"/>
              </a:rPr>
              <a:t>Regression Analysis</a:t>
            </a:r>
            <a:br>
              <a:rPr lang="en-US" b="1" i="0" dirty="0">
                <a:effectLst/>
                <a:latin typeface="system-ui"/>
              </a:rPr>
            </a:br>
            <a:r>
              <a:rPr lang="en-US" sz="2200" i="0" dirty="0">
                <a:effectLst/>
                <a:latin typeface="system-ui"/>
              </a:rPr>
              <a:t>What will happen when I do go with the Facebook Ad? How many </a:t>
            </a:r>
            <a:r>
              <a:rPr lang="en-US" sz="2200" i="0" dirty="0" err="1">
                <a:effectLst/>
                <a:latin typeface="system-ui"/>
              </a:rPr>
              <a:t>facebook</a:t>
            </a:r>
            <a:r>
              <a:rPr lang="en-US" sz="2200" i="0" dirty="0">
                <a:effectLst/>
                <a:latin typeface="system-ui"/>
              </a:rPr>
              <a:t> ad conversions can I expect given a certain number of </a:t>
            </a:r>
            <a:r>
              <a:rPr lang="en-US" sz="2200" i="0" dirty="0" err="1">
                <a:effectLst/>
                <a:latin typeface="system-ui"/>
              </a:rPr>
              <a:t>facebook</a:t>
            </a:r>
            <a:r>
              <a:rPr lang="en-US" sz="2200" i="0" dirty="0">
                <a:effectLst/>
                <a:latin typeface="system-ui"/>
              </a:rPr>
              <a:t> ad clicks?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0731E-0413-AD10-0260-537330058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65" y="1571816"/>
            <a:ext cx="7990735" cy="516731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517408CC-80A3-E046-F740-900C3EFC1A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0538" y="1744683"/>
            <a:ext cx="392235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For 50 Clicks, Expected Conversion : 13.0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For 80 Clicks, Expected Conversion : 19.31</a:t>
            </a:r>
          </a:p>
        </p:txBody>
      </p:sp>
    </p:spTree>
    <p:extLst>
      <p:ext uri="{BB962C8B-B14F-4D97-AF65-F5344CB8AC3E}">
        <p14:creationId xmlns:p14="http://schemas.microsoft.com/office/powerpoint/2010/main" val="12155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6897-7755-E7E7-1AF7-7566D4D4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0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At what times of the month or days of the week do we observe the conversions?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89DEA-B9ED-6AEE-3D47-78DC08FD1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9824" y="1889632"/>
            <a:ext cx="6647863" cy="49683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63F56-0091-6D43-6BF0-FCF58F78C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544982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1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9A23-2503-0A33-716D-A5380DAC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605"/>
            <a:ext cx="10515600" cy="73215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ystem-ui"/>
              </a:rPr>
              <a:t>How does the Cost Per Conversion (CPC) trend over time?</a:t>
            </a:r>
            <a:br>
              <a:rPr lang="en-US" b="1" i="0" dirty="0">
                <a:effectLst/>
                <a:latin typeface="system-ui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A57BB8-449F-0AFE-2864-5B1A422B2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0992" y="1719072"/>
            <a:ext cx="6541008" cy="50431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DF072-EEF5-52BE-6314-FC55F4CCB8AF}"/>
              </a:ext>
            </a:extLst>
          </p:cNvPr>
          <p:cNvSpPr txBox="1"/>
          <p:nvPr/>
        </p:nvSpPr>
        <p:spPr>
          <a:xfrm>
            <a:off x="91440" y="2221992"/>
            <a:ext cx="55595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 May and November have the lowest CPC values, indicating potentially more cost-effective advertising or higher conversion rates during these periods.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Lower CPC values in certain months (e.g., May and November) could indicate periods of higher advertising effectiveness or more favorable market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Consider allocating more advertising budget to months with historically lower CPC values (e.g., May and November) to maximize ROI</a:t>
            </a:r>
            <a:endParaRPr lang="en-US" sz="2000" dirty="0"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The CPC trend over the 12-month period shows some fluctuations but overall maintains a relatively stable range</a:t>
            </a:r>
          </a:p>
        </p:txBody>
      </p:sp>
    </p:spTree>
    <p:extLst>
      <p:ext uri="{BB962C8B-B14F-4D97-AF65-F5344CB8AC3E}">
        <p14:creationId xmlns:p14="http://schemas.microsoft.com/office/powerpoint/2010/main" val="74872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system-ui</vt:lpstr>
      <vt:lpstr>var(--jp-code-font-family)</vt:lpstr>
      <vt:lpstr>Office Theme</vt:lpstr>
      <vt:lpstr>Research Question</vt:lpstr>
      <vt:lpstr>1. The data suggests Facebook had more frequent higher conversion days than AdWords, which either had very low conversion rates (less than 6) or moderate ones (6 - 10). 2. There is a significant variance in the number of high-conversion days between two different campaigns. 3. The absence of any days with conversions between 10 - 15 and more than 15 in AdWords indicates a need to review what strategies were changed or what external factors could have influenced these numbers. </vt:lpstr>
      <vt:lpstr>Regression Analysis What will happen when I do go with the Facebook Ad? How many facebook ad conversions can I expect given a certain number of facebook ad clicks?</vt:lpstr>
      <vt:lpstr>At what times of the month or days of the week do we observe the conversions?</vt:lpstr>
      <vt:lpstr>How does the Cost Per Conversion (CPC) trend over time?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Abcom</dc:creator>
  <cp:lastModifiedBy>Abcom</cp:lastModifiedBy>
  <cp:revision>1</cp:revision>
  <dcterms:created xsi:type="dcterms:W3CDTF">2025-03-23T04:39:11Z</dcterms:created>
  <dcterms:modified xsi:type="dcterms:W3CDTF">2025-03-23T04:39:33Z</dcterms:modified>
</cp:coreProperties>
</file>