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Light"/>
      <p:regular r:id="rId50"/>
      <p:bold r:id="rId51"/>
      <p:italic r:id="rId52"/>
      <p:boldItalic r:id="rId53"/>
    </p:embeddedFont>
    <p:embeddedFont>
      <p:font typeface="Montserrat Extra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9AA3D8-196C-4ED4-8688-061DDA328775}">
  <a:tblStyle styleId="{129AA3D8-196C-4ED4-8688-061DDA3287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Light-bold.fntdata"/><Relationship Id="rId50" Type="http://schemas.openxmlformats.org/officeDocument/2006/relationships/font" Target="fonts/MontserratLight-regular.fntdata"/><Relationship Id="rId53" Type="http://schemas.openxmlformats.org/officeDocument/2006/relationships/font" Target="fonts/MontserratLight-boldItalic.fntdata"/><Relationship Id="rId52" Type="http://schemas.openxmlformats.org/officeDocument/2006/relationships/font" Target="fonts/MontserratLight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ExtraLight-bold.fntdata"/><Relationship Id="rId10" Type="http://schemas.openxmlformats.org/officeDocument/2006/relationships/slide" Target="slides/slide4.xml"/><Relationship Id="rId54" Type="http://schemas.openxmlformats.org/officeDocument/2006/relationships/font" Target="fonts/MontserratExtraLight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Extra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Extra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40dbe61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40dbe61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40dbe61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40dbe61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40dbe61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40dbe61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40dbe61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40dbe61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40dbe61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540dbe6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40dbe61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40dbe61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40dbe61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40dbe61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40dbe61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40dbe61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40dbe61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40dbe61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40dbe61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40dbe61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40dbe6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40dbe6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40dbe61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540dbe61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40dbe61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540dbe61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540dbe61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540dbe61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40dbe61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540dbe61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40dbe61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540dbe61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40dbe618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40dbe61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540dbe61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540dbe61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540dbe61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540dbe61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40dbe61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40dbe61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40dbe61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40dbe61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40dbe6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40dbe6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40dbe61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40dbe61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40dbe61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540dbe61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40dbe61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40dbe61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40dbe61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40dbe61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40dbe61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40dbe61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40dbe61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40dbe61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40dbe61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40dbe61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40dbe61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40dbe61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23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IDMP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 Light"/>
                <a:ea typeface="Montserrat Light"/>
                <a:cs typeface="Montserrat Light"/>
                <a:sym typeface="Montserrat Light"/>
              </a:rPr>
              <a:t>Netflix Show Analysis</a:t>
            </a:r>
            <a:endParaRPr sz="3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03475"/>
            <a:ext cx="78015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PRESENTED BY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Nikhil Gudipally</a:t>
            </a:r>
            <a:endParaRPr sz="1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Prajakta Ghumatkar</a:t>
            </a:r>
            <a:endParaRPr sz="1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Sindhya Balasubramanian</a:t>
            </a:r>
            <a:endParaRPr sz="1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Vishnu Rohan Surapaneni</a:t>
            </a:r>
            <a:endParaRPr sz="1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DIRECTOR RATINGS OVER SERIES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981488"/>
            <a:ext cx="5591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1070125"/>
            <a:ext cx="494700" cy="406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>
            <a:off x="11500" y="2886647"/>
            <a:ext cx="913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92062" y="1166527"/>
            <a:ext cx="299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DIMENS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IONS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92062" y="3191527"/>
            <a:ext cx="29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MODELL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1277250" y="1150675"/>
            <a:ext cx="161100" cy="1495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80800" y="1017725"/>
            <a:ext cx="275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</a:t>
            </a:r>
            <a:r>
              <a:rPr lang="en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(Linear Relationships)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687125" y="1233763"/>
            <a:ext cx="161100" cy="1495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5790675" y="1100825"/>
            <a:ext cx="23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 Distributed Stochastic Neighborhood Embedding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(Non Linear Relationships)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277250" y="3131875"/>
            <a:ext cx="161100" cy="1495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380800" y="2998925"/>
            <a:ext cx="21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5687125" y="3138763"/>
            <a:ext cx="161100" cy="1495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816975" y="1782000"/>
            <a:ext cx="365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Population</a:t>
            </a:r>
            <a:endParaRPr sz="11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 Variables: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Score, Hidden Gem Score, </a:t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127675" y="1816650"/>
            <a:ext cx="365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Sample (Size - 5000 Records)</a:t>
            </a:r>
            <a:endParaRPr sz="11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 Variables: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Title, Genre, Languages, Actors, Score</a:t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ontserrat ExtraLight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Perplexity: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10, 30, 50</a:t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790675" y="3005825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16975" y="3458400"/>
            <a:ext cx="365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Population</a:t>
            </a:r>
            <a:endParaRPr sz="11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 Variables: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Title, Genre, Languages, Actors, Score, Hidden Gem Score </a:t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127675" y="3416850"/>
            <a:ext cx="365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Population</a:t>
            </a:r>
            <a:endParaRPr sz="11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 Variables: </a:t>
            </a:r>
            <a:r>
              <a:rPr lang="en" sz="11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Title, Genre, Languages, Actors, Score, Hidden Gem Score </a:t>
            </a:r>
            <a:endParaRPr sz="11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163932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149500" y="1790850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65967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169850" y="1787963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57032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080500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METHODS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65967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075300" y="3037775"/>
            <a:ext cx="14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NEXT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63688" y="2015213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863" y="2015225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38" y="2015226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638" y="2076215"/>
            <a:ext cx="655875" cy="5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 RESULTS - PCA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152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Unscaled PCA</a:t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1310301"/>
            <a:ext cx="4516100" cy="264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474" y="4136750"/>
            <a:ext cx="2590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42" y="1319725"/>
            <a:ext cx="4241508" cy="2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825" y="4136750"/>
            <a:ext cx="2511942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477205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</a:t>
            </a: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caled PCA</a:t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 RESULTS - PCA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6254875" y="1017725"/>
            <a:ext cx="2684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900"/>
              <a:buFont typeface="Montserrat ExtraLight"/>
              <a:buChar char="●"/>
            </a:pPr>
            <a:r>
              <a:rPr lang="en" sz="9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We used the scaled pca and prcomp() function to perform pca.</a:t>
            </a:r>
            <a:endParaRPr sz="9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900"/>
              <a:buFont typeface="Montserrat ExtraLight"/>
              <a:buChar char="●"/>
            </a:pPr>
            <a:r>
              <a:rPr lang="en" sz="9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From the cumulative proportion we see that the first two components represents more than 85% of data.</a:t>
            </a:r>
            <a:endParaRPr sz="9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900"/>
              <a:buFont typeface="Montserrat ExtraLight"/>
              <a:buChar char="●"/>
            </a:pPr>
            <a:r>
              <a:rPr lang="en" sz="9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And also from the Scree plot we determined that we only need the first two i.e, Score and Hidden.gem.score for our analysis.</a:t>
            </a:r>
            <a:endParaRPr sz="9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900"/>
              <a:buFont typeface="Montserrat ExtraLight"/>
              <a:buChar char="●"/>
            </a:pPr>
            <a:r>
              <a:rPr lang="en" sz="9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From pca we determined how much variation each principal component accounts for and use loading scores to determine the effect of variables on the pca graph</a:t>
            </a:r>
            <a:endParaRPr sz="9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9725"/>
            <a:ext cx="5818824" cy="35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751" y="3572550"/>
            <a:ext cx="2537225" cy="10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PCA VISUALIZATION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18233" t="0"/>
          <a:stretch/>
        </p:blipFill>
        <p:spPr>
          <a:xfrm>
            <a:off x="1756450" y="739200"/>
            <a:ext cx="4889525" cy="4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 RESULTS - t SNE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997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Sample Size </a:t>
            </a: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5000</a:t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254875" y="1319725"/>
            <a:ext cx="268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Overlap is very high in the clusters given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Need a higher perplexity for better defined clusters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grpSp>
        <p:nvGrpSpPr>
          <p:cNvPr id="218" name="Google Shape;218;p28"/>
          <p:cNvGrpSpPr/>
          <p:nvPr/>
        </p:nvGrpSpPr>
        <p:grpSpPr>
          <a:xfrm>
            <a:off x="711725" y="1319725"/>
            <a:ext cx="4905650" cy="3518975"/>
            <a:chOff x="711725" y="1319725"/>
            <a:chExt cx="4905650" cy="3518975"/>
          </a:xfrm>
        </p:grpSpPr>
        <p:pic>
          <p:nvPicPr>
            <p:cNvPr id="219" name="Google Shape;219;p28"/>
            <p:cNvPicPr preferRelativeResize="0"/>
            <p:nvPr/>
          </p:nvPicPr>
          <p:blipFill rotWithShape="1">
            <a:blip r:embed="rId3">
              <a:alphaModFix/>
            </a:blip>
            <a:srcRect b="0" l="0" r="13859" t="0"/>
            <a:stretch/>
          </p:blipFill>
          <p:spPr>
            <a:xfrm>
              <a:off x="711725" y="1319725"/>
              <a:ext cx="4905650" cy="351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8"/>
            <p:cNvSpPr/>
            <p:nvPr/>
          </p:nvSpPr>
          <p:spPr>
            <a:xfrm>
              <a:off x="4648200" y="3148092"/>
              <a:ext cx="834600" cy="156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 RESULTS - t SNE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997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Sample Size : 5000</a:t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254875" y="1319725"/>
            <a:ext cx="268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Increase in Perplexity has led to more defined clusters as shown in graph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We still see some overlap in clusters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664750" y="1319725"/>
            <a:ext cx="4992500" cy="3518975"/>
            <a:chOff x="664750" y="1319725"/>
            <a:chExt cx="4992500" cy="3518975"/>
          </a:xfrm>
        </p:grpSpPr>
        <p:pic>
          <p:nvPicPr>
            <p:cNvPr id="229" name="Google Shape;229;p29"/>
            <p:cNvPicPr preferRelativeResize="0"/>
            <p:nvPr/>
          </p:nvPicPr>
          <p:blipFill rotWithShape="1">
            <a:blip r:embed="rId3">
              <a:alphaModFix/>
            </a:blip>
            <a:srcRect b="0" l="0" r="12334" t="0"/>
            <a:stretch/>
          </p:blipFill>
          <p:spPr>
            <a:xfrm>
              <a:off x="664750" y="1319725"/>
              <a:ext cx="4992500" cy="351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9"/>
            <p:cNvSpPr/>
            <p:nvPr/>
          </p:nvSpPr>
          <p:spPr>
            <a:xfrm>
              <a:off x="4648200" y="3148092"/>
              <a:ext cx="834600" cy="156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 RESULTS - t SNE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3997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Sample Size - 5000</a:t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6254875" y="1319725"/>
            <a:ext cx="268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Clearly defined clusters noted as we increased the perplexity from 30 to 50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Minimal overlap in clusters noted herein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grpSp>
        <p:nvGrpSpPr>
          <p:cNvPr id="238" name="Google Shape;238;p30"/>
          <p:cNvGrpSpPr/>
          <p:nvPr/>
        </p:nvGrpSpPr>
        <p:grpSpPr>
          <a:xfrm>
            <a:off x="762000" y="1319725"/>
            <a:ext cx="4927575" cy="3518975"/>
            <a:chOff x="762000" y="1319725"/>
            <a:chExt cx="4927575" cy="3518975"/>
          </a:xfrm>
        </p:grpSpPr>
        <p:pic>
          <p:nvPicPr>
            <p:cNvPr id="239" name="Google Shape;239;p30"/>
            <p:cNvPicPr preferRelativeResize="0"/>
            <p:nvPr/>
          </p:nvPicPr>
          <p:blipFill rotWithShape="1">
            <a:blip r:embed="rId3">
              <a:alphaModFix/>
            </a:blip>
            <a:srcRect b="0" l="0" r="13472" t="0"/>
            <a:stretch/>
          </p:blipFill>
          <p:spPr>
            <a:xfrm>
              <a:off x="762000" y="1319725"/>
              <a:ext cx="4927575" cy="351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0"/>
            <p:cNvSpPr/>
            <p:nvPr/>
          </p:nvSpPr>
          <p:spPr>
            <a:xfrm>
              <a:off x="4724400" y="3148092"/>
              <a:ext cx="834600" cy="156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 RESULTS - HIERARCHICAL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997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361675" y="1319725"/>
            <a:ext cx="2684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Complete Linkage uses maximum distance between data points of 2 different  clusters.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Data points of different clusters are found to be overlapping.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1516" r="0" t="2410"/>
          <a:stretch/>
        </p:blipFill>
        <p:spPr>
          <a:xfrm>
            <a:off x="235175" y="1319725"/>
            <a:ext cx="6019700" cy="290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63932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49500" y="1790850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65967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169850" y="1787963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57032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80500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METHODS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075300" y="3037775"/>
            <a:ext cx="14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NEXT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65967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63688" y="2015213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863" y="2015225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38" y="2015226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638" y="2076215"/>
            <a:ext cx="655875" cy="5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 RESULTS - HIERARCHICAL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99700" y="919525"/>
            <a:ext cx="3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6254875" y="1319725"/>
            <a:ext cx="268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Average Linkage uses average distance between data points from 2 different clusters.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Data points of different clusters are found to be overlapping.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1768" l="0" r="0" t="2656"/>
          <a:stretch/>
        </p:blipFill>
        <p:spPr>
          <a:xfrm>
            <a:off x="311700" y="1239275"/>
            <a:ext cx="5943176" cy="277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RESULTS - k-Means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24962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6666350" y="1290300"/>
            <a:ext cx="2410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OBSERVATIONS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K Means has identified centroids with data points clustered all around the centroid.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K-Means doesn’t allow nearby data points to share the same cluster no matter how obvious the between them might be.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163932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3149500" y="1790850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65967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6169850" y="1787963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57032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3080500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METHODS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465967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6075300" y="3037775"/>
            <a:ext cx="14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NEXT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63688" y="2015213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863" y="2015225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38" y="2015226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638" y="2076215"/>
            <a:ext cx="655875" cy="5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-100" y="2200500"/>
            <a:ext cx="9144000" cy="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640875" y="2068075"/>
            <a:ext cx="299700" cy="29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211850" y="2068075"/>
            <a:ext cx="299700" cy="29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782825" y="2068075"/>
            <a:ext cx="299700" cy="29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5353800" y="2068075"/>
            <a:ext cx="299700" cy="29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7534375" y="2068075"/>
            <a:ext cx="299700" cy="299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5"/>
          <p:cNvCxnSpPr/>
          <p:nvPr/>
        </p:nvCxnSpPr>
        <p:spPr>
          <a:xfrm>
            <a:off x="6541950" y="709800"/>
            <a:ext cx="0" cy="3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3" name="Google Shape;293;p35"/>
          <p:cNvSpPr txBox="1"/>
          <p:nvPr/>
        </p:nvSpPr>
        <p:spPr>
          <a:xfrm>
            <a:off x="6809000" y="3895775"/>
            <a:ext cx="201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Plan Ahead</a:t>
            </a:r>
            <a:endParaRPr i="1"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2157450" y="3895775"/>
            <a:ext cx="201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Current Progress</a:t>
            </a:r>
            <a:endParaRPr i="1"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6656600" y="2379300"/>
            <a:ext cx="20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Use clusters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 recommend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Movies/Shows based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 User Input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-218400" y="2402400"/>
            <a:ext cx="20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Tidying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1381800" y="2402400"/>
            <a:ext cx="20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Visualize Key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Variables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2905800" y="2402400"/>
            <a:ext cx="20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Dimension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Reduction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4506000" y="2402400"/>
            <a:ext cx="20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Clustering</a:t>
            </a: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Techniques</a:t>
            </a:r>
            <a:endParaRPr i="1" sz="1000"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THANK YOU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APPENDIX 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VISUALIZATION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LANGUAGE LEVEL ANALYSIS OF RATINGS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861638"/>
            <a:ext cx="40100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RATINGS VS LANGUAGES OVER SERIES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0" l="3409" r="0" t="0"/>
          <a:stretch/>
        </p:blipFill>
        <p:spPr>
          <a:xfrm>
            <a:off x="2417150" y="891600"/>
            <a:ext cx="37169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RATINGS VS LANGUAGES OVER MOVIES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3790" r="0" t="0"/>
          <a:stretch/>
        </p:blipFill>
        <p:spPr>
          <a:xfrm>
            <a:off x="2884300" y="891600"/>
            <a:ext cx="35831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WRITER </a:t>
            </a: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RATINGS OVER MOVIES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031413"/>
            <a:ext cx="55149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1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background :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</a:t>
            </a: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viewership has moved from traditional media such as Television to more non-standard media such as Over the Top media (OTT media)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 :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To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understand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customer preferences based on their Netflix viewership behavior and build a recommendation system to increase viewership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 :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contains information on close to 15.5K Netflix shows and movies alongside 26 descriptive attributes  (Refer Table on Slide)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Methods and results </a:t>
            </a:r>
            <a:r>
              <a:rPr lang="en" sz="1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Performed PCA and t-SNE for dimensionality reduction and further used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hierarchical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and K-means clustering techniques to cluster the data.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4473300" y="727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{129AA3D8-196C-4ED4-8688-061DDA328775}</a:tableStyleId>
              </a:tblPr>
              <a:tblGrid>
                <a:gridCol w="1614550"/>
                <a:gridCol w="2764875"/>
              </a:tblGrid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Field Name</a:t>
                      </a:r>
                      <a:endParaRPr sz="9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Title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Name of the movie/series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Genre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Genre of the show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Actors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Names of all actors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Directors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Name of director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Languages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Show availability in different languages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Series.or.Movie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Indicates whether its a movie or a series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Hidden.Gem.Score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Scores provided for movies/shows that have very high rating but very little viewership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Country.Availability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Countries that the shows are actually available in.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Runtime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Duration of  the show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score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Montserrat ExtraLight"/>
                          <a:ea typeface="Montserrat ExtraLight"/>
                          <a:cs typeface="Montserrat ExtraLight"/>
                          <a:sym typeface="Montserrat ExtraLight"/>
                        </a:rPr>
                        <a:t>Combined score from IMDB rating and Rotten Tomatoes Rating</a:t>
                      </a:r>
                      <a:endParaRPr sz="900">
                        <a:solidFill>
                          <a:schemeClr val="lt1"/>
                        </a:solidFill>
                        <a:latin typeface="Montserrat ExtraLight"/>
                        <a:ea typeface="Montserrat ExtraLight"/>
                        <a:cs typeface="Montserrat ExtraLight"/>
                        <a:sym typeface="Montserrat Extra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5"/>
          <p:cNvSpPr/>
          <p:nvPr/>
        </p:nvSpPr>
        <p:spPr>
          <a:xfrm>
            <a:off x="4178625" y="736050"/>
            <a:ext cx="189900" cy="3945000"/>
          </a:xfrm>
          <a:prstGeom prst="leftBrace">
            <a:avLst>
              <a:gd fmla="val 50000" name="adj1"/>
              <a:gd fmla="val 6112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WRITER </a:t>
            </a: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RATINGS OVER SERIES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57238"/>
            <a:ext cx="58293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DURATION VS RATINGS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150" y="1031413"/>
            <a:ext cx="52006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63932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149500" y="1790850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59675" y="1785075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169850" y="1787963"/>
            <a:ext cx="1104600" cy="110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57032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080500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METHODS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59675" y="303777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075300" y="3037775"/>
            <a:ext cx="14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NEXT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STEPS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63688" y="2015213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863" y="2015225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38" y="2015226"/>
            <a:ext cx="655875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638" y="2076215"/>
            <a:ext cx="655875" cy="5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4724400" y="859037"/>
            <a:ext cx="0" cy="41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923600" y="1544837"/>
            <a:ext cx="27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Tidying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590126" y="1567924"/>
            <a:ext cx="27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07375" y="2010600"/>
            <a:ext cx="3659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Population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Attributes Added: 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Score - IMDB Score and Rotten Tomatoes Scores were combined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Attributes Modified: 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○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Genre, Languages, Country, Director, Actors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- Column separated by comma into new rows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Attributes Removed: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All Rating attributes except Score variable created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Metadata such as youtube link, Netflix link, image etc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748000" y="1901263"/>
            <a:ext cx="10488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430050" y="1937213"/>
            <a:ext cx="10488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998387" y="934463"/>
            <a:ext cx="600525" cy="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188" y="934474"/>
            <a:ext cx="600525" cy="6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124900" y="2128624"/>
            <a:ext cx="3659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Data: </a:t>
            </a: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Population</a:t>
            </a:r>
            <a:b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●"/>
            </a:pPr>
            <a:r>
              <a:rPr lang="en" sz="1000">
                <a:solidFill>
                  <a:srgbClr val="F3F3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Attributes: 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Score</a:t>
            </a:r>
            <a:endParaRPr sz="1000">
              <a:solidFill>
                <a:srgbClr val="F3F3F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Medium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Language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Genre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Series or Movies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Director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Writer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Montserrat ExtraLight"/>
              <a:buChar char="○"/>
            </a:pPr>
            <a:r>
              <a:rPr lang="en" sz="1000">
                <a:solidFill>
                  <a:srgbClr val="F3F3F3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Duration</a:t>
            </a:r>
            <a:endParaRPr sz="1000">
              <a:solidFill>
                <a:srgbClr val="F3F3F3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782925" y="4658100"/>
            <a:ext cx="269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Refer to Appendix A for Visualizations</a:t>
            </a:r>
            <a:endParaRPr i="1" sz="9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DISTRIBUTION OF SHOWS AND MOVIES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134988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DISTRIBUTION OF GENRES OVER SHOWS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815388"/>
            <a:ext cx="4099512" cy="40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DISTRIBUTION OF GENRES OVER MOVIES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626" y="739200"/>
            <a:ext cx="4158750" cy="4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166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DIRECTOR RATINGS OVER MOVIES</a:t>
            </a:r>
            <a:endParaRPr>
              <a:solidFill>
                <a:schemeClr val="dk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101338"/>
            <a:ext cx="5724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