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2" r:id="rId5"/>
    <p:sldId id="257" r:id="rId6"/>
    <p:sldId id="263" r:id="rId7"/>
    <p:sldId id="264" r:id="rId8"/>
    <p:sldId id="265" r:id="rId9"/>
    <p:sldId id="260"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35C3D0-8E1A-4137-89CD-B8D2D77B42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E35C3D0-8E1A-4137-89CD-B8D2D77B42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E35C3D0-8E1A-4137-89CD-B8D2D77B42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E35C3D0-8E1A-4137-89CD-B8D2D77B42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35C3D0-8E1A-4137-89CD-B8D2D77B42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E35C3D0-8E1A-4137-89CD-B8D2D77B42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E35C3D0-8E1A-4137-89CD-B8D2D77B428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35C3D0-8E1A-4137-89CD-B8D2D77B428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5C3D0-8E1A-4137-89CD-B8D2D77B428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E35C3D0-8E1A-4137-89CD-B8D2D77B42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E35C3D0-8E1A-4137-89CD-B8D2D77B42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BAAAD-84B5-40A0-A26C-FF658548CAB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5C3D0-8E1A-4137-89CD-B8D2D77B428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BAAAD-84B5-40A0-A26C-FF658548CAB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mn-lt"/>
              </a:rPr>
              <a:t>Finance Topic : Interoperability among Clearing Corporations</a:t>
            </a:r>
            <a:endParaRPr lang="en-IN" sz="3200" b="1" dirty="0">
              <a:latin typeface="+mn-lt"/>
            </a:endParaRPr>
          </a:p>
        </p:txBody>
      </p:sp>
      <p:sp>
        <p:nvSpPr>
          <p:cNvPr id="3" name="Content Placeholder 2"/>
          <p:cNvSpPr>
            <a:spLocks noGrp="1"/>
          </p:cNvSpPr>
          <p:nvPr>
            <p:ph idx="1"/>
          </p:nvPr>
        </p:nvSpPr>
        <p:spPr>
          <a:xfrm>
            <a:off x="863600" y="1993900"/>
            <a:ext cx="6883400" cy="2667000"/>
          </a:xfrm>
        </p:spPr>
        <p:txBody>
          <a:bodyPr>
            <a:normAutofit fontScale="40000" lnSpcReduction="20000"/>
          </a:bodyPr>
          <a:lstStyle/>
          <a:p>
            <a:pPr marL="3657600" lvl="8" indent="0" algn="ctr">
              <a:buNone/>
            </a:pPr>
            <a:endParaRPr lang="en-US" dirty="0"/>
          </a:p>
          <a:p>
            <a:pPr marL="3657600" lvl="8" indent="0" algn="ctr">
              <a:buNone/>
            </a:pPr>
            <a:endParaRPr lang="en-IN" dirty="0"/>
          </a:p>
          <a:p>
            <a:pPr marL="3657600" lvl="8" indent="0" algn="ctr">
              <a:buNone/>
            </a:pPr>
            <a:endParaRPr lang="en-IN" dirty="0"/>
          </a:p>
          <a:p>
            <a:pPr marL="3657600" lvl="8" indent="0" algn="ctr">
              <a:buNone/>
            </a:pPr>
            <a:endParaRPr lang="en-IN" dirty="0"/>
          </a:p>
          <a:p>
            <a:pPr marL="3657600" lvl="8" indent="0" algn="ctr">
              <a:buNone/>
            </a:pPr>
            <a:endParaRPr lang="en-IN" dirty="0"/>
          </a:p>
          <a:p>
            <a:pPr marL="3657600" lvl="8" indent="0" algn="ctr">
              <a:buNone/>
            </a:pPr>
            <a:endParaRPr lang="en-IN" sz="5000" dirty="0"/>
          </a:p>
          <a:p>
            <a:pPr marL="3657600" lvl="8" indent="0" algn="ctr">
              <a:buNone/>
            </a:pPr>
            <a:r>
              <a:rPr lang="en-IN" sz="5000" b="1" dirty="0"/>
              <a:t>Prepared and presented By:</a:t>
            </a:r>
            <a:endParaRPr lang="en-IN" sz="5000" b="1" dirty="0"/>
          </a:p>
          <a:p>
            <a:pPr marL="3657600" lvl="8" indent="0" algn="ctr">
              <a:buNone/>
            </a:pPr>
            <a:endParaRPr lang="en-IN" sz="5000" dirty="0"/>
          </a:p>
          <a:p>
            <a:pPr marL="3657600" lvl="8" indent="0" algn="ctr">
              <a:buNone/>
            </a:pPr>
            <a:r>
              <a:rPr lang="en-IN" sz="5000" dirty="0"/>
              <a:t>Nikhil </a:t>
            </a:r>
            <a:r>
              <a:rPr lang="en-IN" sz="5000" dirty="0" err="1"/>
              <a:t>Gaglani</a:t>
            </a:r>
            <a:endParaRPr lang="en-IN" sz="5000" dirty="0"/>
          </a:p>
          <a:p>
            <a:pPr marL="3657600" lvl="8" indent="0" algn="ctr">
              <a:buNone/>
            </a:pPr>
            <a:endParaRPr lang="en-IN" sz="5000" dirty="0"/>
          </a:p>
          <a:p>
            <a:pPr marL="3657600" lvl="8" indent="0" algn="ctr">
              <a:buNone/>
            </a:pPr>
            <a:r>
              <a:rPr lang="en-IN" sz="5000" dirty="0"/>
              <a:t>Dy. Manager Angel Broking</a:t>
            </a:r>
            <a:endParaRPr lang="en-IN" sz="5000" dirty="0"/>
          </a:p>
          <a:p>
            <a:pPr marL="3657600" lvl="8" indent="0" algn="ct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Source:</a:t>
            </a:r>
            <a:endParaRPr lang="en-IN" sz="3200" b="1" dirty="0"/>
          </a:p>
        </p:txBody>
      </p:sp>
      <p:sp>
        <p:nvSpPr>
          <p:cNvPr id="3" name="Content Placeholder 2"/>
          <p:cNvSpPr>
            <a:spLocks noGrp="1"/>
          </p:cNvSpPr>
          <p:nvPr>
            <p:ph idx="1"/>
          </p:nvPr>
        </p:nvSpPr>
        <p:spPr>
          <a:xfrm>
            <a:off x="838200" y="1825625"/>
            <a:ext cx="10515600" cy="1895475"/>
          </a:xfrm>
        </p:spPr>
        <p:txBody>
          <a:bodyPr>
            <a:normAutofit/>
          </a:bodyPr>
          <a:lstStyle/>
          <a:p>
            <a:r>
              <a:rPr lang="en-IN" sz="2000" dirty="0"/>
              <a:t>Interoperability among Clearing Corporations (Draft Operating Guidelines Jointly issued by Indian Clearing Corporation Ltd., Metropolitan Clearing Corporation Ltd., NSE Clearing Ltd.)</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3863"/>
            <a:ext cx="9144000" cy="477837"/>
          </a:xfrm>
        </p:spPr>
        <p:txBody>
          <a:bodyPr>
            <a:noAutofit/>
          </a:bodyPr>
          <a:lstStyle/>
          <a:p>
            <a:r>
              <a:rPr lang="en-IN" sz="3200" b="1" dirty="0">
                <a:latin typeface="+mn-lt"/>
              </a:rPr>
              <a:t>Interoperability among Clearing Corporations</a:t>
            </a:r>
            <a:endParaRPr lang="en-IN" sz="3200" b="1" dirty="0">
              <a:latin typeface="+mn-lt"/>
            </a:endParaRPr>
          </a:p>
        </p:txBody>
      </p:sp>
      <p:sp>
        <p:nvSpPr>
          <p:cNvPr id="3" name="Subtitle 2"/>
          <p:cNvSpPr>
            <a:spLocks noGrp="1"/>
          </p:cNvSpPr>
          <p:nvPr>
            <p:ph type="subTitle" idx="1"/>
          </p:nvPr>
        </p:nvSpPr>
        <p:spPr>
          <a:xfrm>
            <a:off x="1524000" y="1193800"/>
            <a:ext cx="9144000" cy="2895600"/>
          </a:xfrm>
        </p:spPr>
        <p:txBody>
          <a:bodyPr>
            <a:normAutofit/>
          </a:bodyPr>
          <a:lstStyle/>
          <a:p>
            <a:pPr algn="l"/>
            <a:r>
              <a:rPr lang="en-IN" sz="1800" dirty="0"/>
              <a:t>What is Interoperability among Clearing Corporations?</a:t>
            </a:r>
            <a:endParaRPr lang="en-IN" sz="1800" dirty="0"/>
          </a:p>
          <a:p>
            <a:pPr algn="l"/>
            <a:endParaRPr lang="en-IN" sz="1800" dirty="0"/>
          </a:p>
          <a:p>
            <a:pPr marL="342900" indent="-342900" algn="l">
              <a:buFont typeface="Arial" panose="020B0604020202020204" pitchFamily="34" charset="0"/>
              <a:buChar char="•"/>
            </a:pPr>
            <a:r>
              <a:rPr lang="en-IN" sz="1800" dirty="0"/>
              <a:t>To allow market participants to consolidate their clearing and settlement functions at a single Clearing Corporations</a:t>
            </a:r>
            <a:endParaRPr lang="en-IN" sz="1800" dirty="0"/>
          </a:p>
          <a:p>
            <a:pPr algn="l"/>
            <a:endParaRPr lang="en-IN" sz="1800" dirty="0"/>
          </a:p>
          <a:p>
            <a:pPr marL="342900" indent="-342900" algn="l">
              <a:buFont typeface="Arial" panose="020B0604020202020204" pitchFamily="34" charset="0"/>
              <a:buChar char="•"/>
            </a:pPr>
            <a:r>
              <a:rPr lang="en-IN" sz="1800" dirty="0"/>
              <a:t>Interoperability is a mechanism by which one clearing corporation could be used to execute and settle trades of any exchange</a:t>
            </a:r>
            <a:endParaRPr lang="en-IN" sz="1800" dirty="0"/>
          </a:p>
          <a:p>
            <a:pPr marL="342900" indent="-342900" algn="l">
              <a:buFont typeface="Arial" panose="020B0604020202020204" pitchFamily="34" charset="0"/>
              <a:buChar char="•"/>
            </a:pPr>
            <a:endParaRPr lang="en-IN" sz="1800" dirty="0"/>
          </a:p>
          <a:p>
            <a:pPr marL="342900" indent="-342900" algn="l">
              <a:buFont typeface="Arial" panose="020B0604020202020204" pitchFamily="34" charset="0"/>
              <a:buChar char="•"/>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mn-lt"/>
              </a:rPr>
              <a:t>Interoperability among Clearing Corporations</a:t>
            </a:r>
            <a:endParaRPr lang="en-IN" sz="3200" b="1" dirty="0">
              <a:latin typeface="+mn-lt"/>
            </a:endParaRPr>
          </a:p>
        </p:txBody>
      </p:sp>
      <p:sp>
        <p:nvSpPr>
          <p:cNvPr id="3" name="Content Placeholder 2"/>
          <p:cNvSpPr>
            <a:spLocks noGrp="1"/>
          </p:cNvSpPr>
          <p:nvPr>
            <p:ph idx="1"/>
          </p:nvPr>
        </p:nvSpPr>
        <p:spPr>
          <a:xfrm>
            <a:off x="838200" y="1825625"/>
            <a:ext cx="10515600" cy="3533775"/>
          </a:xfrm>
        </p:spPr>
        <p:txBody>
          <a:bodyPr/>
          <a:lstStyle/>
          <a:p>
            <a:pPr marL="0" indent="0">
              <a:buNone/>
            </a:pPr>
            <a:r>
              <a:rPr lang="en-IN" sz="1800" b="1" dirty="0"/>
              <a:t>Key Players </a:t>
            </a:r>
            <a:endParaRPr lang="en-IN" sz="1800" b="1" dirty="0"/>
          </a:p>
          <a:p>
            <a:pPr marL="0" indent="0">
              <a:buNone/>
            </a:pPr>
            <a:endParaRPr lang="en-IN" sz="1800" b="1" dirty="0"/>
          </a:p>
          <a:p>
            <a:r>
              <a:rPr lang="en-IN" sz="1800" dirty="0"/>
              <a:t>NSE &gt; National Stock Exchange Clearing Corporation Ltd and </a:t>
            </a:r>
            <a:endParaRPr lang="en-IN" sz="1800" dirty="0"/>
          </a:p>
          <a:p>
            <a:pPr marL="0" indent="0">
              <a:buNone/>
            </a:pPr>
            <a:endParaRPr lang="en-IN" sz="1800" dirty="0"/>
          </a:p>
          <a:p>
            <a:r>
              <a:rPr lang="en-IN" sz="1800" dirty="0"/>
              <a:t>BSE&gt; Indian Clearing Corporation, should be allowed to interoperate as they meet the minimum capital requirement. </a:t>
            </a:r>
            <a:endParaRPr lang="en-IN" sz="1800" dirty="0"/>
          </a:p>
          <a:p>
            <a:pPr marL="0" indent="0">
              <a:buNone/>
            </a:pPr>
            <a:endParaRPr lang="en-IN" sz="1800" dirty="0"/>
          </a:p>
          <a:p>
            <a:r>
              <a:rPr lang="en-IN" sz="1800" dirty="0"/>
              <a:t>Metropolitan Clearing Corporation Ltd</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normAutofit/>
          </a:bodyPr>
          <a:lstStyle/>
          <a:p>
            <a:pPr algn="ctr"/>
            <a:r>
              <a:rPr lang="en-IN" sz="3200" b="1" dirty="0">
                <a:latin typeface="+mn-lt"/>
              </a:rPr>
              <a:t>Structure of Clearing Corporation (CC)</a:t>
            </a:r>
            <a:endParaRPr lang="en-IN" sz="3200" b="1" dirty="0">
              <a:latin typeface="+mn-lt"/>
            </a:endParaRPr>
          </a:p>
        </p:txBody>
      </p:sp>
      <p:sp>
        <p:nvSpPr>
          <p:cNvPr id="3" name="Content Placeholder 2"/>
          <p:cNvSpPr>
            <a:spLocks noGrp="1"/>
          </p:cNvSpPr>
          <p:nvPr>
            <p:ph idx="1"/>
          </p:nvPr>
        </p:nvSpPr>
        <p:spPr>
          <a:xfrm>
            <a:off x="838200" y="1308100"/>
            <a:ext cx="7010400" cy="4868863"/>
          </a:xfrm>
        </p:spPr>
        <p:txBody>
          <a:bodyPr>
            <a:normAutofit fontScale="77500" lnSpcReduction="20000"/>
          </a:bodyPr>
          <a:lstStyle/>
          <a:p>
            <a:pPr marL="0" indent="0">
              <a:buNone/>
            </a:pPr>
            <a:r>
              <a:rPr lang="en-US" sz="2300" b="1" dirty="0"/>
              <a:t>Current Model :</a:t>
            </a:r>
            <a:endParaRPr lang="en-US" sz="2300" b="1" dirty="0"/>
          </a:p>
          <a:p>
            <a:r>
              <a:rPr lang="en-IN" sz="2300" dirty="0"/>
              <a:t>Under the current framework, the exchanges and clearing corporations operate under a vertically integrated model wherein the clearing and settlement of trades executed on an exchange is done by a dedicated and single clearing corporation.</a:t>
            </a:r>
            <a:endParaRPr lang="en-IN" sz="2300" dirty="0"/>
          </a:p>
          <a:p>
            <a:r>
              <a:rPr lang="en-IN" sz="2300" dirty="0"/>
              <a:t>Trading members trading on multiple exchanges need to make arrangements for clearing with clearing corporations of respective exchanges, </a:t>
            </a:r>
            <a:endParaRPr lang="en-IN" sz="2300" dirty="0"/>
          </a:p>
          <a:p>
            <a:r>
              <a:rPr lang="en-IN" sz="2300" dirty="0"/>
              <a:t>Need to clear and settle deals with the clearing corporations of respective exchanges separately.</a:t>
            </a:r>
            <a:endParaRPr lang="en-IN" sz="2300" dirty="0"/>
          </a:p>
          <a:p>
            <a:pPr marL="0" indent="0">
              <a:buNone/>
            </a:pPr>
            <a:r>
              <a:rPr lang="en-IN" sz="2300" b="1" dirty="0"/>
              <a:t>Dis Advantage of Current Model</a:t>
            </a:r>
            <a:endParaRPr lang="en-IN" sz="2300" b="1" dirty="0"/>
          </a:p>
          <a:p>
            <a:r>
              <a:rPr lang="en-IN" sz="2300" dirty="0"/>
              <a:t>The current model hinders competition among exchanges. </a:t>
            </a:r>
            <a:endParaRPr lang="en-IN" sz="2300" dirty="0"/>
          </a:p>
          <a:p>
            <a:r>
              <a:rPr lang="en-IN" sz="2300" dirty="0"/>
              <a:t>It favours the monopoly platform and makes it expensive for traders to take positions. </a:t>
            </a:r>
            <a:endParaRPr lang="en-IN" sz="2300" dirty="0"/>
          </a:p>
          <a:p>
            <a:r>
              <a:rPr lang="en-IN" sz="2300" dirty="0"/>
              <a:t>This vitiates increased participation as the current model requires traders to finance multiple margin requirements. </a:t>
            </a:r>
            <a:endParaRPr lang="en-IN" sz="2300" dirty="0"/>
          </a:p>
          <a:p>
            <a:r>
              <a:rPr lang="en-IN" sz="2300" dirty="0"/>
              <a:t>It is the reason for loss of market share for exchanges such as the BSE.</a:t>
            </a:r>
            <a:r>
              <a:rPr lang="en-IN" dirty="0"/>
              <a:t> </a:t>
            </a:r>
            <a:br>
              <a:rPr lang="en-IN" sz="1800" dirty="0"/>
            </a:br>
            <a:endParaRPr lang="en-IN" sz="1800" b="1" dirty="0"/>
          </a:p>
          <a:p>
            <a:pPr marL="0" indent="0">
              <a:buNone/>
            </a:pPr>
            <a:endParaRPr lang="en-IN" sz="1800" b="1" dirty="0"/>
          </a:p>
        </p:txBody>
      </p:sp>
      <p:pic>
        <p:nvPicPr>
          <p:cNvPr id="4" name="Picture 3"/>
          <p:cNvPicPr>
            <a:picLocks noChangeAspect="1"/>
          </p:cNvPicPr>
          <p:nvPr/>
        </p:nvPicPr>
        <p:blipFill>
          <a:blip r:embed="rId1"/>
          <a:stretch>
            <a:fillRect/>
          </a:stretch>
        </p:blipFill>
        <p:spPr>
          <a:xfrm>
            <a:off x="7848600" y="1447800"/>
            <a:ext cx="4295775" cy="3784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6184900" cy="4351338"/>
          </a:xfrm>
        </p:spPr>
        <p:txBody>
          <a:bodyPr>
            <a:normAutofit/>
          </a:bodyPr>
          <a:lstStyle/>
          <a:p>
            <a:r>
              <a:rPr lang="en-IN" sz="1800" dirty="0"/>
              <a:t>Under CC Interoperability, a Clearing Member may maintain association with a single clearing corporation. </a:t>
            </a:r>
            <a:endParaRPr lang="en-IN" sz="1800" dirty="0"/>
          </a:p>
          <a:p>
            <a:r>
              <a:rPr lang="en-IN" sz="1800" dirty="0"/>
              <a:t>The trades executed on multiple exchanges can be consolidated into a single Clearing Corporation for the clearing member </a:t>
            </a:r>
            <a:endParaRPr lang="en-IN" sz="1800" dirty="0"/>
          </a:p>
          <a:p>
            <a:r>
              <a:rPr lang="en-IN" sz="1800" dirty="0"/>
              <a:t>No strict one-to-one association of exchanges and clearing corporations.</a:t>
            </a:r>
            <a:endParaRPr lang="en-IN" sz="1800" dirty="0"/>
          </a:p>
          <a:p>
            <a:r>
              <a:rPr lang="en-IN" sz="1800" dirty="0"/>
              <a:t>The trades for custodial participants trading through multiple trading members but clearing through a single clearing member may also be cleared by the clearing member with a single clearing corporation. </a:t>
            </a:r>
            <a:endParaRPr lang="en-IN" sz="1800" dirty="0"/>
          </a:p>
        </p:txBody>
      </p:sp>
      <p:sp>
        <p:nvSpPr>
          <p:cNvPr id="4" name="Title 1"/>
          <p:cNvSpPr>
            <a:spLocks noGrp="1"/>
          </p:cNvSpPr>
          <p:nvPr>
            <p:ph type="title"/>
          </p:nvPr>
        </p:nvSpPr>
        <p:spPr>
          <a:xfrm>
            <a:off x="838200" y="365125"/>
            <a:ext cx="10515600" cy="1325563"/>
          </a:xfrm>
        </p:spPr>
        <p:txBody>
          <a:bodyPr>
            <a:normAutofit/>
          </a:bodyPr>
          <a:lstStyle/>
          <a:p>
            <a:pPr algn="ctr"/>
            <a:r>
              <a:rPr lang="en-IN" sz="3200" b="1" dirty="0">
                <a:latin typeface="+mn-lt"/>
              </a:rPr>
              <a:t>Structure of Clearing Corporation (CC) Interoperability</a:t>
            </a:r>
            <a:endParaRPr lang="en-IN" sz="3200" b="1" dirty="0">
              <a:latin typeface="+mn-lt"/>
            </a:endParaRPr>
          </a:p>
        </p:txBody>
      </p:sp>
      <p:pic>
        <p:nvPicPr>
          <p:cNvPr id="5" name="Picture 4"/>
          <p:cNvPicPr>
            <a:picLocks noChangeAspect="1"/>
          </p:cNvPicPr>
          <p:nvPr/>
        </p:nvPicPr>
        <p:blipFill>
          <a:blip r:embed="rId1"/>
          <a:stretch>
            <a:fillRect/>
          </a:stretch>
        </p:blipFill>
        <p:spPr>
          <a:xfrm>
            <a:off x="7023100" y="3651250"/>
            <a:ext cx="2962275" cy="2933700"/>
          </a:xfrm>
          <a:prstGeom prst="rect">
            <a:avLst/>
          </a:prstGeom>
        </p:spPr>
      </p:pic>
      <p:pic>
        <p:nvPicPr>
          <p:cNvPr id="6" name="Picture 5"/>
          <p:cNvPicPr>
            <a:picLocks noChangeAspect="1"/>
          </p:cNvPicPr>
          <p:nvPr/>
        </p:nvPicPr>
        <p:blipFill>
          <a:blip r:embed="rId2"/>
          <a:stretch>
            <a:fillRect/>
          </a:stretch>
        </p:blipFill>
        <p:spPr>
          <a:xfrm>
            <a:off x="9196387" y="1400969"/>
            <a:ext cx="2714625" cy="2600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mn-lt"/>
              </a:rPr>
              <a:t>Products covered under Clearing Corporation (CC) Interoperability</a:t>
            </a:r>
            <a:endParaRPr lang="en-IN" sz="3200" dirty="0">
              <a:latin typeface="+mn-lt"/>
            </a:endParaRPr>
          </a:p>
        </p:txBody>
      </p:sp>
      <p:sp>
        <p:nvSpPr>
          <p:cNvPr id="3" name="Content Placeholder 2"/>
          <p:cNvSpPr>
            <a:spLocks noGrp="1"/>
          </p:cNvSpPr>
          <p:nvPr>
            <p:ph idx="1"/>
          </p:nvPr>
        </p:nvSpPr>
        <p:spPr>
          <a:xfrm>
            <a:off x="838200" y="1825625"/>
            <a:ext cx="10515600" cy="3381375"/>
          </a:xfrm>
        </p:spPr>
        <p:txBody>
          <a:bodyPr>
            <a:normAutofit/>
          </a:bodyPr>
          <a:lstStyle/>
          <a:p>
            <a:r>
              <a:rPr lang="en-IN" sz="2000" dirty="0"/>
              <a:t>All products under the Cash Market Segment, F&amp;O Segment, Currency Derivatives Segment (including Interest Rate derivatives), and Debt Segment (except Tri-party Repo and Trade Reporting Platform) will be covered under CC Interoperability. </a:t>
            </a:r>
            <a:endParaRPr lang="en-IN" sz="2000" dirty="0"/>
          </a:p>
          <a:p>
            <a:r>
              <a:rPr lang="en-IN" sz="2000" dirty="0"/>
              <a:t>The interoperability arrangement will be applicable for exchange traded products only. </a:t>
            </a:r>
            <a:endParaRPr lang="en-IN" sz="2000" dirty="0"/>
          </a:p>
          <a:p>
            <a:r>
              <a:rPr lang="en-IN" sz="2000" dirty="0"/>
              <a:t>The Order collection mechanisms/schemes such as Offer for Sale, Mutual Funds Service Scheme, Buy-back/Tender Offer schemes, Non-competitive bidding, Primary bidding of SGB etc. are not covered under interoperability. </a:t>
            </a:r>
            <a:endParaRPr lang="en-IN" sz="2000" dirty="0"/>
          </a:p>
          <a:p>
            <a:r>
              <a:rPr lang="en-IN" sz="2000" dirty="0"/>
              <a:t>Securities Lending and Borrowing Scheme is not included under interoperability since the scheme is operated by Clearing Corporation as an Approved Intermediary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5100"/>
            <a:ext cx="6553200" cy="5334000"/>
          </a:xfrm>
        </p:spPr>
        <p:txBody>
          <a:bodyPr>
            <a:noAutofit/>
          </a:bodyPr>
          <a:lstStyle/>
          <a:p>
            <a:pPr marL="0" indent="0">
              <a:buNone/>
            </a:pPr>
            <a:r>
              <a:rPr lang="en-IN" sz="1200" b="1" dirty="0"/>
              <a:t>Allocation and confirmation process in cash market</a:t>
            </a:r>
            <a:endParaRPr lang="en-IN" sz="1200" b="1" dirty="0"/>
          </a:p>
          <a:p>
            <a:r>
              <a:rPr lang="en-IN" sz="1200" dirty="0"/>
              <a:t>“Allocating Clearing Corporation (Allocating CC)” &gt; clearing corporation through which the clearing member of the trading member executing the trade is clearing the trades. </a:t>
            </a:r>
            <a:endParaRPr lang="en-IN" sz="1200" dirty="0"/>
          </a:p>
          <a:p>
            <a:r>
              <a:rPr lang="en-IN" sz="1200" dirty="0"/>
              <a:t>“Confirmation Clearing Corporation (Confirmation CC)” &gt; clearing corporation through which the custodian of the custodial participant involved is clearing the trades. </a:t>
            </a:r>
            <a:endParaRPr lang="en-IN" sz="1200" dirty="0"/>
          </a:p>
          <a:p>
            <a:r>
              <a:rPr lang="en-IN" sz="1200" dirty="0"/>
              <a:t>Institutional client “I” is associated with custody “IC” who has designated CC-1. </a:t>
            </a:r>
            <a:endParaRPr lang="en-IN" sz="1200" dirty="0"/>
          </a:p>
          <a:p>
            <a:r>
              <a:rPr lang="en-IN" sz="1200" dirty="0"/>
              <a:t>The client “I” trades through brokers “K” and “M”, who are SCMs and have designated CC-1 and CC-2 respectively. The client “I” may trade on all exchanges through each of the brokers. </a:t>
            </a:r>
            <a:endParaRPr lang="en-IN" sz="1200" dirty="0"/>
          </a:p>
          <a:p>
            <a:r>
              <a:rPr lang="en-IN" sz="1200" dirty="0"/>
              <a:t> Institutional client “H” is associated with custody “HC” who has designated CC-2. </a:t>
            </a:r>
            <a:endParaRPr lang="en-IN" sz="1200" dirty="0"/>
          </a:p>
          <a:p>
            <a:r>
              <a:rPr lang="en-IN" sz="1200" dirty="0"/>
              <a:t> Client “H” also trades through brokers “K” and “M” </a:t>
            </a:r>
            <a:endParaRPr lang="en-IN" sz="1200" dirty="0"/>
          </a:p>
          <a:p>
            <a:pPr marL="0" indent="0">
              <a:buNone/>
            </a:pPr>
            <a:r>
              <a:rPr lang="en-IN" sz="1200" b="1" dirty="0"/>
              <a:t>Allocation Process </a:t>
            </a:r>
            <a:endParaRPr lang="en-IN" sz="1200" b="1" dirty="0"/>
          </a:p>
          <a:p>
            <a:r>
              <a:rPr lang="en-IN" sz="1200" dirty="0"/>
              <a:t>Allocation CC will be as per the CC mapped to the executing broker. In this example “K” will perform allocation at CC-1 and “M” will perform allocation at CC-2; regardless of the exchange on which the trades are executed. </a:t>
            </a:r>
            <a:endParaRPr lang="en-IN" sz="1200" dirty="0"/>
          </a:p>
          <a:p>
            <a:r>
              <a:rPr lang="en-IN" sz="1200" dirty="0"/>
              <a:t>The allocation will be done by “K” and “M” using the allocation facility provided by each CC, the manner, file structures etc. will be as per the facility of the CC, regardless of the exchange where the trade is executed. </a:t>
            </a:r>
            <a:endParaRPr lang="en-IN" sz="1200" dirty="0"/>
          </a:p>
          <a:p>
            <a:pPr marL="0" indent="0">
              <a:buNone/>
            </a:pPr>
            <a:r>
              <a:rPr lang="en-IN" sz="1200" b="1" dirty="0"/>
              <a:t>Confirmation and rejection </a:t>
            </a:r>
            <a:endParaRPr lang="en-IN" sz="1200" b="1" dirty="0"/>
          </a:p>
          <a:p>
            <a:r>
              <a:rPr lang="en-IN" sz="1200" dirty="0"/>
              <a:t>Confirmation will be done by the custodian using the facility provided by confirmation CC. In this example, “IC” will confirm trades of “I” executed by both “K” and “M” in all the exchanges, using the confirmation facility provided by CC-1.</a:t>
            </a:r>
            <a:endParaRPr lang="en-IN" sz="1200" dirty="0"/>
          </a:p>
          <a:p>
            <a:r>
              <a:rPr lang="en-IN" sz="1200" dirty="0"/>
              <a:t>Trades once confirmed cannot be rejected or vice-versa.</a:t>
            </a:r>
            <a:endParaRPr lang="en-IN" sz="1200" dirty="0"/>
          </a:p>
        </p:txBody>
      </p:sp>
      <p:sp>
        <p:nvSpPr>
          <p:cNvPr id="4" name="Title 1"/>
          <p:cNvSpPr>
            <a:spLocks noGrp="1"/>
          </p:cNvSpPr>
          <p:nvPr>
            <p:ph type="title"/>
          </p:nvPr>
        </p:nvSpPr>
        <p:spPr>
          <a:xfrm>
            <a:off x="838200" y="365125"/>
            <a:ext cx="10515600" cy="1325563"/>
          </a:xfrm>
        </p:spPr>
        <p:txBody>
          <a:bodyPr>
            <a:noAutofit/>
          </a:bodyPr>
          <a:lstStyle/>
          <a:p>
            <a:pPr algn="ctr"/>
            <a:r>
              <a:rPr lang="en-IN" sz="3200" b="1" dirty="0">
                <a:latin typeface="+mn-lt"/>
              </a:rPr>
              <a:t>Interoperability among Clearing Corporations</a:t>
            </a:r>
            <a:endParaRPr lang="en-IN" sz="3200" b="1" dirty="0">
              <a:latin typeface="+mn-lt"/>
            </a:endParaRPr>
          </a:p>
        </p:txBody>
      </p:sp>
      <p:pic>
        <p:nvPicPr>
          <p:cNvPr id="5" name="Picture 4"/>
          <p:cNvPicPr>
            <a:picLocks noChangeAspect="1"/>
          </p:cNvPicPr>
          <p:nvPr/>
        </p:nvPicPr>
        <p:blipFill>
          <a:blip r:embed="rId1"/>
          <a:stretch>
            <a:fillRect/>
          </a:stretch>
        </p:blipFill>
        <p:spPr>
          <a:xfrm>
            <a:off x="7305675" y="1690688"/>
            <a:ext cx="4886325" cy="3962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875"/>
          </a:xfrm>
        </p:spPr>
        <p:txBody>
          <a:bodyPr>
            <a:normAutofit/>
          </a:bodyPr>
          <a:lstStyle/>
          <a:p>
            <a:pPr algn="ctr"/>
            <a:r>
              <a:rPr lang="en-US" sz="3200" b="1" dirty="0"/>
              <a:t>Advantage of Interoperability</a:t>
            </a:r>
            <a:endParaRPr lang="en-IN" sz="3200" b="1" dirty="0"/>
          </a:p>
        </p:txBody>
      </p:sp>
      <p:sp>
        <p:nvSpPr>
          <p:cNvPr id="3" name="Content Placeholder 2"/>
          <p:cNvSpPr>
            <a:spLocks noGrp="1"/>
          </p:cNvSpPr>
          <p:nvPr>
            <p:ph idx="1"/>
          </p:nvPr>
        </p:nvSpPr>
        <p:spPr>
          <a:xfrm>
            <a:off x="838200" y="1482725"/>
            <a:ext cx="10515600" cy="5375275"/>
          </a:xfrm>
        </p:spPr>
        <p:txBody>
          <a:bodyPr>
            <a:noAutofit/>
          </a:bodyPr>
          <a:lstStyle/>
          <a:p>
            <a:r>
              <a:rPr lang="en-IN" sz="1800" dirty="0"/>
              <a:t>Interoperability gives flexibility to trade a security on multiple platforms and yet settle it at one place, thereby cutting margin requirements</a:t>
            </a:r>
            <a:endParaRPr lang="en-IN" sz="1800" dirty="0"/>
          </a:p>
          <a:p>
            <a:endParaRPr lang="en-IN" sz="1800" dirty="0"/>
          </a:p>
          <a:p>
            <a:r>
              <a:rPr lang="en-IN" sz="1800" dirty="0"/>
              <a:t>To interoperate, the CCPs arrange to pool in cash and collateral among themselves so that one user can execute or clear trades with a counterparty of the other CCP. </a:t>
            </a:r>
            <a:endParaRPr lang="en-IN" sz="1800" dirty="0"/>
          </a:p>
          <a:p>
            <a:pPr marL="0" indent="0">
              <a:buNone/>
            </a:pPr>
            <a:endParaRPr lang="en-IN" sz="1800" dirty="0"/>
          </a:p>
          <a:p>
            <a:r>
              <a:rPr lang="en-IN" sz="1800" dirty="0"/>
              <a:t>When users direct their trades for clearing by a single CCP, regardless of where it was executed, it reduces risk and cuts cost. </a:t>
            </a:r>
            <a:endParaRPr lang="en-IN" sz="1800" dirty="0"/>
          </a:p>
          <a:p>
            <a:pPr marL="0" indent="0">
              <a:buNone/>
            </a:pPr>
            <a:endParaRPr lang="en-IN" sz="1800" dirty="0"/>
          </a:p>
          <a:p>
            <a:r>
              <a:rPr lang="en-IN" sz="1800" dirty="0"/>
              <a:t>large funds is managed centrally, making the overall system immune to risks.</a:t>
            </a:r>
            <a:endParaRPr lang="en-IN" sz="1800" dirty="0"/>
          </a:p>
          <a:p>
            <a:pPr marL="0" indent="0">
              <a:buNone/>
            </a:pPr>
            <a:r>
              <a:rPr lang="en-IN" sz="1800" dirty="0"/>
              <a:t> </a:t>
            </a:r>
            <a:endParaRPr lang="en-IN" sz="1800" dirty="0"/>
          </a:p>
          <a:p>
            <a:r>
              <a:rPr lang="en-IN" sz="1800" dirty="0"/>
              <a:t>Interoperability can boost volumes as consistency of clients to trade across exchanges will widen the market </a:t>
            </a:r>
            <a:endParaRPr lang="en-IN" sz="1800" dirty="0"/>
          </a:p>
          <a:p>
            <a:pPr marL="0" indent="0">
              <a:buNone/>
            </a:pPr>
            <a:endParaRPr lang="en-IN" sz="1800" dirty="0"/>
          </a:p>
          <a:p>
            <a:r>
              <a:rPr lang="en-IN" sz="1800" dirty="0"/>
              <a:t>Fewer procedures and movements of cash and securities due to pooling will cut operational risks. </a:t>
            </a: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Collateral and Risk Management</a:t>
            </a:r>
            <a:endParaRPr lang="en-IN" sz="3200" b="1" dirty="0"/>
          </a:p>
        </p:txBody>
      </p:sp>
      <p:sp>
        <p:nvSpPr>
          <p:cNvPr id="3" name="Content Placeholder 2"/>
          <p:cNvSpPr>
            <a:spLocks noGrp="1"/>
          </p:cNvSpPr>
          <p:nvPr>
            <p:ph idx="1"/>
          </p:nvPr>
        </p:nvSpPr>
        <p:spPr>
          <a:xfrm>
            <a:off x="838200" y="1825625"/>
            <a:ext cx="10515600" cy="3178175"/>
          </a:xfrm>
        </p:spPr>
        <p:txBody>
          <a:bodyPr>
            <a:normAutofit/>
          </a:bodyPr>
          <a:lstStyle/>
          <a:p>
            <a:r>
              <a:rPr lang="en-IN" sz="1800" dirty="0"/>
              <a:t>The clearing members shall maintain the collateral at clearing corporation(s) based on the model for choice of interoperability. </a:t>
            </a:r>
            <a:endParaRPr lang="en-IN" sz="1800" dirty="0"/>
          </a:p>
          <a:p>
            <a:r>
              <a:rPr lang="en-IN" sz="1800" dirty="0"/>
              <a:t>The collateral deposited at a CC for a given segment will be used for the margin requirements based on the transactions cleared through the CC in the respective segment as per current process; regardless of the exchange on which the trades are executed. </a:t>
            </a:r>
            <a:endParaRPr lang="en-IN" sz="1800" dirty="0"/>
          </a:p>
          <a:p>
            <a:r>
              <a:rPr lang="en-IN" sz="1800" dirty="0"/>
              <a:t>When the clearing corporations decide to place a trading/clearing member in Risk Reduction (RR)/Closeout mode, the clearing corporations will notify all exchanges and all exchanges will act on such instructions</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6133</Words>
  <Application>WPS Presentation</Application>
  <PresentationFormat>Widescreen</PresentationFormat>
  <Paragraphs>101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Microsoft YaHei</vt:lpstr>
      <vt:lpstr>Arial Unicode MS</vt:lpstr>
      <vt:lpstr>Calibri Light</vt:lpstr>
      <vt:lpstr>Office Theme</vt:lpstr>
      <vt:lpstr>Finance Topic : Interoperability among Clearing Corporations</vt:lpstr>
      <vt:lpstr>Interoperability among Clearing Corporations</vt:lpstr>
      <vt:lpstr>Interoperability among Clearing Corporations</vt:lpstr>
      <vt:lpstr>Structure of Clearing Corporation (CC)</vt:lpstr>
      <vt:lpstr>Structure of Clearing Corporation (CC) Interoperability</vt:lpstr>
      <vt:lpstr>Products covered under Clearing Corporation (CC) Interoperability</vt:lpstr>
      <vt:lpstr>Interoperability among Clearing Corporations</vt:lpstr>
      <vt:lpstr>Advantage of Interoperability</vt:lpstr>
      <vt:lpstr>Collateral and Risk Management</vt:lpstr>
      <vt:lpstr>Source: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 among Clearing Corporations</dc:title>
  <dc:creator>shri</dc:creator>
  <cp:lastModifiedBy>nikhil.gaglani</cp:lastModifiedBy>
  <cp:revision>24</cp:revision>
  <dcterms:created xsi:type="dcterms:W3CDTF">2019-06-28T17:27:00Z</dcterms:created>
  <dcterms:modified xsi:type="dcterms:W3CDTF">2019-06-29T04:00:47Z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