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60" r:id="rId3"/>
    <p:sldId id="257" r:id="rId4"/>
    <p:sldId id="291" r:id="rId5"/>
    <p:sldId id="258" r:id="rId6"/>
    <p:sldId id="259" r:id="rId7"/>
    <p:sldId id="265" r:id="rId8"/>
    <p:sldId id="262" r:id="rId9"/>
    <p:sldId id="261" r:id="rId10"/>
    <p:sldId id="266" r:id="rId11"/>
    <p:sldId id="268" r:id="rId12"/>
    <p:sldId id="269" r:id="rId13"/>
    <p:sldId id="270" r:id="rId14"/>
    <p:sldId id="28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71" r:id="rId33"/>
    <p:sldId id="293" r:id="rId34"/>
    <p:sldId id="292" r:id="rId35"/>
    <p:sldId id="263"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0BF7A/2OobClk5g/4D7oZZb0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C5C89C9-9142-4A95-8215-582222AC9F00}">
  <a:tblStyle styleId="{0C5C89C9-9142-4A95-8215-582222AC9F0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369454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346364f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3346364f9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 xmlns:p14="http://schemas.microsoft.com/office/powerpoint/2010/main" val="45574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3" name="Google Shape;13;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4" name="Google Shape;14;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9" name="Google Shape;39;p11"/>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0" name="Google Shape;40;p1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1" name="Google Shape;41;p1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2" name="Google Shape;42;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2"/>
          <p:cNvSpPr>
            <a:spLocks noGrp="1"/>
          </p:cNvSpPr>
          <p:nvPr>
            <p:ph type="pic" idx="2"/>
          </p:nvPr>
        </p:nvSpPr>
        <p:spPr>
          <a:xfrm>
            <a:off x="1792289" y="459581"/>
            <a:ext cx="5486400" cy="3086100"/>
          </a:xfrm>
          <a:prstGeom prst="rect">
            <a:avLst/>
          </a:prstGeom>
          <a:noFill/>
          <a:ln>
            <a:noFill/>
          </a:ln>
        </p:spPr>
      </p:sp>
      <p:sp>
        <p:nvSpPr>
          <p:cNvPr id="46" name="Google Shape;46;p12"/>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7" name="Google Shape;47;p1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1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9" name="Google Shape;49;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4" name="Google Shape;54;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5" name="Google Shape;55;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0"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1"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3346364f96_0_69"/>
          <p:cNvSpPr txBox="1"/>
          <p:nvPr/>
        </p:nvSpPr>
        <p:spPr>
          <a:xfrm>
            <a:off x="756744" y="1369550"/>
            <a:ext cx="7483365" cy="1200298"/>
          </a:xfrm>
          <a:prstGeom prst="rect">
            <a:avLst/>
          </a:prstGeom>
          <a:noFill/>
          <a:ln>
            <a:noFill/>
          </a:ln>
        </p:spPr>
        <p:txBody>
          <a:bodyPr spcFirstLastPara="1" wrap="square" lIns="91425" tIns="91425" rIns="91425" bIns="91425" anchor="t" anchorCtr="0">
            <a:spAutoFit/>
          </a:bodyPr>
          <a:lstStyle/>
          <a:p>
            <a:pPr lvl="0" algn="ctr"/>
            <a:r>
              <a:rPr lang="en-US" sz="3300" b="1" dirty="0">
                <a:latin typeface="Calibri"/>
                <a:ea typeface="Calibri"/>
                <a:cs typeface="Calibri"/>
                <a:sym typeface="Calibri"/>
              </a:rPr>
              <a:t>Self Diagnosable Human Disease Prediction </a:t>
            </a:r>
            <a:r>
              <a:rPr lang="en-US" sz="3300" b="1" dirty="0" smtClean="0">
                <a:latin typeface="Calibri"/>
                <a:ea typeface="Calibri"/>
                <a:cs typeface="Calibri"/>
                <a:sym typeface="Calibri"/>
              </a:rPr>
              <a:t>Using Machine Learning</a:t>
            </a:r>
          </a:p>
        </p:txBody>
      </p:sp>
      <p:sp>
        <p:nvSpPr>
          <p:cNvPr id="67" name="Google Shape;67;g13346364f96_0_69"/>
          <p:cNvSpPr txBox="1"/>
          <p:nvPr/>
        </p:nvSpPr>
        <p:spPr>
          <a:xfrm>
            <a:off x="791300" y="2820300"/>
            <a:ext cx="25971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u="sng" dirty="0">
                <a:latin typeface="Calibri"/>
                <a:ea typeface="Calibri"/>
                <a:cs typeface="Calibri"/>
                <a:sym typeface="Calibri"/>
              </a:rPr>
              <a:t>Guide Name:</a:t>
            </a:r>
          </a:p>
          <a:p>
            <a:pPr marL="0" lvl="0" indent="0" algn="l" rtl="0">
              <a:spcBef>
                <a:spcPts val="0"/>
              </a:spcBef>
              <a:spcAft>
                <a:spcPts val="0"/>
              </a:spcAft>
              <a:buNone/>
            </a:pPr>
            <a:r>
              <a:rPr lang="en" sz="2700" dirty="0">
                <a:latin typeface="Calibri"/>
                <a:ea typeface="Calibri"/>
                <a:cs typeface="Calibri"/>
                <a:sym typeface="Calibri"/>
              </a:rPr>
              <a:t>Mr. G. </a:t>
            </a:r>
            <a:r>
              <a:rPr lang="en" sz="2700" dirty="0" smtClean="0">
                <a:latin typeface="Calibri"/>
                <a:ea typeface="Calibri"/>
                <a:cs typeface="Calibri"/>
                <a:sym typeface="Calibri"/>
              </a:rPr>
              <a:t>Balram</a:t>
            </a:r>
          </a:p>
          <a:p>
            <a:pPr marL="0" lvl="0" indent="0" algn="l" rtl="0">
              <a:spcBef>
                <a:spcPts val="0"/>
              </a:spcBef>
              <a:spcAft>
                <a:spcPts val="0"/>
              </a:spcAft>
              <a:buNone/>
            </a:pPr>
            <a:r>
              <a:rPr lang="en" sz="2700" dirty="0" smtClean="0">
                <a:latin typeface="Calibri"/>
                <a:ea typeface="Calibri"/>
                <a:cs typeface="Calibri"/>
                <a:sym typeface="Calibri"/>
              </a:rPr>
              <a:t>(Asst. Professor)</a:t>
            </a:r>
          </a:p>
          <a:p>
            <a:pPr marL="0" lvl="0" indent="0" algn="l" rtl="0">
              <a:spcBef>
                <a:spcPts val="0"/>
              </a:spcBef>
              <a:spcAft>
                <a:spcPts val="0"/>
              </a:spcAft>
              <a:buNone/>
            </a:pPr>
            <a:r>
              <a:rPr lang="en" sz="2700" dirty="0" smtClean="0">
                <a:latin typeface="Calibri"/>
                <a:ea typeface="Calibri"/>
                <a:cs typeface="Calibri"/>
                <a:sym typeface="Calibri"/>
              </a:rPr>
              <a:t>Dept. </a:t>
            </a:r>
            <a:r>
              <a:rPr lang="en-US" sz="2700" dirty="0" smtClean="0">
                <a:latin typeface="Calibri"/>
                <a:ea typeface="Calibri"/>
                <a:cs typeface="Calibri"/>
                <a:sym typeface="Calibri"/>
              </a:rPr>
              <a:t>o</a:t>
            </a:r>
            <a:r>
              <a:rPr lang="en" sz="2700" dirty="0" smtClean="0">
                <a:latin typeface="Calibri"/>
                <a:ea typeface="Calibri"/>
                <a:cs typeface="Calibri"/>
                <a:sym typeface="Calibri"/>
              </a:rPr>
              <a:t>f CSE</a:t>
            </a:r>
            <a:endParaRPr sz="2700" dirty="0">
              <a:latin typeface="Calibri"/>
              <a:ea typeface="Calibri"/>
              <a:cs typeface="Calibri"/>
              <a:sym typeface="Calibri"/>
            </a:endParaRPr>
          </a:p>
        </p:txBody>
      </p:sp>
      <p:sp>
        <p:nvSpPr>
          <p:cNvPr id="68" name="Google Shape;68;g13346364f96_0_69"/>
          <p:cNvSpPr txBox="1"/>
          <p:nvPr/>
        </p:nvSpPr>
        <p:spPr>
          <a:xfrm>
            <a:off x="3846786" y="2804428"/>
            <a:ext cx="5160579"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u="sng" dirty="0">
                <a:latin typeface="Calibri"/>
                <a:ea typeface="Calibri"/>
                <a:cs typeface="Calibri"/>
                <a:sym typeface="Calibri"/>
              </a:rPr>
              <a:t>Team Details:</a:t>
            </a:r>
          </a:p>
          <a:p>
            <a:pPr marL="0" lvl="0" indent="0" algn="l" rtl="0">
              <a:spcBef>
                <a:spcPts val="0"/>
              </a:spcBef>
              <a:spcAft>
                <a:spcPts val="0"/>
              </a:spcAft>
              <a:buNone/>
            </a:pPr>
            <a:r>
              <a:rPr lang="en" sz="2800" dirty="0">
                <a:latin typeface="Calibri"/>
                <a:ea typeface="Calibri"/>
                <a:cs typeface="Calibri"/>
                <a:sym typeface="Calibri"/>
              </a:rPr>
              <a:t>Gajam Nikhil (19H61A05D5)</a:t>
            </a:r>
          </a:p>
          <a:p>
            <a:pPr marL="0" lvl="0" indent="0" algn="l" rtl="0">
              <a:spcBef>
                <a:spcPts val="0"/>
              </a:spcBef>
              <a:spcAft>
                <a:spcPts val="0"/>
              </a:spcAft>
              <a:buNone/>
            </a:pPr>
            <a:r>
              <a:rPr lang="en" sz="2800" dirty="0">
                <a:latin typeface="Calibri"/>
                <a:ea typeface="Calibri"/>
                <a:cs typeface="Calibri"/>
                <a:sym typeface="Calibri"/>
              </a:rPr>
              <a:t>E. Kruthik Reddy (19H61A05D1)</a:t>
            </a:r>
          </a:p>
          <a:p>
            <a:pPr marL="0" lvl="0" indent="0" algn="l" rtl="0">
              <a:spcBef>
                <a:spcPts val="0"/>
              </a:spcBef>
              <a:spcAft>
                <a:spcPts val="0"/>
              </a:spcAft>
              <a:buNone/>
            </a:pPr>
            <a:r>
              <a:rPr lang="en" sz="2800" dirty="0">
                <a:latin typeface="Calibri"/>
                <a:ea typeface="Calibri"/>
                <a:cs typeface="Calibri"/>
                <a:sym typeface="Calibri"/>
              </a:rPr>
              <a:t>Gadipe Dolly (19H61A05D4)</a:t>
            </a:r>
          </a:p>
          <a:p>
            <a:pPr marL="0" lvl="0" indent="0" algn="l" rtl="0">
              <a:spcBef>
                <a:spcPts val="0"/>
              </a:spcBef>
              <a:spcAft>
                <a:spcPts val="0"/>
              </a:spcAft>
              <a:buNone/>
            </a:pPr>
            <a:endParaRPr sz="2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a:latin typeface="Calibri" pitchFamily="34" charset="0"/>
              </a:rPr>
              <a:t>UML DIAGRAMS</a:t>
            </a:r>
          </a:p>
        </p:txBody>
      </p:sp>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Use Case Diagram:</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24482" y="1264915"/>
            <a:ext cx="3674620" cy="3579242"/>
          </a:xfrm>
          <a:prstGeom prst="rect">
            <a:avLst/>
          </a:prstGeom>
        </p:spPr>
      </p:pic>
    </p:spTree>
    <p:extLst>
      <p:ext uri="{BB962C8B-B14F-4D97-AF65-F5344CB8AC3E}">
        <p14:creationId xmlns="" xmlns:p14="http://schemas.microsoft.com/office/powerpoint/2010/main" val="263820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Class Diagram:</a:t>
            </a:r>
          </a:p>
        </p:txBody>
      </p:sp>
      <p:pic>
        <p:nvPicPr>
          <p:cNvPr id="1026" name="Picture 2" descr="C:\Users\DELL\Downloads\Class Diagram.png"/>
          <p:cNvPicPr>
            <a:picLocks noChangeAspect="1" noChangeArrowheads="1"/>
          </p:cNvPicPr>
          <p:nvPr/>
        </p:nvPicPr>
        <p:blipFill>
          <a:blip r:embed="rId2"/>
          <a:srcRect/>
          <a:stretch>
            <a:fillRect/>
          </a:stretch>
        </p:blipFill>
        <p:spPr bwMode="auto">
          <a:xfrm>
            <a:off x="1315599" y="1592317"/>
            <a:ext cx="6616700" cy="2197100"/>
          </a:xfrm>
          <a:prstGeom prst="rect">
            <a:avLst/>
          </a:prstGeom>
          <a:noFill/>
        </p:spPr>
      </p:pic>
    </p:spTree>
    <p:extLst>
      <p:ext uri="{BB962C8B-B14F-4D97-AF65-F5344CB8AC3E}">
        <p14:creationId xmlns="" xmlns:p14="http://schemas.microsoft.com/office/powerpoint/2010/main" val="9426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Sequence Diagram:</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51577" y="1555745"/>
            <a:ext cx="6454699" cy="2766300"/>
          </a:xfrm>
          <a:prstGeom prst="rect">
            <a:avLst/>
          </a:prstGeom>
        </p:spPr>
      </p:pic>
    </p:spTree>
    <p:extLst>
      <p:ext uri="{BB962C8B-B14F-4D97-AF65-F5344CB8AC3E}">
        <p14:creationId xmlns="" xmlns:p14="http://schemas.microsoft.com/office/powerpoint/2010/main" val="292492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Activity Diagram:</a:t>
            </a: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08219" y="1102978"/>
            <a:ext cx="2446039" cy="3780749"/>
          </a:xfrm>
          <a:prstGeom prst="rect">
            <a:avLst/>
          </a:prstGeom>
        </p:spPr>
      </p:pic>
    </p:spTree>
    <p:extLst>
      <p:ext uri="{BB962C8B-B14F-4D97-AF65-F5344CB8AC3E}">
        <p14:creationId xmlns="" xmlns:p14="http://schemas.microsoft.com/office/powerpoint/2010/main" val="226855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smtClean="0">
                <a:latin typeface="Calibri" pitchFamily="34" charset="0"/>
              </a:rPr>
              <a:t>Modules/Packages Used:</a:t>
            </a:r>
            <a:endParaRPr lang="en-US" sz="2800" b="1" u="sng" dirty="0">
              <a:latin typeface="Calibri" pitchFamily="34" charset="0"/>
            </a:endParaRPr>
          </a:p>
        </p:txBody>
      </p:sp>
      <p:sp>
        <p:nvSpPr>
          <p:cNvPr id="5" name="TextBox 4"/>
          <p:cNvSpPr txBox="1"/>
          <p:nvPr/>
        </p:nvSpPr>
        <p:spPr>
          <a:xfrm>
            <a:off x="704193" y="1229710"/>
            <a:ext cx="8187559" cy="3754874"/>
          </a:xfrm>
          <a:prstGeom prst="rect">
            <a:avLst/>
          </a:prstGeom>
          <a:noFill/>
        </p:spPr>
        <p:txBody>
          <a:bodyPr wrap="square" rtlCol="0">
            <a:spAutoFit/>
          </a:bodyPr>
          <a:lstStyle/>
          <a:p>
            <a:endParaRPr lang="en-US" b="1" dirty="0" smtClean="0"/>
          </a:p>
          <a:p>
            <a:r>
              <a:rPr lang="en-US" b="1" u="sng" dirty="0" err="1" smtClean="0"/>
              <a:t>Scikit</a:t>
            </a:r>
            <a:r>
              <a:rPr lang="en-US" b="1" u="sng" dirty="0" smtClean="0"/>
              <a:t> Learn(</a:t>
            </a:r>
            <a:r>
              <a:rPr lang="en-US" b="1" u="sng" dirty="0" err="1" smtClean="0"/>
              <a:t>SKLearn</a:t>
            </a:r>
            <a:r>
              <a:rPr lang="en-US" b="1" u="sng" dirty="0" smtClean="0"/>
              <a:t>):</a:t>
            </a:r>
          </a:p>
          <a:p>
            <a:r>
              <a:rPr lang="en-US" dirty="0" err="1" smtClean="0"/>
              <a:t>Scikit</a:t>
            </a:r>
            <a:r>
              <a:rPr lang="en-US" dirty="0" smtClean="0"/>
              <a:t>-learn is a free software machine learning library for the Python programming language. It features various classification, regression and clustering algorithms.</a:t>
            </a:r>
          </a:p>
          <a:p>
            <a:endParaRPr lang="en-US" b="1" u="sng" dirty="0" smtClean="0"/>
          </a:p>
          <a:p>
            <a:r>
              <a:rPr lang="en-US" b="1" u="sng" dirty="0" err="1" smtClean="0"/>
              <a:t>NumPy</a:t>
            </a:r>
            <a:r>
              <a:rPr lang="en-US" b="1" u="sng" dirty="0" smtClean="0"/>
              <a:t>:</a:t>
            </a:r>
          </a:p>
          <a:p>
            <a:r>
              <a:rPr lang="en-US" dirty="0" err="1" smtClean="0"/>
              <a:t>NumPy</a:t>
            </a:r>
            <a:r>
              <a:rPr lang="en-US" dirty="0" smtClean="0"/>
              <a:t> is a library for the Python programming language, adding support for large, multi-dimensional arrays and matrices, along with a large collection of high-level mathematical functions to operate on these arrays.</a:t>
            </a:r>
          </a:p>
          <a:p>
            <a:endParaRPr lang="en-US" b="1" u="sng" dirty="0" smtClean="0"/>
          </a:p>
          <a:p>
            <a:r>
              <a:rPr lang="en-US" b="1" u="sng" dirty="0" smtClean="0"/>
              <a:t>Pandas:</a:t>
            </a:r>
          </a:p>
          <a:p>
            <a:r>
              <a:rPr lang="en-US" dirty="0" smtClean="0"/>
              <a:t>pandas is a software library written for the Python programming language for data manipulation and analysis. In particular, it offers data structures and operations.</a:t>
            </a:r>
          </a:p>
          <a:p>
            <a:endParaRPr lang="en-US" b="1" u="sng" dirty="0" smtClean="0"/>
          </a:p>
          <a:p>
            <a:r>
              <a:rPr lang="en-US" b="1" u="sng" dirty="0" err="1" smtClean="0"/>
              <a:t>Tkinter</a:t>
            </a:r>
            <a:r>
              <a:rPr lang="en-US" b="1" u="sng" dirty="0" smtClean="0"/>
              <a:t>:</a:t>
            </a:r>
          </a:p>
          <a:p>
            <a:r>
              <a:rPr lang="en-US" dirty="0" err="1" smtClean="0"/>
              <a:t>Tkinter</a:t>
            </a:r>
            <a:r>
              <a:rPr lang="en-US" dirty="0" smtClean="0"/>
              <a:t> is a Python binding to the </a:t>
            </a:r>
            <a:r>
              <a:rPr lang="en-US" dirty="0" err="1" smtClean="0"/>
              <a:t>Tk</a:t>
            </a:r>
            <a:r>
              <a:rPr lang="en-US" dirty="0" smtClean="0"/>
              <a:t> GUI toolkit. It is the standard Python interface to the </a:t>
            </a:r>
          </a:p>
          <a:p>
            <a:r>
              <a:rPr lang="en-US" dirty="0" err="1" smtClean="0"/>
              <a:t>Tk</a:t>
            </a:r>
            <a:r>
              <a:rPr lang="en-US" dirty="0" smtClean="0"/>
              <a:t> GUI and used for building the front end of any program in python.</a:t>
            </a:r>
            <a:endParaRPr lang="en-US" b="1" u="sng" dirty="0"/>
          </a:p>
        </p:txBody>
      </p:sp>
    </p:spTree>
    <p:extLst>
      <p:ext uri="{BB962C8B-B14F-4D97-AF65-F5344CB8AC3E}">
        <p14:creationId xmlns="" xmlns:p14="http://schemas.microsoft.com/office/powerpoint/2010/main" val="226855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704193" y="1229710"/>
            <a:ext cx="8187559" cy="5909310"/>
          </a:xfrm>
          <a:prstGeom prst="rect">
            <a:avLst/>
          </a:prstGeom>
          <a:noFill/>
        </p:spPr>
        <p:txBody>
          <a:bodyPr wrap="square" rtlCol="0">
            <a:spAutoFit/>
          </a:bodyPr>
          <a:lstStyle/>
          <a:p>
            <a:r>
              <a:rPr lang="en-US" dirty="0"/>
              <a:t>from </a:t>
            </a:r>
            <a:r>
              <a:rPr lang="en-US" dirty="0" err="1"/>
              <a:t>tkinter</a:t>
            </a:r>
            <a:r>
              <a:rPr lang="en-US" dirty="0"/>
              <a:t> import *</a:t>
            </a:r>
          </a:p>
          <a:p>
            <a:r>
              <a:rPr lang="en-US" dirty="0"/>
              <a:t>from </a:t>
            </a:r>
            <a:r>
              <a:rPr lang="en-US" dirty="0" err="1"/>
              <a:t>tkinter</a:t>
            </a:r>
            <a:r>
              <a:rPr lang="en-US" dirty="0"/>
              <a:t> import </a:t>
            </a:r>
            <a:r>
              <a:rPr lang="en-US" dirty="0" err="1"/>
              <a:t>messagebox</a:t>
            </a:r>
            <a:endParaRPr lang="en-US" dirty="0"/>
          </a:p>
          <a:p>
            <a:r>
              <a:rPr lang="en-US" dirty="0"/>
              <a:t>from </a:t>
            </a:r>
            <a:r>
              <a:rPr lang="en-US" dirty="0" err="1"/>
              <a:t>sklearn.naive_bayes</a:t>
            </a:r>
            <a:r>
              <a:rPr lang="en-US" dirty="0"/>
              <a:t> import </a:t>
            </a:r>
            <a:r>
              <a:rPr lang="en-US" dirty="0" err="1" smtClean="0"/>
              <a:t>MultinomialNB</a:t>
            </a:r>
            <a:endParaRPr lang="en-US" dirty="0" smtClean="0"/>
          </a:p>
          <a:p>
            <a:r>
              <a:rPr lang="en-US" dirty="0" smtClean="0"/>
              <a:t>from </a:t>
            </a:r>
            <a:r>
              <a:rPr lang="en-US" dirty="0" err="1" smtClean="0"/>
              <a:t>sklearn.metrics</a:t>
            </a:r>
            <a:r>
              <a:rPr lang="en-US" dirty="0" smtClean="0"/>
              <a:t> import </a:t>
            </a:r>
            <a:r>
              <a:rPr lang="en-US" dirty="0" err="1" smtClean="0"/>
              <a:t>accuracy_score</a:t>
            </a:r>
            <a:endParaRPr lang="en-US" dirty="0"/>
          </a:p>
          <a:p>
            <a:r>
              <a:rPr lang="en-US" dirty="0"/>
              <a:t>import </a:t>
            </a:r>
            <a:r>
              <a:rPr lang="en-US" dirty="0" err="1"/>
              <a:t>numpy</a:t>
            </a:r>
            <a:r>
              <a:rPr lang="en-US" dirty="0"/>
              <a:t> as </a:t>
            </a:r>
            <a:r>
              <a:rPr lang="en-US" dirty="0" err="1"/>
              <a:t>np</a:t>
            </a:r>
            <a:endParaRPr lang="en-US" dirty="0"/>
          </a:p>
          <a:p>
            <a:r>
              <a:rPr lang="en-US" dirty="0"/>
              <a:t>import pandas as pd</a:t>
            </a:r>
          </a:p>
          <a:p>
            <a:r>
              <a:rPr lang="en-US" dirty="0"/>
              <a:t>import </a:t>
            </a:r>
            <a:r>
              <a:rPr lang="en-US" dirty="0" smtClean="0"/>
              <a:t>warnings</a:t>
            </a:r>
            <a:r>
              <a:rPr lang="en-US" dirty="0"/>
              <a:t/>
            </a:r>
            <a:br>
              <a:rPr lang="en-US" dirty="0"/>
            </a:br>
            <a:r>
              <a:rPr lang="en-US" dirty="0"/>
              <a:t/>
            </a:r>
            <a:br>
              <a:rPr lang="en-US" dirty="0"/>
            </a:br>
            <a:r>
              <a:rPr lang="en-US" dirty="0"/>
              <a:t>l1 = ['itching','skin_rash','nodal_skin_eruptions','continuous_sneezing','shivering','chills','joint_pain',</a:t>
            </a:r>
          </a:p>
          <a:p>
            <a:r>
              <a:rPr lang="en-US" dirty="0"/>
              <a:t>    'stomach_pain','acidity','ulcers_on_tongue','muscle_wasting','vomiting','burning_micturition','spotting_urination','fatigue','weight_gain','anxiety','cold_hands_and_feets','mood_swings','weight_loss','restlessness','lethargy','patches_in_throat','irregular_sugar_level','cough','high_fever','sunken_eyes','breathlessness','sweating','dehydration','indigestion','headache','yellowish_skin','dark_urine','nausea','loss_of_appetite','pain_behind_the_eyes','back_pain','constipation','abdominal_pain','diarrhoea','mild_fever','yellow_urine','yellowing_of_eyes', '</a:t>
            </a:r>
            <a:r>
              <a:rPr lang="en-US" dirty="0" err="1"/>
              <a:t>acute_liver_failure','fluid_overload</a:t>
            </a:r>
            <a:r>
              <a:rPr lang="en-US" dirty="0" smtClean="0"/>
              <a:t>', 'swelling_of_stomach</a:t>
            </a:r>
            <a:r>
              <a:rPr lang="en-US" dirty="0"/>
              <a:t>','swelled_lymph_nodes','malaise','blurred_and_distorted_vision','phlegm','throat_irritation','redness_of_eyes','sinus_pressure','runny_nose','congestion','chest_pain','weakness_in_limbs','fast_heart_rate', '</a:t>
            </a:r>
            <a:r>
              <a:rPr lang="en-US" dirty="0" err="1"/>
              <a:t>pain_during_bowel_movements','pain_in_anal_region</a:t>
            </a:r>
            <a:r>
              <a:rPr lang="en-US" dirty="0"/>
              <a:t>', 'bloody_stool','irritation_in_anus‘,'neck_pain','dizziness','cramps', '</a:t>
            </a:r>
            <a:r>
              <a:rPr lang="en-US" dirty="0" err="1"/>
              <a:t>bruising','obesity</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704193" y="1229710"/>
            <a:ext cx="8187559" cy="4832092"/>
          </a:xfrm>
          <a:prstGeom prst="rect">
            <a:avLst/>
          </a:prstGeom>
          <a:noFill/>
        </p:spPr>
        <p:txBody>
          <a:bodyPr wrap="square" rtlCol="0">
            <a:spAutoFit/>
          </a:bodyPr>
          <a:lstStyle/>
          <a:p>
            <a:r>
              <a:rPr lang="en-US" dirty="0"/>
              <a:t>'swollen_legs','swollen_blood_vessels','puffy_face_and_eyes','enlarged_thyroid','brittle_nails', 'swollen_extremeties','excessive_hunger','extra_marital_contacts','drying_and_tingling_lips','slurred_speech','knee_pain','hip_joint_pain','muscle_weakness','stiff_neck','swelling_joints','movement_stiffness','spinning_movements','loss_of_balance','unsteadiness','weakness_of_one_body_side','loss_of_smell','bladder_discomfort','foul_smell_of_urine','continuous_feel_of_urine','passage_of_gases','internal_itching','toxic_look_(</a:t>
            </a:r>
            <a:r>
              <a:rPr lang="en-US" dirty="0" err="1"/>
              <a:t>typhos</a:t>
            </a:r>
            <a:r>
              <a:rPr lang="en-US" dirty="0"/>
              <a:t>)‘,'depression','irritability','muscle_pain','altered_sensorium','red_spots_over_body','belly_pain','abnormal_menstruation','dischromic _patches', 'watering_from_eyes','increased_appetite','polyuria','family_history','mucoid_sputum','rusty_sputum','lack_of_concentration','visual_disturbances','receiving_blood_transfusion','receiving_unsterile_injections','coma','stomach_bleeding','distention_of_abdomen','history_of_alcohol_consumption', 'fluid_overload','blood_in_sputum','prominent_veins_on_calf','palpitations','painful_walking','pus_filled_pimples','blackheads','scurring','skin_peeling','silver_like_dusting','small_dents_in_nails','inflammatory_nails','blister','red_sore_around_nose','yellow_crust_ooze']</a:t>
            </a:r>
          </a:p>
          <a:p>
            <a:endParaRPr lang="en-US" dirty="0"/>
          </a:p>
          <a:p>
            <a:r>
              <a:rPr lang="en-US" dirty="0"/>
              <a:t>disease = ['Fungal </a:t>
            </a:r>
            <a:r>
              <a:rPr lang="en-US" dirty="0" err="1"/>
              <a:t>infection','Allergy','GERD','Chronic</a:t>
            </a:r>
            <a:r>
              <a:rPr lang="en-US" dirty="0"/>
              <a:t> </a:t>
            </a:r>
            <a:r>
              <a:rPr lang="en-US" dirty="0" err="1"/>
              <a:t>cholestasis','Drug</a:t>
            </a:r>
            <a:r>
              <a:rPr lang="en-US" dirty="0"/>
              <a:t> Reaction', 'Peptic ulcer </a:t>
            </a:r>
            <a:r>
              <a:rPr lang="en-US" dirty="0" err="1"/>
              <a:t>diseae','AIDS','Diabetes</a:t>
            </a:r>
            <a:r>
              <a:rPr lang="en-US" dirty="0"/>
              <a:t>', '</a:t>
            </a:r>
            <a:r>
              <a:rPr lang="en-US" dirty="0" err="1"/>
              <a:t>Gastroenteritis','Bronchial</a:t>
            </a:r>
            <a:r>
              <a:rPr lang="en-US" dirty="0"/>
              <a:t> </a:t>
            </a:r>
            <a:r>
              <a:rPr lang="en-US" dirty="0" err="1"/>
              <a:t>Asthma','Hypertension</a:t>
            </a:r>
            <a:r>
              <a:rPr lang="en-US" dirty="0"/>
              <a:t>',' </a:t>
            </a:r>
            <a:r>
              <a:rPr lang="en-US" dirty="0" err="1"/>
              <a:t>Migraine','Cervical</a:t>
            </a:r>
            <a:r>
              <a:rPr lang="en-US" dirty="0"/>
              <a:t> </a:t>
            </a:r>
            <a:r>
              <a:rPr lang="en-US" dirty="0" err="1"/>
              <a:t>spondylosis','Paralysis</a:t>
            </a:r>
            <a:r>
              <a:rPr lang="en-US" dirty="0"/>
              <a:t> (brain hemorrhage)','</a:t>
            </a:r>
            <a:r>
              <a:rPr lang="en-US" dirty="0" err="1"/>
              <a:t>Jaundice','Malaria','Chickenpox','Dengue','Typhoid','hepatitis</a:t>
            </a:r>
            <a:r>
              <a:rPr lang="en-US" dirty="0"/>
              <a:t> A',</a:t>
            </a:r>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3754874"/>
          </a:xfrm>
          <a:prstGeom prst="rect">
            <a:avLst/>
          </a:prstGeom>
          <a:noFill/>
        </p:spPr>
        <p:txBody>
          <a:bodyPr wrap="square" rtlCol="0">
            <a:spAutoFit/>
          </a:bodyPr>
          <a:lstStyle/>
          <a:p>
            <a:r>
              <a:rPr lang="en-US" dirty="0"/>
              <a:t>'Hepatitis </a:t>
            </a:r>
            <a:r>
              <a:rPr lang="en-US" dirty="0" err="1"/>
              <a:t>B','Hepatitis</a:t>
            </a:r>
            <a:r>
              <a:rPr lang="en-US" dirty="0"/>
              <a:t> </a:t>
            </a:r>
            <a:r>
              <a:rPr lang="en-US" dirty="0" err="1"/>
              <a:t>C','Hepatitis</a:t>
            </a:r>
            <a:r>
              <a:rPr lang="en-US" dirty="0"/>
              <a:t> </a:t>
            </a:r>
            <a:r>
              <a:rPr lang="en-US" dirty="0" err="1"/>
              <a:t>D','Hepatitis</a:t>
            </a:r>
            <a:r>
              <a:rPr lang="en-US" dirty="0"/>
              <a:t> </a:t>
            </a:r>
            <a:r>
              <a:rPr lang="en-US" dirty="0" err="1"/>
              <a:t>E','Alcoholic</a:t>
            </a:r>
            <a:r>
              <a:rPr lang="en-US" dirty="0"/>
              <a:t> </a:t>
            </a:r>
            <a:r>
              <a:rPr lang="en-US" dirty="0" err="1"/>
              <a:t>hepatitis','Tuberculosis</a:t>
            </a:r>
            <a:r>
              <a:rPr lang="en-US" dirty="0"/>
              <a:t>', 'Common </a:t>
            </a:r>
            <a:r>
              <a:rPr lang="en-US" dirty="0" err="1"/>
              <a:t>Cold','Pneumonia','Dimorphichemmorhoids</a:t>
            </a:r>
            <a:r>
              <a:rPr lang="en-US" dirty="0"/>
              <a:t>(piles)','Heartattack','Varicoseveins','Hypothyroidism','Hyperthyroidism','Hypoglycemia','Osteoarthristis','Arthritis','(vertigo) </a:t>
            </a:r>
            <a:r>
              <a:rPr lang="en-US" dirty="0" err="1"/>
              <a:t>Paroymsal</a:t>
            </a:r>
            <a:r>
              <a:rPr lang="en-US" dirty="0"/>
              <a:t>  Positional </a:t>
            </a:r>
            <a:r>
              <a:rPr lang="en-US" dirty="0" err="1"/>
              <a:t>Vertigo','Acne','Urinary</a:t>
            </a:r>
            <a:r>
              <a:rPr lang="en-US" dirty="0"/>
              <a:t> tract </a:t>
            </a:r>
            <a:r>
              <a:rPr lang="en-US" dirty="0" err="1"/>
              <a:t>infection','Psoriasis','Impetigo</a:t>
            </a:r>
            <a:r>
              <a:rPr lang="en-US" dirty="0"/>
              <a:t>']</a:t>
            </a:r>
          </a:p>
          <a:p>
            <a:endParaRPr lang="en-US" dirty="0"/>
          </a:p>
          <a:p>
            <a:r>
              <a:rPr lang="en-US" dirty="0"/>
              <a:t>l2 = []</a:t>
            </a:r>
          </a:p>
          <a:p>
            <a:r>
              <a:rPr lang="en-US" dirty="0"/>
              <a:t>for x in range(0,len(l1)):</a:t>
            </a:r>
          </a:p>
          <a:p>
            <a:r>
              <a:rPr lang="en-US" dirty="0"/>
              <a:t>    l2.append(0)</a:t>
            </a:r>
          </a:p>
          <a:p>
            <a:endParaRPr lang="en-US" dirty="0"/>
          </a:p>
          <a:p>
            <a:r>
              <a:rPr lang="en-US" dirty="0"/>
              <a:t># Testing Data</a:t>
            </a:r>
          </a:p>
          <a:p>
            <a:r>
              <a:rPr lang="en-US" dirty="0"/>
              <a:t>testing = </a:t>
            </a:r>
            <a:r>
              <a:rPr lang="en-US" dirty="0" err="1"/>
              <a:t>pd.read_csv</a:t>
            </a:r>
            <a:r>
              <a:rPr lang="en-US" dirty="0"/>
              <a:t>("Testing.csv")</a:t>
            </a:r>
          </a:p>
          <a:p>
            <a:r>
              <a:rPr lang="en-US" dirty="0" err="1"/>
              <a:t>testing.replace</a:t>
            </a:r>
            <a:r>
              <a:rPr lang="en-US" dirty="0"/>
              <a:t>({'prognosis':{'Fungal infection':0,'Allergy':1,'GERD':2,'Chronic cholestasis':3,'Drug Reaction':4,'Peptic ulcer diseae':5,'AIDS':6,'Diabetes ':7,'Gastroenteritis':8,'Bronchial Asthma':9,'Hypertension ':10,'Migraine':11,'Cervical spondylosis':12,'Paralysis (brain hemorrhage)':13,'Jaundice':14,'Malaria':15,'Chicken pox':16,'Dengue':17,'Typhoid':18,'hepatitis A':19,</a:t>
            </a:r>
          </a:p>
          <a:p>
            <a:r>
              <a:rPr lang="en-US" dirty="0"/>
              <a:t>'Hepatitis B':20,'Hepatitis C':21,'Hepatitis D':22,'Hepatitis E':23,</a:t>
            </a:r>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3970318"/>
          </a:xfrm>
          <a:prstGeom prst="rect">
            <a:avLst/>
          </a:prstGeom>
          <a:noFill/>
        </p:spPr>
        <p:txBody>
          <a:bodyPr wrap="square" rtlCol="0">
            <a:spAutoFit/>
          </a:bodyPr>
          <a:lstStyle/>
          <a:p>
            <a:r>
              <a:rPr lang="en-US" dirty="0"/>
              <a:t>'Alcoholic hepatitis':24,'Tuberculosis':25,</a:t>
            </a:r>
          </a:p>
          <a:p>
            <a:r>
              <a:rPr lang="en-US" dirty="0"/>
              <a:t>'Common Cold':26,'Pneumonia':27,'Dimorphic </a:t>
            </a:r>
            <a:r>
              <a:rPr lang="en-US" dirty="0" err="1"/>
              <a:t>hemmorhoids</a:t>
            </a:r>
            <a:r>
              <a:rPr lang="en-US" dirty="0"/>
              <a:t>(piles)':28,'Heart attack':29,'Varicose veins':30,'Hypothyroidism':31,</a:t>
            </a:r>
          </a:p>
          <a:p>
            <a:r>
              <a:rPr lang="en-US" dirty="0"/>
              <a:t>'Hyperthyroidism':32,'Hypoglycemia':33,'Osteoarthristis':34,'Arthritis':35,</a:t>
            </a:r>
          </a:p>
          <a:p>
            <a:r>
              <a:rPr lang="en-US" dirty="0"/>
              <a:t>'(vertigo) </a:t>
            </a:r>
            <a:r>
              <a:rPr lang="en-US" dirty="0" err="1"/>
              <a:t>Paroymsal</a:t>
            </a:r>
            <a:r>
              <a:rPr lang="en-US" dirty="0"/>
              <a:t>  Positional Vertigo':36,'Acne':37,'Urinary tract infection':38,'Psoriasis':39,</a:t>
            </a:r>
          </a:p>
          <a:p>
            <a:r>
              <a:rPr lang="en-US" dirty="0"/>
              <a:t>'Impetigo':40}},</a:t>
            </a:r>
            <a:r>
              <a:rPr lang="en-US" dirty="0" err="1"/>
              <a:t>inplace</a:t>
            </a:r>
            <a:r>
              <a:rPr lang="en-US" dirty="0"/>
              <a:t>=True)</a:t>
            </a:r>
          </a:p>
          <a:p>
            <a:endParaRPr lang="en-US" dirty="0"/>
          </a:p>
          <a:p>
            <a:r>
              <a:rPr lang="en-US" dirty="0" err="1"/>
              <a:t>X_test</a:t>
            </a:r>
            <a:r>
              <a:rPr lang="en-US" dirty="0"/>
              <a:t> = testing[l1]</a:t>
            </a:r>
          </a:p>
          <a:p>
            <a:r>
              <a:rPr lang="en-US" dirty="0" err="1"/>
              <a:t>y_test</a:t>
            </a:r>
            <a:r>
              <a:rPr lang="en-US" dirty="0"/>
              <a:t> = testing[["prognosis"]]</a:t>
            </a:r>
          </a:p>
          <a:p>
            <a:r>
              <a:rPr lang="en-US" dirty="0" err="1"/>
              <a:t>np.ravel</a:t>
            </a:r>
            <a:r>
              <a:rPr lang="en-US" dirty="0"/>
              <a:t>(</a:t>
            </a:r>
            <a:r>
              <a:rPr lang="en-US" dirty="0" err="1"/>
              <a:t>y_test</a:t>
            </a:r>
            <a:r>
              <a:rPr lang="en-US" dirty="0"/>
              <a:t>)</a:t>
            </a:r>
          </a:p>
          <a:p>
            <a:r>
              <a:rPr lang="en-US" dirty="0"/>
              <a:t/>
            </a:r>
            <a:br>
              <a:rPr lang="en-US" dirty="0"/>
            </a:br>
            <a:r>
              <a:rPr lang="en-US" dirty="0"/>
              <a:t> # Training Data</a:t>
            </a:r>
          </a:p>
          <a:p>
            <a:r>
              <a:rPr lang="en-US" dirty="0"/>
              <a:t>training = </a:t>
            </a:r>
            <a:r>
              <a:rPr lang="en-US" dirty="0" err="1"/>
              <a:t>pd.read_csv</a:t>
            </a:r>
            <a:r>
              <a:rPr lang="en-US" dirty="0"/>
              <a:t>("Training.csv")</a:t>
            </a:r>
          </a:p>
          <a:p>
            <a:r>
              <a:rPr lang="en-US" dirty="0" err="1"/>
              <a:t>training.replace</a:t>
            </a:r>
            <a:r>
              <a:rPr lang="en-US" dirty="0"/>
              <a:t>({'prognosis':{'Fungal infection':0,'Allergy':1,'GERD':2,'Chronic cholestasis':3,'Drug Reaction':4,</a:t>
            </a:r>
          </a:p>
          <a:p>
            <a:r>
              <a:rPr lang="en-US" dirty="0"/>
              <a:t>'Peptic ulcer diseae':5,'AIDS':6,'Diabetes ':7,'Gastroenteritis':8,'Bronchial Asthma':9,'Hypertension ':10,</a:t>
            </a:r>
          </a:p>
          <a:p>
            <a:r>
              <a:rPr lang="en-US" dirty="0"/>
              <a:t>'Migraine':11,'Cervical spondylosis':12,</a:t>
            </a:r>
          </a:p>
          <a:p>
            <a:r>
              <a:rPr lang="en-US" dirty="0"/>
              <a:t>'Paralysis (brain hemorrhage)':13,'Jaundice':14,'Malaria':15,</a:t>
            </a:r>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3108543"/>
          </a:xfrm>
          <a:prstGeom prst="rect">
            <a:avLst/>
          </a:prstGeom>
          <a:noFill/>
        </p:spPr>
        <p:txBody>
          <a:bodyPr wrap="square" rtlCol="0">
            <a:spAutoFit/>
          </a:bodyPr>
          <a:lstStyle/>
          <a:p>
            <a:r>
              <a:rPr lang="en-US" dirty="0"/>
              <a:t>'Chicken pox':16,'Dengue':17,'Typhoid':18,'hepatitis A':19,</a:t>
            </a:r>
          </a:p>
          <a:p>
            <a:r>
              <a:rPr lang="en-US" dirty="0"/>
              <a:t>'Hepatitis B':20,'Hepatitis C':21,'Hepatitis D':22,'Hepatitis E':23,'Alcoholic hepatitis':24,'Tuberculosis':25,</a:t>
            </a:r>
          </a:p>
          <a:p>
            <a:r>
              <a:rPr lang="en-US" dirty="0"/>
              <a:t>'Common Cold':26,'Pneumonia':27,'Dimorphic </a:t>
            </a:r>
            <a:r>
              <a:rPr lang="en-US" dirty="0" err="1"/>
              <a:t>hemmorhoids</a:t>
            </a:r>
            <a:r>
              <a:rPr lang="en-US" dirty="0"/>
              <a:t>(piles)':28,'Heart attack':29,'Varicose veins':30,'Hypothyroidism':31,</a:t>
            </a:r>
          </a:p>
          <a:p>
            <a:r>
              <a:rPr lang="en-US" dirty="0"/>
              <a:t>'Hyperthyroidism':32,'Hypoglycemia':33,'Osteoarthristis':34,'Arthritis':35,</a:t>
            </a:r>
          </a:p>
          <a:p>
            <a:r>
              <a:rPr lang="en-US" dirty="0"/>
              <a:t>'(vertigo) </a:t>
            </a:r>
            <a:r>
              <a:rPr lang="en-US" dirty="0" err="1"/>
              <a:t>Paroymsal</a:t>
            </a:r>
            <a:r>
              <a:rPr lang="en-US" dirty="0"/>
              <a:t>  Positional Vertigo':36,'Acne':37,'Urinary tract infection':38,'Psoriasis':39,</a:t>
            </a:r>
          </a:p>
          <a:p>
            <a:r>
              <a:rPr lang="en-US" dirty="0"/>
              <a:t>'Impetigo':40}},</a:t>
            </a:r>
            <a:r>
              <a:rPr lang="en-US" dirty="0" err="1"/>
              <a:t>inplace</a:t>
            </a:r>
            <a:r>
              <a:rPr lang="en-US" dirty="0"/>
              <a:t>=True)</a:t>
            </a:r>
          </a:p>
          <a:p>
            <a:endParaRPr lang="en-US" dirty="0"/>
          </a:p>
          <a:p>
            <a:r>
              <a:rPr lang="en-US" dirty="0"/>
              <a:t>X = training[l1]</a:t>
            </a:r>
          </a:p>
          <a:p>
            <a:r>
              <a:rPr lang="en-US" dirty="0"/>
              <a:t/>
            </a:r>
            <a:br>
              <a:rPr lang="en-US" dirty="0"/>
            </a:br>
            <a:r>
              <a:rPr lang="en-US" dirty="0"/>
              <a:t>y = training[["prognosis"]]</a:t>
            </a:r>
          </a:p>
          <a:p>
            <a:r>
              <a:rPr lang="en-US" dirty="0" err="1"/>
              <a:t>np.ravel</a:t>
            </a:r>
            <a:r>
              <a:rPr lang="en-US" dirty="0"/>
              <a:t>(y)</a:t>
            </a:r>
          </a:p>
          <a:p>
            <a:endParaRPr lang="en-US" dirty="0"/>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641" y="1041821"/>
            <a:ext cx="7893269" cy="3785652"/>
          </a:xfrm>
          <a:prstGeom prst="rect">
            <a:avLst/>
          </a:prstGeom>
          <a:noFill/>
        </p:spPr>
        <p:txBody>
          <a:bodyPr wrap="square" rtlCol="0">
            <a:spAutoFit/>
          </a:bodyPr>
          <a:lstStyle/>
          <a:p>
            <a:r>
              <a:rPr lang="en-US" sz="2000" dirty="0"/>
              <a:t>The rapid proliferation of Computers and handled devices has opened up new avenues for an instant self diagnosable disease prediction. There are instances where computers provide much meaningful and more probable prediction which is easier and faster to grasp than real-world help. People often feel reluctant to go to hospital or </a:t>
            </a:r>
            <a:r>
              <a:rPr lang="en-US" sz="2000" dirty="0" smtClean="0"/>
              <a:t>physician for </a:t>
            </a:r>
            <a:r>
              <a:rPr lang="en-US" sz="2000" dirty="0"/>
              <a:t>minor symptoms. However, in many cases, these minor symptoms may trigger major health hazards. As </a:t>
            </a:r>
            <a:r>
              <a:rPr lang="en-US" sz="2000" dirty="0" smtClean="0"/>
              <a:t>computers became </a:t>
            </a:r>
            <a:r>
              <a:rPr lang="en-US" sz="2000" dirty="0"/>
              <a:t>more powerful, it can be a great head start for </a:t>
            </a:r>
            <a:r>
              <a:rPr lang="en-US" sz="2000" dirty="0" smtClean="0"/>
              <a:t>users to check the disease according to symptoms. </a:t>
            </a:r>
            <a:r>
              <a:rPr lang="en-US" sz="2000" dirty="0"/>
              <a:t>This system analyzes the symptoms provided by the user as input and gives the disease as an output. </a:t>
            </a:r>
            <a:r>
              <a:rPr lang="en-US" sz="2000" dirty="0" smtClean="0"/>
              <a:t>Prediction </a:t>
            </a:r>
            <a:r>
              <a:rPr lang="en-US" sz="2000" dirty="0"/>
              <a:t>is done by </a:t>
            </a:r>
            <a:r>
              <a:rPr lang="en-US" sz="2000" dirty="0" smtClean="0"/>
              <a:t>using </a:t>
            </a:r>
            <a:r>
              <a:rPr lang="en-US" sz="2000" dirty="0"/>
              <a:t>the Naive </a:t>
            </a:r>
            <a:r>
              <a:rPr lang="en-US" sz="2000" dirty="0" err="1"/>
              <a:t>Bayes</a:t>
            </a:r>
            <a:r>
              <a:rPr lang="en-US" sz="2000" dirty="0"/>
              <a:t> Classifier.</a:t>
            </a:r>
            <a:endParaRPr lang="en-US" sz="1900" dirty="0"/>
          </a:p>
        </p:txBody>
      </p:sp>
      <p:sp>
        <p:nvSpPr>
          <p:cNvPr id="3" name="TextBox 2"/>
          <p:cNvSpPr txBox="1"/>
          <p:nvPr/>
        </p:nvSpPr>
        <p:spPr>
          <a:xfrm>
            <a:off x="1923393" y="357351"/>
            <a:ext cx="4876800" cy="646331"/>
          </a:xfrm>
          <a:prstGeom prst="rect">
            <a:avLst/>
          </a:prstGeom>
          <a:noFill/>
        </p:spPr>
        <p:txBody>
          <a:bodyPr wrap="square" rtlCol="0">
            <a:spAutoFit/>
          </a:bodyPr>
          <a:lstStyle/>
          <a:p>
            <a:pPr algn="ctr"/>
            <a:r>
              <a:rPr lang="en-US" sz="3600" b="1" u="sng" dirty="0">
                <a:latin typeface="Calibri" pitchFamily="34" charset="0"/>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8710077"/>
          </a:xfrm>
          <a:prstGeom prst="rect">
            <a:avLst/>
          </a:prstGeom>
          <a:noFill/>
        </p:spPr>
        <p:txBody>
          <a:bodyPr wrap="square" rtlCol="0">
            <a:spAutoFit/>
          </a:bodyPr>
          <a:lstStyle/>
          <a:p>
            <a:r>
              <a:rPr lang="en-US" dirty="0"/>
              <a:t># Methods</a:t>
            </a:r>
          </a:p>
          <a:p>
            <a:r>
              <a:rPr lang="en-US" dirty="0"/>
              <a:t/>
            </a:r>
            <a:br>
              <a:rPr lang="en-US" dirty="0"/>
            </a:br>
            <a:r>
              <a:rPr lang="en-US" dirty="0"/>
              <a:t>def message():</a:t>
            </a:r>
          </a:p>
          <a:p>
            <a:r>
              <a:rPr lang="en-US" dirty="0"/>
              <a:t>    if (Symptom1.get() == "None" and  Symptom2.get() == "None" and Symptom3.get() == "None" and Symptom4.get() == "None" and Symptom5.get() == "None"):</a:t>
            </a:r>
          </a:p>
          <a:p>
            <a:r>
              <a:rPr lang="en-US" dirty="0"/>
              <a:t>        </a:t>
            </a:r>
            <a:r>
              <a:rPr lang="en-US" dirty="0" err="1"/>
              <a:t>messagebox.showinfo</a:t>
            </a:r>
            <a:r>
              <a:rPr lang="en-US" dirty="0"/>
              <a:t>("Oops!!", "Enter some symptoms please")</a:t>
            </a:r>
          </a:p>
          <a:p>
            <a:r>
              <a:rPr lang="en-US" dirty="0"/>
              <a:t>    else :</a:t>
            </a:r>
          </a:p>
          <a:p>
            <a:r>
              <a:rPr lang="en-US" dirty="0"/>
              <a:t>        </a:t>
            </a:r>
            <a:r>
              <a:rPr lang="en-US" dirty="0" err="1" smtClean="0"/>
              <a:t>doNaiveBayes</a:t>
            </a:r>
            <a:r>
              <a:rPr lang="en-US" dirty="0"/>
              <a:t>()</a:t>
            </a:r>
          </a:p>
          <a:p>
            <a:endParaRPr lang="en-US" dirty="0"/>
          </a:p>
          <a:p>
            <a:r>
              <a:rPr lang="en-US" dirty="0"/>
              <a:t>def </a:t>
            </a:r>
            <a:r>
              <a:rPr lang="en-US" dirty="0" err="1" smtClean="0"/>
              <a:t>doNaiveBayes</a:t>
            </a:r>
            <a:r>
              <a:rPr lang="en-US" dirty="0"/>
              <a:t>():</a:t>
            </a:r>
          </a:p>
          <a:p>
            <a:r>
              <a:rPr lang="en-US" dirty="0"/>
              <a:t>    </a:t>
            </a:r>
            <a:r>
              <a:rPr lang="en-US" dirty="0" err="1"/>
              <a:t>gnb</a:t>
            </a:r>
            <a:r>
              <a:rPr lang="en-US" dirty="0"/>
              <a:t> = </a:t>
            </a:r>
            <a:r>
              <a:rPr lang="en-US" dirty="0" err="1"/>
              <a:t>MultinomialNB</a:t>
            </a:r>
            <a:r>
              <a:rPr lang="en-US" dirty="0"/>
              <a:t>()</a:t>
            </a:r>
          </a:p>
          <a:p>
            <a:r>
              <a:rPr lang="en-US" dirty="0"/>
              <a:t>    </a:t>
            </a:r>
            <a:r>
              <a:rPr lang="en-US" dirty="0" err="1"/>
              <a:t>gnb</a:t>
            </a:r>
            <a:r>
              <a:rPr lang="en-US" dirty="0"/>
              <a:t> = gnb.fit(</a:t>
            </a:r>
            <a:r>
              <a:rPr lang="en-US" dirty="0" err="1"/>
              <a:t>X,np.ravel</a:t>
            </a:r>
            <a:r>
              <a:rPr lang="en-US" dirty="0"/>
              <a:t>(y))</a:t>
            </a:r>
          </a:p>
          <a:p>
            <a:r>
              <a:rPr lang="en-US" dirty="0"/>
              <a:t>    from </a:t>
            </a:r>
            <a:r>
              <a:rPr lang="en-US" dirty="0" err="1"/>
              <a:t>sklearn.metrics</a:t>
            </a:r>
            <a:r>
              <a:rPr lang="en-US" dirty="0"/>
              <a:t> import </a:t>
            </a:r>
            <a:r>
              <a:rPr lang="en-US" dirty="0" err="1"/>
              <a:t>accuracy_score</a:t>
            </a:r>
            <a:endParaRPr lang="en-US" dirty="0"/>
          </a:p>
          <a:p>
            <a:r>
              <a:rPr lang="en-US" dirty="0"/>
              <a:t>    </a:t>
            </a:r>
            <a:r>
              <a:rPr lang="en-US" dirty="0" err="1"/>
              <a:t>y_pred</a:t>
            </a:r>
            <a:r>
              <a:rPr lang="en-US" dirty="0"/>
              <a:t> = </a:t>
            </a:r>
            <a:r>
              <a:rPr lang="en-US" dirty="0" err="1"/>
              <a:t>gnb.predict</a:t>
            </a:r>
            <a:r>
              <a:rPr lang="en-US" dirty="0"/>
              <a:t>(</a:t>
            </a:r>
            <a:r>
              <a:rPr lang="en-US" dirty="0" err="1"/>
              <a:t>X_test</a:t>
            </a:r>
            <a:r>
              <a:rPr lang="en-US" dirty="0"/>
              <a:t>)</a:t>
            </a:r>
          </a:p>
          <a:p>
            <a:r>
              <a:rPr lang="en-US" dirty="0"/>
              <a:t>    print("Accuracy:", </a:t>
            </a:r>
            <a:r>
              <a:rPr lang="en-US" dirty="0" err="1"/>
              <a:t>accuracy_score</a:t>
            </a:r>
            <a:r>
              <a:rPr lang="en-US" dirty="0"/>
              <a:t>(</a:t>
            </a:r>
            <a:r>
              <a:rPr lang="en-US" dirty="0" err="1"/>
              <a:t>y_test</a:t>
            </a:r>
            <a:r>
              <a:rPr lang="en-US" dirty="0"/>
              <a:t>, </a:t>
            </a:r>
            <a:r>
              <a:rPr lang="en-US" dirty="0" err="1"/>
              <a:t>y_pred</a:t>
            </a:r>
            <a:r>
              <a:rPr lang="en-US" dirty="0"/>
              <a:t>))</a:t>
            </a:r>
          </a:p>
          <a:p>
            <a:r>
              <a:rPr lang="en-US" dirty="0"/>
              <a:t>    print("Accuracy Normalized:", </a:t>
            </a:r>
            <a:r>
              <a:rPr lang="en-US" dirty="0" err="1"/>
              <a:t>accuracy_score</a:t>
            </a:r>
            <a:r>
              <a:rPr lang="en-US" dirty="0"/>
              <a:t>(</a:t>
            </a:r>
            <a:r>
              <a:rPr lang="en-US" dirty="0" err="1"/>
              <a:t>y_test</a:t>
            </a:r>
            <a:r>
              <a:rPr lang="en-US" dirty="0"/>
              <a:t>, </a:t>
            </a:r>
            <a:r>
              <a:rPr lang="en-US" dirty="0" err="1"/>
              <a:t>y_pred</a:t>
            </a:r>
            <a:r>
              <a:rPr lang="en-US" dirty="0"/>
              <a:t>, normalize=False))</a:t>
            </a:r>
          </a:p>
          <a:p>
            <a:r>
              <a:rPr lang="en-US" dirty="0"/>
              <a:t/>
            </a:r>
            <a:br>
              <a:rPr lang="en-US" dirty="0"/>
            </a:br>
            <a:r>
              <a:rPr lang="en-US" dirty="0"/>
              <a:t>    </a:t>
            </a:r>
            <a:r>
              <a:rPr lang="en-US" dirty="0" err="1"/>
              <a:t>psymptoms</a:t>
            </a:r>
            <a:r>
              <a:rPr lang="en-US" dirty="0"/>
              <a:t> = [Symptom1.get(),Symptom2.get(),Symptom3.get(),Symptom4.get(),Symptom5.get()]</a:t>
            </a:r>
          </a:p>
          <a:p>
            <a:r>
              <a:rPr lang="en-US" dirty="0"/>
              <a:t/>
            </a:r>
            <a:br>
              <a:rPr lang="en-US" dirty="0"/>
            </a:br>
            <a:r>
              <a:rPr lang="en-US" dirty="0"/>
              <a:t>    for k in range(0,len(l1)):</a:t>
            </a:r>
          </a:p>
          <a:p>
            <a:r>
              <a:rPr lang="en-US" dirty="0"/>
              <a:t>        for z in </a:t>
            </a:r>
            <a:r>
              <a:rPr lang="en-US" dirty="0" err="1"/>
              <a:t>psymptoms</a:t>
            </a:r>
            <a:r>
              <a:rPr lang="en-US" dirty="0"/>
              <a:t>:</a:t>
            </a:r>
          </a:p>
          <a:p>
            <a:r>
              <a:rPr lang="en-US" dirty="0"/>
              <a:t>            if(z == l1[k]):</a:t>
            </a:r>
          </a:p>
          <a:p>
            <a:r>
              <a:rPr lang="en-US" dirty="0"/>
              <a:t>                l2[k] = 1</a:t>
            </a:r>
          </a:p>
          <a:p>
            <a:r>
              <a:rPr lang="en-US" dirty="0"/>
              <a:t/>
            </a:r>
            <a:br>
              <a:rPr lang="en-US" dirty="0"/>
            </a:br>
            <a:r>
              <a:rPr lang="en-US" dirty="0"/>
              <a:t>    </a:t>
            </a:r>
            <a:r>
              <a:rPr lang="en-US" dirty="0" err="1"/>
              <a:t>inputtest</a:t>
            </a:r>
            <a:r>
              <a:rPr lang="en-US" dirty="0"/>
              <a:t> = [l2]</a:t>
            </a:r>
          </a:p>
          <a:p>
            <a:r>
              <a:rPr lang="en-US" dirty="0"/>
              <a:t>    predict = </a:t>
            </a:r>
            <a:r>
              <a:rPr lang="en-US" dirty="0" err="1"/>
              <a:t>gnb.predict</a:t>
            </a:r>
            <a:r>
              <a:rPr lang="en-US" dirty="0"/>
              <a:t>(</a:t>
            </a:r>
            <a:r>
              <a:rPr lang="en-US" dirty="0" err="1"/>
              <a:t>inputtest</a:t>
            </a:r>
            <a:r>
              <a:rPr lang="en-US" dirty="0"/>
              <a:t>)</a:t>
            </a:r>
          </a:p>
          <a:p>
            <a:r>
              <a:rPr lang="en-US" dirty="0"/>
              <a:t>    predicted=predict[0]</a:t>
            </a:r>
          </a:p>
          <a:p>
            <a:r>
              <a:rPr lang="en-US" dirty="0"/>
              <a:t/>
            </a:r>
            <a:br>
              <a:rPr lang="en-US" dirty="0"/>
            </a:br>
            <a:r>
              <a:rPr lang="en-US" dirty="0"/>
              <a:t>    h='no'</a:t>
            </a:r>
          </a:p>
          <a:p>
            <a:r>
              <a:rPr lang="en-US" dirty="0"/>
              <a:t>    for a in range(0,len(disease)):</a:t>
            </a:r>
          </a:p>
          <a:p>
            <a:r>
              <a:rPr lang="en-US" dirty="0"/>
              <a:t>        if(disease[predicted] == disease[a]):</a:t>
            </a:r>
          </a:p>
          <a:p>
            <a:r>
              <a:rPr lang="en-US" dirty="0"/>
              <a:t>            h='yes'</a:t>
            </a:r>
          </a:p>
          <a:p>
            <a:r>
              <a:rPr lang="en-US" dirty="0"/>
              <a:t>            break</a:t>
            </a:r>
          </a:p>
          <a:p>
            <a:r>
              <a:rPr lang="en-US" dirty="0"/>
              <a:t/>
            </a:r>
            <a:br>
              <a:rPr lang="en-US" dirty="0"/>
            </a:br>
            <a:r>
              <a:rPr lang="en-US" dirty="0"/>
              <a:t>    if (h=='yes'):</a:t>
            </a:r>
          </a:p>
          <a:p>
            <a:r>
              <a:rPr lang="en-US" dirty="0"/>
              <a:t>        </a:t>
            </a:r>
            <a:r>
              <a:rPr lang="en-US" dirty="0" err="1"/>
              <a:t>displayAnswer</a:t>
            </a:r>
            <a:r>
              <a:rPr lang="en-US" dirty="0"/>
              <a:t>(disease[a])</a:t>
            </a:r>
          </a:p>
          <a:p>
            <a:r>
              <a:rPr lang="en-US" dirty="0"/>
              <a:t>    else:</a:t>
            </a:r>
          </a:p>
          <a:p>
            <a:r>
              <a:rPr lang="en-US" dirty="0"/>
              <a:t>        </a:t>
            </a:r>
            <a:r>
              <a:rPr lang="en-US" dirty="0" err="1"/>
              <a:t>displayAnswer</a:t>
            </a:r>
            <a:r>
              <a:rPr lang="en-US" dirty="0"/>
              <a:t>("No Disease")</a:t>
            </a:r>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3754874"/>
          </a:xfrm>
          <a:prstGeom prst="rect">
            <a:avLst/>
          </a:prstGeom>
          <a:noFill/>
        </p:spPr>
        <p:txBody>
          <a:bodyPr wrap="square" rtlCol="0">
            <a:spAutoFit/>
          </a:bodyPr>
          <a:lstStyle/>
          <a:p>
            <a:r>
              <a:rPr lang="en-US" dirty="0"/>
              <a:t> </a:t>
            </a:r>
            <a:r>
              <a:rPr lang="en-US" dirty="0" err="1"/>
              <a:t>psymptoms</a:t>
            </a:r>
            <a:r>
              <a:rPr lang="en-US" dirty="0"/>
              <a:t> = [Symptom1.get(),Symptom2.get(),Symptom3.get(),Symptom4.get(),Symptom5.get()]</a:t>
            </a:r>
          </a:p>
          <a:p>
            <a:r>
              <a:rPr lang="en-US" dirty="0"/>
              <a:t/>
            </a:r>
            <a:br>
              <a:rPr lang="en-US" dirty="0"/>
            </a:br>
            <a:r>
              <a:rPr lang="en-US" dirty="0"/>
              <a:t>    for k in range(0,len(l1)):</a:t>
            </a:r>
          </a:p>
          <a:p>
            <a:r>
              <a:rPr lang="en-US" dirty="0"/>
              <a:t>        for z in </a:t>
            </a:r>
            <a:r>
              <a:rPr lang="en-US" dirty="0" err="1"/>
              <a:t>psymptoms</a:t>
            </a:r>
            <a:r>
              <a:rPr lang="en-US" dirty="0"/>
              <a:t>:</a:t>
            </a:r>
          </a:p>
          <a:p>
            <a:r>
              <a:rPr lang="en-US" dirty="0"/>
              <a:t>            if(z == l1[k]):</a:t>
            </a:r>
          </a:p>
          <a:p>
            <a:r>
              <a:rPr lang="en-US" dirty="0"/>
              <a:t>                l2[k] = 1</a:t>
            </a:r>
          </a:p>
          <a:p>
            <a:r>
              <a:rPr lang="en-US" dirty="0"/>
              <a:t/>
            </a:r>
            <a:br>
              <a:rPr lang="en-US" dirty="0"/>
            </a:br>
            <a:r>
              <a:rPr lang="en-US" dirty="0"/>
              <a:t>    </a:t>
            </a:r>
            <a:r>
              <a:rPr lang="en-US" dirty="0" err="1"/>
              <a:t>inputtest</a:t>
            </a:r>
            <a:r>
              <a:rPr lang="en-US" dirty="0"/>
              <a:t> = [l2]</a:t>
            </a:r>
          </a:p>
          <a:p>
            <a:r>
              <a:rPr lang="en-US" dirty="0"/>
              <a:t>    predict = </a:t>
            </a:r>
            <a:r>
              <a:rPr lang="en-US" dirty="0" err="1"/>
              <a:t>gnb.predict</a:t>
            </a:r>
            <a:r>
              <a:rPr lang="en-US" dirty="0"/>
              <a:t>(</a:t>
            </a:r>
            <a:r>
              <a:rPr lang="en-US" dirty="0" err="1"/>
              <a:t>inputtest</a:t>
            </a:r>
            <a:r>
              <a:rPr lang="en-US" dirty="0"/>
              <a:t>)</a:t>
            </a:r>
          </a:p>
          <a:p>
            <a:r>
              <a:rPr lang="en-US" dirty="0"/>
              <a:t>    predicted=predict[0]</a:t>
            </a:r>
          </a:p>
          <a:p>
            <a:r>
              <a:rPr lang="en-US" dirty="0"/>
              <a:t/>
            </a:r>
            <a:br>
              <a:rPr lang="en-US" dirty="0"/>
            </a:br>
            <a:r>
              <a:rPr lang="en-US" dirty="0"/>
              <a:t>    h='no'</a:t>
            </a:r>
          </a:p>
          <a:p>
            <a:r>
              <a:rPr lang="en-US" dirty="0"/>
              <a:t>    for a in range(0,len(disease)):</a:t>
            </a:r>
          </a:p>
          <a:p>
            <a:r>
              <a:rPr lang="en-US" dirty="0"/>
              <a:t>        if(disease[predicted] == disease[a]):</a:t>
            </a:r>
          </a:p>
          <a:p>
            <a:r>
              <a:rPr lang="en-US" dirty="0"/>
              <a:t>            h='yes'</a:t>
            </a:r>
          </a:p>
          <a:p>
            <a:r>
              <a:rPr lang="en-US" dirty="0"/>
              <a:t>            break</a:t>
            </a:r>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124606"/>
            <a:ext cx="8660524" cy="4524315"/>
          </a:xfrm>
          <a:prstGeom prst="rect">
            <a:avLst/>
          </a:prstGeom>
          <a:noFill/>
        </p:spPr>
        <p:txBody>
          <a:bodyPr wrap="square" rtlCol="0">
            <a:spAutoFit/>
          </a:bodyPr>
          <a:lstStyle/>
          <a:p>
            <a:r>
              <a:rPr lang="en-US" sz="1200" dirty="0"/>
              <a:t>    if (h=='yes'):</a:t>
            </a:r>
          </a:p>
          <a:p>
            <a:r>
              <a:rPr lang="en-US" sz="1200" dirty="0"/>
              <a:t>        </a:t>
            </a:r>
            <a:r>
              <a:rPr lang="en-US" sz="1200" dirty="0" err="1" smtClean="0"/>
              <a:t>displayResult</a:t>
            </a:r>
            <a:r>
              <a:rPr lang="en-US" sz="1200" dirty="0" smtClean="0"/>
              <a:t>(disease[a</a:t>
            </a:r>
            <a:r>
              <a:rPr lang="en-US" sz="1200" dirty="0"/>
              <a:t>])</a:t>
            </a:r>
          </a:p>
          <a:p>
            <a:r>
              <a:rPr lang="en-US" sz="1200" dirty="0"/>
              <a:t>    else:</a:t>
            </a:r>
          </a:p>
          <a:p>
            <a:r>
              <a:rPr lang="en-US" sz="1200" dirty="0"/>
              <a:t>        </a:t>
            </a:r>
            <a:r>
              <a:rPr lang="en-US" sz="1200" dirty="0" err="1" smtClean="0"/>
              <a:t>displayResult</a:t>
            </a:r>
            <a:r>
              <a:rPr lang="en-US" sz="1200" dirty="0" smtClean="0"/>
              <a:t>("</a:t>
            </a:r>
            <a:r>
              <a:rPr lang="en-US" sz="1200" dirty="0"/>
              <a:t>No Disease</a:t>
            </a:r>
            <a:r>
              <a:rPr lang="en-US" sz="1200" dirty="0" smtClean="0"/>
              <a:t>")</a:t>
            </a:r>
            <a:endParaRPr lang="en-US" sz="1200" dirty="0"/>
          </a:p>
          <a:p>
            <a:r>
              <a:rPr lang="en-US" sz="1200" dirty="0"/>
              <a:t>def </a:t>
            </a:r>
            <a:r>
              <a:rPr lang="en-US" sz="1200" dirty="0" err="1" smtClean="0"/>
              <a:t>displayResult</a:t>
            </a:r>
            <a:r>
              <a:rPr lang="en-US" sz="1200" dirty="0" smtClean="0"/>
              <a:t>(</a:t>
            </a:r>
            <a:r>
              <a:rPr lang="en-US" sz="1200" dirty="0" err="1" smtClean="0"/>
              <a:t>msg</a:t>
            </a:r>
            <a:r>
              <a:rPr lang="en-US" sz="1200" dirty="0"/>
              <a:t>):</a:t>
            </a:r>
          </a:p>
          <a:p>
            <a:r>
              <a:rPr lang="en-US" sz="1200" dirty="0"/>
              <a:t>    </a:t>
            </a:r>
            <a:r>
              <a:rPr lang="en-US" sz="1200" dirty="0" err="1"/>
              <a:t>display.configure</a:t>
            </a:r>
            <a:r>
              <a:rPr lang="en-US" sz="1200" dirty="0"/>
              <a:t>(state=NORMAL)</a:t>
            </a:r>
          </a:p>
          <a:p>
            <a:r>
              <a:rPr lang="en-US" sz="1200" dirty="0"/>
              <a:t>    </a:t>
            </a:r>
            <a:r>
              <a:rPr lang="en-US" sz="1200" dirty="0" err="1"/>
              <a:t>display.delete</a:t>
            </a:r>
            <a:r>
              <a:rPr lang="en-US" sz="1200" dirty="0"/>
              <a:t>("1.0", END)</a:t>
            </a:r>
          </a:p>
          <a:p>
            <a:r>
              <a:rPr lang="en-US" sz="1200" dirty="0"/>
              <a:t>    </a:t>
            </a:r>
            <a:r>
              <a:rPr lang="en-US" sz="1200" dirty="0" err="1"/>
              <a:t>display.insert</a:t>
            </a:r>
            <a:r>
              <a:rPr lang="en-US" sz="1200" dirty="0"/>
              <a:t>(END, </a:t>
            </a:r>
            <a:r>
              <a:rPr lang="en-US" sz="1200" dirty="0" err="1"/>
              <a:t>msg</a:t>
            </a:r>
            <a:r>
              <a:rPr lang="en-US" sz="1200" dirty="0"/>
              <a:t>)</a:t>
            </a:r>
          </a:p>
          <a:p>
            <a:r>
              <a:rPr lang="en-US" sz="1200" dirty="0"/>
              <a:t>    </a:t>
            </a:r>
            <a:r>
              <a:rPr lang="en-US" sz="1200" dirty="0" err="1"/>
              <a:t>display.configure</a:t>
            </a:r>
            <a:r>
              <a:rPr lang="en-US" sz="1200" dirty="0"/>
              <a:t>(state=DISABLED</a:t>
            </a:r>
            <a:r>
              <a:rPr lang="en-US" sz="1200" dirty="0" smtClean="0"/>
              <a:t>)</a:t>
            </a:r>
          </a:p>
          <a:p>
            <a:r>
              <a:rPr lang="en-US" sz="1200" dirty="0" smtClean="0"/>
              <a:t>def </a:t>
            </a:r>
            <a:r>
              <a:rPr lang="en-US" sz="1200" dirty="0" err="1" smtClean="0"/>
              <a:t>getData</a:t>
            </a:r>
            <a:r>
              <a:rPr lang="en-US" sz="1200" dirty="0" smtClean="0"/>
              <a:t>():    </a:t>
            </a:r>
          </a:p>
          <a:p>
            <a:r>
              <a:rPr lang="en-US" sz="1200" dirty="0" smtClean="0"/>
              <a:t>     name = input("Enter your name: ")</a:t>
            </a:r>
          </a:p>
          <a:p>
            <a:r>
              <a:rPr lang="en-US" sz="1200" dirty="0" smtClean="0"/>
              <a:t>     age = input("Enter your age: ")</a:t>
            </a:r>
          </a:p>
          <a:p>
            <a:r>
              <a:rPr lang="en-US" sz="1200" dirty="0" smtClean="0"/>
              <a:t>     p = open("save.txt", "w")    </a:t>
            </a:r>
            <a:r>
              <a:rPr lang="en-US" sz="1200" dirty="0" err="1" smtClean="0"/>
              <a:t>p.write</a:t>
            </a:r>
            <a:r>
              <a:rPr lang="en-US" sz="1200" dirty="0" smtClean="0"/>
              <a:t>("User Name: " + name + "\</a:t>
            </a:r>
            <a:r>
              <a:rPr lang="en-US" sz="1200" dirty="0" err="1" smtClean="0"/>
              <a:t>nUser</a:t>
            </a:r>
            <a:r>
              <a:rPr lang="en-US" sz="1200" dirty="0" smtClean="0"/>
              <a:t> Age: " + age)    </a:t>
            </a:r>
            <a:r>
              <a:rPr lang="en-US" sz="1200" dirty="0" err="1" smtClean="0"/>
              <a:t>p.close</a:t>
            </a:r>
            <a:r>
              <a:rPr lang="en-US" sz="1200" dirty="0" smtClean="0"/>
              <a:t>()</a:t>
            </a:r>
            <a:endParaRPr lang="en-US" sz="1200" dirty="0"/>
          </a:p>
          <a:p>
            <a:endParaRPr lang="en-US" sz="1200" dirty="0"/>
          </a:p>
          <a:p>
            <a:r>
              <a:rPr lang="en-US" sz="1200" dirty="0"/>
              <a:t># Main Window</a:t>
            </a:r>
          </a:p>
          <a:p>
            <a:r>
              <a:rPr lang="en-US" sz="1200" dirty="0"/>
              <a:t>window = </a:t>
            </a:r>
            <a:r>
              <a:rPr lang="en-US" sz="1200" dirty="0" err="1"/>
              <a:t>Tk</a:t>
            </a:r>
            <a:r>
              <a:rPr lang="en-US" sz="1200" dirty="0"/>
              <a:t>()</a:t>
            </a:r>
          </a:p>
          <a:p>
            <a:r>
              <a:rPr lang="en-US" sz="1200" dirty="0" err="1"/>
              <a:t>window.title</a:t>
            </a:r>
            <a:r>
              <a:rPr lang="en-US" sz="1200" dirty="0"/>
              <a:t>("Self Diagnosable Human Disease Prediction")</a:t>
            </a:r>
          </a:p>
          <a:p>
            <a:r>
              <a:rPr lang="en-US" sz="1200" dirty="0" err="1"/>
              <a:t>window.configure</a:t>
            </a:r>
            <a:r>
              <a:rPr lang="en-US" sz="1200" dirty="0"/>
              <a:t>()</a:t>
            </a:r>
          </a:p>
          <a:p>
            <a:r>
              <a:rPr lang="en-US" sz="1200" dirty="0" err="1"/>
              <a:t>warnings.simplefilter</a:t>
            </a:r>
            <a:r>
              <a:rPr lang="en-US" sz="1200" dirty="0"/>
              <a:t>("ignore</a:t>
            </a:r>
            <a:r>
              <a:rPr lang="en-US" sz="1200" dirty="0" smtClean="0"/>
              <a:t>")</a:t>
            </a:r>
          </a:p>
          <a:p>
            <a:endParaRPr lang="en-US" sz="1200" dirty="0"/>
          </a:p>
          <a:p>
            <a:r>
              <a:rPr lang="en-US" sz="1200" dirty="0" err="1" smtClean="0"/>
              <a:t>getData</a:t>
            </a:r>
            <a:r>
              <a:rPr lang="en-US" sz="1200" dirty="0" smtClean="0"/>
              <a:t>()</a:t>
            </a:r>
            <a:r>
              <a:rPr lang="en-US" sz="1200" dirty="0"/>
              <a:t/>
            </a:r>
            <a:br>
              <a:rPr lang="en-US" sz="1200" dirty="0"/>
            </a:br>
            <a:endParaRPr lang="en-US" sz="1200" dirty="0"/>
          </a:p>
          <a:p>
            <a:endParaRPr lang="en-US" sz="1200" dirty="0"/>
          </a:p>
          <a:p>
            <a:endParaRPr lang="en-US" sz="1200"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3539430"/>
          </a:xfrm>
          <a:prstGeom prst="rect">
            <a:avLst/>
          </a:prstGeom>
          <a:noFill/>
        </p:spPr>
        <p:txBody>
          <a:bodyPr wrap="square" rtlCol="0">
            <a:spAutoFit/>
          </a:bodyPr>
          <a:lstStyle/>
          <a:p>
            <a:r>
              <a:rPr lang="en-US" dirty="0"/>
              <a:t># Variables that store option menu selected value</a:t>
            </a:r>
          </a:p>
          <a:p>
            <a:r>
              <a:rPr lang="en-US" dirty="0"/>
              <a:t>Symptom1 = </a:t>
            </a:r>
            <a:r>
              <a:rPr lang="en-US" dirty="0" err="1"/>
              <a:t>StringVar</a:t>
            </a:r>
            <a:r>
              <a:rPr lang="en-US" dirty="0"/>
              <a:t>()</a:t>
            </a:r>
          </a:p>
          <a:p>
            <a:r>
              <a:rPr lang="en-US" dirty="0"/>
              <a:t>Symptom1.set(None)</a:t>
            </a:r>
          </a:p>
          <a:p>
            <a:r>
              <a:rPr lang="en-US" dirty="0"/>
              <a:t>Symptom2 = </a:t>
            </a:r>
            <a:r>
              <a:rPr lang="en-US" dirty="0" err="1"/>
              <a:t>StringVar</a:t>
            </a:r>
            <a:r>
              <a:rPr lang="en-US" dirty="0"/>
              <a:t>()</a:t>
            </a:r>
          </a:p>
          <a:p>
            <a:r>
              <a:rPr lang="en-US" dirty="0"/>
              <a:t>Symptom2.set(None)</a:t>
            </a:r>
          </a:p>
          <a:p>
            <a:r>
              <a:rPr lang="en-US" dirty="0"/>
              <a:t>Symptom3 = </a:t>
            </a:r>
            <a:r>
              <a:rPr lang="en-US" dirty="0" err="1"/>
              <a:t>StringVar</a:t>
            </a:r>
            <a:r>
              <a:rPr lang="en-US" dirty="0"/>
              <a:t>()</a:t>
            </a:r>
          </a:p>
          <a:p>
            <a:r>
              <a:rPr lang="en-US" dirty="0"/>
              <a:t>Symptom3.set(None)</a:t>
            </a:r>
          </a:p>
          <a:p>
            <a:r>
              <a:rPr lang="en-US" dirty="0"/>
              <a:t>Symptom4 = </a:t>
            </a:r>
            <a:r>
              <a:rPr lang="en-US" dirty="0" err="1"/>
              <a:t>StringVar</a:t>
            </a:r>
            <a:r>
              <a:rPr lang="en-US" dirty="0"/>
              <a:t>()</a:t>
            </a:r>
          </a:p>
          <a:p>
            <a:r>
              <a:rPr lang="en-US" dirty="0"/>
              <a:t>Symptom4.set(None)</a:t>
            </a:r>
          </a:p>
          <a:p>
            <a:r>
              <a:rPr lang="en-US" dirty="0"/>
              <a:t>Symptom5 = </a:t>
            </a:r>
            <a:r>
              <a:rPr lang="en-US" dirty="0" err="1"/>
              <a:t>StringVar</a:t>
            </a:r>
            <a:r>
              <a:rPr lang="en-US" dirty="0"/>
              <a:t>()</a:t>
            </a:r>
          </a:p>
          <a:p>
            <a:r>
              <a:rPr lang="en-US" dirty="0"/>
              <a:t>Symptom5.set(None)</a:t>
            </a:r>
          </a:p>
          <a:p>
            <a:r>
              <a:rPr lang="en-US" dirty="0"/>
              <a:t/>
            </a:r>
            <a:br>
              <a:rPr lang="en-US" dirty="0"/>
            </a:br>
            <a:r>
              <a:rPr lang="en-US" dirty="0"/>
              <a:t># Area to store the components in a grid</a:t>
            </a:r>
          </a:p>
          <a:p>
            <a:r>
              <a:rPr lang="en-US" dirty="0"/>
              <a:t>root = Frame(window)</a:t>
            </a:r>
          </a:p>
          <a:p>
            <a:r>
              <a:rPr lang="en-US" dirty="0" err="1"/>
              <a:t>root.pack</a:t>
            </a:r>
            <a:r>
              <a:rPr lang="en-US" dirty="0"/>
              <a:t>()</a:t>
            </a:r>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4185761"/>
          </a:xfrm>
          <a:prstGeom prst="rect">
            <a:avLst/>
          </a:prstGeom>
          <a:noFill/>
        </p:spPr>
        <p:txBody>
          <a:bodyPr wrap="square" rtlCol="0">
            <a:spAutoFit/>
          </a:bodyPr>
          <a:lstStyle/>
          <a:p>
            <a:r>
              <a:rPr lang="en-US" dirty="0"/>
              <a:t># Project heading</a:t>
            </a:r>
          </a:p>
          <a:p>
            <a:r>
              <a:rPr lang="en-US" dirty="0"/>
              <a:t>heading = Label(root, justify=LEFT, text="Self Diagnosable Human Disease Prediction")</a:t>
            </a:r>
          </a:p>
          <a:p>
            <a:r>
              <a:rPr lang="en-US" dirty="0" err="1"/>
              <a:t>heading.config</a:t>
            </a:r>
            <a:r>
              <a:rPr lang="en-US" dirty="0"/>
              <a:t>(font=("Times New Roman", 26))</a:t>
            </a:r>
          </a:p>
          <a:p>
            <a:r>
              <a:rPr lang="en-US" dirty="0" err="1"/>
              <a:t>heading.grid</a:t>
            </a:r>
            <a:r>
              <a:rPr lang="en-US" dirty="0"/>
              <a:t>(row=1, column=1, </a:t>
            </a:r>
            <a:r>
              <a:rPr lang="en-US" dirty="0" err="1"/>
              <a:t>columnspan</a:t>
            </a:r>
            <a:r>
              <a:rPr lang="en-US" dirty="0"/>
              <a:t>=2, </a:t>
            </a:r>
            <a:r>
              <a:rPr lang="en-US" dirty="0" err="1"/>
              <a:t>padx</a:t>
            </a:r>
            <a:r>
              <a:rPr lang="en-US" dirty="0"/>
              <a:t>=10)</a:t>
            </a:r>
          </a:p>
          <a:p>
            <a:endParaRPr lang="en-US" dirty="0"/>
          </a:p>
          <a:p>
            <a:r>
              <a:rPr lang="en-US" dirty="0"/>
              <a:t># Symptom labels</a:t>
            </a:r>
          </a:p>
          <a:p>
            <a:r>
              <a:rPr lang="en-US" dirty="0"/>
              <a:t/>
            </a:r>
            <a:br>
              <a:rPr lang="en-US" dirty="0"/>
            </a:br>
            <a:r>
              <a:rPr lang="en-US" dirty="0"/>
              <a:t>NameLb1 = Label(root, text="")</a:t>
            </a:r>
          </a:p>
          <a:p>
            <a:r>
              <a:rPr lang="en-US" dirty="0"/>
              <a:t>NameLb1.config(font=("Times New Roman", 20))</a:t>
            </a:r>
          </a:p>
          <a:p>
            <a:r>
              <a:rPr lang="en-US" dirty="0"/>
              <a:t>NameLb1.grid(row=5, column=1, </a:t>
            </a:r>
            <a:r>
              <a:rPr lang="en-US" dirty="0" err="1"/>
              <a:t>pady</a:t>
            </a:r>
            <a:r>
              <a:rPr lang="en-US" dirty="0"/>
              <a:t>=10,  sticky=W)</a:t>
            </a:r>
          </a:p>
          <a:p>
            <a:r>
              <a:rPr lang="en-US" dirty="0"/>
              <a:t/>
            </a:r>
            <a:br>
              <a:rPr lang="en-US" dirty="0"/>
            </a:br>
            <a:r>
              <a:rPr lang="en-US" dirty="0"/>
              <a:t>S1Lb = Label(root,  text="Symptom 1")</a:t>
            </a:r>
          </a:p>
          <a:p>
            <a:r>
              <a:rPr lang="en-US" dirty="0"/>
              <a:t>S1Lb.config(font=("Times New Roman", 15))</a:t>
            </a:r>
          </a:p>
          <a:p>
            <a:r>
              <a:rPr lang="en-US" dirty="0"/>
              <a:t>S1Lb.grid(row=7, column=1, </a:t>
            </a:r>
            <a:r>
              <a:rPr lang="en-US" dirty="0" err="1"/>
              <a:t>padx</a:t>
            </a:r>
            <a:r>
              <a:rPr lang="en-US" dirty="0"/>
              <a:t>=10, </a:t>
            </a:r>
            <a:r>
              <a:rPr lang="en-US" dirty="0" err="1"/>
              <a:t>pady</a:t>
            </a:r>
            <a:r>
              <a:rPr lang="en-US" dirty="0"/>
              <a:t>=10 , sticky=W)</a:t>
            </a:r>
          </a:p>
          <a:p>
            <a:r>
              <a:rPr lang="en-US" dirty="0"/>
              <a:t/>
            </a:r>
            <a:br>
              <a:rPr lang="en-US" dirty="0"/>
            </a:br>
            <a:r>
              <a:rPr lang="en-US" dirty="0"/>
              <a:t>S2Lb = Label(root,  text="Symptom 2")</a:t>
            </a:r>
          </a:p>
          <a:p>
            <a:r>
              <a:rPr lang="en-US" dirty="0"/>
              <a:t>S2Lb.config(font=("Times New Roman", 15))</a:t>
            </a:r>
          </a:p>
          <a:p>
            <a:r>
              <a:rPr lang="en-US" dirty="0"/>
              <a:t>S2Lb.grid(row=8, column=1, </a:t>
            </a:r>
            <a:r>
              <a:rPr lang="en-US" dirty="0" err="1"/>
              <a:t>padx</a:t>
            </a:r>
            <a:r>
              <a:rPr lang="en-US" dirty="0"/>
              <a:t>=10, </a:t>
            </a:r>
            <a:r>
              <a:rPr lang="en-US" dirty="0" err="1"/>
              <a:t>pady</a:t>
            </a:r>
            <a:r>
              <a:rPr lang="en-US" dirty="0"/>
              <a:t>=10, sticky=W)</a:t>
            </a:r>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4185761"/>
          </a:xfrm>
          <a:prstGeom prst="rect">
            <a:avLst/>
          </a:prstGeom>
          <a:noFill/>
        </p:spPr>
        <p:txBody>
          <a:bodyPr wrap="square" rtlCol="0">
            <a:spAutoFit/>
          </a:bodyPr>
          <a:lstStyle/>
          <a:p>
            <a:r>
              <a:rPr lang="en-US" dirty="0"/>
              <a:t>S3Lb = Label(root,  text="Symptom 3")</a:t>
            </a:r>
          </a:p>
          <a:p>
            <a:r>
              <a:rPr lang="en-US" dirty="0"/>
              <a:t>S3Lb.config(font=("Times New Roman", 15))</a:t>
            </a:r>
          </a:p>
          <a:p>
            <a:r>
              <a:rPr lang="en-US" dirty="0"/>
              <a:t>S3Lb.grid(row=9, column=1, </a:t>
            </a:r>
            <a:r>
              <a:rPr lang="en-US" dirty="0" err="1"/>
              <a:t>padx</a:t>
            </a:r>
            <a:r>
              <a:rPr lang="en-US" dirty="0"/>
              <a:t>=10, </a:t>
            </a:r>
            <a:r>
              <a:rPr lang="en-US" dirty="0" err="1"/>
              <a:t>pady</a:t>
            </a:r>
            <a:r>
              <a:rPr lang="en-US" dirty="0"/>
              <a:t>=10, sticky=W)</a:t>
            </a:r>
          </a:p>
          <a:p>
            <a:r>
              <a:rPr lang="en-US" dirty="0"/>
              <a:t/>
            </a:r>
            <a:br>
              <a:rPr lang="en-US" dirty="0"/>
            </a:br>
            <a:r>
              <a:rPr lang="en-US" dirty="0"/>
              <a:t>S4Lb = Label(root,  text="Symptom 4")</a:t>
            </a:r>
          </a:p>
          <a:p>
            <a:r>
              <a:rPr lang="en-US" dirty="0"/>
              <a:t>S4Lb.config(font=("Times New Roman", 15))</a:t>
            </a:r>
          </a:p>
          <a:p>
            <a:r>
              <a:rPr lang="en-US" dirty="0"/>
              <a:t>S4Lb.grid(row=10, column=1, </a:t>
            </a:r>
            <a:r>
              <a:rPr lang="en-US" dirty="0" err="1"/>
              <a:t>padx</a:t>
            </a:r>
            <a:r>
              <a:rPr lang="en-US" dirty="0"/>
              <a:t>=10, </a:t>
            </a:r>
            <a:r>
              <a:rPr lang="en-US" dirty="0" err="1"/>
              <a:t>pady</a:t>
            </a:r>
            <a:r>
              <a:rPr lang="en-US" dirty="0"/>
              <a:t>=10, sticky=W)</a:t>
            </a:r>
          </a:p>
          <a:p>
            <a:r>
              <a:rPr lang="en-US" dirty="0"/>
              <a:t/>
            </a:r>
            <a:br>
              <a:rPr lang="en-US" dirty="0"/>
            </a:br>
            <a:r>
              <a:rPr lang="en-US" dirty="0"/>
              <a:t>S5Lb = Label(root,  text="Symptom 5")</a:t>
            </a:r>
          </a:p>
          <a:p>
            <a:r>
              <a:rPr lang="en-US" dirty="0"/>
              <a:t>S5Lb.config(font=("Times New Roman", 15))</a:t>
            </a:r>
          </a:p>
          <a:p>
            <a:r>
              <a:rPr lang="en-US" dirty="0"/>
              <a:t>S5Lb.grid(row=11, column=1, </a:t>
            </a:r>
            <a:r>
              <a:rPr lang="en-US" dirty="0" err="1"/>
              <a:t>padx</a:t>
            </a:r>
            <a:r>
              <a:rPr lang="en-US" dirty="0"/>
              <a:t>=10, </a:t>
            </a:r>
            <a:r>
              <a:rPr lang="en-US" dirty="0" err="1"/>
              <a:t>pady</a:t>
            </a:r>
            <a:r>
              <a:rPr lang="en-US" dirty="0"/>
              <a:t>=10, sticky=W)</a:t>
            </a:r>
          </a:p>
          <a:p>
            <a:endParaRPr lang="en-US" dirty="0"/>
          </a:p>
          <a:p>
            <a:r>
              <a:rPr lang="en-US" dirty="0"/>
              <a:t># Option Menu</a:t>
            </a:r>
          </a:p>
          <a:p>
            <a:r>
              <a:rPr lang="en-US" dirty="0"/>
              <a:t/>
            </a:r>
            <a:br>
              <a:rPr lang="en-US" dirty="0"/>
            </a:br>
            <a:r>
              <a:rPr lang="en-US" dirty="0"/>
              <a:t>OPTIONS = sorted(l1)</a:t>
            </a:r>
          </a:p>
          <a:p>
            <a:r>
              <a:rPr lang="en-US" dirty="0"/>
              <a:t/>
            </a:r>
            <a:br>
              <a:rPr lang="en-US" dirty="0"/>
            </a:br>
            <a:r>
              <a:rPr lang="en-US" dirty="0"/>
              <a:t>S1En = </a:t>
            </a:r>
            <a:r>
              <a:rPr lang="en-US" dirty="0" err="1"/>
              <a:t>OptionMenu</a:t>
            </a:r>
            <a:r>
              <a:rPr lang="en-US" dirty="0"/>
              <a:t>(root, Symptom1,*OPTIONS)</a:t>
            </a:r>
          </a:p>
          <a:p>
            <a:r>
              <a:rPr lang="en-US" dirty="0"/>
              <a:t>S1En.grid(row=7, column=2, </a:t>
            </a:r>
            <a:r>
              <a:rPr lang="en-US" dirty="0" err="1"/>
              <a:t>padx</a:t>
            </a:r>
            <a:r>
              <a:rPr lang="en-US" dirty="0"/>
              <a:t>=10)</a:t>
            </a:r>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3539430"/>
          </a:xfrm>
          <a:prstGeom prst="rect">
            <a:avLst/>
          </a:prstGeom>
          <a:noFill/>
        </p:spPr>
        <p:txBody>
          <a:bodyPr wrap="square" rtlCol="0">
            <a:spAutoFit/>
          </a:bodyPr>
          <a:lstStyle/>
          <a:p>
            <a:r>
              <a:rPr lang="en-US" dirty="0"/>
              <a:t>S2En = </a:t>
            </a:r>
            <a:r>
              <a:rPr lang="en-US" dirty="0" err="1"/>
              <a:t>OptionMenu</a:t>
            </a:r>
            <a:r>
              <a:rPr lang="en-US" dirty="0"/>
              <a:t>(root, Symptom2,*OPTIONS)</a:t>
            </a:r>
          </a:p>
          <a:p>
            <a:r>
              <a:rPr lang="en-US" dirty="0"/>
              <a:t>S2En.grid(row=8, column=2, </a:t>
            </a:r>
            <a:r>
              <a:rPr lang="en-US" dirty="0" err="1"/>
              <a:t>padx</a:t>
            </a:r>
            <a:r>
              <a:rPr lang="en-US" dirty="0"/>
              <a:t>=10)</a:t>
            </a:r>
          </a:p>
          <a:p>
            <a:r>
              <a:rPr lang="en-US" dirty="0"/>
              <a:t/>
            </a:r>
            <a:br>
              <a:rPr lang="en-US" dirty="0"/>
            </a:br>
            <a:r>
              <a:rPr lang="en-US" dirty="0"/>
              <a:t>S3En = </a:t>
            </a:r>
            <a:r>
              <a:rPr lang="en-US" dirty="0" err="1"/>
              <a:t>OptionMenu</a:t>
            </a:r>
            <a:r>
              <a:rPr lang="en-US" dirty="0"/>
              <a:t>(root, Symptom3,*OPTIONS)</a:t>
            </a:r>
          </a:p>
          <a:p>
            <a:r>
              <a:rPr lang="en-US" dirty="0"/>
              <a:t>S3En.grid(row=9, column=2, </a:t>
            </a:r>
            <a:r>
              <a:rPr lang="en-US" dirty="0" err="1"/>
              <a:t>padx</a:t>
            </a:r>
            <a:r>
              <a:rPr lang="en-US" dirty="0"/>
              <a:t>=10)</a:t>
            </a:r>
          </a:p>
          <a:p>
            <a:r>
              <a:rPr lang="en-US" dirty="0"/>
              <a:t/>
            </a:r>
            <a:br>
              <a:rPr lang="en-US" dirty="0"/>
            </a:br>
            <a:r>
              <a:rPr lang="en-US" dirty="0"/>
              <a:t>S4En = </a:t>
            </a:r>
            <a:r>
              <a:rPr lang="en-US" dirty="0" err="1"/>
              <a:t>OptionMenu</a:t>
            </a:r>
            <a:r>
              <a:rPr lang="en-US" dirty="0"/>
              <a:t>(root, Symptom4,*OPTIONS)</a:t>
            </a:r>
          </a:p>
          <a:p>
            <a:r>
              <a:rPr lang="en-US" dirty="0"/>
              <a:t>S4En.grid(row=10, column=2, </a:t>
            </a:r>
            <a:r>
              <a:rPr lang="en-US" dirty="0" err="1"/>
              <a:t>padx</a:t>
            </a:r>
            <a:r>
              <a:rPr lang="en-US" dirty="0"/>
              <a:t>=10)</a:t>
            </a:r>
          </a:p>
          <a:p>
            <a:r>
              <a:rPr lang="en-US" dirty="0"/>
              <a:t/>
            </a:r>
            <a:br>
              <a:rPr lang="en-US" dirty="0"/>
            </a:br>
            <a:r>
              <a:rPr lang="en-US" dirty="0"/>
              <a:t>S5En = </a:t>
            </a:r>
            <a:r>
              <a:rPr lang="en-US" dirty="0" err="1"/>
              <a:t>OptionMenu</a:t>
            </a:r>
            <a:r>
              <a:rPr lang="en-US" dirty="0"/>
              <a:t>(root, Symptom5,*OPTIONS)</a:t>
            </a:r>
          </a:p>
          <a:p>
            <a:r>
              <a:rPr lang="en-US" dirty="0"/>
              <a:t>S5En.grid(row=11, column=2, </a:t>
            </a:r>
            <a:r>
              <a:rPr lang="en-US" dirty="0" err="1"/>
              <a:t>padx</a:t>
            </a:r>
            <a:r>
              <a:rPr lang="en-US" dirty="0"/>
              <a:t>=10)</a:t>
            </a:r>
          </a:p>
          <a:p>
            <a:r>
              <a:rPr lang="en-US" dirty="0"/>
              <a:t># Predict Button</a:t>
            </a:r>
          </a:p>
          <a:p>
            <a:r>
              <a:rPr lang="en-US" dirty="0" err="1"/>
              <a:t>predict_btn</a:t>
            </a:r>
            <a:r>
              <a:rPr lang="en-US" dirty="0"/>
              <a:t> = Button(window, text="</a:t>
            </a:r>
            <a:r>
              <a:rPr lang="en-US" dirty="0" err="1"/>
              <a:t>Predict",height</a:t>
            </a:r>
            <a:r>
              <a:rPr lang="en-US" dirty="0"/>
              <a:t>=2, width=20, command=message)</a:t>
            </a:r>
          </a:p>
          <a:p>
            <a:r>
              <a:rPr lang="en-US" dirty="0" err="1"/>
              <a:t>predict_btn.config</a:t>
            </a:r>
            <a:r>
              <a:rPr lang="en-US" dirty="0"/>
              <a:t>(font=("Times New Roman", 15))</a:t>
            </a:r>
          </a:p>
          <a:p>
            <a:r>
              <a:rPr lang="en-US" dirty="0" err="1"/>
              <a:t>predict_btn.pack</a:t>
            </a:r>
            <a:r>
              <a:rPr lang="en-US" dirty="0"/>
              <a:t>(</a:t>
            </a:r>
            <a:r>
              <a:rPr lang="en-US" dirty="0" err="1"/>
              <a:t>padx</a:t>
            </a:r>
            <a:r>
              <a:rPr lang="en-US" dirty="0"/>
              <a:t>=10, </a:t>
            </a:r>
            <a:r>
              <a:rPr lang="en-US" dirty="0" err="1"/>
              <a:t>pady</a:t>
            </a:r>
            <a:r>
              <a:rPr lang="en-US" dirty="0"/>
              <a:t>=20)</a:t>
            </a:r>
          </a:p>
          <a:p>
            <a:endParaRPr lang="en-US" dirty="0"/>
          </a:p>
        </p:txBody>
      </p:sp>
    </p:spTree>
    <p:extLst>
      <p:ext uri="{BB962C8B-B14F-4D97-AF65-F5344CB8AC3E}">
        <p14:creationId xmlns="" xmlns:p14="http://schemas.microsoft.com/office/powerpoint/2010/main" val="2268557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Code:</a:t>
            </a:r>
          </a:p>
        </p:txBody>
      </p:sp>
      <p:sp>
        <p:nvSpPr>
          <p:cNvPr id="5" name="TextBox 4"/>
          <p:cNvSpPr txBox="1"/>
          <p:nvPr/>
        </p:nvSpPr>
        <p:spPr>
          <a:xfrm>
            <a:off x="231229" y="1229710"/>
            <a:ext cx="8660524" cy="1815882"/>
          </a:xfrm>
          <a:prstGeom prst="rect">
            <a:avLst/>
          </a:prstGeom>
          <a:noFill/>
        </p:spPr>
        <p:txBody>
          <a:bodyPr wrap="square" rtlCol="0">
            <a:spAutoFit/>
          </a:bodyPr>
          <a:lstStyle/>
          <a:p>
            <a:r>
              <a:rPr lang="en-US" dirty="0"/>
              <a:t># Display Box</a:t>
            </a:r>
          </a:p>
          <a:p>
            <a:r>
              <a:rPr lang="en-US" dirty="0"/>
              <a:t>display = Text(window, height=2, width=30)</a:t>
            </a:r>
          </a:p>
          <a:p>
            <a:r>
              <a:rPr lang="en-US" dirty="0" err="1"/>
              <a:t>display.config</a:t>
            </a:r>
            <a:r>
              <a:rPr lang="en-US" dirty="0"/>
              <a:t>(font=("Times New Roman", 20))</a:t>
            </a:r>
          </a:p>
          <a:p>
            <a:r>
              <a:rPr lang="en-US" dirty="0" err="1"/>
              <a:t>display.pack</a:t>
            </a:r>
            <a:r>
              <a:rPr lang="en-US" dirty="0"/>
              <a:t>(</a:t>
            </a:r>
            <a:r>
              <a:rPr lang="en-US" dirty="0" err="1"/>
              <a:t>padx</a:t>
            </a:r>
            <a:r>
              <a:rPr lang="en-US" dirty="0"/>
              <a:t>=10, </a:t>
            </a:r>
            <a:r>
              <a:rPr lang="en-US" dirty="0" err="1"/>
              <a:t>pady</a:t>
            </a:r>
            <a:r>
              <a:rPr lang="en-US" dirty="0"/>
              <a:t>=10)</a:t>
            </a:r>
          </a:p>
          <a:p>
            <a:r>
              <a:rPr lang="en-US" dirty="0" err="1"/>
              <a:t>display.configure</a:t>
            </a:r>
            <a:r>
              <a:rPr lang="en-US" dirty="0"/>
              <a:t>(state=DISABLED)</a:t>
            </a:r>
          </a:p>
          <a:p>
            <a:r>
              <a:rPr lang="en-US" dirty="0"/>
              <a:t/>
            </a:r>
            <a:br>
              <a:rPr lang="en-US" dirty="0"/>
            </a:br>
            <a:r>
              <a:rPr lang="en-US" dirty="0" err="1"/>
              <a:t>root.mainloop</a:t>
            </a:r>
            <a:r>
              <a:rPr lang="en-US" dirty="0"/>
              <a:t>()</a:t>
            </a:r>
          </a:p>
          <a:p>
            <a:endParaRPr lang="en-US" dirty="0"/>
          </a:p>
        </p:txBody>
      </p:sp>
    </p:spTree>
    <p:extLst>
      <p:ext uri="{BB962C8B-B14F-4D97-AF65-F5344CB8AC3E}">
        <p14:creationId xmlns="" xmlns:p14="http://schemas.microsoft.com/office/powerpoint/2010/main" val="2268557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Screenshots:</a:t>
            </a:r>
          </a:p>
        </p:txBody>
      </p:sp>
      <p:pic>
        <p:nvPicPr>
          <p:cNvPr id="1026" name="Picture 2" descr="C:\Users\DELL\Downloads\1.JPG"/>
          <p:cNvPicPr>
            <a:picLocks noChangeAspect="1" noChangeArrowheads="1"/>
          </p:cNvPicPr>
          <p:nvPr/>
        </p:nvPicPr>
        <p:blipFill>
          <a:blip r:embed="rId2"/>
          <a:srcRect/>
          <a:stretch>
            <a:fillRect/>
          </a:stretch>
        </p:blipFill>
        <p:spPr bwMode="auto">
          <a:xfrm>
            <a:off x="1892629" y="1255383"/>
            <a:ext cx="4518682" cy="3737415"/>
          </a:xfrm>
          <a:prstGeom prst="rect">
            <a:avLst/>
          </a:prstGeom>
          <a:noFill/>
        </p:spPr>
      </p:pic>
    </p:spTree>
    <p:extLst>
      <p:ext uri="{BB962C8B-B14F-4D97-AF65-F5344CB8AC3E}">
        <p14:creationId xmlns="" xmlns:p14="http://schemas.microsoft.com/office/powerpoint/2010/main" val="2268557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Screenshots:</a:t>
            </a:r>
          </a:p>
        </p:txBody>
      </p:sp>
      <p:pic>
        <p:nvPicPr>
          <p:cNvPr id="2050" name="Picture 2" descr="C:\Users\DELL\Downloads\2.JPG"/>
          <p:cNvPicPr>
            <a:picLocks noChangeAspect="1" noChangeArrowheads="1"/>
          </p:cNvPicPr>
          <p:nvPr/>
        </p:nvPicPr>
        <p:blipFill>
          <a:blip r:embed="rId2"/>
          <a:srcRect/>
          <a:stretch>
            <a:fillRect/>
          </a:stretch>
        </p:blipFill>
        <p:spPr bwMode="auto">
          <a:xfrm>
            <a:off x="2168691" y="1294414"/>
            <a:ext cx="4221600" cy="3492596"/>
          </a:xfrm>
          <a:prstGeom prst="rect">
            <a:avLst/>
          </a:prstGeom>
          <a:noFill/>
        </p:spPr>
      </p:pic>
    </p:spTree>
    <p:extLst>
      <p:ext uri="{BB962C8B-B14F-4D97-AF65-F5344CB8AC3E}">
        <p14:creationId xmlns="" xmlns:p14="http://schemas.microsoft.com/office/powerpoint/2010/main" val="226855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a:latin typeface="Calibri" pitchFamily="34" charset="0"/>
              </a:rPr>
              <a:t>INTRODUCTION</a:t>
            </a:r>
          </a:p>
        </p:txBody>
      </p:sp>
      <p:sp>
        <p:nvSpPr>
          <p:cNvPr id="3" name="TextBox 2"/>
          <p:cNvSpPr txBox="1"/>
          <p:nvPr/>
        </p:nvSpPr>
        <p:spPr>
          <a:xfrm>
            <a:off x="641131" y="1408387"/>
            <a:ext cx="8040414" cy="2554545"/>
          </a:xfrm>
          <a:prstGeom prst="rect">
            <a:avLst/>
          </a:prstGeom>
          <a:noFill/>
        </p:spPr>
        <p:txBody>
          <a:bodyPr wrap="square" rtlCol="0">
            <a:spAutoFit/>
          </a:bodyPr>
          <a:lstStyle/>
          <a:p>
            <a:r>
              <a:rPr lang="en-US" sz="2000" dirty="0"/>
              <a:t>Now-a-days, people face various diseases due to the environmental </a:t>
            </a:r>
            <a:r>
              <a:rPr lang="en-US" sz="2000" dirty="0" smtClean="0"/>
              <a:t>conditions </a:t>
            </a:r>
            <a:r>
              <a:rPr lang="en-US" sz="2000" dirty="0"/>
              <a:t>and their living habits. So the prediction of disease at earlier stage becomes important task. The classical diagnosis method is a process where the patient has to visit a doctor, undergo various medical tests, and then come to a conclusion. This process is very time-consuming. To save time required for the initial process of diagnosis symptoms, this project proposes an automated disease prediction system that relies on user input.</a:t>
            </a:r>
            <a:endParaRPr lang="en-US" sz="2000" dirty="0">
              <a:latin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Screenshots:</a:t>
            </a:r>
          </a:p>
        </p:txBody>
      </p:sp>
      <p:pic>
        <p:nvPicPr>
          <p:cNvPr id="3074" name="Picture 2" descr="C:\Users\DELL\Downloads\3.JPG"/>
          <p:cNvPicPr>
            <a:picLocks noChangeAspect="1" noChangeArrowheads="1"/>
          </p:cNvPicPr>
          <p:nvPr/>
        </p:nvPicPr>
        <p:blipFill>
          <a:blip r:embed="rId2"/>
          <a:srcRect/>
          <a:stretch>
            <a:fillRect/>
          </a:stretch>
        </p:blipFill>
        <p:spPr bwMode="auto">
          <a:xfrm>
            <a:off x="1995762" y="1138130"/>
            <a:ext cx="4633886" cy="3854285"/>
          </a:xfrm>
          <a:prstGeom prst="rect">
            <a:avLst/>
          </a:prstGeom>
          <a:noFill/>
        </p:spPr>
      </p:pic>
    </p:spTree>
    <p:extLst>
      <p:ext uri="{BB962C8B-B14F-4D97-AF65-F5344CB8AC3E}">
        <p14:creationId xmlns="" xmlns:p14="http://schemas.microsoft.com/office/powerpoint/2010/main" val="2268557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41" y="647102"/>
            <a:ext cx="5938605" cy="523220"/>
          </a:xfrm>
          <a:prstGeom prst="rect">
            <a:avLst/>
          </a:prstGeom>
          <a:noFill/>
        </p:spPr>
        <p:txBody>
          <a:bodyPr wrap="square" rtlCol="0">
            <a:spAutoFit/>
          </a:bodyPr>
          <a:lstStyle/>
          <a:p>
            <a:r>
              <a:rPr lang="en-US" sz="2800" b="1" u="sng" dirty="0">
                <a:latin typeface="Calibri" pitchFamily="34" charset="0"/>
              </a:rPr>
              <a:t>Screenshots:</a:t>
            </a:r>
          </a:p>
        </p:txBody>
      </p:sp>
      <p:pic>
        <p:nvPicPr>
          <p:cNvPr id="4098" name="Picture 2" descr="C:\Users\DELL\Downloads\4.JPG"/>
          <p:cNvPicPr>
            <a:picLocks noChangeAspect="1" noChangeArrowheads="1"/>
          </p:cNvPicPr>
          <p:nvPr/>
        </p:nvPicPr>
        <p:blipFill>
          <a:blip r:embed="rId2"/>
          <a:srcRect/>
          <a:stretch>
            <a:fillRect/>
          </a:stretch>
        </p:blipFill>
        <p:spPr bwMode="auto">
          <a:xfrm>
            <a:off x="2109678" y="1199494"/>
            <a:ext cx="4553880" cy="3770958"/>
          </a:xfrm>
          <a:prstGeom prst="rect">
            <a:avLst/>
          </a:prstGeom>
          <a:noFill/>
        </p:spPr>
      </p:pic>
    </p:spTree>
    <p:extLst>
      <p:ext uri="{BB962C8B-B14F-4D97-AF65-F5344CB8AC3E}">
        <p14:creationId xmlns="" xmlns:p14="http://schemas.microsoft.com/office/powerpoint/2010/main" val="2268557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a:latin typeface="Calibri" pitchFamily="34" charset="0"/>
              </a:rPr>
              <a:t>CONCLUSION</a:t>
            </a:r>
          </a:p>
        </p:txBody>
      </p:sp>
      <p:sp>
        <p:nvSpPr>
          <p:cNvPr id="3" name="TextBox 2"/>
          <p:cNvSpPr txBox="1"/>
          <p:nvPr/>
        </p:nvSpPr>
        <p:spPr>
          <a:xfrm>
            <a:off x="357352" y="1450428"/>
            <a:ext cx="8439807" cy="2677656"/>
          </a:xfrm>
          <a:prstGeom prst="rect">
            <a:avLst/>
          </a:prstGeom>
          <a:noFill/>
        </p:spPr>
        <p:txBody>
          <a:bodyPr wrap="square" rtlCol="0">
            <a:spAutoFit/>
          </a:bodyPr>
          <a:lstStyle/>
          <a:p>
            <a:r>
              <a:rPr lang="en-US" sz="2400" dirty="0"/>
              <a:t>This interactive system will predict the disease of a human being by considering the entered symptoms and these symptoms will be </a:t>
            </a:r>
            <a:r>
              <a:rPr lang="en-US" sz="2400" dirty="0" smtClean="0"/>
              <a:t>given </a:t>
            </a:r>
            <a:r>
              <a:rPr lang="en-US" sz="2400" dirty="0"/>
              <a:t>to the Naive Bayes algorithm which then predicts a disease. And this will make the whole self diagnosable system very easy and effective for common </a:t>
            </a:r>
            <a:r>
              <a:rPr lang="en-US" sz="2400" dirty="0" smtClean="0"/>
              <a:t>user who do not want to go to a hospital or clinic for health check-ups.</a:t>
            </a:r>
            <a:endParaRPr lang="en-US" sz="2400" dirty="0"/>
          </a:p>
        </p:txBody>
      </p:sp>
    </p:spTree>
    <p:extLst>
      <p:ext uri="{BB962C8B-B14F-4D97-AF65-F5344CB8AC3E}">
        <p14:creationId xmlns="" xmlns:p14="http://schemas.microsoft.com/office/powerpoint/2010/main" val="1021376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smtClean="0">
                <a:latin typeface="Calibri" pitchFamily="34" charset="0"/>
              </a:rPr>
              <a:t>FUTURE ENHANCEMENTS</a:t>
            </a:r>
            <a:endParaRPr lang="en-US" sz="3600" b="1" u="sng" dirty="0">
              <a:latin typeface="Calibri" pitchFamily="34" charset="0"/>
            </a:endParaRPr>
          </a:p>
        </p:txBody>
      </p:sp>
      <p:sp>
        <p:nvSpPr>
          <p:cNvPr id="3" name="TextBox 2"/>
          <p:cNvSpPr txBox="1"/>
          <p:nvPr/>
        </p:nvSpPr>
        <p:spPr>
          <a:xfrm>
            <a:off x="357352" y="1345325"/>
            <a:ext cx="8439807" cy="3668109"/>
          </a:xfrm>
          <a:prstGeom prst="rect">
            <a:avLst/>
          </a:prstGeom>
          <a:noFill/>
        </p:spPr>
        <p:txBody>
          <a:bodyPr wrap="square" rtlCol="0">
            <a:spAutoFit/>
          </a:bodyPr>
          <a:lstStyle/>
          <a:p>
            <a:r>
              <a:rPr lang="en-US" sz="1800" dirty="0" smtClean="0"/>
              <a:t>As now-a-days we can clearly witness the increase in use of computers and technology to consider a huge amount of data, computers are being used to perform various complex tasks with commendable accuracy rates. Machine learning (ML) is a collection of multiple techniques and algorithms which permit computers to execute such complex tasks in a simplified manner. It is also used in both academics which is for students or learners and also in industry to make accurate predictions and use these diverse sources of dataset and information. Till this date we can say we got developed in the fields of Big Data, Machine learning, and Data Sciences etc and have been a part of one of those big industries which were able to collect such data and the staff to transform their goods and services in a desired manner. The learning methods developed for these industries and researches offer excellent potential to further improve in medical research and clinical care for the patients in the </a:t>
            </a:r>
            <a:r>
              <a:rPr lang="en-US" sz="1800" smtClean="0"/>
              <a:t>best possible way.</a:t>
            </a:r>
            <a:endParaRPr lang="en-US" sz="1800" dirty="0"/>
          </a:p>
        </p:txBody>
      </p:sp>
    </p:spTree>
    <p:extLst>
      <p:ext uri="{BB962C8B-B14F-4D97-AF65-F5344CB8AC3E}">
        <p14:creationId xmlns="" xmlns:p14="http://schemas.microsoft.com/office/powerpoint/2010/main" val="1021376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smtClean="0">
                <a:latin typeface="Calibri" pitchFamily="34" charset="0"/>
              </a:rPr>
              <a:t>BIBLIOGRAPHY</a:t>
            </a:r>
            <a:endParaRPr lang="en-US" sz="3600" b="1" u="sng" dirty="0">
              <a:latin typeface="Calibri" pitchFamily="34" charset="0"/>
            </a:endParaRPr>
          </a:p>
        </p:txBody>
      </p:sp>
      <p:sp>
        <p:nvSpPr>
          <p:cNvPr id="3" name="TextBox 2"/>
          <p:cNvSpPr txBox="1"/>
          <p:nvPr/>
        </p:nvSpPr>
        <p:spPr>
          <a:xfrm>
            <a:off x="357352" y="1450428"/>
            <a:ext cx="8439807" cy="3416320"/>
          </a:xfrm>
          <a:prstGeom prst="rect">
            <a:avLst/>
          </a:prstGeom>
          <a:noFill/>
        </p:spPr>
        <p:txBody>
          <a:bodyPr wrap="square" rtlCol="0">
            <a:spAutoFit/>
          </a:bodyPr>
          <a:lstStyle/>
          <a:p>
            <a:pPr marL="457200" indent="-457200">
              <a:buAutoNum type="arabicPeriod"/>
            </a:pPr>
            <a:r>
              <a:rPr lang="en-US" sz="1800" dirty="0" smtClean="0"/>
              <a:t>D. W. Bates, S . </a:t>
            </a:r>
            <a:r>
              <a:rPr lang="en-US" sz="1800" dirty="0" err="1" smtClean="0"/>
              <a:t>Saria</a:t>
            </a:r>
            <a:r>
              <a:rPr lang="en-US" sz="1800" dirty="0" smtClean="0"/>
              <a:t>, L. </a:t>
            </a:r>
            <a:r>
              <a:rPr lang="en-US" sz="1800" dirty="0" err="1" smtClean="0"/>
              <a:t>Ohno</a:t>
            </a:r>
            <a:r>
              <a:rPr lang="en-US" sz="1800" dirty="0" smtClean="0"/>
              <a:t>-Machado, A. Shah, and G. Escobar, “Big data in health care: using analytics to identify and manage high-risk and high-cost patients,” Health Affairs.</a:t>
            </a:r>
          </a:p>
          <a:p>
            <a:pPr marL="457200" indent="-457200">
              <a:buAutoNum type="arabicPeriod"/>
            </a:pPr>
            <a:r>
              <a:rPr lang="en-US" sz="1800" dirty="0" err="1" smtClean="0"/>
              <a:t>K.R.Lakshmi</a:t>
            </a:r>
            <a:r>
              <a:rPr lang="en-US" sz="1800" dirty="0" smtClean="0"/>
              <a:t>, </a:t>
            </a:r>
            <a:r>
              <a:rPr lang="en-US" sz="1800" dirty="0" err="1" smtClean="0"/>
              <a:t>Y.Nagesh</a:t>
            </a:r>
            <a:r>
              <a:rPr lang="en-US" sz="1800" dirty="0" smtClean="0"/>
              <a:t> and </a:t>
            </a:r>
            <a:r>
              <a:rPr lang="en-US" sz="1800" dirty="0" err="1" smtClean="0"/>
              <a:t>M.VeeraKrishna</a:t>
            </a:r>
            <a:r>
              <a:rPr lang="en-US" sz="1800" dirty="0" smtClean="0"/>
              <a:t>, ”Performance comparison of three data mining techniques for predicting kidney disease survivability”, International Journal of Advances in Engineering Technology.</a:t>
            </a:r>
          </a:p>
          <a:p>
            <a:pPr marL="457200" indent="-457200">
              <a:buAutoNum type="arabicPeriod"/>
            </a:pPr>
            <a:r>
              <a:rPr lang="en-US" sz="1800" dirty="0" smtClean="0"/>
              <a:t>Mr. </a:t>
            </a:r>
            <a:r>
              <a:rPr lang="en-US" sz="1800" dirty="0" err="1" smtClean="0"/>
              <a:t>Chala</a:t>
            </a:r>
            <a:r>
              <a:rPr lang="en-US" sz="1800" dirty="0" smtClean="0"/>
              <a:t> </a:t>
            </a:r>
            <a:r>
              <a:rPr lang="en-US" sz="1800" dirty="0" err="1" smtClean="0"/>
              <a:t>Beyene</a:t>
            </a:r>
            <a:r>
              <a:rPr lang="en-US" sz="1800" dirty="0" smtClean="0"/>
              <a:t>, Prof. </a:t>
            </a:r>
            <a:r>
              <a:rPr lang="en-US" sz="1800" dirty="0" err="1" smtClean="0"/>
              <a:t>Pooja</a:t>
            </a:r>
            <a:r>
              <a:rPr lang="en-US" sz="1800" dirty="0" smtClean="0"/>
              <a:t> </a:t>
            </a:r>
            <a:r>
              <a:rPr lang="en-US" sz="1800" dirty="0" err="1" smtClean="0"/>
              <a:t>Kamat</a:t>
            </a:r>
            <a:r>
              <a:rPr lang="en-US" sz="1800" dirty="0" smtClean="0"/>
              <a:t>, “Survey on Prediction and Analysis the Occurrence of Heart Disease Using Data Mining Techniques”, International Journal of Pure and Applied Mathematics. </a:t>
            </a:r>
          </a:p>
          <a:p>
            <a:pPr marL="457200" indent="-457200">
              <a:buAutoNum type="arabicPeriod"/>
            </a:pPr>
            <a:r>
              <a:rPr lang="en-US" sz="1800" dirty="0" err="1" smtClean="0"/>
              <a:t>Boshra</a:t>
            </a:r>
            <a:r>
              <a:rPr lang="en-US" sz="1800" dirty="0" smtClean="0"/>
              <a:t> </a:t>
            </a:r>
            <a:r>
              <a:rPr lang="en-US" sz="1800" dirty="0" err="1" smtClean="0"/>
              <a:t>Brahmi</a:t>
            </a:r>
            <a:r>
              <a:rPr lang="en-US" sz="1800" dirty="0" smtClean="0"/>
              <a:t>, </a:t>
            </a:r>
            <a:r>
              <a:rPr lang="en-US" sz="1800" dirty="0" err="1" smtClean="0"/>
              <a:t>Mirsaeid</a:t>
            </a:r>
            <a:r>
              <a:rPr lang="en-US" sz="1800" dirty="0" smtClean="0"/>
              <a:t> </a:t>
            </a:r>
            <a:r>
              <a:rPr lang="en-US" sz="1800" dirty="0" err="1" smtClean="0"/>
              <a:t>Hosseini</a:t>
            </a:r>
            <a:r>
              <a:rPr lang="en-US" sz="1800" dirty="0" smtClean="0"/>
              <a:t> </a:t>
            </a:r>
            <a:r>
              <a:rPr lang="en-US" sz="1800" dirty="0" err="1" smtClean="0"/>
              <a:t>Shirvani</a:t>
            </a:r>
            <a:r>
              <a:rPr lang="en-US" sz="1800" dirty="0" smtClean="0"/>
              <a:t>, “Prediction and Diagnosis of Heart Disease by Data Mining Techniques”, Journals of Multidisciplinary Engineering Science and Technology.</a:t>
            </a:r>
            <a:endParaRPr lang="en-US" sz="1800" dirty="0"/>
          </a:p>
        </p:txBody>
      </p:sp>
    </p:spTree>
    <p:extLst>
      <p:ext uri="{BB962C8B-B14F-4D97-AF65-F5344CB8AC3E}">
        <p14:creationId xmlns="" xmlns:p14="http://schemas.microsoft.com/office/powerpoint/2010/main" val="1021376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697" y="2112579"/>
            <a:ext cx="8723585" cy="707886"/>
          </a:xfrm>
          <a:prstGeom prst="rect">
            <a:avLst/>
          </a:prstGeom>
          <a:noFill/>
        </p:spPr>
        <p:txBody>
          <a:bodyPr wrap="square" rtlCol="0">
            <a:spAutoFit/>
          </a:bodyPr>
          <a:lstStyle/>
          <a:p>
            <a:pPr algn="ctr"/>
            <a:r>
              <a:rPr lang="en-US" sz="4000" b="1" dirty="0">
                <a:latin typeface="Calibri"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smtClean="0">
                <a:latin typeface="Calibri" pitchFamily="34" charset="0"/>
              </a:rPr>
              <a:t>LITERATURE SURVEY</a:t>
            </a:r>
            <a:endParaRPr lang="en-US" sz="3600" b="1" u="sng" dirty="0">
              <a:latin typeface="Calibri" pitchFamily="34" charset="0"/>
            </a:endParaRPr>
          </a:p>
        </p:txBody>
      </p:sp>
      <p:sp>
        <p:nvSpPr>
          <p:cNvPr id="3" name="TextBox 2"/>
          <p:cNvSpPr txBox="1"/>
          <p:nvPr/>
        </p:nvSpPr>
        <p:spPr>
          <a:xfrm>
            <a:off x="641131" y="1408387"/>
            <a:ext cx="8040414" cy="3170099"/>
          </a:xfrm>
          <a:prstGeom prst="rect">
            <a:avLst/>
          </a:prstGeom>
          <a:noFill/>
        </p:spPr>
        <p:txBody>
          <a:bodyPr wrap="square" rtlCol="0">
            <a:spAutoFit/>
          </a:bodyPr>
          <a:lstStyle/>
          <a:p>
            <a:r>
              <a:rPr lang="en-US" sz="2000" dirty="0" smtClean="0"/>
              <a:t>In the paper called “Disease Prediction System using data mining techniques” the author has discussed about the data mining techniques like classification, clustering to </a:t>
            </a:r>
            <a:r>
              <a:rPr lang="en-US" sz="2000" dirty="0" err="1" smtClean="0"/>
              <a:t>analyse</a:t>
            </a:r>
            <a:r>
              <a:rPr lang="en-US" sz="2000" dirty="0" smtClean="0"/>
              <a:t> the different kinds of heart disease based problems. In the paper "A study on data mining prediction techniques in healthcare sector" has mentioned information discovery method and knowledge retrieval method. The paper “Predicting Disease by Using Data Mining Based on Healthcare information System” published in the year 2016 applies the information mining process to predict high blood pressure from patient medical records with eight alternative diseases.</a:t>
            </a: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a:latin typeface="Calibri" pitchFamily="34" charset="0"/>
              </a:rPr>
              <a:t>METHODOLOGY USED</a:t>
            </a:r>
          </a:p>
        </p:txBody>
      </p:sp>
      <p:sp>
        <p:nvSpPr>
          <p:cNvPr id="3" name="TextBox 2"/>
          <p:cNvSpPr txBox="1"/>
          <p:nvPr/>
        </p:nvSpPr>
        <p:spPr>
          <a:xfrm>
            <a:off x="409904" y="1576552"/>
            <a:ext cx="8439807" cy="3046988"/>
          </a:xfrm>
          <a:prstGeom prst="rect">
            <a:avLst/>
          </a:prstGeom>
          <a:noFill/>
        </p:spPr>
        <p:txBody>
          <a:bodyPr wrap="square" rtlCol="0">
            <a:spAutoFit/>
          </a:bodyPr>
          <a:lstStyle/>
          <a:p>
            <a:r>
              <a:rPr lang="en-US" sz="2400" b="1" dirty="0"/>
              <a:t>Naive </a:t>
            </a:r>
            <a:r>
              <a:rPr lang="en-US" sz="2400" b="1" dirty="0" err="1"/>
              <a:t>Bayes</a:t>
            </a:r>
            <a:r>
              <a:rPr lang="en-US" sz="2400" b="1" dirty="0"/>
              <a:t> algorithm:</a:t>
            </a:r>
          </a:p>
          <a:p>
            <a:r>
              <a:rPr lang="en-US" sz="2400" dirty="0"/>
              <a:t>This system accepts the input from the user and predicts the most probable disease. This is achieved with the help of the dataset and the machine learning algorithm. The algorithm here is Naive Bayesian which works on a probabilistic approach. We have imported </a:t>
            </a:r>
            <a:r>
              <a:rPr lang="en-US" sz="2400" dirty="0" err="1"/>
              <a:t>Scikit</a:t>
            </a:r>
            <a:r>
              <a:rPr lang="en-US" sz="2400" dirty="0"/>
              <a:t> to </a:t>
            </a:r>
            <a:r>
              <a:rPr lang="en-US" sz="2400" dirty="0" smtClean="0"/>
              <a:t>use </a:t>
            </a:r>
            <a:r>
              <a:rPr lang="en-US" sz="2400" dirty="0"/>
              <a:t>the library for its implementation. For this, we have used multinomial NB since multiple variants i.e. multiple symptoms are taken.</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a:latin typeface="Calibri" pitchFamily="34" charset="0"/>
              </a:rPr>
              <a:t>DATASETS</a:t>
            </a:r>
          </a:p>
        </p:txBody>
      </p:sp>
      <p:sp>
        <p:nvSpPr>
          <p:cNvPr id="3" name="TextBox 2"/>
          <p:cNvSpPr txBox="1"/>
          <p:nvPr/>
        </p:nvSpPr>
        <p:spPr>
          <a:xfrm>
            <a:off x="378372" y="1408387"/>
            <a:ext cx="8439807" cy="3108543"/>
          </a:xfrm>
          <a:prstGeom prst="rect">
            <a:avLst/>
          </a:prstGeom>
          <a:noFill/>
        </p:spPr>
        <p:txBody>
          <a:bodyPr wrap="square" rtlCol="0">
            <a:spAutoFit/>
          </a:bodyPr>
          <a:lstStyle/>
          <a:p>
            <a:r>
              <a:rPr lang="en-US" sz="2800" dirty="0"/>
              <a:t>The dataset was taken from a study conducted at Colombia University. It consists of 150 diseases and each disease consist of an average of 8-10 symptoms. 70% of the dataset used for training was made considering all combinational inputs. The symptoms present for the corresponding disease were marked as 1 and remaining as 0</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9697" y="651641"/>
            <a:ext cx="8650013" cy="646331"/>
          </a:xfrm>
          <a:prstGeom prst="rect">
            <a:avLst/>
          </a:prstGeom>
          <a:noFill/>
        </p:spPr>
        <p:txBody>
          <a:bodyPr wrap="square" rtlCol="0">
            <a:spAutoFit/>
          </a:bodyPr>
          <a:lstStyle/>
          <a:p>
            <a:pPr algn="ctr"/>
            <a:r>
              <a:rPr lang="en-US" sz="3600" b="1" u="sng" dirty="0">
                <a:latin typeface="Calibri" pitchFamily="34" charset="0"/>
              </a:rPr>
              <a:t>WORKING OF THIS SYSTEM</a:t>
            </a:r>
          </a:p>
        </p:txBody>
      </p:sp>
      <p:pic>
        <p:nvPicPr>
          <p:cNvPr id="1026" name="Picture 2" descr="C:\Users\DELL\Downloads\Untitled.png"/>
          <p:cNvPicPr>
            <a:picLocks noChangeAspect="1" noChangeArrowheads="1"/>
          </p:cNvPicPr>
          <p:nvPr/>
        </p:nvPicPr>
        <p:blipFill>
          <a:blip r:embed="rId2"/>
          <a:srcRect/>
          <a:stretch>
            <a:fillRect/>
          </a:stretch>
        </p:blipFill>
        <p:spPr bwMode="auto">
          <a:xfrm>
            <a:off x="803002" y="1816209"/>
            <a:ext cx="7688262" cy="18954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a:latin typeface="Calibri" pitchFamily="34" charset="0"/>
              </a:rPr>
              <a:t>EXISTING SYSTEM GAPS/LIMITATIONS</a:t>
            </a:r>
          </a:p>
        </p:txBody>
      </p:sp>
      <p:sp>
        <p:nvSpPr>
          <p:cNvPr id="4" name="TextBox 3"/>
          <p:cNvSpPr txBox="1"/>
          <p:nvPr/>
        </p:nvSpPr>
        <p:spPr>
          <a:xfrm>
            <a:off x="367863" y="1397877"/>
            <a:ext cx="8439807" cy="3477875"/>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t>We cannot say that every time predicted output has the maximum accuracy.</a:t>
            </a:r>
          </a:p>
          <a:p>
            <a:pPr marL="342900" indent="-342900">
              <a:buFont typeface="Wingdings" panose="05000000000000000000" pitchFamily="2" charset="2"/>
              <a:buChar char="v"/>
            </a:pPr>
            <a:r>
              <a:rPr lang="en-US" sz="2200" dirty="0" smtClean="0"/>
              <a:t>It takes more time to predict if we are having a huge dataset because model needs to store the entire dataset in the systems RAM.</a:t>
            </a:r>
          </a:p>
          <a:p>
            <a:pPr marL="342900" indent="-342900">
              <a:buFont typeface="Wingdings" panose="05000000000000000000" pitchFamily="2" charset="2"/>
              <a:buChar char="v"/>
            </a:pPr>
            <a:r>
              <a:rPr lang="en-US" sz="2200" dirty="0" smtClean="0"/>
              <a:t>This system’s prediction can have a biased nature if we give much independent data.</a:t>
            </a:r>
          </a:p>
          <a:p>
            <a:pPr marL="342900" indent="-342900">
              <a:buFont typeface="Wingdings" panose="05000000000000000000" pitchFamily="2" charset="2"/>
              <a:buChar char="v"/>
            </a:pPr>
            <a:r>
              <a:rPr lang="en-US" sz="2200" dirty="0" smtClean="0"/>
              <a:t>Existing system can predict the disease but not the subtype of disease and it is less accurate.</a:t>
            </a:r>
          </a:p>
          <a:p>
            <a:pPr marL="342900" indent="-342900">
              <a:buFont typeface="Wingdings" panose="05000000000000000000" pitchFamily="2" charset="2"/>
              <a:buChar char="v"/>
            </a:pPr>
            <a:r>
              <a:rPr lang="en-US" sz="2200" dirty="0" smtClean="0"/>
              <a:t>This model is only valuable in clinical situations.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a:latin typeface="Calibri" pitchFamily="34" charset="0"/>
              </a:rPr>
              <a:t>ADVANTAGES OF PROPOSED SYSTEM</a:t>
            </a:r>
          </a:p>
        </p:txBody>
      </p:sp>
      <p:sp>
        <p:nvSpPr>
          <p:cNvPr id="3" name="TextBox 2"/>
          <p:cNvSpPr txBox="1"/>
          <p:nvPr/>
        </p:nvSpPr>
        <p:spPr>
          <a:xfrm>
            <a:off x="357352" y="1450428"/>
            <a:ext cx="8439807" cy="341632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Reduces or eliminates the need of a doctor for </a:t>
            </a:r>
            <a:r>
              <a:rPr lang="en-US" sz="2400" dirty="0" smtClean="0"/>
              <a:t>common diseases.</a:t>
            </a:r>
          </a:p>
          <a:p>
            <a:pPr marL="342900" indent="-342900">
              <a:buFont typeface="Wingdings" panose="05000000000000000000" pitchFamily="2" charset="2"/>
              <a:buChar char="v"/>
            </a:pPr>
            <a:r>
              <a:rPr lang="en-US" sz="2400" dirty="0" smtClean="0"/>
              <a:t>Naive </a:t>
            </a:r>
            <a:r>
              <a:rPr lang="en-US" sz="2400" dirty="0" err="1"/>
              <a:t>Bayes</a:t>
            </a:r>
            <a:r>
              <a:rPr lang="en-US" sz="2400" dirty="0"/>
              <a:t> Algorithm is simple and it can handle </a:t>
            </a:r>
            <a:r>
              <a:rPr lang="en-US" sz="2400" dirty="0" smtClean="0"/>
              <a:t>both continuous </a:t>
            </a:r>
            <a:r>
              <a:rPr lang="en-US" sz="2400" dirty="0"/>
              <a:t>and discrete </a:t>
            </a:r>
            <a:r>
              <a:rPr lang="en-US" sz="2400" dirty="0" smtClean="0"/>
              <a:t>data.</a:t>
            </a:r>
          </a:p>
          <a:p>
            <a:pPr marL="342900" indent="-342900">
              <a:buFont typeface="Wingdings" panose="05000000000000000000" pitchFamily="2" charset="2"/>
              <a:buChar char="v"/>
            </a:pPr>
            <a:r>
              <a:rPr lang="en-US" sz="2400" dirty="0" smtClean="0"/>
              <a:t>It </a:t>
            </a:r>
            <a:r>
              <a:rPr lang="en-US" sz="2400" dirty="0"/>
              <a:t>doesn’t require huge training data. So we can run this system on a small computer without any </a:t>
            </a:r>
            <a:r>
              <a:rPr lang="en-US" sz="2400" dirty="0" smtClean="0"/>
              <a:t>problem.</a:t>
            </a:r>
          </a:p>
          <a:p>
            <a:pPr marL="342900" indent="-342900">
              <a:buFont typeface="Wingdings" panose="05000000000000000000" pitchFamily="2" charset="2"/>
              <a:buChar char="v"/>
            </a:pPr>
            <a:r>
              <a:rPr lang="en-US" sz="2400" dirty="0" smtClean="0"/>
              <a:t>It </a:t>
            </a:r>
            <a:r>
              <a:rPr lang="en-US" sz="2400" dirty="0"/>
              <a:t>takes less time to train because Naive Bayes is a fast and simple algorithm.</a:t>
            </a:r>
          </a:p>
          <a:p>
            <a:pPr>
              <a:buFont typeface="Wingdings" pitchFamily="2" charset="2"/>
              <a:buChar char="v"/>
            </a:pPr>
            <a:r>
              <a:rPr lang="en-US" sz="2400" dirty="0"/>
              <a:t> This is more accurate than other existing systems.</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1737</Words>
  <Application>Microsoft Office PowerPoint</Application>
  <PresentationFormat>On-screen Show (16:9)</PresentationFormat>
  <Paragraphs>258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dc:creator>
  <cp:lastModifiedBy>Nikhil</cp:lastModifiedBy>
  <cp:revision>225</cp:revision>
  <dcterms:modified xsi:type="dcterms:W3CDTF">2022-12-26T10:51:31Z</dcterms:modified>
</cp:coreProperties>
</file>