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2" r:id="rId4"/>
    <p:sldId id="263" r:id="rId5"/>
    <p:sldId id="264" r:id="rId6"/>
    <p:sldId id="265" r:id="rId7"/>
    <p:sldId id="266" r:id="rId8"/>
    <p:sldId id="267" r:id="rId9"/>
    <p:sldId id="268" r:id="rId10"/>
    <p:sldId id="275" r:id="rId11"/>
    <p:sldId id="269" r:id="rId12"/>
    <p:sldId id="270" r:id="rId13"/>
    <p:sldId id="274"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32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43800" cy="563562"/>
          </a:xfrm>
        </p:spPr>
        <p:txBody>
          <a:bodyPr>
            <a:normAutofit fontScale="90000"/>
          </a:bodyPr>
          <a:lstStyle/>
          <a:p>
            <a:pPr algn="l"/>
            <a:r>
              <a:rPr lang="en-IN" sz="3800" b="1" dirty="0" smtClean="0">
                <a:solidFill>
                  <a:schemeClr val="bg1"/>
                </a:solidFill>
                <a:latin typeface="Book Antiqua" pitchFamily="18" charset="0"/>
                <a:cs typeface="Times New Roman" panose="02020603050405020304" pitchFamily="18" charset="0"/>
              </a:rPr>
              <a:t>Outline</a:t>
            </a:r>
            <a:endParaRPr lang="en-IN" dirty="0">
              <a:latin typeface="Book Antiqua" pitchFamily="18" charset="0"/>
            </a:endParaRPr>
          </a:p>
        </p:txBody>
      </p:sp>
      <p:sp>
        <p:nvSpPr>
          <p:cNvPr id="4" name="Content Placeholder 3"/>
          <p:cNvSpPr>
            <a:spLocks noGrp="1"/>
          </p:cNvSpPr>
          <p:nvPr>
            <p:ph idx="1"/>
          </p:nvPr>
        </p:nvSpPr>
        <p:spPr>
          <a:xfrm>
            <a:off x="457200" y="457200"/>
            <a:ext cx="8229600" cy="6172200"/>
          </a:xfrm>
        </p:spPr>
        <p:txBody>
          <a:bodyPr>
            <a:normAutofit fontScale="92500" lnSpcReduction="10000"/>
          </a:bodyPr>
          <a:lstStyle/>
          <a:p>
            <a:pPr marL="0" indent="0" algn="ctr">
              <a:buNone/>
            </a:pPr>
            <a:r>
              <a:rPr lang="en-US" sz="2800" dirty="0" err="1" smtClean="0">
                <a:latin typeface="Times New Roman" pitchFamily="18" charset="0"/>
                <a:cs typeface="Times New Roman" pitchFamily="18" charset="0"/>
              </a:rPr>
              <a:t>Anurag</a:t>
            </a:r>
            <a:r>
              <a:rPr lang="en-US" sz="2800" dirty="0" smtClean="0">
                <a:latin typeface="Times New Roman" pitchFamily="18" charset="0"/>
                <a:cs typeface="Times New Roman" pitchFamily="18" charset="0"/>
              </a:rPr>
              <a:t> Group Of Institutions</a:t>
            </a:r>
          </a:p>
          <a:p>
            <a:pPr marL="0" indent="0" algn="ctr">
              <a:buNone/>
            </a:pPr>
            <a:r>
              <a:rPr lang="en-US" sz="2800" dirty="0" smtClean="0">
                <a:latin typeface="Times New Roman" pitchFamily="18" charset="0"/>
                <a:cs typeface="Times New Roman" pitchFamily="18" charset="0"/>
              </a:rPr>
              <a:t>Computer Science And Engineering</a:t>
            </a:r>
            <a:endParaRPr lang="en-US" sz="2800" dirty="0" smtClean="0">
              <a:latin typeface="Times New Roman" pitchFamily="18" charset="0"/>
              <a:cs typeface="Times New Roman" pitchFamily="18" charset="0"/>
            </a:endParaRPr>
          </a:p>
          <a:p>
            <a:pPr marL="0" indent="0" algn="ctr">
              <a:buNone/>
            </a:pPr>
            <a:endParaRPr lang="en-US" sz="2800" dirty="0">
              <a:latin typeface="Times New Roman" pitchFamily="18" charset="0"/>
              <a:cs typeface="Times New Roman" pitchFamily="18" charset="0"/>
            </a:endParaRPr>
          </a:p>
          <a:p>
            <a:pPr marL="0" indent="0" algn="ctr">
              <a:buNone/>
            </a:pPr>
            <a:r>
              <a:rPr lang="en-US" sz="4000" b="1" dirty="0" smtClean="0">
                <a:latin typeface="Times New Roman" pitchFamily="18" charset="0"/>
                <a:cs typeface="Times New Roman" pitchFamily="18" charset="0"/>
              </a:rPr>
              <a:t>Node-RED</a:t>
            </a:r>
          </a:p>
          <a:p>
            <a:pPr marL="0" indent="0" algn="ctr">
              <a:buNone/>
            </a:pPr>
            <a:endParaRPr lang="en-US" sz="2800" dirty="0" smtClean="0">
              <a:latin typeface="Times New Roman" pitchFamily="18" charset="0"/>
              <a:cs typeface="Times New Roman" pitchFamily="18" charset="0"/>
            </a:endParaRPr>
          </a:p>
          <a:p>
            <a:pPr marL="0" indent="0" algn="ctr">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Technical Seminar By:</a:t>
            </a:r>
            <a:endParaRPr lang="en-US" sz="2800" b="1" dirty="0" smtClean="0">
              <a:latin typeface="Times New Roman" pitchFamily="18" charset="0"/>
              <a:cs typeface="Times New Roman" pitchFamily="18" charset="0"/>
            </a:endParaRPr>
          </a:p>
          <a:p>
            <a:pPr marL="0" indent="0" algn="ctr">
              <a:buNone/>
            </a:pPr>
            <a:r>
              <a:rPr lang="en-US" sz="2800" dirty="0" smtClean="0">
                <a:latin typeface="Times New Roman" pitchFamily="18" charset="0"/>
                <a:cs typeface="Times New Roman" pitchFamily="18" charset="0"/>
              </a:rPr>
              <a:t>Name: </a:t>
            </a:r>
            <a:r>
              <a:rPr lang="en-US" sz="2800" dirty="0" err="1" smtClean="0">
                <a:latin typeface="Times New Roman" pitchFamily="18" charset="0"/>
                <a:cs typeface="Times New Roman" pitchFamily="18" charset="0"/>
              </a:rPr>
              <a:t>Gajam</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Nikhil</a:t>
            </a:r>
          </a:p>
          <a:p>
            <a:pPr marL="0" indent="0" algn="ctr">
              <a:buNone/>
            </a:pPr>
            <a:r>
              <a:rPr lang="en-US" sz="2800" dirty="0" smtClean="0">
                <a:latin typeface="Times New Roman" pitchFamily="18" charset="0"/>
                <a:cs typeface="Times New Roman" pitchFamily="18" charset="0"/>
              </a:rPr>
              <a:t>Roll </a:t>
            </a:r>
            <a:r>
              <a:rPr lang="en-US" sz="2800" dirty="0" smtClean="0">
                <a:latin typeface="Times New Roman" pitchFamily="18" charset="0"/>
                <a:cs typeface="Times New Roman" pitchFamily="18" charset="0"/>
              </a:rPr>
              <a:t>No:19H61A05D5</a:t>
            </a:r>
            <a:endParaRPr lang="en-US" sz="2800" dirty="0" smtClean="0">
              <a:latin typeface="Times New Roman" pitchFamily="18" charset="0"/>
              <a:cs typeface="Times New Roman" pitchFamily="18" charset="0"/>
            </a:endParaRPr>
          </a:p>
          <a:p>
            <a:pPr marL="0" indent="0" algn="ctr">
              <a:buNone/>
            </a:pPr>
            <a:endParaRPr lang="en-US" sz="2800" dirty="0" smtClean="0">
              <a:latin typeface="Times New Roman" pitchFamily="18" charset="0"/>
              <a:cs typeface="Times New Roman" pitchFamily="18" charset="0"/>
            </a:endParaRPr>
          </a:p>
          <a:p>
            <a:pPr marL="0" indent="0" algn="ctr">
              <a:buNone/>
            </a:pPr>
            <a:r>
              <a:rPr lang="en-US" sz="2800" b="1" dirty="0" smtClean="0">
                <a:latin typeface="Times New Roman" pitchFamily="18" charset="0"/>
                <a:cs typeface="Times New Roman" pitchFamily="18" charset="0"/>
              </a:rPr>
              <a:t>Guide:</a:t>
            </a:r>
            <a:r>
              <a:rPr lang="en-US" sz="2800" dirty="0" smtClean="0">
                <a:latin typeface="Times New Roman" pitchFamily="18" charset="0"/>
                <a:cs typeface="Times New Roman" pitchFamily="18" charset="0"/>
              </a:rPr>
              <a:t> Mr. G. </a:t>
            </a:r>
            <a:r>
              <a:rPr lang="en-US" sz="2800" dirty="0" err="1" smtClean="0">
                <a:latin typeface="Times New Roman" pitchFamily="18" charset="0"/>
                <a:cs typeface="Times New Roman" pitchFamily="18" charset="0"/>
              </a:rPr>
              <a:t>Balram</a:t>
            </a:r>
            <a:endParaRPr lang="en-US" sz="2800" dirty="0" smtClean="0">
              <a:latin typeface="Times New Roman" pitchFamily="18" charset="0"/>
              <a:cs typeface="Times New Roman" pitchFamily="18" charset="0"/>
            </a:endParaRPr>
          </a:p>
          <a:p>
            <a:pPr marL="0" indent="0" algn="ctr">
              <a:buNone/>
            </a:pPr>
            <a:r>
              <a:rPr lang="en-US" sz="2800" dirty="0" smtClean="0">
                <a:latin typeface="Times New Roman" pitchFamily="18" charset="0"/>
                <a:cs typeface="Times New Roman" pitchFamily="18" charset="0"/>
              </a:rPr>
              <a:t>(Asst. Professor)</a:t>
            </a:r>
          </a:p>
          <a:p>
            <a:pPr marL="0" indent="0" algn="ctr">
              <a:buNone/>
            </a:pPr>
            <a:r>
              <a:rPr lang="en-US" sz="2800" dirty="0" smtClean="0">
                <a:latin typeface="Times New Roman" pitchFamily="18" charset="0"/>
                <a:cs typeface="Times New Roman" pitchFamily="18" charset="0"/>
              </a:rPr>
              <a:t>Department Of CSE</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7218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algn="ctr">
              <a:spcBef>
                <a:spcPct val="0"/>
              </a:spcBef>
              <a:defRPr/>
            </a:pPr>
            <a:r>
              <a:rPr lang="en-IN" sz="4400" b="1" dirty="0" smtClean="0">
                <a:latin typeface="Times New Roman" pitchFamily="18" charset="0"/>
                <a:cs typeface="Times New Roman" pitchFamily="18" charset="0"/>
              </a:rPr>
              <a:t>Design </a:t>
            </a:r>
            <a:r>
              <a:rPr lang="en-IN" sz="4400" b="1" dirty="0" smtClean="0">
                <a:latin typeface="Times New Roman" pitchFamily="18" charset="0"/>
                <a:cs typeface="Times New Roman" pitchFamily="18" charset="0"/>
              </a:rPr>
              <a:t>(</a:t>
            </a:r>
            <a:r>
              <a:rPr lang="en-IN" sz="4400" b="1" dirty="0" smtClean="0">
                <a:latin typeface="Times New Roman" pitchFamily="18" charset="0"/>
                <a:cs typeface="Times New Roman" pitchFamily="18" charset="0"/>
              </a:rPr>
              <a:t>Architecture) </a:t>
            </a:r>
            <a:r>
              <a:rPr lang="en-IN" sz="4400" b="1" dirty="0" smtClean="0">
                <a:latin typeface="Times New Roman" pitchFamily="18" charset="0"/>
                <a:ea typeface="+mj-ea"/>
                <a:cs typeface="Times New Roman" pitchFamily="18" charset="0"/>
              </a:rPr>
              <a:t>Cont.</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026" name="Picture 2" descr="C:\Users\DELL\Downloads\Capture.JPG"/>
          <p:cNvPicPr>
            <a:picLocks noChangeAspect="1" noChangeArrowheads="1"/>
          </p:cNvPicPr>
          <p:nvPr/>
        </p:nvPicPr>
        <p:blipFill>
          <a:blip r:embed="rId2" cstate="print"/>
          <a:srcRect/>
          <a:stretch>
            <a:fillRect/>
          </a:stretch>
        </p:blipFill>
        <p:spPr bwMode="auto">
          <a:xfrm>
            <a:off x="533400" y="1066800"/>
            <a:ext cx="8107480" cy="54880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noProof="0" dirty="0" smtClean="0">
                <a:latin typeface="Times New Roman" pitchFamily="18" charset="0"/>
                <a:ea typeface="+mj-ea"/>
                <a:cs typeface="Times New Roman" pitchFamily="18" charset="0"/>
              </a:rPr>
              <a:t>Design (Architecture) Cont.</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152400" y="990600"/>
            <a:ext cx="8763000" cy="5632311"/>
          </a:xfrm>
          <a:prstGeom prst="rect">
            <a:avLst/>
          </a:prstGeom>
          <a:noFill/>
        </p:spPr>
        <p:txBody>
          <a:bodyPr wrap="square" rtlCol="0">
            <a:spAutoFit/>
          </a:bodyPr>
          <a:lstStyle/>
          <a:p>
            <a:pPr algn="just">
              <a:buFont typeface="Arial" pitchFamily="34" charset="0"/>
              <a:buChar char="•"/>
            </a:pPr>
            <a:r>
              <a:rPr lang="en-US" sz="3000" dirty="0" smtClean="0">
                <a:latin typeface="Times New Roman" pitchFamily="18" charset="0"/>
                <a:cs typeface="Times New Roman" pitchFamily="18" charset="0"/>
              </a:rPr>
              <a:t> When using Node-RED we need to do every operation using </a:t>
            </a:r>
            <a:r>
              <a:rPr lang="en-US" sz="3000" b="1" dirty="0" smtClean="0">
                <a:latin typeface="Times New Roman" pitchFamily="18" charset="0"/>
                <a:cs typeface="Times New Roman" pitchFamily="18" charset="0"/>
              </a:rPr>
              <a:t>nodes</a:t>
            </a:r>
            <a:r>
              <a:rPr lang="en-US" sz="3000" dirty="0" smtClean="0">
                <a:latin typeface="Times New Roman" pitchFamily="18" charset="0"/>
                <a:cs typeface="Times New Roman" pitchFamily="18" charset="0"/>
              </a:rPr>
              <a:t> and these nodes  serves different functionalities and we can install new nodes and also create publish our own nodes.</a:t>
            </a:r>
          </a:p>
          <a:p>
            <a:pPr algn="just">
              <a:buFont typeface="Arial" pitchFamily="34" charset="0"/>
              <a:buChar char="•"/>
            </a:pP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Registry</a:t>
            </a:r>
            <a:r>
              <a:rPr lang="en-US" sz="3000" dirty="0" smtClean="0">
                <a:latin typeface="Times New Roman" pitchFamily="18" charset="0"/>
                <a:cs typeface="Times New Roman" pitchFamily="18" charset="0"/>
              </a:rPr>
              <a:t> will contain all the settings required to start using the node-red.</a:t>
            </a:r>
          </a:p>
          <a:p>
            <a:pPr algn="just">
              <a:buFont typeface="Arial" pitchFamily="34" charset="0"/>
              <a:buChar char="•"/>
            </a:pP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Editor</a:t>
            </a:r>
            <a:r>
              <a:rPr lang="en-US" sz="3000" dirty="0" smtClean="0">
                <a:latin typeface="Times New Roman" pitchFamily="18" charset="0"/>
                <a:cs typeface="Times New Roman" pitchFamily="18" charset="0"/>
              </a:rPr>
              <a:t> is used to represent the flow of operations graphically.</a:t>
            </a:r>
          </a:p>
          <a:p>
            <a:pPr algn="just">
              <a:buFont typeface="Arial" pitchFamily="34" charset="0"/>
              <a:buChar char="•"/>
            </a:pPr>
            <a:r>
              <a:rPr lang="en-US" sz="3000" dirty="0" smtClean="0">
                <a:latin typeface="Times New Roman" pitchFamily="18" charset="0"/>
                <a:cs typeface="Times New Roman" pitchFamily="18" charset="0"/>
              </a:rPr>
              <a:t> The dynamic </a:t>
            </a:r>
            <a:r>
              <a:rPr lang="en-US" sz="3000" b="1" dirty="0" smtClean="0">
                <a:latin typeface="Times New Roman" pitchFamily="18" charset="0"/>
                <a:cs typeface="Times New Roman" pitchFamily="18" charset="0"/>
              </a:rPr>
              <a:t>flow.js</a:t>
            </a:r>
            <a:r>
              <a:rPr lang="en-US" sz="3000" dirty="0" smtClean="0">
                <a:latin typeface="Times New Roman" pitchFamily="18" charset="0"/>
                <a:cs typeface="Times New Roman" pitchFamily="18" charset="0"/>
              </a:rPr>
              <a:t> will be created when we start to add new nodes to perform operations.</a:t>
            </a:r>
          </a:p>
          <a:p>
            <a:pPr algn="just">
              <a:buFont typeface="Arial" pitchFamily="34" charset="0"/>
              <a:buChar char="•"/>
            </a:pP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Runtime</a:t>
            </a:r>
            <a:r>
              <a:rPr lang="en-US" sz="3000" dirty="0" smtClean="0">
                <a:latin typeface="Times New Roman" pitchFamily="18" charset="0"/>
                <a:cs typeface="Times New Roman" pitchFamily="18" charset="0"/>
              </a:rPr>
              <a:t> is the core engine which will make the whole process possible.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Applications</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152400" y="990600"/>
            <a:ext cx="8763000" cy="5632311"/>
          </a:xfrm>
          <a:prstGeom prst="rect">
            <a:avLst/>
          </a:prstGeom>
          <a:noFill/>
        </p:spPr>
        <p:txBody>
          <a:bodyPr wrap="square" rtlCol="0">
            <a:spAutoFit/>
          </a:bodyPr>
          <a:lstStyle/>
          <a:p>
            <a:pPr algn="just"/>
            <a:r>
              <a:rPr lang="en-US" sz="3000" b="1" dirty="0" smtClean="0">
                <a:latin typeface="Times New Roman" pitchFamily="18" charset="0"/>
                <a:cs typeface="Times New Roman" pitchFamily="18" charset="0"/>
              </a:rPr>
              <a:t>Applications:</a:t>
            </a:r>
          </a:p>
          <a:p>
            <a:pPr algn="just">
              <a:buFont typeface="Arial" pitchFamily="34" charset="0"/>
              <a:buChar char="•"/>
            </a:pPr>
            <a:r>
              <a:rPr lang="en-US" sz="3000" dirty="0" smtClean="0">
                <a:latin typeface="Times New Roman" pitchFamily="18" charset="0"/>
                <a:cs typeface="Times New Roman" pitchFamily="18" charset="0"/>
              </a:rPr>
              <a:t> Space Station Tracking Application</a:t>
            </a:r>
            <a:r>
              <a:rPr lang="en-US" sz="3000" b="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 Points space station in map using get location </a:t>
            </a:r>
            <a:r>
              <a:rPr lang="en-US" sz="3000" dirty="0" err="1" smtClean="0">
                <a:latin typeface="Times New Roman" pitchFamily="18" charset="0"/>
                <a:cs typeface="Times New Roman" pitchFamily="18" charset="0"/>
              </a:rPr>
              <a:t>api</a:t>
            </a:r>
            <a:r>
              <a:rPr lang="en-US" sz="3000" dirty="0" smtClean="0">
                <a:latin typeface="Times New Roman" pitchFamily="18" charset="0"/>
                <a:cs typeface="Times New Roman" pitchFamily="18" charset="0"/>
              </a:rPr>
              <a:t>.</a:t>
            </a:r>
            <a:endParaRPr lang="en-US" sz="3000" b="1" dirty="0" smtClean="0">
              <a:latin typeface="Times New Roman" pitchFamily="18" charset="0"/>
              <a:cs typeface="Times New Roman" pitchFamily="18" charset="0"/>
            </a:endParaRPr>
          </a:p>
          <a:p>
            <a:pPr algn="just">
              <a:buFont typeface="Arial" pitchFamily="34" charset="0"/>
              <a:buChar char="•"/>
            </a:pPr>
            <a:r>
              <a:rPr lang="en-US" sz="3000" b="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Messaging </a:t>
            </a:r>
            <a:r>
              <a:rPr lang="en-US" sz="3000" dirty="0" smtClean="0">
                <a:latin typeface="Times New Roman" pitchFamily="18" charset="0"/>
                <a:cs typeface="Times New Roman" pitchFamily="18" charset="0"/>
              </a:rPr>
              <a:t>Application </a:t>
            </a:r>
            <a:r>
              <a:rPr lang="en-US" sz="3000" dirty="0" smtClean="0">
                <a:latin typeface="Times New Roman" pitchFamily="18" charset="0"/>
                <a:cs typeface="Times New Roman" pitchFamily="18" charset="0"/>
              </a:rPr>
              <a:t>– Server, Private chatting </a:t>
            </a:r>
            <a:r>
              <a:rPr lang="en-US" sz="3000" dirty="0" smtClean="0">
                <a:latin typeface="Times New Roman" pitchFamily="18" charset="0"/>
                <a:cs typeface="Times New Roman" pitchFamily="18" charset="0"/>
              </a:rPr>
              <a:t>applications.</a:t>
            </a:r>
            <a:endParaRPr lang="en-US" sz="3000" dirty="0" smtClean="0">
              <a:latin typeface="Times New Roman" pitchFamily="18" charset="0"/>
              <a:cs typeface="Times New Roman" pitchFamily="18" charset="0"/>
            </a:endParaRPr>
          </a:p>
          <a:p>
            <a:pPr algn="just">
              <a:buFont typeface="Arial" pitchFamily="34" charset="0"/>
              <a:buChar char="•"/>
            </a:pPr>
            <a:r>
              <a:rPr lang="en-US" sz="3000" b="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Monitoring </a:t>
            </a:r>
            <a:r>
              <a:rPr lang="en-US" sz="3000" dirty="0" smtClean="0">
                <a:latin typeface="Times New Roman" pitchFamily="18" charset="0"/>
                <a:cs typeface="Times New Roman" pitchFamily="18" charset="0"/>
              </a:rPr>
              <a:t>Application </a:t>
            </a:r>
            <a:r>
              <a:rPr lang="en-US" sz="3000" dirty="0" smtClean="0">
                <a:latin typeface="Times New Roman" pitchFamily="18" charset="0"/>
                <a:cs typeface="Times New Roman" pitchFamily="18" charset="0"/>
              </a:rPr>
              <a:t>– Stock, Revenue, Weather monitoring </a:t>
            </a:r>
            <a:r>
              <a:rPr lang="en-US" sz="3000" dirty="0" smtClean="0">
                <a:latin typeface="Times New Roman" pitchFamily="18" charset="0"/>
                <a:cs typeface="Times New Roman" pitchFamily="18" charset="0"/>
              </a:rPr>
              <a:t>applications.</a:t>
            </a:r>
            <a:endParaRPr lang="en-US" sz="3000" dirty="0" smtClean="0">
              <a:latin typeface="Times New Roman" pitchFamily="18" charset="0"/>
              <a:cs typeface="Times New Roman" pitchFamily="18" charset="0"/>
            </a:endParaRPr>
          </a:p>
          <a:p>
            <a:pPr algn="just">
              <a:buFont typeface="Arial" pitchFamily="34" charset="0"/>
              <a:buChar char="•"/>
            </a:pPr>
            <a:r>
              <a:rPr lang="en-US" sz="3000" b="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Device Controlling </a:t>
            </a:r>
            <a:r>
              <a:rPr lang="en-US" sz="3000" dirty="0" smtClean="0">
                <a:latin typeface="Times New Roman" pitchFamily="18" charset="0"/>
                <a:cs typeface="Times New Roman" pitchFamily="18" charset="0"/>
              </a:rPr>
              <a:t>Application </a:t>
            </a:r>
            <a:r>
              <a:rPr lang="en-US" sz="3000" dirty="0" smtClean="0">
                <a:latin typeface="Times New Roman" pitchFamily="18" charset="0"/>
                <a:cs typeface="Times New Roman" pitchFamily="18" charset="0"/>
              </a:rPr>
              <a:t>– Using </a:t>
            </a:r>
            <a:r>
              <a:rPr lang="en-US" sz="3000" dirty="0" smtClean="0">
                <a:latin typeface="Times New Roman" pitchFamily="18" charset="0"/>
                <a:cs typeface="Times New Roman" pitchFamily="18" charset="0"/>
              </a:rPr>
              <a:t>Raspberry Pi </a:t>
            </a:r>
            <a:r>
              <a:rPr lang="en-US" sz="3000" dirty="0" smtClean="0">
                <a:latin typeface="Times New Roman" pitchFamily="18" charset="0"/>
                <a:cs typeface="Times New Roman" pitchFamily="18" charset="0"/>
              </a:rPr>
              <a:t>to connect and control other macro devices.</a:t>
            </a:r>
          </a:p>
          <a:p>
            <a:pPr algn="just">
              <a:buFont typeface="Arial" pitchFamily="34" charset="0"/>
              <a:buChar char="•"/>
            </a:pPr>
            <a:r>
              <a:rPr lang="en-US"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Message Queuing </a:t>
            </a:r>
            <a:r>
              <a:rPr lang="en-US" sz="3000" dirty="0" smtClean="0">
                <a:latin typeface="Times New Roman" pitchFamily="18" charset="0"/>
                <a:cs typeface="Times New Roman" pitchFamily="18" charset="0"/>
              </a:rPr>
              <a:t>Telemetry </a:t>
            </a:r>
            <a:r>
              <a:rPr lang="en-US" sz="3000" dirty="0" smtClean="0">
                <a:latin typeface="Times New Roman" pitchFamily="18" charset="0"/>
                <a:cs typeface="Times New Roman" pitchFamily="18" charset="0"/>
              </a:rPr>
              <a:t>Transport (MQTT) </a:t>
            </a:r>
            <a:r>
              <a:rPr lang="en-US" sz="3000" dirty="0" smtClean="0">
                <a:latin typeface="Times New Roman" pitchFamily="18" charset="0"/>
                <a:cs typeface="Times New Roman" pitchFamily="18" charset="0"/>
              </a:rPr>
              <a:t>&amp; HTML </a:t>
            </a:r>
            <a:r>
              <a:rPr lang="en-US" sz="3000" dirty="0" smtClean="0">
                <a:latin typeface="Times New Roman" pitchFamily="18" charset="0"/>
                <a:cs typeface="Times New Roman" pitchFamily="18" charset="0"/>
              </a:rPr>
              <a:t>Applications </a:t>
            </a:r>
            <a:r>
              <a:rPr lang="en-US" sz="3000" dirty="0" smtClean="0">
                <a:latin typeface="Times New Roman" pitchFamily="18" charset="0"/>
                <a:cs typeface="Times New Roman" pitchFamily="18" charset="0"/>
              </a:rPr>
              <a:t>– Publish-Subscribe, Client-Server model applications.</a:t>
            </a:r>
            <a:endParaRPr lang="en-US" sz="3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Uses</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228600" y="1295400"/>
            <a:ext cx="8763000" cy="4401205"/>
          </a:xfrm>
          <a:prstGeom prst="rect">
            <a:avLst/>
          </a:prstGeom>
          <a:noFill/>
        </p:spPr>
        <p:txBody>
          <a:bodyPr wrap="square" rtlCol="0">
            <a:spAutoFit/>
          </a:bodyPr>
          <a:lstStyle/>
          <a:p>
            <a:pPr algn="just"/>
            <a:r>
              <a:rPr lang="en-US" sz="3500" b="1" dirty="0" smtClean="0">
                <a:latin typeface="Times New Roman" pitchFamily="18" charset="0"/>
                <a:cs typeface="Times New Roman" pitchFamily="18" charset="0"/>
              </a:rPr>
              <a:t>Uses:</a:t>
            </a:r>
          </a:p>
          <a:p>
            <a:pPr algn="just">
              <a:buFont typeface="Arial" pitchFamily="34" charset="0"/>
              <a:buChar char="•"/>
            </a:pPr>
            <a:r>
              <a:rPr lang="en-US" sz="3500" dirty="0" smtClean="0">
                <a:latin typeface="Times New Roman" pitchFamily="18" charset="0"/>
                <a:cs typeface="Times New Roman" pitchFamily="18" charset="0"/>
              </a:rPr>
              <a:t> It is simple to use and deploy.</a:t>
            </a:r>
          </a:p>
          <a:p>
            <a:pPr algn="just">
              <a:buFont typeface="Arial" pitchFamily="34" charset="0"/>
              <a:buChar char="•"/>
            </a:pPr>
            <a:r>
              <a:rPr lang="en-US" sz="3500" dirty="0" smtClean="0">
                <a:latin typeface="Times New Roman" pitchFamily="18" charset="0"/>
                <a:cs typeface="Times New Roman" pitchFamily="18" charset="0"/>
              </a:rPr>
              <a:t> It is a lightweight proof of concept runtime.</a:t>
            </a:r>
          </a:p>
          <a:p>
            <a:pPr algn="just">
              <a:buFont typeface="Arial" pitchFamily="34" charset="0"/>
              <a:buChar char="•"/>
            </a:pPr>
            <a:r>
              <a:rPr lang="en-US" sz="3500" dirty="0" smtClean="0">
                <a:latin typeface="Times New Roman" pitchFamily="18" charset="0"/>
                <a:cs typeface="Times New Roman" pitchFamily="18" charset="0"/>
              </a:rPr>
              <a:t> Capable of creating backend and frontend together.</a:t>
            </a:r>
          </a:p>
          <a:p>
            <a:pPr algn="just">
              <a:buFont typeface="Arial" pitchFamily="34" charset="0"/>
              <a:buChar char="•"/>
            </a:pPr>
            <a:r>
              <a:rPr lang="en-US" sz="3500" dirty="0" smtClean="0">
                <a:latin typeface="Times New Roman" pitchFamily="18" charset="0"/>
                <a:cs typeface="Times New Roman" pitchFamily="18" charset="0"/>
              </a:rPr>
              <a:t> It is powerful enough to create a very big application.</a:t>
            </a:r>
          </a:p>
          <a:p>
            <a:pPr algn="just"/>
            <a:endParaRPr lang="en-US" sz="35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Times New Roman" pitchFamily="18" charset="0"/>
                <a:ea typeface="+mj-ea"/>
                <a:cs typeface="Times New Roman" pitchFamily="18" charset="0"/>
              </a:rPr>
              <a:t>Conclusion</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152400" y="990600"/>
            <a:ext cx="8763000" cy="5632311"/>
          </a:xfrm>
          <a:prstGeom prst="rect">
            <a:avLst/>
          </a:prstGeom>
          <a:noFill/>
        </p:spPr>
        <p:txBody>
          <a:bodyPr wrap="square" rtlCol="0">
            <a:spAutoFit/>
          </a:bodyPr>
          <a:lstStyle/>
          <a:p>
            <a:pPr algn="just"/>
            <a:r>
              <a:rPr lang="en-US" sz="3000" dirty="0" smtClean="0">
                <a:latin typeface="Times New Roman" pitchFamily="18" charset="0"/>
                <a:cs typeface="Times New Roman" pitchFamily="18" charset="0"/>
              </a:rPr>
              <a:t>Node-RED is an open </a:t>
            </a:r>
            <a:r>
              <a:rPr lang="en-US" sz="3000" dirty="0" smtClean="0">
                <a:latin typeface="Times New Roman" pitchFamily="18" charset="0"/>
                <a:cs typeface="Times New Roman" pitchFamily="18" charset="0"/>
              </a:rPr>
              <a:t>source tool which is used to combine more than one technology together and we can achieve this with minimal code.</a:t>
            </a:r>
          </a:p>
          <a:p>
            <a:pPr algn="just"/>
            <a:r>
              <a:rPr lang="en-US" sz="3000" dirty="0" smtClean="0">
                <a:latin typeface="Times New Roman" pitchFamily="18" charset="0"/>
                <a:cs typeface="Times New Roman" pitchFamily="18" charset="0"/>
              </a:rPr>
              <a:t>It will be easy for the beginners to start working with the Node-RED.</a:t>
            </a:r>
          </a:p>
          <a:p>
            <a:pPr algn="just"/>
            <a:r>
              <a:rPr lang="en-US" sz="3000" dirty="0" smtClean="0">
                <a:latin typeface="Times New Roman" pitchFamily="18" charset="0"/>
                <a:cs typeface="Times New Roman" pitchFamily="18" charset="0"/>
              </a:rPr>
              <a:t>Node-RED is an event driven and fast platform which is totally updated and maintained by contributors and it is single threaded.</a:t>
            </a:r>
          </a:p>
          <a:p>
            <a:pPr algn="just"/>
            <a:r>
              <a:rPr lang="en-US" sz="3000" dirty="0" smtClean="0">
                <a:latin typeface="Times New Roman" pitchFamily="18" charset="0"/>
                <a:cs typeface="Times New Roman" pitchFamily="18" charset="0"/>
              </a:rPr>
              <a:t>It can be used to create small and big applications used in various platforms.</a:t>
            </a:r>
          </a:p>
          <a:p>
            <a:pPr algn="just"/>
            <a:r>
              <a:rPr lang="en-US" sz="3000" dirty="0" smtClean="0">
                <a:latin typeface="Times New Roman" pitchFamily="18" charset="0"/>
                <a:cs typeface="Times New Roman" pitchFamily="18" charset="0"/>
              </a:rPr>
              <a:t>It is a constant updating and growing tool which is going to get many other features often and constantly.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048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References</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152400" y="762000"/>
            <a:ext cx="8763000" cy="5940088"/>
          </a:xfrm>
          <a:prstGeom prst="rect">
            <a:avLst/>
          </a:prstGeom>
          <a:noFill/>
        </p:spPr>
        <p:txBody>
          <a:bodyPr wrap="square" rtlCol="0">
            <a:spAutoFit/>
          </a:bodyPr>
          <a:lstStyle/>
          <a:p>
            <a:pPr marL="514350" indent="-514350" algn="just">
              <a:buFont typeface="+mj-lt"/>
              <a:buAutoNum type="arabicPeriod"/>
            </a:pPr>
            <a:r>
              <a:rPr lang="en-US" sz="2000" dirty="0" err="1" smtClean="0">
                <a:latin typeface="Times New Roman" pitchFamily="18" charset="0"/>
                <a:cs typeface="Times New Roman" pitchFamily="18" charset="0"/>
              </a:rPr>
              <a:t>Lekić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Milica</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Gordana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Gardašević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sensor integration to </a:t>
            </a:r>
            <a:r>
              <a:rPr lang="en-US" sz="2000" dirty="0" err="1" smtClean="0">
                <a:latin typeface="Times New Roman" pitchFamily="18" charset="0"/>
                <a:cs typeface="Times New Roman" pitchFamily="18" charset="0"/>
              </a:rPr>
              <a:t>NodeRED</a:t>
            </a:r>
            <a:r>
              <a:rPr lang="en-US" sz="2000" dirty="0" smtClean="0">
                <a:latin typeface="Times New Roman" pitchFamily="18" charset="0"/>
                <a:cs typeface="Times New Roman" pitchFamily="18" charset="0"/>
              </a:rPr>
              <a:t> platform." 2018 17th International Symposium INFOTEHJAHORINA (INFOTEH). IEEE, 2018.</a:t>
            </a:r>
          </a:p>
          <a:p>
            <a:pPr marL="514350" indent="-514350" algn="just">
              <a:buFont typeface="+mj-lt"/>
              <a:buAutoNum type="arabicPeriod"/>
            </a:pPr>
            <a:r>
              <a:rPr lang="en-US" sz="2000" dirty="0" err="1" smtClean="0">
                <a:latin typeface="Times New Roman" pitchFamily="18" charset="0"/>
                <a:cs typeface="Times New Roman" pitchFamily="18" charset="0"/>
              </a:rPr>
              <a:t>Kodali</a:t>
            </a:r>
            <a:r>
              <a:rPr lang="en-US" sz="2000" dirty="0" smtClean="0">
                <a:latin typeface="Times New Roman" pitchFamily="18" charset="0"/>
                <a:cs typeface="Times New Roman" pitchFamily="18" charset="0"/>
              </a:rPr>
              <a:t>, Ravi </a:t>
            </a:r>
            <a:r>
              <a:rPr lang="en-US" sz="2000" dirty="0" err="1" smtClean="0">
                <a:latin typeface="Times New Roman" pitchFamily="18" charset="0"/>
                <a:cs typeface="Times New Roman" pitchFamily="18" charset="0"/>
              </a:rPr>
              <a:t>Kishore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Arshiya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Anjum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based home automation using node-red." 2018 Second International Conference on Green Computing and Internet of Things (</a:t>
            </a:r>
            <a:r>
              <a:rPr lang="en-US" sz="2000" dirty="0" err="1" smtClean="0">
                <a:latin typeface="Times New Roman" pitchFamily="18" charset="0"/>
                <a:cs typeface="Times New Roman" pitchFamily="18" charset="0"/>
              </a:rPr>
              <a:t>ICGCIoT</a:t>
            </a:r>
            <a:r>
              <a:rPr lang="en-US" sz="2000" dirty="0" smtClean="0">
                <a:latin typeface="Times New Roman" pitchFamily="18" charset="0"/>
                <a:cs typeface="Times New Roman" pitchFamily="18" charset="0"/>
              </a:rPr>
              <a:t>).</a:t>
            </a:r>
          </a:p>
          <a:p>
            <a:pPr marL="514350" indent="-514350" algn="just">
              <a:buFont typeface="+mj-lt"/>
              <a:buAutoNum type="arabicPeriod"/>
            </a:pPr>
            <a:r>
              <a:rPr lang="en-US" sz="2000" dirty="0" smtClean="0">
                <a:latin typeface="Times New Roman" pitchFamily="18" charset="0"/>
                <a:cs typeface="Times New Roman" pitchFamily="18" charset="0"/>
              </a:rPr>
              <a:t>Toc, </a:t>
            </a:r>
            <a:r>
              <a:rPr lang="en-US" sz="2000" dirty="0" err="1" smtClean="0">
                <a:latin typeface="Times New Roman" pitchFamily="18" charset="0"/>
                <a:cs typeface="Times New Roman" pitchFamily="18" charset="0"/>
              </a:rPr>
              <a:t>Silviu-Iulian</a:t>
            </a:r>
            <a:r>
              <a:rPr lang="en-US" sz="2000" dirty="0" smtClean="0">
                <a:latin typeface="Times New Roman" pitchFamily="18" charset="0"/>
                <a:cs typeface="Times New Roman" pitchFamily="18" charset="0"/>
              </a:rPr>
              <a:t>, and Adrian </a:t>
            </a:r>
            <a:r>
              <a:rPr lang="en-US" sz="2000" dirty="0" err="1" smtClean="0">
                <a:latin typeface="Times New Roman" pitchFamily="18" charset="0"/>
                <a:cs typeface="Times New Roman" pitchFamily="18" charset="0"/>
              </a:rPr>
              <a:t>Korodi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Modbus</a:t>
            </a:r>
            <a:r>
              <a:rPr lang="en-US" sz="2000" dirty="0" smtClean="0">
                <a:latin typeface="Times New Roman" pitchFamily="18" charset="0"/>
                <a:cs typeface="Times New Roman" pitchFamily="18" charset="0"/>
              </a:rPr>
              <a:t>-OPC UA Wrapper using Node-RED and IoT-2040 with application in the water industry." 2018 IEEE 16th International Symposium on Intelligent Systems and Informatics (SISY). IEEE, 2018.</a:t>
            </a:r>
          </a:p>
          <a:p>
            <a:pPr marL="514350" indent="-514350" algn="just">
              <a:buFont typeface="+mj-lt"/>
              <a:buAutoNum type="arabicPeriod"/>
            </a:pPr>
            <a:r>
              <a:rPr lang="en-US" sz="2000" dirty="0" err="1" smtClean="0">
                <a:latin typeface="Times New Roman" pitchFamily="18" charset="0"/>
                <a:cs typeface="Times New Roman" pitchFamily="18" charset="0"/>
              </a:rPr>
              <a:t>Sicari</a:t>
            </a:r>
            <a:r>
              <a:rPr lang="en-US" sz="2000" dirty="0" smtClean="0">
                <a:latin typeface="Times New Roman" pitchFamily="18" charset="0"/>
                <a:cs typeface="Times New Roman" pitchFamily="18" charset="0"/>
              </a:rPr>
              <a:t>, Sabrina, Alessandra </a:t>
            </a:r>
            <a:r>
              <a:rPr lang="en-US" sz="2000" dirty="0" err="1" smtClean="0">
                <a:latin typeface="Times New Roman" pitchFamily="18" charset="0"/>
                <a:cs typeface="Times New Roman" pitchFamily="18" charset="0"/>
              </a:rPr>
              <a:t>Rizzardi</a:t>
            </a:r>
            <a:r>
              <a:rPr lang="en-US" sz="2000" dirty="0" smtClean="0">
                <a:latin typeface="Times New Roman" pitchFamily="18" charset="0"/>
                <a:cs typeface="Times New Roman" pitchFamily="18" charset="0"/>
              </a:rPr>
              <a:t>, and Alberto </a:t>
            </a:r>
            <a:r>
              <a:rPr lang="en-US" sz="2000" dirty="0" err="1" smtClean="0">
                <a:latin typeface="Times New Roman" pitchFamily="18" charset="0"/>
                <a:cs typeface="Times New Roman" pitchFamily="18" charset="0"/>
              </a:rPr>
              <a:t>Coen‐Porisini</a:t>
            </a:r>
            <a:r>
              <a:rPr lang="en-US" sz="2000" dirty="0" smtClean="0">
                <a:latin typeface="Times New Roman" pitchFamily="18" charset="0"/>
                <a:cs typeface="Times New Roman" pitchFamily="18" charset="0"/>
              </a:rPr>
              <a:t>. "Smart transport and logistics: A Node‐RED implementation." Internet Technology Letters 2.2 (2019).</a:t>
            </a:r>
          </a:p>
          <a:p>
            <a:pPr marL="514350" indent="-514350" algn="just">
              <a:buFont typeface="+mj-lt"/>
              <a:buAutoNum type="arabicPeriod"/>
            </a:pPr>
            <a:r>
              <a:rPr lang="en-US" sz="2000" dirty="0" err="1" smtClean="0">
                <a:latin typeface="Times New Roman" pitchFamily="18" charset="0"/>
                <a:cs typeface="Times New Roman" pitchFamily="18" charset="0"/>
              </a:rPr>
              <a:t>Ferencz</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Katalin</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József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Domokos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Sensor Data Acquisition and Storage System Using Raspberry Pi and Apache Cassandra." 2018 International IEEE Conference and Workshop in </a:t>
            </a:r>
            <a:r>
              <a:rPr lang="en-US" sz="2000" dirty="0" err="1" smtClean="0">
                <a:latin typeface="Times New Roman" pitchFamily="18" charset="0"/>
                <a:cs typeface="Times New Roman" pitchFamily="18" charset="0"/>
              </a:rPr>
              <a:t>Óbuda</a:t>
            </a:r>
            <a:r>
              <a:rPr lang="en-US" sz="2000" dirty="0" smtClean="0">
                <a:latin typeface="Times New Roman" pitchFamily="18" charset="0"/>
                <a:cs typeface="Times New Roman" pitchFamily="18" charset="0"/>
              </a:rPr>
              <a:t> on Electrical and Power Engineering (CANDO-EPE). IEEE, 2018.</a:t>
            </a:r>
          </a:p>
          <a:p>
            <a:pPr marL="514350" indent="-514350" algn="just">
              <a:buFont typeface="+mj-lt"/>
              <a:buAutoNum type="arabicPeriod"/>
            </a:pPr>
            <a:r>
              <a:rPr lang="en-US" sz="2000" dirty="0" err="1" smtClean="0">
                <a:latin typeface="Times New Roman" pitchFamily="18" charset="0"/>
                <a:cs typeface="Times New Roman" pitchFamily="18" charset="0"/>
              </a:rPr>
              <a:t>Tabaa</a:t>
            </a:r>
            <a:r>
              <a:rPr lang="en-US" sz="2000" dirty="0" smtClean="0">
                <a:latin typeface="Times New Roman" pitchFamily="18" charset="0"/>
                <a:cs typeface="Times New Roman" pitchFamily="18" charset="0"/>
              </a:rPr>
              <a:t>, Mohamed, et al. "Industrial Communication based on </a:t>
            </a:r>
            <a:r>
              <a:rPr lang="en-US" sz="2000" dirty="0" err="1" smtClean="0">
                <a:latin typeface="Times New Roman" pitchFamily="18" charset="0"/>
                <a:cs typeface="Times New Roman" pitchFamily="18" charset="0"/>
              </a:rPr>
              <a:t>Modbus</a:t>
            </a:r>
            <a:r>
              <a:rPr lang="en-US" sz="2000" dirty="0" smtClean="0">
                <a:latin typeface="Times New Roman" pitchFamily="18" charset="0"/>
                <a:cs typeface="Times New Roman" pitchFamily="18" charset="0"/>
              </a:rPr>
              <a:t> and Node-RED." </a:t>
            </a:r>
            <a:r>
              <a:rPr lang="en-US" sz="2000" dirty="0" err="1" smtClean="0">
                <a:latin typeface="Times New Roman" pitchFamily="18" charset="0"/>
                <a:cs typeface="Times New Roman" pitchFamily="18" charset="0"/>
              </a:rPr>
              <a:t>Procedia</a:t>
            </a:r>
            <a:r>
              <a:rPr lang="en-US" sz="2000" dirty="0" smtClean="0">
                <a:latin typeface="Times New Roman" pitchFamily="18" charset="0"/>
                <a:cs typeface="Times New Roman" pitchFamily="18" charset="0"/>
              </a:rPr>
              <a:t> computer science (2018).</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819400"/>
            <a:ext cx="7543800" cy="1066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6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Thank</a:t>
            </a:r>
            <a:r>
              <a:rPr kumimoji="0" lang="en-IN" sz="6000" b="1"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You</a:t>
            </a:r>
            <a:endParaRPr kumimoji="0" lang="en-IN" sz="6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43800" cy="563562"/>
          </a:xfrm>
        </p:spPr>
        <p:txBody>
          <a:bodyPr>
            <a:normAutofit fontScale="90000"/>
          </a:bodyPr>
          <a:lstStyle/>
          <a:p>
            <a:r>
              <a:rPr lang="en-IN" sz="3800" b="1" dirty="0" smtClean="0">
                <a:latin typeface="Times New Roman" pitchFamily="18" charset="0"/>
                <a:cs typeface="Times New Roman" pitchFamily="18" charset="0"/>
              </a:rPr>
              <a:t>Contents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7543800" cy="4876800"/>
          </a:xfrm>
        </p:spPr>
        <p:txBody>
          <a:bodyPr>
            <a:normAutofit/>
          </a:bodyPr>
          <a:lstStyle/>
          <a:p>
            <a:r>
              <a:rPr lang="en-IN" sz="3000" dirty="0" smtClean="0">
                <a:latin typeface="Times New Roman" pitchFamily="18" charset="0"/>
                <a:cs typeface="Times New Roman" pitchFamily="18" charset="0"/>
              </a:rPr>
              <a:t>Abstract</a:t>
            </a:r>
          </a:p>
          <a:p>
            <a:r>
              <a:rPr lang="en-IN" sz="3000" dirty="0" smtClean="0">
                <a:latin typeface="Times New Roman" pitchFamily="18" charset="0"/>
                <a:cs typeface="Times New Roman" pitchFamily="18" charset="0"/>
              </a:rPr>
              <a:t>Introduction</a:t>
            </a:r>
          </a:p>
          <a:p>
            <a:r>
              <a:rPr lang="en-IN" sz="3000" dirty="0" smtClean="0">
                <a:latin typeface="Times New Roman" pitchFamily="18" charset="0"/>
                <a:cs typeface="Times New Roman" pitchFamily="18" charset="0"/>
              </a:rPr>
              <a:t>Existing system and Drawbacks</a:t>
            </a:r>
          </a:p>
          <a:p>
            <a:r>
              <a:rPr lang="en-IN" sz="3000" dirty="0" smtClean="0">
                <a:latin typeface="Times New Roman" pitchFamily="18" charset="0"/>
                <a:cs typeface="Times New Roman" pitchFamily="18" charset="0"/>
              </a:rPr>
              <a:t>Methodology</a:t>
            </a:r>
          </a:p>
          <a:p>
            <a:r>
              <a:rPr lang="en-IN" sz="3000" dirty="0" smtClean="0">
                <a:latin typeface="Times New Roman" pitchFamily="18" charset="0"/>
                <a:cs typeface="Times New Roman" pitchFamily="18" charset="0"/>
              </a:rPr>
              <a:t>Design (Architecture)</a:t>
            </a:r>
          </a:p>
          <a:p>
            <a:r>
              <a:rPr lang="en-IN" sz="3000" dirty="0" smtClean="0">
                <a:latin typeface="Times New Roman" pitchFamily="18" charset="0"/>
                <a:cs typeface="Times New Roman" pitchFamily="18" charset="0"/>
              </a:rPr>
              <a:t>Applications/Uses</a:t>
            </a:r>
          </a:p>
          <a:p>
            <a:r>
              <a:rPr lang="en-IN" sz="3000" dirty="0" smtClean="0">
                <a:latin typeface="Times New Roman" pitchFamily="18" charset="0"/>
                <a:cs typeface="Times New Roman" pitchFamily="18" charset="0"/>
              </a:rPr>
              <a:t>Conclusion</a:t>
            </a:r>
          </a:p>
          <a:p>
            <a:r>
              <a:rPr lang="en-IN" sz="3000" dirty="0" smtClean="0">
                <a:latin typeface="Times New Roman" pitchFamily="18" charset="0"/>
                <a:cs typeface="Times New Roman" pitchFamily="18" charset="0"/>
              </a:rPr>
              <a:t>References</a:t>
            </a:r>
          </a:p>
          <a:p>
            <a:endParaRPr lang="en-IN" sz="3000" dirty="0" smtClean="0">
              <a:latin typeface="Times New Roman" pitchFamily="18" charset="0"/>
              <a:cs typeface="Times New Roman" pitchFamily="18" charset="0"/>
            </a:endParaRPr>
          </a:p>
          <a:p>
            <a:endParaRPr lang="en-IN" sz="3000" dirty="0">
              <a:latin typeface="Times New Roman" pitchFamily="18" charset="0"/>
              <a:cs typeface="Times New Roman" pitchFamily="18" charset="0"/>
            </a:endParaRPr>
          </a:p>
          <a:p>
            <a:pPr marL="0" indent="0">
              <a:buNone/>
            </a:pPr>
            <a:endParaRPr lang="en-IN" sz="3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4521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Abstract</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304800" y="838200"/>
            <a:ext cx="8915400" cy="5943600"/>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762000" y="1143000"/>
            <a:ext cx="7620000" cy="4708981"/>
          </a:xfrm>
          <a:prstGeom prst="rect">
            <a:avLst/>
          </a:prstGeom>
          <a:noFill/>
        </p:spPr>
        <p:txBody>
          <a:bodyPr wrap="square" rtlCol="0">
            <a:spAutoFit/>
          </a:bodyPr>
          <a:lstStyle/>
          <a:p>
            <a:pPr algn="just"/>
            <a:r>
              <a:rPr lang="en-US" sz="3000" dirty="0" smtClean="0">
                <a:latin typeface="Times New Roman" pitchFamily="18" charset="0"/>
                <a:cs typeface="Times New Roman" pitchFamily="18" charset="0"/>
              </a:rPr>
              <a:t> Node-RED is used to connect, develop and integrate different platforms and functions together with minimal coding. Node-RED is a flow-based development tool for visual programming developed originally by IBM for wiring together hardware devices, APIs and online services as part of the Internet of Things. Node-RED provides a web browser-based flow editor, which can be used to create JavaScript functions and many more.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Times New Roman" pitchFamily="18" charset="0"/>
                <a:ea typeface="+mj-ea"/>
                <a:cs typeface="Times New Roman" pitchFamily="18" charset="0"/>
              </a:rPr>
              <a:t>Introduction</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3" name="TextBox 2"/>
          <p:cNvSpPr txBox="1"/>
          <p:nvPr/>
        </p:nvSpPr>
        <p:spPr>
          <a:xfrm>
            <a:off x="762000" y="1066800"/>
            <a:ext cx="7620000" cy="5170646"/>
          </a:xfrm>
          <a:prstGeom prst="rect">
            <a:avLst/>
          </a:prstGeom>
          <a:noFill/>
        </p:spPr>
        <p:txBody>
          <a:bodyPr wrap="square" rtlCol="0">
            <a:spAutoFit/>
          </a:bodyPr>
          <a:lstStyle/>
          <a:p>
            <a:pPr algn="just"/>
            <a:r>
              <a:rPr lang="en-US" sz="3000" dirty="0" smtClean="0">
                <a:latin typeface="Times New Roman" pitchFamily="18" charset="0"/>
                <a:cs typeface="Times New Roman" pitchFamily="18" charset="0"/>
              </a:rPr>
              <a:t>Node-RED is an open source visual editor that allows programmers of any level to rapidly interconnect Physical I/O, Cloud-based Systems, Databases, and most API’s in any combination and it is widely used in Internet of Things(</a:t>
            </a:r>
            <a:r>
              <a:rPr lang="en-US" sz="3000" dirty="0" err="1" smtClean="0">
                <a:latin typeface="Times New Roman" pitchFamily="18" charset="0"/>
                <a:cs typeface="Times New Roman" pitchFamily="18" charset="0"/>
              </a:rPr>
              <a:t>IoT</a:t>
            </a:r>
            <a:r>
              <a:rPr lang="en-US" sz="3000" dirty="0" smtClean="0">
                <a:latin typeface="Times New Roman" pitchFamily="18" charset="0"/>
                <a:cs typeface="Times New Roman" pitchFamily="18" charset="0"/>
              </a:rPr>
              <a:t>) and Industrial Internet of Things(</a:t>
            </a:r>
            <a:r>
              <a:rPr lang="en-US" sz="3000" dirty="0" err="1" smtClean="0">
                <a:latin typeface="Times New Roman" pitchFamily="18" charset="0"/>
                <a:cs typeface="Times New Roman" pitchFamily="18" charset="0"/>
              </a:rPr>
              <a:t>IIoT</a:t>
            </a:r>
            <a:r>
              <a:rPr lang="en-US" sz="3000" dirty="0" smtClean="0">
                <a:latin typeface="Times New Roman" pitchFamily="18" charset="0"/>
                <a:cs typeface="Times New Roman" pitchFamily="18" charset="0"/>
              </a:rPr>
              <a:t>). And this works in wide variety of the computers with Windows, Mac OS, Linux. And it also works with Raspberry Pi and other Node-RED compatible servers. This Node-RED a is event driven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noProof="0" dirty="0" smtClean="0">
                <a:latin typeface="Times New Roman" pitchFamily="18" charset="0"/>
                <a:ea typeface="+mj-ea"/>
                <a:cs typeface="Times New Roman" pitchFamily="18" charset="0"/>
              </a:rPr>
              <a:t>Existing System And Drawbacks</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228600" y="990600"/>
            <a:ext cx="8686800" cy="5693866"/>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Currently the applications created using Node-RED will not support multitenant processing and it will be a little bit time consuming to locate the needed nodes.</a:t>
            </a:r>
          </a:p>
          <a:p>
            <a:pPr algn="just"/>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Some of the existing approaches and its drawbacks:</a:t>
            </a:r>
          </a:p>
          <a:p>
            <a:pPr algn="just"/>
            <a:endParaRPr lang="en-US" sz="2800" b="1"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Right now there is no proper mechanism to control  the overloading problem.</a:t>
            </a:r>
          </a:p>
          <a:p>
            <a:pPr algn="just">
              <a:buFont typeface="Arial" pitchFamily="34" charset="0"/>
              <a:buChar char="•"/>
            </a:pPr>
            <a:r>
              <a:rPr lang="en-US" sz="2800" dirty="0" smtClean="0">
                <a:latin typeface="Times New Roman" pitchFamily="18" charset="0"/>
                <a:cs typeface="Times New Roman" pitchFamily="18" charset="0"/>
              </a:rPr>
              <a:t> All the Node JS limitations will also apply to this Node-RED because it is implemented mostly using node </a:t>
            </a:r>
            <a:r>
              <a:rPr lang="en-US" sz="2800" dirty="0" err="1" smtClean="0">
                <a:latin typeface="Times New Roman" pitchFamily="18" charset="0"/>
                <a:cs typeface="Times New Roman" pitchFamily="18" charset="0"/>
              </a:rPr>
              <a:t>js</a:t>
            </a:r>
            <a:r>
              <a:rPr lang="en-US" sz="2800" dirty="0" smtClean="0">
                <a:latin typeface="Times New Roman" pitchFamily="18" charset="0"/>
                <a:cs typeface="Times New Roman" pitchFamily="18" charset="0"/>
              </a:rPr>
              <a:t>.</a:t>
            </a:r>
          </a:p>
          <a:p>
            <a:pPr algn="just">
              <a:buFont typeface="Arial" pitchFamily="34" charset="0"/>
              <a:buChar char="•"/>
            </a:pPr>
            <a:r>
              <a:rPr lang="en-US" sz="2800" dirty="0" smtClean="0">
                <a:latin typeface="Times New Roman" pitchFamily="18" charset="0"/>
                <a:cs typeface="Times New Roman" pitchFamily="18" charset="0"/>
              </a:rPr>
              <a:t> And it needs more processing power if the application is big which needs more money.</a:t>
            </a:r>
          </a:p>
          <a:p>
            <a:pPr algn="just">
              <a:buFont typeface="Arial" pitchFamily="34" charset="0"/>
              <a:buChar char="•"/>
            </a:pPr>
            <a:r>
              <a:rPr lang="en-US" sz="2800" dirty="0" smtClean="0">
                <a:latin typeface="Times New Roman" pitchFamily="18" charset="0"/>
                <a:cs typeface="Times New Roman" pitchFamily="18" charset="0"/>
              </a:rPr>
              <a:t> It is currently not suitable for very heavy enterprise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Times New Roman" pitchFamily="18" charset="0"/>
                <a:ea typeface="+mj-ea"/>
                <a:cs typeface="Times New Roman" pitchFamily="18" charset="0"/>
              </a:rPr>
              <a:t>Methodology</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p:cNvSpPr txBox="1"/>
          <p:nvPr/>
        </p:nvSpPr>
        <p:spPr>
          <a:xfrm>
            <a:off x="228600" y="990600"/>
            <a:ext cx="8686800" cy="5632311"/>
          </a:xfrm>
          <a:prstGeom prst="rect">
            <a:avLst/>
          </a:prstGeom>
          <a:noFill/>
        </p:spPr>
        <p:txBody>
          <a:bodyPr wrap="square" rtlCol="0">
            <a:spAutoFit/>
          </a:bodyPr>
          <a:lstStyle/>
          <a:p>
            <a:pPr algn="just"/>
            <a:r>
              <a:rPr lang="en-US" sz="3000" dirty="0" smtClean="0">
                <a:latin typeface="Times New Roman" pitchFamily="18" charset="0"/>
                <a:cs typeface="Times New Roman" pitchFamily="18" charset="0"/>
              </a:rPr>
              <a:t>Node-RED is a new tool which got started in 2013 by IBM</a:t>
            </a:r>
            <a:r>
              <a:rPr lang="en-US" sz="3000" dirty="0" smtClean="0">
                <a:latin typeface="Times New Roman" pitchFamily="18" charset="0"/>
                <a:cs typeface="Times New Roman" pitchFamily="18" charset="0"/>
              </a:rPr>
              <a:t>.</a:t>
            </a:r>
          </a:p>
          <a:p>
            <a:pPr algn="just"/>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It contains nodes and connections which </a:t>
            </a:r>
            <a:r>
              <a:rPr lang="en-US" sz="3000" dirty="0" smtClean="0">
                <a:latin typeface="Times New Roman" pitchFamily="18" charset="0"/>
                <a:cs typeface="Times New Roman" pitchFamily="18" charset="0"/>
              </a:rPr>
              <a:t>can act as operation, activity flow.</a:t>
            </a:r>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It is an open source platform which means new changes will be made very </a:t>
            </a:r>
            <a:r>
              <a:rPr lang="en-US" sz="3000" dirty="0" err="1" smtClean="0">
                <a:latin typeface="Times New Roman" pitchFamily="18" charset="0"/>
                <a:cs typeface="Times New Roman" pitchFamily="18" charset="0"/>
              </a:rPr>
              <a:t>oftenly</a:t>
            </a:r>
            <a:r>
              <a:rPr lang="en-US" sz="3000" dirty="0" smtClean="0">
                <a:latin typeface="Times New Roman" pitchFamily="18" charset="0"/>
                <a:cs typeface="Times New Roman" pitchFamily="18" charset="0"/>
              </a:rPr>
              <a:t> and with each and every change this tool gets even better and will have much more functionalities and all these new updates will be made by the developers across the world.</a:t>
            </a:r>
          </a:p>
          <a:p>
            <a:pPr algn="just"/>
            <a:endParaRPr lang="en-US" sz="3000" dirty="0" smtClean="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As any new emerging technology it gets better by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Times New Roman" pitchFamily="18" charset="0"/>
                <a:ea typeface="+mj-ea"/>
                <a:cs typeface="Times New Roman" pitchFamily="18" charset="0"/>
              </a:rPr>
              <a:t>Methodology Cont.</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 name="Picture 2"/>
          <p:cNvPicPr>
            <a:picLocks noChangeAspect="1" noChangeArrowheads="1"/>
          </p:cNvPicPr>
          <p:nvPr/>
        </p:nvPicPr>
        <p:blipFill>
          <a:blip r:embed="rId2" cstate="print"/>
          <a:srcRect/>
          <a:stretch>
            <a:fillRect/>
          </a:stretch>
        </p:blipFill>
        <p:spPr bwMode="auto">
          <a:xfrm>
            <a:off x="304800" y="1447800"/>
            <a:ext cx="8610600" cy="39341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dirty="0" smtClean="0">
                <a:latin typeface="Times New Roman" pitchFamily="18" charset="0"/>
                <a:ea typeface="+mj-ea"/>
                <a:cs typeface="Times New Roman" pitchFamily="18" charset="0"/>
              </a:rPr>
              <a:t>Methodology Cont.</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2050" name="Picture 2" descr="C:\Users\DELL\Downloads\Capture.JPG"/>
          <p:cNvPicPr>
            <a:picLocks noChangeAspect="1" noChangeArrowheads="1"/>
          </p:cNvPicPr>
          <p:nvPr/>
        </p:nvPicPr>
        <p:blipFill>
          <a:blip r:embed="rId2" cstate="print"/>
          <a:srcRect/>
          <a:stretch>
            <a:fillRect/>
          </a:stretch>
        </p:blipFill>
        <p:spPr bwMode="auto">
          <a:xfrm>
            <a:off x="304800" y="1371600"/>
            <a:ext cx="8543926" cy="458654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457200"/>
            <a:ext cx="7543800" cy="563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400" b="1" noProof="0" dirty="0" smtClean="0">
                <a:latin typeface="Times New Roman" pitchFamily="18" charset="0"/>
                <a:ea typeface="+mj-ea"/>
                <a:cs typeface="Times New Roman" pitchFamily="18" charset="0"/>
              </a:rPr>
              <a:t>Design (Architecture)</a:t>
            </a:r>
            <a:endParaRPr kumimoji="0" lang="en-IN"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074" name="Picture 2" descr="C:\Users\DELL\Downloads\New folder\NodeRed Architecture.png"/>
          <p:cNvPicPr>
            <a:picLocks noChangeAspect="1" noChangeArrowheads="1"/>
          </p:cNvPicPr>
          <p:nvPr/>
        </p:nvPicPr>
        <p:blipFill>
          <a:blip r:embed="rId2" cstate="print"/>
          <a:srcRect/>
          <a:stretch>
            <a:fillRect/>
          </a:stretch>
        </p:blipFill>
        <p:spPr bwMode="auto">
          <a:xfrm>
            <a:off x="152400" y="1524000"/>
            <a:ext cx="8794673" cy="4343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892</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Outline</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Admin</dc:creator>
  <cp:lastModifiedBy>Nikhil</cp:lastModifiedBy>
  <cp:revision>291</cp:revision>
  <dcterms:created xsi:type="dcterms:W3CDTF">2006-08-16T00:00:00Z</dcterms:created>
  <dcterms:modified xsi:type="dcterms:W3CDTF">2023-01-31T18:17:49Z</dcterms:modified>
</cp:coreProperties>
</file>