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2"/>
  </p:notesMasterIdLst>
  <p:sldIdLst>
    <p:sldId id="256" r:id="rId2"/>
    <p:sldId id="260" r:id="rId3"/>
    <p:sldId id="257" r:id="rId4"/>
    <p:sldId id="291" r:id="rId5"/>
    <p:sldId id="293" r:id="rId6"/>
    <p:sldId id="261" r:id="rId7"/>
    <p:sldId id="262" r:id="rId8"/>
    <p:sldId id="310" r:id="rId9"/>
    <p:sldId id="258" r:id="rId10"/>
    <p:sldId id="292" r:id="rId11"/>
    <p:sldId id="313" r:id="rId12"/>
    <p:sldId id="309" r:id="rId13"/>
    <p:sldId id="294" r:id="rId14"/>
    <p:sldId id="295" r:id="rId15"/>
    <p:sldId id="296" r:id="rId16"/>
    <p:sldId id="297" r:id="rId17"/>
    <p:sldId id="298" r:id="rId18"/>
    <p:sldId id="299" r:id="rId19"/>
    <p:sldId id="300" r:id="rId20"/>
    <p:sldId id="301" r:id="rId21"/>
    <p:sldId id="302" r:id="rId22"/>
    <p:sldId id="303" r:id="rId23"/>
    <p:sldId id="304" r:id="rId24"/>
    <p:sldId id="305" r:id="rId25"/>
    <p:sldId id="306" r:id="rId26"/>
    <p:sldId id="307" r:id="rId27"/>
    <p:sldId id="308" r:id="rId28"/>
    <p:sldId id="311" r:id="rId29"/>
    <p:sldId id="312" r:id="rId30"/>
    <p:sldId id="263" r:id="rId3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8" roundtripDataSignature="AMtx7mi0BF7A/2OobClk5g/4D7oZZb0WE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0C5C89C9-9142-4A95-8215-582222AC9F00}">
  <a:tblStyle styleId="{0C5C89C9-9142-4A95-8215-582222AC9F00}"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71" autoAdjust="0"/>
    <p:restoredTop sz="94660"/>
  </p:normalViewPr>
  <p:slideViewPr>
    <p:cSldViewPr snapToGrid="0">
      <p:cViewPr varScale="1">
        <p:scale>
          <a:sx n="91" d="100"/>
          <a:sy n="91" d="100"/>
        </p:scale>
        <p:origin x="-750"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 xmlns:p14="http://schemas.microsoft.com/office/powerpoint/2010/main" val="236945404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3346364f96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g13346364f96_0_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 xmlns:p14="http://schemas.microsoft.com/office/powerpoint/2010/main" val="455743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7"/>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13" name="Google Shape;13;p7"/>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14" name="Google Shape;14;p7"/>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6"/>
        <p:cNvGrpSpPr/>
        <p:nvPr/>
      </p:nvGrpSpPr>
      <p:grpSpPr>
        <a:xfrm>
          <a:off x="0" y="0"/>
          <a:ext cx="0" cy="0"/>
          <a:chOff x="0" y="0"/>
          <a:chExt cx="0" cy="0"/>
        </a:xfrm>
      </p:grpSpPr>
      <p:sp>
        <p:nvSpPr>
          <p:cNvPr id="37" name="Google Shape;37;p11"/>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1"/>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39" name="Google Shape;39;p11"/>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0" name="Google Shape;40;p11"/>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1" name="Google Shape;41;p11"/>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2" name="Google Shape;42;p1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3"/>
        <p:cNvGrpSpPr/>
        <p:nvPr/>
      </p:nvGrpSpPr>
      <p:grpSpPr>
        <a:xfrm>
          <a:off x="0" y="0"/>
          <a:ext cx="0" cy="0"/>
          <a:chOff x="0" y="0"/>
          <a:chExt cx="0" cy="0"/>
        </a:xfrm>
      </p:grpSpPr>
      <p:sp>
        <p:nvSpPr>
          <p:cNvPr id="44" name="Google Shape;44;p12"/>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2"/>
          <p:cNvSpPr>
            <a:spLocks noGrp="1"/>
          </p:cNvSpPr>
          <p:nvPr>
            <p:ph type="pic" idx="2"/>
          </p:nvPr>
        </p:nvSpPr>
        <p:spPr>
          <a:xfrm>
            <a:off x="1792289" y="459581"/>
            <a:ext cx="5486400" cy="3086100"/>
          </a:xfrm>
          <a:prstGeom prst="rect">
            <a:avLst/>
          </a:prstGeom>
          <a:noFill/>
          <a:ln>
            <a:noFill/>
          </a:ln>
        </p:spPr>
      </p:sp>
      <p:sp>
        <p:nvSpPr>
          <p:cNvPr id="46" name="Google Shape;46;p12"/>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7" name="Google Shape;47;p1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8" name="Google Shape;48;p1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9" name="Google Shape;49;p1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3"/>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3" name="Google Shape;53;p1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4" name="Google Shape;54;p1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5" name="Google Shape;55;p1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4"/>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9" name="Google Shape;59;p1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60" name="Google Shape;60;p1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61" name="Google Shape;61;p1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7">
            <a:alphaModFix/>
          </a:blip>
          <a:stretch>
            <a:fillRect/>
          </a:stretch>
        </a:blipFill>
        <a:effectLst/>
      </p:bgPr>
    </p:bg>
    <p:spTree>
      <p:nvGrpSpPr>
        <p:cNvPr id="1" name="Shape 5"/>
        <p:cNvGrpSpPr/>
        <p:nvPr/>
      </p:nvGrpSpPr>
      <p:grpSpPr>
        <a:xfrm>
          <a:off x="0" y="0"/>
          <a:ext cx="0" cy="0"/>
          <a:chOff x="0" y="0"/>
          <a:chExt cx="0" cy="0"/>
        </a:xfrm>
      </p:grpSpPr>
      <p:sp>
        <p:nvSpPr>
          <p:cNvPr id="6" name="Google Shape;6;p6"/>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6"/>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endParaRPr/>
          </a:p>
        </p:txBody>
      </p:sp>
      <p:sp>
        <p:nvSpPr>
          <p:cNvPr id="9" name="Google Shape;9;p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endParaRPr/>
          </a:p>
        </p:txBody>
      </p:sp>
      <p:sp>
        <p:nvSpPr>
          <p:cNvPr id="10" name="Google Shape;10;p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3" r:id="rId2"/>
    <p:sldLayoutId id="2147483654" r:id="rId3"/>
    <p:sldLayoutId id="2147483655" r:id="rId4"/>
    <p:sldLayoutId id="2147483656"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g13346364f96_0_69"/>
          <p:cNvSpPr txBox="1"/>
          <p:nvPr/>
        </p:nvSpPr>
        <p:spPr>
          <a:xfrm>
            <a:off x="756744" y="1369550"/>
            <a:ext cx="7483365" cy="692467"/>
          </a:xfrm>
          <a:prstGeom prst="rect">
            <a:avLst/>
          </a:prstGeom>
          <a:noFill/>
          <a:ln>
            <a:noFill/>
          </a:ln>
        </p:spPr>
        <p:txBody>
          <a:bodyPr spcFirstLastPara="1" wrap="square" lIns="91425" tIns="91425" rIns="91425" bIns="91425" anchor="t" anchorCtr="0">
            <a:spAutoFit/>
          </a:bodyPr>
          <a:lstStyle/>
          <a:p>
            <a:pPr lvl="0" algn="ctr"/>
            <a:r>
              <a:rPr lang="en-US" sz="3300" b="1" dirty="0" smtClean="0">
                <a:latin typeface="Calibri"/>
                <a:ea typeface="Calibri"/>
                <a:cs typeface="Calibri"/>
                <a:sym typeface="Calibri"/>
              </a:rPr>
              <a:t>Text Analysis Using Machine Learning</a:t>
            </a:r>
          </a:p>
        </p:txBody>
      </p:sp>
      <p:sp>
        <p:nvSpPr>
          <p:cNvPr id="67" name="Google Shape;67;g13346364f96_0_69"/>
          <p:cNvSpPr txBox="1"/>
          <p:nvPr/>
        </p:nvSpPr>
        <p:spPr>
          <a:xfrm>
            <a:off x="791300" y="2820300"/>
            <a:ext cx="2597100" cy="184662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700" b="1" u="sng" dirty="0">
                <a:latin typeface="Calibri"/>
                <a:ea typeface="Calibri"/>
                <a:cs typeface="Calibri"/>
                <a:sym typeface="Calibri"/>
              </a:rPr>
              <a:t>Guide Name:</a:t>
            </a:r>
          </a:p>
          <a:p>
            <a:pPr marL="0" lvl="0" indent="0" algn="l" rtl="0">
              <a:spcBef>
                <a:spcPts val="0"/>
              </a:spcBef>
              <a:spcAft>
                <a:spcPts val="0"/>
              </a:spcAft>
              <a:buNone/>
            </a:pPr>
            <a:r>
              <a:rPr lang="en" sz="2700" dirty="0">
                <a:latin typeface="Calibri"/>
                <a:ea typeface="Calibri"/>
                <a:cs typeface="Calibri"/>
                <a:sym typeface="Calibri"/>
              </a:rPr>
              <a:t>Mr. G. </a:t>
            </a:r>
            <a:r>
              <a:rPr lang="en" sz="2700" dirty="0" smtClean="0">
                <a:latin typeface="Calibri"/>
                <a:ea typeface="Calibri"/>
                <a:cs typeface="Calibri"/>
                <a:sym typeface="Calibri"/>
              </a:rPr>
              <a:t>Balram</a:t>
            </a:r>
          </a:p>
          <a:p>
            <a:pPr marL="0" lvl="0" indent="0" algn="l" rtl="0">
              <a:spcBef>
                <a:spcPts val="0"/>
              </a:spcBef>
              <a:spcAft>
                <a:spcPts val="0"/>
              </a:spcAft>
              <a:buNone/>
            </a:pPr>
            <a:r>
              <a:rPr lang="en" sz="2700" dirty="0" smtClean="0">
                <a:latin typeface="Calibri"/>
                <a:ea typeface="Calibri"/>
                <a:cs typeface="Calibri"/>
                <a:sym typeface="Calibri"/>
              </a:rPr>
              <a:t>(Asst. Professor)</a:t>
            </a:r>
          </a:p>
          <a:p>
            <a:pPr marL="0" lvl="0" indent="0" algn="l" rtl="0">
              <a:spcBef>
                <a:spcPts val="0"/>
              </a:spcBef>
              <a:spcAft>
                <a:spcPts val="0"/>
              </a:spcAft>
              <a:buNone/>
            </a:pPr>
            <a:r>
              <a:rPr lang="en" sz="2700" dirty="0" smtClean="0">
                <a:latin typeface="Calibri"/>
                <a:ea typeface="Calibri"/>
                <a:cs typeface="Calibri"/>
                <a:sym typeface="Calibri"/>
              </a:rPr>
              <a:t>Dept. of CSE</a:t>
            </a:r>
            <a:endParaRPr sz="2700" dirty="0">
              <a:latin typeface="Calibri"/>
              <a:ea typeface="Calibri"/>
              <a:cs typeface="Calibri"/>
              <a:sym typeface="Calibri"/>
            </a:endParaRPr>
          </a:p>
        </p:txBody>
      </p:sp>
      <p:sp>
        <p:nvSpPr>
          <p:cNvPr id="68" name="Google Shape;68;g13346364f96_0_69"/>
          <p:cNvSpPr txBox="1"/>
          <p:nvPr/>
        </p:nvSpPr>
        <p:spPr>
          <a:xfrm>
            <a:off x="3846786" y="2804428"/>
            <a:ext cx="5160579" cy="233907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u="sng" dirty="0">
                <a:latin typeface="Calibri"/>
                <a:ea typeface="Calibri"/>
                <a:cs typeface="Calibri"/>
                <a:sym typeface="Calibri"/>
              </a:rPr>
              <a:t>Team Details:</a:t>
            </a:r>
          </a:p>
          <a:p>
            <a:pPr marL="0" lvl="0" indent="0" algn="l" rtl="0">
              <a:spcBef>
                <a:spcPts val="0"/>
              </a:spcBef>
              <a:spcAft>
                <a:spcPts val="0"/>
              </a:spcAft>
              <a:buNone/>
            </a:pPr>
            <a:r>
              <a:rPr lang="en" sz="2800" dirty="0">
                <a:latin typeface="Calibri"/>
                <a:ea typeface="Calibri"/>
                <a:cs typeface="Calibri"/>
                <a:sym typeface="Calibri"/>
              </a:rPr>
              <a:t>Gajam Nikhil (19H61A05D5)</a:t>
            </a:r>
          </a:p>
          <a:p>
            <a:pPr marL="0" lvl="0" indent="0" algn="l" rtl="0">
              <a:spcBef>
                <a:spcPts val="0"/>
              </a:spcBef>
              <a:spcAft>
                <a:spcPts val="0"/>
              </a:spcAft>
              <a:buNone/>
            </a:pPr>
            <a:r>
              <a:rPr lang="en" sz="2800" dirty="0">
                <a:latin typeface="Calibri"/>
                <a:ea typeface="Calibri"/>
                <a:cs typeface="Calibri"/>
                <a:sym typeface="Calibri"/>
              </a:rPr>
              <a:t>E. Kruthik Reddy (19H61A05D1)</a:t>
            </a:r>
          </a:p>
          <a:p>
            <a:pPr marL="0" lvl="0" indent="0" algn="l" rtl="0">
              <a:spcBef>
                <a:spcPts val="0"/>
              </a:spcBef>
              <a:spcAft>
                <a:spcPts val="0"/>
              </a:spcAft>
              <a:buNone/>
            </a:pPr>
            <a:r>
              <a:rPr lang="en" sz="2800" dirty="0">
                <a:latin typeface="Calibri"/>
                <a:ea typeface="Calibri"/>
                <a:cs typeface="Calibri"/>
                <a:sym typeface="Calibri"/>
              </a:rPr>
              <a:t>Gadipe Dolly (19H61A05D4)</a:t>
            </a:r>
          </a:p>
          <a:p>
            <a:pPr marL="0" lvl="0" indent="0" algn="l" rtl="0">
              <a:spcBef>
                <a:spcPts val="0"/>
              </a:spcBef>
              <a:spcAft>
                <a:spcPts val="0"/>
              </a:spcAft>
              <a:buNone/>
            </a:pPr>
            <a:endParaRPr sz="2800" dirty="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07476" y="651641"/>
            <a:ext cx="4876800" cy="646331"/>
          </a:xfrm>
          <a:prstGeom prst="rect">
            <a:avLst/>
          </a:prstGeom>
          <a:noFill/>
        </p:spPr>
        <p:txBody>
          <a:bodyPr wrap="square" rtlCol="0">
            <a:spAutoFit/>
          </a:bodyPr>
          <a:lstStyle/>
          <a:p>
            <a:pPr algn="ctr"/>
            <a:r>
              <a:rPr lang="en-US" sz="3600" b="1" u="sng" dirty="0">
                <a:latin typeface="Calibri" pitchFamily="34" charset="0"/>
              </a:rPr>
              <a:t>METHODOLOGY USED</a:t>
            </a:r>
          </a:p>
        </p:txBody>
      </p:sp>
      <p:pic>
        <p:nvPicPr>
          <p:cNvPr id="1026" name="Picture 2" descr="C:\Users\DELL\Downloads\Capture.JPG"/>
          <p:cNvPicPr>
            <a:picLocks noChangeAspect="1" noChangeArrowheads="1"/>
          </p:cNvPicPr>
          <p:nvPr/>
        </p:nvPicPr>
        <p:blipFill>
          <a:blip r:embed="rId2"/>
          <a:srcRect/>
          <a:stretch>
            <a:fillRect/>
          </a:stretch>
        </p:blipFill>
        <p:spPr bwMode="auto">
          <a:xfrm>
            <a:off x="2298151" y="1492852"/>
            <a:ext cx="4635559" cy="3016085"/>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96966" y="241737"/>
            <a:ext cx="4876800" cy="646331"/>
          </a:xfrm>
          <a:prstGeom prst="rect">
            <a:avLst/>
          </a:prstGeom>
          <a:noFill/>
        </p:spPr>
        <p:txBody>
          <a:bodyPr wrap="square" rtlCol="0">
            <a:spAutoFit/>
          </a:bodyPr>
          <a:lstStyle/>
          <a:p>
            <a:pPr algn="ctr"/>
            <a:r>
              <a:rPr lang="en-US" sz="3600" b="1" u="sng" dirty="0" smtClean="0">
                <a:latin typeface="Calibri" pitchFamily="34" charset="0"/>
              </a:rPr>
              <a:t>SYSTEM REQUIREMENTS</a:t>
            </a:r>
            <a:endParaRPr lang="en-US" sz="3600" b="1" u="sng" dirty="0">
              <a:latin typeface="Calibri" pitchFamily="34" charset="0"/>
            </a:endParaRPr>
          </a:p>
        </p:txBody>
      </p:sp>
      <p:sp>
        <p:nvSpPr>
          <p:cNvPr id="6" name="TextBox 5"/>
          <p:cNvSpPr txBox="1"/>
          <p:nvPr/>
        </p:nvSpPr>
        <p:spPr>
          <a:xfrm>
            <a:off x="735725" y="872359"/>
            <a:ext cx="7504386" cy="4185761"/>
          </a:xfrm>
          <a:prstGeom prst="rect">
            <a:avLst/>
          </a:prstGeom>
          <a:noFill/>
        </p:spPr>
        <p:txBody>
          <a:bodyPr wrap="square" rtlCol="0">
            <a:spAutoFit/>
          </a:bodyPr>
          <a:lstStyle/>
          <a:p>
            <a:r>
              <a:rPr lang="en-US" b="1" u="sng" dirty="0" smtClean="0"/>
              <a:t>SOFTWARE </a:t>
            </a:r>
            <a:r>
              <a:rPr lang="en-US" b="1" u="sng" dirty="0" smtClean="0"/>
              <a:t>REQUIREMENTS</a:t>
            </a:r>
            <a:r>
              <a:rPr lang="en-US" b="1" dirty="0" smtClean="0"/>
              <a:t>:</a:t>
            </a:r>
            <a:endParaRPr lang="en-US" dirty="0" smtClean="0"/>
          </a:p>
          <a:p>
            <a:r>
              <a:rPr lang="en-IN" dirty="0" smtClean="0"/>
              <a:t>Operating System            </a:t>
            </a:r>
            <a:r>
              <a:rPr lang="en-IN" dirty="0" smtClean="0"/>
              <a:t>:  Windows </a:t>
            </a:r>
            <a:r>
              <a:rPr lang="en-IN" dirty="0" smtClean="0"/>
              <a:t>7, 10 or Higher Versions</a:t>
            </a:r>
            <a:endParaRPr lang="en-US" dirty="0" smtClean="0"/>
          </a:p>
          <a:p>
            <a:r>
              <a:rPr lang="en-IN" dirty="0" smtClean="0"/>
              <a:t> </a:t>
            </a:r>
            <a:endParaRPr lang="en-US" dirty="0" smtClean="0"/>
          </a:p>
          <a:p>
            <a:r>
              <a:rPr lang="en-IN" dirty="0" smtClean="0"/>
              <a:t>Front End                   </a:t>
            </a:r>
            <a:r>
              <a:rPr lang="en-IN" dirty="0" smtClean="0"/>
              <a:t>      :  </a:t>
            </a:r>
            <a:r>
              <a:rPr lang="en-IN" dirty="0" err="1" smtClean="0"/>
              <a:t>Tkinter</a:t>
            </a:r>
            <a:endParaRPr lang="en-US" dirty="0" smtClean="0"/>
          </a:p>
          <a:p>
            <a:r>
              <a:rPr lang="en-IN" dirty="0" smtClean="0"/>
              <a:t> </a:t>
            </a:r>
            <a:endParaRPr lang="en-US" dirty="0" smtClean="0"/>
          </a:p>
          <a:p>
            <a:r>
              <a:rPr lang="en-IN" dirty="0" smtClean="0"/>
              <a:t>Back End                     </a:t>
            </a:r>
            <a:r>
              <a:rPr lang="en-IN" dirty="0" smtClean="0"/>
              <a:t>    :  Python </a:t>
            </a:r>
            <a:r>
              <a:rPr lang="en-IN" dirty="0" smtClean="0"/>
              <a:t>and Modules</a:t>
            </a:r>
            <a:endParaRPr lang="en-US" dirty="0" smtClean="0"/>
          </a:p>
          <a:p>
            <a:r>
              <a:rPr lang="en-IN" dirty="0" smtClean="0"/>
              <a:t> </a:t>
            </a:r>
            <a:endParaRPr lang="en-US" dirty="0" smtClean="0"/>
          </a:p>
          <a:p>
            <a:r>
              <a:rPr lang="en-IN" dirty="0" smtClean="0"/>
              <a:t>Programming Language  </a:t>
            </a:r>
            <a:r>
              <a:rPr lang="en-IN" dirty="0" smtClean="0"/>
              <a:t>:  Python</a:t>
            </a:r>
            <a:endParaRPr lang="en-US" dirty="0" smtClean="0"/>
          </a:p>
          <a:p>
            <a:r>
              <a:rPr lang="en-US" dirty="0" smtClean="0"/>
              <a:t> </a:t>
            </a:r>
          </a:p>
          <a:p>
            <a:r>
              <a:rPr lang="en-US" b="1" u="sng" dirty="0" smtClean="0"/>
              <a:t>HARDWARE </a:t>
            </a:r>
            <a:r>
              <a:rPr lang="en-US" b="1" u="sng" dirty="0" smtClean="0"/>
              <a:t>REQUIREMENTS</a:t>
            </a:r>
            <a:r>
              <a:rPr lang="en-US" b="1" dirty="0" smtClean="0"/>
              <a:t>:</a:t>
            </a:r>
            <a:endParaRPr lang="en-US" dirty="0" smtClean="0"/>
          </a:p>
          <a:p>
            <a:r>
              <a:rPr lang="en-IN" dirty="0" smtClean="0"/>
              <a:t>System                      </a:t>
            </a:r>
            <a:r>
              <a:rPr lang="en-IN" dirty="0" smtClean="0"/>
              <a:t>      </a:t>
            </a:r>
            <a:r>
              <a:rPr lang="en-IN" dirty="0" smtClean="0"/>
              <a:t>:   Intel Core i3 or above</a:t>
            </a:r>
            <a:endParaRPr lang="en-US" dirty="0" smtClean="0"/>
          </a:p>
          <a:p>
            <a:r>
              <a:rPr lang="en-IN" dirty="0" smtClean="0"/>
              <a:t> </a:t>
            </a:r>
            <a:endParaRPr lang="en-US" dirty="0" smtClean="0"/>
          </a:p>
          <a:p>
            <a:r>
              <a:rPr lang="en-IN" dirty="0" smtClean="0"/>
              <a:t>RAM                          </a:t>
            </a:r>
            <a:r>
              <a:rPr lang="en-IN" dirty="0" smtClean="0"/>
              <a:t>      </a:t>
            </a:r>
            <a:r>
              <a:rPr lang="en-IN" dirty="0" smtClean="0"/>
              <a:t>:   512 MB or above</a:t>
            </a:r>
            <a:endParaRPr lang="en-US" dirty="0" smtClean="0"/>
          </a:p>
          <a:p>
            <a:r>
              <a:rPr lang="en-IN" dirty="0" smtClean="0"/>
              <a:t> </a:t>
            </a:r>
            <a:endParaRPr lang="en-US" dirty="0" smtClean="0"/>
          </a:p>
          <a:p>
            <a:r>
              <a:rPr lang="en-IN" dirty="0" smtClean="0"/>
              <a:t>Hard Disk                     </a:t>
            </a:r>
            <a:r>
              <a:rPr lang="en-IN" dirty="0" smtClean="0"/>
              <a:t>   </a:t>
            </a:r>
            <a:r>
              <a:rPr lang="en-IN" dirty="0" smtClean="0"/>
              <a:t>:   10 GB or above</a:t>
            </a:r>
            <a:endParaRPr lang="en-US" dirty="0" smtClean="0"/>
          </a:p>
          <a:p>
            <a:r>
              <a:rPr lang="en-IN" dirty="0" smtClean="0"/>
              <a:t> </a:t>
            </a:r>
            <a:endParaRPr lang="en-US" dirty="0" smtClean="0"/>
          </a:p>
          <a:p>
            <a:r>
              <a:rPr lang="en-IN" dirty="0" smtClean="0"/>
              <a:t>Input Device             </a:t>
            </a:r>
            <a:r>
              <a:rPr lang="en-IN" dirty="0" smtClean="0"/>
              <a:t>       </a:t>
            </a:r>
            <a:r>
              <a:rPr lang="en-IN" dirty="0" smtClean="0"/>
              <a:t>:   Keyboard and Mouse</a:t>
            </a:r>
            <a:endParaRPr lang="en-US" dirty="0" smtClean="0"/>
          </a:p>
          <a:p>
            <a:r>
              <a:rPr lang="en-IN" dirty="0" smtClean="0"/>
              <a:t> </a:t>
            </a:r>
            <a:endParaRPr lang="en-US" dirty="0" smtClean="0"/>
          </a:p>
          <a:p>
            <a:r>
              <a:rPr lang="en-IN" dirty="0" smtClean="0"/>
              <a:t>Output Device          </a:t>
            </a:r>
            <a:r>
              <a:rPr lang="en-IN" dirty="0" smtClean="0"/>
              <a:t>       :   Monitor</a:t>
            </a:r>
            <a:endParaRPr 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07476" y="651641"/>
            <a:ext cx="4876800" cy="646331"/>
          </a:xfrm>
          <a:prstGeom prst="rect">
            <a:avLst/>
          </a:prstGeom>
          <a:noFill/>
        </p:spPr>
        <p:txBody>
          <a:bodyPr wrap="square" rtlCol="0">
            <a:spAutoFit/>
          </a:bodyPr>
          <a:lstStyle/>
          <a:p>
            <a:pPr algn="ctr"/>
            <a:r>
              <a:rPr lang="en-US" sz="3600" b="1" u="sng" dirty="0" smtClean="0">
                <a:latin typeface="Calibri" pitchFamily="34" charset="0"/>
              </a:rPr>
              <a:t>MODULES</a:t>
            </a:r>
            <a:endParaRPr lang="en-US" sz="3600" b="1" u="sng" dirty="0">
              <a:latin typeface="Calibri" pitchFamily="34" charset="0"/>
            </a:endParaRPr>
          </a:p>
        </p:txBody>
      </p:sp>
      <p:sp>
        <p:nvSpPr>
          <p:cNvPr id="3" name="TextBox 2"/>
          <p:cNvSpPr txBox="1"/>
          <p:nvPr/>
        </p:nvSpPr>
        <p:spPr>
          <a:xfrm>
            <a:off x="409904" y="1576552"/>
            <a:ext cx="8439807" cy="3416320"/>
          </a:xfrm>
          <a:prstGeom prst="rect">
            <a:avLst/>
          </a:prstGeom>
          <a:noFill/>
        </p:spPr>
        <p:txBody>
          <a:bodyPr wrap="square" rtlCol="0">
            <a:spAutoFit/>
          </a:bodyPr>
          <a:lstStyle/>
          <a:p>
            <a:r>
              <a:rPr lang="en-US" sz="2400" b="1" u="sng" dirty="0" err="1" smtClean="0">
                <a:latin typeface="+mj-lt"/>
                <a:cs typeface="Times New Roman" pitchFamily="18" charset="0"/>
              </a:rPr>
              <a:t>Tkinter</a:t>
            </a:r>
            <a:r>
              <a:rPr lang="en-US" sz="2400" b="1" dirty="0" smtClean="0">
                <a:latin typeface="+mj-lt"/>
                <a:cs typeface="Times New Roman" pitchFamily="18" charset="0"/>
              </a:rPr>
              <a:t>: </a:t>
            </a:r>
            <a:r>
              <a:rPr lang="en-US" sz="2400" dirty="0" smtClean="0">
                <a:latin typeface="+mj-lt"/>
                <a:cs typeface="Times New Roman" pitchFamily="18" charset="0"/>
              </a:rPr>
              <a:t>It is used to create User Interface(UI).</a:t>
            </a:r>
          </a:p>
          <a:p>
            <a:r>
              <a:rPr lang="en-US" sz="2400" b="1" u="sng" dirty="0" err="1" smtClean="0">
                <a:latin typeface="+mj-lt"/>
                <a:cs typeface="Times New Roman" pitchFamily="18" charset="0"/>
              </a:rPr>
              <a:t>Scikit</a:t>
            </a:r>
            <a:r>
              <a:rPr lang="en-US" sz="2400" b="1" u="sng" dirty="0" smtClean="0">
                <a:latin typeface="+mj-lt"/>
                <a:cs typeface="Times New Roman" pitchFamily="18" charset="0"/>
              </a:rPr>
              <a:t> Learn (</a:t>
            </a:r>
            <a:r>
              <a:rPr lang="en-US" sz="2400" b="1" u="sng" dirty="0" err="1" smtClean="0">
                <a:latin typeface="+mj-lt"/>
                <a:cs typeface="Times New Roman" pitchFamily="18" charset="0"/>
              </a:rPr>
              <a:t>sklearn</a:t>
            </a:r>
            <a:r>
              <a:rPr lang="en-US" sz="2400" b="1" u="sng" dirty="0" smtClean="0">
                <a:latin typeface="+mj-lt"/>
                <a:cs typeface="Times New Roman" pitchFamily="18" charset="0"/>
              </a:rPr>
              <a:t>)</a:t>
            </a:r>
            <a:r>
              <a:rPr lang="en-US" sz="2400" b="1" dirty="0" smtClean="0">
                <a:latin typeface="+mj-lt"/>
                <a:cs typeface="Times New Roman" pitchFamily="18" charset="0"/>
              </a:rPr>
              <a:t>: </a:t>
            </a:r>
            <a:r>
              <a:rPr lang="en-US" sz="2400" dirty="0" smtClean="0">
                <a:latin typeface="+mj-lt"/>
                <a:cs typeface="Times New Roman" pitchFamily="18" charset="0"/>
              </a:rPr>
              <a:t>It will contain Machine Learning Algorithms like Naive </a:t>
            </a:r>
            <a:r>
              <a:rPr lang="en-US" sz="2400" dirty="0" err="1" smtClean="0">
                <a:latin typeface="+mj-lt"/>
                <a:cs typeface="Times New Roman" pitchFamily="18" charset="0"/>
              </a:rPr>
              <a:t>Bayes</a:t>
            </a:r>
            <a:r>
              <a:rPr lang="en-US" sz="2400" dirty="0" smtClean="0">
                <a:latin typeface="+mj-lt"/>
                <a:cs typeface="Times New Roman" pitchFamily="18" charset="0"/>
              </a:rPr>
              <a:t> which is used in our project.</a:t>
            </a:r>
          </a:p>
          <a:p>
            <a:r>
              <a:rPr lang="en-US" sz="2400" b="1" u="sng" dirty="0" smtClean="0">
                <a:latin typeface="+mj-lt"/>
                <a:cs typeface="Times New Roman" pitchFamily="18" charset="0"/>
              </a:rPr>
              <a:t>Natural Language Toolkit (NLTK)</a:t>
            </a:r>
            <a:r>
              <a:rPr lang="en-US" sz="2400" b="1" dirty="0" smtClean="0">
                <a:latin typeface="+mj-lt"/>
                <a:cs typeface="Times New Roman" pitchFamily="18" charset="0"/>
              </a:rPr>
              <a:t>: </a:t>
            </a:r>
            <a:r>
              <a:rPr lang="en-US" sz="2400" dirty="0" smtClean="0">
                <a:latin typeface="+mj-lt"/>
                <a:cs typeface="Times New Roman" pitchFamily="18" charset="0"/>
              </a:rPr>
              <a:t>It will contain language based methods to analyze the text which </a:t>
            </a:r>
            <a:r>
              <a:rPr lang="en-US" sz="2400" dirty="0" smtClean="0">
                <a:latin typeface="+mj-lt"/>
                <a:cs typeface="Times New Roman" pitchFamily="18" charset="0"/>
              </a:rPr>
              <a:t>is taken as input.</a:t>
            </a:r>
            <a:endParaRPr lang="en-US" sz="2400" b="1" u="sng" dirty="0" smtClean="0">
              <a:latin typeface="+mj-lt"/>
              <a:cs typeface="Times New Roman" pitchFamily="18" charset="0"/>
            </a:endParaRPr>
          </a:p>
          <a:p>
            <a:r>
              <a:rPr lang="en-US" sz="2400" b="1" u="sng" dirty="0" err="1" smtClean="0">
                <a:latin typeface="+mj-lt"/>
                <a:cs typeface="Times New Roman" pitchFamily="18" charset="0"/>
              </a:rPr>
              <a:t>Numpy</a:t>
            </a:r>
            <a:r>
              <a:rPr lang="en-US" sz="2400" b="1" dirty="0" smtClean="0">
                <a:latin typeface="+mj-lt"/>
                <a:cs typeface="Times New Roman" pitchFamily="18" charset="0"/>
              </a:rPr>
              <a:t>: </a:t>
            </a:r>
            <a:r>
              <a:rPr lang="en-US" sz="2400" dirty="0" smtClean="0">
                <a:latin typeface="+mj-lt"/>
                <a:cs typeface="Times New Roman" pitchFamily="18" charset="0"/>
              </a:rPr>
              <a:t>It is used to do matrix calculations efficiently.</a:t>
            </a:r>
            <a:endParaRPr lang="en-US" sz="2400" b="1" dirty="0" smtClean="0">
              <a:latin typeface="+mj-lt"/>
              <a:cs typeface="Times New Roman" pitchFamily="18" charset="0"/>
            </a:endParaRPr>
          </a:p>
          <a:p>
            <a:r>
              <a:rPr lang="en-US" sz="2400" b="1" u="sng" dirty="0" smtClean="0">
                <a:latin typeface="+mj-lt"/>
                <a:cs typeface="Times New Roman" pitchFamily="18" charset="0"/>
              </a:rPr>
              <a:t>Pandas</a:t>
            </a:r>
            <a:r>
              <a:rPr lang="en-US" sz="2400" b="1" dirty="0" smtClean="0">
                <a:latin typeface="+mj-lt"/>
                <a:cs typeface="Times New Roman" pitchFamily="18" charset="0"/>
              </a:rPr>
              <a:t>: </a:t>
            </a:r>
            <a:r>
              <a:rPr lang="en-US" sz="2400" dirty="0" smtClean="0">
                <a:latin typeface="+mj-lt"/>
                <a:cs typeface="Times New Roman" pitchFamily="18" charset="0"/>
              </a:rPr>
              <a:t>It will have the efficient data types to easily load and analyze the raw data which is in the form of a file or this module can extract the data from the </a:t>
            </a:r>
            <a:r>
              <a:rPr lang="en-US" sz="2400" dirty="0" err="1" smtClean="0">
                <a:latin typeface="+mj-lt"/>
                <a:cs typeface="Times New Roman" pitchFamily="18" charset="0"/>
              </a:rPr>
              <a:t>url</a:t>
            </a:r>
            <a:r>
              <a:rPr lang="en-US" sz="2400" dirty="0" smtClean="0">
                <a:latin typeface="+mj-lt"/>
                <a:cs typeface="Times New Roman" pitchFamily="18" charset="0"/>
              </a:rPr>
              <a:t> also.</a:t>
            </a:r>
            <a:endParaRPr lang="en-US" sz="2400" b="1" dirty="0">
              <a:latin typeface="+mj-lt"/>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49859"/>
            <a:ext cx="8723585" cy="646331"/>
          </a:xfrm>
          <a:prstGeom prst="rect">
            <a:avLst/>
          </a:prstGeom>
          <a:noFill/>
        </p:spPr>
        <p:txBody>
          <a:bodyPr wrap="square" rtlCol="0">
            <a:spAutoFit/>
          </a:bodyPr>
          <a:lstStyle/>
          <a:p>
            <a:pPr algn="ctr"/>
            <a:r>
              <a:rPr lang="en-US" sz="3600" b="1" u="sng" dirty="0">
                <a:latin typeface="Calibri" pitchFamily="34" charset="0"/>
              </a:rPr>
              <a:t>UML DIAGRAMS</a:t>
            </a:r>
          </a:p>
        </p:txBody>
      </p:sp>
      <p:sp>
        <p:nvSpPr>
          <p:cNvPr id="4" name="TextBox 3"/>
          <p:cNvSpPr txBox="1"/>
          <p:nvPr/>
        </p:nvSpPr>
        <p:spPr>
          <a:xfrm>
            <a:off x="692944" y="741695"/>
            <a:ext cx="5938605" cy="523220"/>
          </a:xfrm>
          <a:prstGeom prst="rect">
            <a:avLst/>
          </a:prstGeom>
          <a:noFill/>
        </p:spPr>
        <p:txBody>
          <a:bodyPr wrap="square" rtlCol="0">
            <a:spAutoFit/>
          </a:bodyPr>
          <a:lstStyle/>
          <a:p>
            <a:r>
              <a:rPr lang="en-US" sz="2800" b="1" u="sng" dirty="0">
                <a:latin typeface="Calibri" pitchFamily="34" charset="0"/>
              </a:rPr>
              <a:t>Use Case Diagram:</a:t>
            </a:r>
          </a:p>
        </p:txBody>
      </p:sp>
      <p:pic>
        <p:nvPicPr>
          <p:cNvPr id="1026" name="Picture 2" descr="C:\Users\DELL\Downloads\k\Use Case Diagram.JPG"/>
          <p:cNvPicPr>
            <a:picLocks noChangeAspect="1" noChangeArrowheads="1"/>
          </p:cNvPicPr>
          <p:nvPr/>
        </p:nvPicPr>
        <p:blipFill>
          <a:blip r:embed="rId2"/>
          <a:srcRect/>
          <a:stretch>
            <a:fillRect/>
          </a:stretch>
        </p:blipFill>
        <p:spPr bwMode="auto">
          <a:xfrm>
            <a:off x="1885949" y="1206006"/>
            <a:ext cx="5243003" cy="3813668"/>
          </a:xfrm>
          <a:prstGeom prst="rect">
            <a:avLst/>
          </a:prstGeom>
          <a:noFill/>
        </p:spPr>
      </p:pic>
    </p:spTree>
    <p:extLst>
      <p:ext uri="{BB962C8B-B14F-4D97-AF65-F5344CB8AC3E}">
        <p14:creationId xmlns="" xmlns:p14="http://schemas.microsoft.com/office/powerpoint/2010/main" val="2638201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92944" y="741695"/>
            <a:ext cx="5938605" cy="523220"/>
          </a:xfrm>
          <a:prstGeom prst="rect">
            <a:avLst/>
          </a:prstGeom>
          <a:noFill/>
        </p:spPr>
        <p:txBody>
          <a:bodyPr wrap="square" rtlCol="0">
            <a:spAutoFit/>
          </a:bodyPr>
          <a:lstStyle/>
          <a:p>
            <a:r>
              <a:rPr lang="en-US" sz="2800" b="1" u="sng" dirty="0">
                <a:latin typeface="Calibri" pitchFamily="34" charset="0"/>
              </a:rPr>
              <a:t>Class Diagram:</a:t>
            </a:r>
          </a:p>
        </p:txBody>
      </p:sp>
      <p:pic>
        <p:nvPicPr>
          <p:cNvPr id="2050" name="Picture 2" descr="C:\Users\DELL\Downloads\k\Class Diagram.JPG"/>
          <p:cNvPicPr>
            <a:picLocks noChangeAspect="1" noChangeArrowheads="1"/>
          </p:cNvPicPr>
          <p:nvPr/>
        </p:nvPicPr>
        <p:blipFill>
          <a:blip r:embed="rId2"/>
          <a:srcRect/>
          <a:stretch>
            <a:fillRect/>
          </a:stretch>
        </p:blipFill>
        <p:spPr bwMode="auto">
          <a:xfrm>
            <a:off x="635000" y="1344613"/>
            <a:ext cx="8128000" cy="3109113"/>
          </a:xfrm>
          <a:prstGeom prst="rect">
            <a:avLst/>
          </a:prstGeom>
          <a:noFill/>
        </p:spPr>
      </p:pic>
    </p:spTree>
    <p:extLst>
      <p:ext uri="{BB962C8B-B14F-4D97-AF65-F5344CB8AC3E}">
        <p14:creationId xmlns="" xmlns:p14="http://schemas.microsoft.com/office/powerpoint/2010/main" val="94269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92944" y="741695"/>
            <a:ext cx="5938605" cy="523220"/>
          </a:xfrm>
          <a:prstGeom prst="rect">
            <a:avLst/>
          </a:prstGeom>
          <a:noFill/>
        </p:spPr>
        <p:txBody>
          <a:bodyPr wrap="square" rtlCol="0">
            <a:spAutoFit/>
          </a:bodyPr>
          <a:lstStyle/>
          <a:p>
            <a:r>
              <a:rPr lang="en-US" sz="2800" b="1" u="sng" dirty="0">
                <a:latin typeface="Calibri" pitchFamily="34" charset="0"/>
              </a:rPr>
              <a:t>Sequence Diagram:</a:t>
            </a:r>
          </a:p>
        </p:txBody>
      </p:sp>
      <p:pic>
        <p:nvPicPr>
          <p:cNvPr id="3074" name="Picture 2" descr="C:\Users\DELL\Downloads\k\Sequence Diagram.JPG"/>
          <p:cNvPicPr>
            <a:picLocks noChangeAspect="1" noChangeArrowheads="1"/>
          </p:cNvPicPr>
          <p:nvPr/>
        </p:nvPicPr>
        <p:blipFill>
          <a:blip r:embed="rId2"/>
          <a:srcRect/>
          <a:stretch>
            <a:fillRect/>
          </a:stretch>
        </p:blipFill>
        <p:spPr bwMode="auto">
          <a:xfrm>
            <a:off x="1119189" y="1233697"/>
            <a:ext cx="6767511" cy="3795503"/>
          </a:xfrm>
          <a:prstGeom prst="rect">
            <a:avLst/>
          </a:prstGeom>
          <a:noFill/>
        </p:spPr>
      </p:pic>
    </p:spTree>
    <p:extLst>
      <p:ext uri="{BB962C8B-B14F-4D97-AF65-F5344CB8AC3E}">
        <p14:creationId xmlns="" xmlns:p14="http://schemas.microsoft.com/office/powerpoint/2010/main" val="2924927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92944" y="741695"/>
            <a:ext cx="5938605" cy="523220"/>
          </a:xfrm>
          <a:prstGeom prst="rect">
            <a:avLst/>
          </a:prstGeom>
          <a:noFill/>
        </p:spPr>
        <p:txBody>
          <a:bodyPr wrap="square" rtlCol="0">
            <a:spAutoFit/>
          </a:bodyPr>
          <a:lstStyle/>
          <a:p>
            <a:r>
              <a:rPr lang="en-US" sz="2800" b="1" u="sng" dirty="0">
                <a:latin typeface="Calibri" pitchFamily="34" charset="0"/>
              </a:rPr>
              <a:t>Activity Diagram:</a:t>
            </a:r>
          </a:p>
        </p:txBody>
      </p:sp>
      <p:pic>
        <p:nvPicPr>
          <p:cNvPr id="4098" name="Picture 2" descr="C:\Users\DELL\Downloads\k\Activity Diagram.JPG"/>
          <p:cNvPicPr>
            <a:picLocks noChangeAspect="1" noChangeArrowheads="1"/>
          </p:cNvPicPr>
          <p:nvPr/>
        </p:nvPicPr>
        <p:blipFill>
          <a:blip r:embed="rId2"/>
          <a:srcRect/>
          <a:stretch>
            <a:fillRect/>
          </a:stretch>
        </p:blipFill>
        <p:spPr bwMode="auto">
          <a:xfrm>
            <a:off x="3237369" y="1348076"/>
            <a:ext cx="2544306" cy="3601084"/>
          </a:xfrm>
          <a:prstGeom prst="rect">
            <a:avLst/>
          </a:prstGeom>
          <a:noFill/>
        </p:spPr>
      </p:pic>
    </p:spTree>
    <p:extLst>
      <p:ext uri="{BB962C8B-B14F-4D97-AF65-F5344CB8AC3E}">
        <p14:creationId xmlns="" xmlns:p14="http://schemas.microsoft.com/office/powerpoint/2010/main" val="2268557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49859"/>
            <a:ext cx="8723585" cy="646331"/>
          </a:xfrm>
          <a:prstGeom prst="rect">
            <a:avLst/>
          </a:prstGeom>
          <a:noFill/>
        </p:spPr>
        <p:txBody>
          <a:bodyPr wrap="square" rtlCol="0">
            <a:spAutoFit/>
          </a:bodyPr>
          <a:lstStyle/>
          <a:p>
            <a:pPr algn="ctr"/>
            <a:r>
              <a:rPr lang="en-US" sz="3600" b="1" u="sng" dirty="0" smtClean="0">
                <a:latin typeface="Calibri" pitchFamily="34" charset="0"/>
              </a:rPr>
              <a:t>SAMPLE CODE</a:t>
            </a:r>
            <a:endParaRPr lang="en-US" sz="3600" b="1" u="sng" dirty="0">
              <a:latin typeface="Calibri" pitchFamily="34" charset="0"/>
            </a:endParaRPr>
          </a:p>
        </p:txBody>
      </p:sp>
      <p:sp>
        <p:nvSpPr>
          <p:cNvPr id="5" name="TextBox 4"/>
          <p:cNvSpPr txBox="1"/>
          <p:nvPr/>
        </p:nvSpPr>
        <p:spPr>
          <a:xfrm>
            <a:off x="578069" y="1072055"/>
            <a:ext cx="8113986" cy="3323987"/>
          </a:xfrm>
          <a:prstGeom prst="rect">
            <a:avLst/>
          </a:prstGeom>
          <a:noFill/>
        </p:spPr>
        <p:txBody>
          <a:bodyPr wrap="square" rtlCol="0">
            <a:spAutoFit/>
          </a:bodyPr>
          <a:lstStyle/>
          <a:p>
            <a:r>
              <a:rPr lang="en-US" dirty="0" smtClean="0"/>
              <a:t>import </a:t>
            </a:r>
            <a:r>
              <a:rPr lang="en-US" dirty="0" err="1" smtClean="0"/>
              <a:t>tkinter</a:t>
            </a:r>
            <a:endParaRPr lang="en-US" dirty="0" smtClean="0"/>
          </a:p>
          <a:p>
            <a:r>
              <a:rPr lang="en-US" dirty="0" smtClean="0"/>
              <a:t>import </a:t>
            </a:r>
            <a:r>
              <a:rPr lang="en-US" dirty="0" err="1" smtClean="0"/>
              <a:t>Spam_Detection</a:t>
            </a:r>
            <a:endParaRPr lang="en-US" dirty="0" smtClean="0"/>
          </a:p>
          <a:p>
            <a:r>
              <a:rPr lang="en-US" dirty="0" smtClean="0"/>
              <a:t>import </a:t>
            </a:r>
            <a:r>
              <a:rPr lang="en-US" dirty="0" err="1" smtClean="0"/>
              <a:t>Text_Summarization</a:t>
            </a:r>
            <a:endParaRPr lang="en-US" dirty="0" smtClean="0"/>
          </a:p>
          <a:p>
            <a:r>
              <a:rPr lang="en-US" dirty="0" smtClean="0"/>
              <a:t>import </a:t>
            </a:r>
            <a:r>
              <a:rPr lang="en-US" dirty="0" err="1" smtClean="0"/>
              <a:t>Emotional_Analysis</a:t>
            </a:r>
            <a:endParaRPr lang="en-US" dirty="0" smtClean="0"/>
          </a:p>
          <a:p>
            <a:r>
              <a:rPr lang="en-US" dirty="0" smtClean="0"/>
              <a:t>import threading</a:t>
            </a:r>
          </a:p>
          <a:p>
            <a:r>
              <a:rPr lang="en-US" dirty="0" smtClean="0"/>
              <a:t>import </a:t>
            </a:r>
            <a:r>
              <a:rPr lang="en-US" dirty="0" err="1" smtClean="0"/>
              <a:t>subprocess</a:t>
            </a:r>
            <a:endParaRPr lang="en-US" dirty="0" smtClean="0"/>
          </a:p>
          <a:p>
            <a:r>
              <a:rPr lang="en-US" dirty="0" smtClean="0"/>
              <a:t>import OCR</a:t>
            </a:r>
          </a:p>
          <a:p>
            <a:endParaRPr lang="en-US" dirty="0" smtClean="0"/>
          </a:p>
          <a:p>
            <a:r>
              <a:rPr lang="en-US" dirty="0" smtClean="0"/>
              <a:t># Window settings</a:t>
            </a:r>
          </a:p>
          <a:p>
            <a:r>
              <a:rPr lang="en-US" dirty="0" smtClean="0"/>
              <a:t>window = </a:t>
            </a:r>
            <a:r>
              <a:rPr lang="en-US" dirty="0" err="1" smtClean="0"/>
              <a:t>tkinter.Tk</a:t>
            </a:r>
            <a:r>
              <a:rPr lang="en-US" dirty="0" smtClean="0"/>
              <a:t>()</a:t>
            </a:r>
          </a:p>
          <a:p>
            <a:r>
              <a:rPr lang="en-US" dirty="0" err="1" smtClean="0"/>
              <a:t>window.title</a:t>
            </a:r>
            <a:r>
              <a:rPr lang="en-US" dirty="0" smtClean="0"/>
              <a:t>("Text Analysis")</a:t>
            </a:r>
          </a:p>
          <a:p>
            <a:endParaRPr lang="en-US" dirty="0" smtClean="0"/>
          </a:p>
          <a:p>
            <a:r>
              <a:rPr lang="en-US" dirty="0" smtClean="0"/>
              <a:t># Variables</a:t>
            </a:r>
          </a:p>
          <a:p>
            <a:r>
              <a:rPr lang="en-US" dirty="0" smtClean="0"/>
              <a:t>path = ""</a:t>
            </a:r>
          </a:p>
          <a:p>
            <a:r>
              <a:rPr lang="en-US" dirty="0" err="1" smtClean="0"/>
              <a:t>img</a:t>
            </a:r>
            <a:r>
              <a:rPr lang="en-US" dirty="0" smtClean="0"/>
              <a:t> = ""</a:t>
            </a:r>
          </a:p>
        </p:txBody>
      </p:sp>
    </p:spTree>
    <p:extLst>
      <p:ext uri="{BB962C8B-B14F-4D97-AF65-F5344CB8AC3E}">
        <p14:creationId xmlns="" xmlns:p14="http://schemas.microsoft.com/office/powerpoint/2010/main" val="2638201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67558" y="714703"/>
            <a:ext cx="8113986" cy="4185761"/>
          </a:xfrm>
          <a:prstGeom prst="rect">
            <a:avLst/>
          </a:prstGeom>
          <a:noFill/>
        </p:spPr>
        <p:txBody>
          <a:bodyPr wrap="square" rtlCol="0">
            <a:spAutoFit/>
          </a:bodyPr>
          <a:lstStyle/>
          <a:p>
            <a:r>
              <a:rPr lang="en-US" dirty="0" smtClean="0"/>
              <a:t># Methods</a:t>
            </a:r>
          </a:p>
          <a:p>
            <a:endParaRPr lang="en-US" dirty="0" smtClean="0"/>
          </a:p>
          <a:p>
            <a:r>
              <a:rPr lang="en-US" dirty="0" smtClean="0"/>
              <a:t>def </a:t>
            </a:r>
            <a:r>
              <a:rPr lang="en-US" dirty="0" err="1" smtClean="0"/>
              <a:t>loadData</a:t>
            </a:r>
            <a:r>
              <a:rPr lang="en-US" dirty="0" smtClean="0"/>
              <a:t>(e=""):</a:t>
            </a:r>
          </a:p>
          <a:p>
            <a:r>
              <a:rPr lang="en-US" dirty="0" smtClean="0"/>
              <a:t>    global </a:t>
            </a:r>
            <a:r>
              <a:rPr lang="en-US" dirty="0" err="1" smtClean="0"/>
              <a:t>graph_display</a:t>
            </a:r>
            <a:r>
              <a:rPr lang="en-US" dirty="0" smtClean="0"/>
              <a:t>, path, </a:t>
            </a:r>
            <a:r>
              <a:rPr lang="en-US" dirty="0" err="1" smtClean="0"/>
              <a:t>img</a:t>
            </a:r>
            <a:endParaRPr lang="en-US" dirty="0" smtClean="0"/>
          </a:p>
          <a:p>
            <a:r>
              <a:rPr lang="en-US" dirty="0" smtClean="0"/>
              <a:t>    path = </a:t>
            </a:r>
            <a:r>
              <a:rPr lang="en-US" dirty="0" err="1" smtClean="0"/>
              <a:t>tkinter.filedialog.askopenfilename</a:t>
            </a:r>
            <a:r>
              <a:rPr lang="en-US" dirty="0" smtClean="0"/>
              <a:t>(title="Open", </a:t>
            </a:r>
            <a:r>
              <a:rPr lang="en-US" dirty="0" err="1" smtClean="0"/>
              <a:t>filetype</a:t>
            </a:r>
            <a:r>
              <a:rPr lang="en-US" dirty="0" smtClean="0"/>
              <a:t>=((".txt | .</a:t>
            </a:r>
            <a:r>
              <a:rPr lang="en-US" dirty="0" err="1" smtClean="0"/>
              <a:t>png</a:t>
            </a:r>
            <a:r>
              <a:rPr lang="en-US" dirty="0" smtClean="0"/>
              <a:t> | .jpg", "*.*"),)).lower()</a:t>
            </a:r>
          </a:p>
          <a:p>
            <a:r>
              <a:rPr lang="en-US" dirty="0" smtClean="0"/>
              <a:t>    if </a:t>
            </a:r>
            <a:r>
              <a:rPr lang="en-US" dirty="0" err="1" smtClean="0"/>
              <a:t>path.endswith</a:t>
            </a:r>
            <a:r>
              <a:rPr lang="en-US" dirty="0" smtClean="0"/>
              <a:t>(".txt"):</a:t>
            </a:r>
          </a:p>
          <a:p>
            <a:r>
              <a:rPr lang="en-US" dirty="0" smtClean="0"/>
              <a:t>        text = ""</a:t>
            </a:r>
          </a:p>
          <a:p>
            <a:endParaRPr lang="en-US" dirty="0" smtClean="0"/>
          </a:p>
          <a:p>
            <a:r>
              <a:rPr lang="en-US" dirty="0" smtClean="0"/>
              <a:t>        with open(path, "r", encoding="utf-8") as p:</a:t>
            </a:r>
          </a:p>
          <a:p>
            <a:r>
              <a:rPr lang="en-US" dirty="0" smtClean="0"/>
              <a:t>            text = </a:t>
            </a:r>
            <a:r>
              <a:rPr lang="en-US" dirty="0" err="1" smtClean="0"/>
              <a:t>p.read</a:t>
            </a:r>
            <a:r>
              <a:rPr lang="en-US" dirty="0" smtClean="0"/>
              <a:t>()</a:t>
            </a:r>
          </a:p>
          <a:p>
            <a:r>
              <a:rPr lang="en-US" dirty="0" smtClean="0"/>
              <a:t>        </a:t>
            </a:r>
          </a:p>
          <a:p>
            <a:r>
              <a:rPr lang="en-US" dirty="0" smtClean="0"/>
              <a:t>        </a:t>
            </a:r>
            <a:r>
              <a:rPr lang="en-US" dirty="0" err="1" smtClean="0"/>
              <a:t>text_display.delete</a:t>
            </a:r>
            <a:r>
              <a:rPr lang="en-US" dirty="0" smtClean="0"/>
              <a:t>(1.0, </a:t>
            </a:r>
            <a:r>
              <a:rPr lang="en-US" dirty="0" err="1" smtClean="0"/>
              <a:t>tkinter.END</a:t>
            </a:r>
            <a:r>
              <a:rPr lang="en-US" dirty="0" smtClean="0"/>
              <a:t>)</a:t>
            </a:r>
          </a:p>
          <a:p>
            <a:r>
              <a:rPr lang="en-US" dirty="0" smtClean="0"/>
              <a:t>        </a:t>
            </a:r>
            <a:r>
              <a:rPr lang="en-US" dirty="0" err="1" smtClean="0"/>
              <a:t>text_display.insert</a:t>
            </a:r>
            <a:r>
              <a:rPr lang="en-US" dirty="0" smtClean="0"/>
              <a:t>(</a:t>
            </a:r>
            <a:r>
              <a:rPr lang="en-US" dirty="0" err="1" smtClean="0"/>
              <a:t>tkinter.INSERT</a:t>
            </a:r>
            <a:r>
              <a:rPr lang="en-US" dirty="0" smtClean="0"/>
              <a:t>, text)</a:t>
            </a:r>
          </a:p>
          <a:p>
            <a:endParaRPr lang="en-US" dirty="0" smtClean="0"/>
          </a:p>
          <a:p>
            <a:r>
              <a:rPr lang="en-US" dirty="0" smtClean="0"/>
              <a:t>    </a:t>
            </a:r>
            <a:r>
              <a:rPr lang="en-US" dirty="0" err="1" smtClean="0"/>
              <a:t>elif</a:t>
            </a:r>
            <a:r>
              <a:rPr lang="en-US" dirty="0" smtClean="0"/>
              <a:t> </a:t>
            </a:r>
            <a:r>
              <a:rPr lang="en-US" dirty="0" err="1" smtClean="0"/>
              <a:t>path.endswith</a:t>
            </a:r>
            <a:r>
              <a:rPr lang="en-US" dirty="0" smtClean="0"/>
              <a:t>(".</a:t>
            </a:r>
            <a:r>
              <a:rPr lang="en-US" dirty="0" err="1" smtClean="0"/>
              <a:t>png</a:t>
            </a:r>
            <a:r>
              <a:rPr lang="en-US" dirty="0" smtClean="0"/>
              <a:t>") or </a:t>
            </a:r>
            <a:r>
              <a:rPr lang="en-US" dirty="0" err="1" smtClean="0"/>
              <a:t>path.endswith</a:t>
            </a:r>
            <a:r>
              <a:rPr lang="en-US" dirty="0" smtClean="0"/>
              <a:t>(".jpg") or </a:t>
            </a:r>
            <a:r>
              <a:rPr lang="en-US" dirty="0" err="1" smtClean="0"/>
              <a:t>path.endswith</a:t>
            </a:r>
            <a:r>
              <a:rPr lang="en-US" dirty="0" smtClean="0"/>
              <a:t>(".jpeg"):</a:t>
            </a:r>
          </a:p>
          <a:p>
            <a:r>
              <a:rPr lang="en-US" dirty="0" smtClean="0"/>
              <a:t>        text = </a:t>
            </a:r>
            <a:r>
              <a:rPr lang="en-US" dirty="0" err="1" smtClean="0"/>
              <a:t>getOcrData</a:t>
            </a:r>
            <a:r>
              <a:rPr lang="en-US" dirty="0" smtClean="0"/>
              <a:t>(path)</a:t>
            </a:r>
          </a:p>
          <a:p>
            <a:endParaRPr lang="en-US" dirty="0" smtClean="0"/>
          </a:p>
          <a:p>
            <a:r>
              <a:rPr lang="en-US" dirty="0" smtClean="0"/>
              <a:t>        </a:t>
            </a:r>
            <a:r>
              <a:rPr lang="en-US" dirty="0" err="1" smtClean="0"/>
              <a:t>text_display.delete</a:t>
            </a:r>
            <a:r>
              <a:rPr lang="en-US" dirty="0" smtClean="0"/>
              <a:t>(1.0, </a:t>
            </a:r>
            <a:r>
              <a:rPr lang="en-US" dirty="0" err="1" smtClean="0"/>
              <a:t>tkinter.END</a:t>
            </a:r>
            <a:r>
              <a:rPr lang="en-US" dirty="0" smtClean="0"/>
              <a:t>)</a:t>
            </a:r>
          </a:p>
          <a:p>
            <a:r>
              <a:rPr lang="en-US" dirty="0" smtClean="0"/>
              <a:t>        </a:t>
            </a:r>
            <a:r>
              <a:rPr lang="en-US" dirty="0" err="1" smtClean="0"/>
              <a:t>text_display.insert</a:t>
            </a:r>
            <a:r>
              <a:rPr lang="en-US" dirty="0" smtClean="0"/>
              <a:t>(</a:t>
            </a:r>
            <a:r>
              <a:rPr lang="en-US" dirty="0" err="1" smtClean="0"/>
              <a:t>tkinter.INSERT</a:t>
            </a:r>
            <a:r>
              <a:rPr lang="en-US" dirty="0" smtClean="0"/>
              <a:t>, text)</a:t>
            </a:r>
          </a:p>
        </p:txBody>
      </p:sp>
    </p:spTree>
    <p:extLst>
      <p:ext uri="{BB962C8B-B14F-4D97-AF65-F5344CB8AC3E}">
        <p14:creationId xmlns="" xmlns:p14="http://schemas.microsoft.com/office/powerpoint/2010/main" val="2638201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67558" y="714703"/>
            <a:ext cx="8113986" cy="3754874"/>
          </a:xfrm>
          <a:prstGeom prst="rect">
            <a:avLst/>
          </a:prstGeom>
          <a:noFill/>
        </p:spPr>
        <p:txBody>
          <a:bodyPr wrap="square" rtlCol="0">
            <a:spAutoFit/>
          </a:bodyPr>
          <a:lstStyle/>
          <a:p>
            <a:r>
              <a:rPr lang="en-US" dirty="0" smtClean="0"/>
              <a:t>def </a:t>
            </a:r>
            <a:r>
              <a:rPr lang="en-US" dirty="0" err="1" smtClean="0"/>
              <a:t>getOcrData</a:t>
            </a:r>
            <a:r>
              <a:rPr lang="en-US" dirty="0" smtClean="0"/>
              <a:t>(path):</a:t>
            </a:r>
          </a:p>
          <a:p>
            <a:r>
              <a:rPr lang="en-US" dirty="0" smtClean="0"/>
              <a:t>    </a:t>
            </a:r>
            <a:r>
              <a:rPr lang="en-US" dirty="0" err="1" smtClean="0"/>
              <a:t>ocr_obj</a:t>
            </a:r>
            <a:r>
              <a:rPr lang="en-US" dirty="0" smtClean="0"/>
              <a:t> = </a:t>
            </a:r>
            <a:r>
              <a:rPr lang="en-US" dirty="0" err="1" smtClean="0"/>
              <a:t>OCR.Ocr</a:t>
            </a:r>
            <a:r>
              <a:rPr lang="en-US" dirty="0" smtClean="0"/>
              <a:t>()</a:t>
            </a:r>
          </a:p>
          <a:p>
            <a:r>
              <a:rPr lang="en-US" dirty="0" smtClean="0"/>
              <a:t>    text = </a:t>
            </a:r>
            <a:r>
              <a:rPr lang="en-US" dirty="0" err="1" smtClean="0"/>
              <a:t>ocr_obj.imgToText</a:t>
            </a:r>
            <a:r>
              <a:rPr lang="en-US" dirty="0" smtClean="0"/>
              <a:t>(path).strip()</a:t>
            </a:r>
          </a:p>
          <a:p>
            <a:endParaRPr lang="en-US" dirty="0" smtClean="0"/>
          </a:p>
          <a:p>
            <a:r>
              <a:rPr lang="en-US" dirty="0" smtClean="0"/>
              <a:t>    if text == "":</a:t>
            </a:r>
          </a:p>
          <a:p>
            <a:r>
              <a:rPr lang="en-US" dirty="0" smtClean="0"/>
              <a:t>        </a:t>
            </a:r>
            <a:r>
              <a:rPr lang="en-US" dirty="0" err="1" smtClean="0"/>
              <a:t>tkinter.messagebox.showwarning</a:t>
            </a:r>
            <a:r>
              <a:rPr lang="en-US" dirty="0" smtClean="0"/>
              <a:t>("Warning", "OCR algorithm did not detected any text in the selected image.")</a:t>
            </a:r>
          </a:p>
          <a:p>
            <a:r>
              <a:rPr lang="en-US" dirty="0" smtClean="0"/>
              <a:t>        return ""</a:t>
            </a:r>
          </a:p>
          <a:p>
            <a:r>
              <a:rPr lang="en-US" dirty="0" smtClean="0"/>
              <a:t>    </a:t>
            </a:r>
          </a:p>
          <a:p>
            <a:r>
              <a:rPr lang="en-US" dirty="0" smtClean="0"/>
              <a:t>    return text</a:t>
            </a:r>
          </a:p>
          <a:p>
            <a:endParaRPr lang="en-US" dirty="0" smtClean="0"/>
          </a:p>
          <a:p>
            <a:r>
              <a:rPr lang="en-US" dirty="0" smtClean="0"/>
              <a:t>def </a:t>
            </a:r>
            <a:r>
              <a:rPr lang="en-US" dirty="0" err="1" smtClean="0"/>
              <a:t>displaySpamDetectionOutput</a:t>
            </a:r>
            <a:r>
              <a:rPr lang="en-US" dirty="0" smtClean="0"/>
              <a:t>():</a:t>
            </a:r>
          </a:p>
          <a:p>
            <a:r>
              <a:rPr lang="en-US" dirty="0" smtClean="0"/>
              <a:t>    text = text_display.get(1.0, </a:t>
            </a:r>
            <a:r>
              <a:rPr lang="en-US" dirty="0" err="1" smtClean="0"/>
              <a:t>tkinter.END</a:t>
            </a:r>
            <a:r>
              <a:rPr lang="en-US" dirty="0" smtClean="0"/>
              <a:t>).strip()</a:t>
            </a:r>
          </a:p>
          <a:p>
            <a:endParaRPr lang="en-US" dirty="0" smtClean="0"/>
          </a:p>
          <a:p>
            <a:r>
              <a:rPr lang="en-US" dirty="0" smtClean="0"/>
              <a:t>    if text == "":</a:t>
            </a:r>
          </a:p>
          <a:p>
            <a:r>
              <a:rPr lang="en-US" dirty="0" smtClean="0"/>
              <a:t>        </a:t>
            </a:r>
            <a:r>
              <a:rPr lang="en-US" dirty="0" err="1" smtClean="0"/>
              <a:t>tkinter.messagebox.showwarning</a:t>
            </a:r>
            <a:r>
              <a:rPr lang="en-US" dirty="0" smtClean="0"/>
              <a:t>("Warning", "Load the text or enter text in the text box.")</a:t>
            </a:r>
          </a:p>
          <a:p>
            <a:r>
              <a:rPr lang="en-US" dirty="0" smtClean="0"/>
              <a:t>        return</a:t>
            </a:r>
          </a:p>
        </p:txBody>
      </p:sp>
    </p:spTree>
    <p:extLst>
      <p:ext uri="{BB962C8B-B14F-4D97-AF65-F5344CB8AC3E}">
        <p14:creationId xmlns="" xmlns:p14="http://schemas.microsoft.com/office/powerpoint/2010/main" val="2638201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1641" y="1041821"/>
            <a:ext cx="7893269" cy="3539430"/>
          </a:xfrm>
          <a:prstGeom prst="rect">
            <a:avLst/>
          </a:prstGeom>
          <a:noFill/>
        </p:spPr>
        <p:txBody>
          <a:bodyPr wrap="square" rtlCol="0">
            <a:spAutoFit/>
          </a:bodyPr>
          <a:lstStyle/>
          <a:p>
            <a:pPr algn="just"/>
            <a:r>
              <a:rPr lang="en-US" dirty="0" smtClean="0"/>
              <a:t>This project is focused on analyzing and processing textual data, using a combination of techniques including spam detection, text summarization, and emotional analysis. The aim of the project is to provide users with a comprehensive understanding of the text they are analyzing, including its overall sentiment, relevance, and potential for spam or malicious content. The spam detector module analyzes the text for common spam keywords and phrases, flagging any potential spam or malicious content. The text summarization module summarizes the content of the text, providing a brief and concise overview of its most important points. The emotional analysis module evaluates the overall sentiment of the text, identifying positive or negative emotions and providing a sentiment score. The project uses a variety of machine learning and natural language processing techniques to analyze the text, including neural networks, sentiment analysis algorithms, and statistical modeling. The system is designed to be highly scalable and flexible, allowing it to be customized for a wide range of applications and industries. The project has the potential to be used in a variety of applications, including social media monitoring, customer feedback analysis, and content moderation. By providing users with a comprehensive understanding of the text they are analyzing, the project can help improve decision-making and enhance the overall quality of communication and content in various industries. </a:t>
            </a:r>
            <a:endParaRPr lang="en-US" dirty="0"/>
          </a:p>
        </p:txBody>
      </p:sp>
      <p:sp>
        <p:nvSpPr>
          <p:cNvPr id="3" name="TextBox 2"/>
          <p:cNvSpPr txBox="1"/>
          <p:nvPr/>
        </p:nvSpPr>
        <p:spPr>
          <a:xfrm>
            <a:off x="1923393" y="357351"/>
            <a:ext cx="4876800" cy="646331"/>
          </a:xfrm>
          <a:prstGeom prst="rect">
            <a:avLst/>
          </a:prstGeom>
          <a:noFill/>
        </p:spPr>
        <p:txBody>
          <a:bodyPr wrap="square" rtlCol="0">
            <a:spAutoFit/>
          </a:bodyPr>
          <a:lstStyle/>
          <a:p>
            <a:pPr algn="ctr"/>
            <a:r>
              <a:rPr lang="en-US" sz="3600" b="1" u="sng" dirty="0">
                <a:latin typeface="Calibri" pitchFamily="34" charset="0"/>
              </a:rPr>
              <a:t>ABSTRACT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67558" y="714703"/>
            <a:ext cx="8113986" cy="3970318"/>
          </a:xfrm>
          <a:prstGeom prst="rect">
            <a:avLst/>
          </a:prstGeom>
          <a:noFill/>
        </p:spPr>
        <p:txBody>
          <a:bodyPr wrap="square" rtlCol="0">
            <a:spAutoFit/>
          </a:bodyPr>
          <a:lstStyle/>
          <a:p>
            <a:r>
              <a:rPr lang="en-US" dirty="0" smtClean="0"/>
              <a:t>def </a:t>
            </a:r>
            <a:r>
              <a:rPr lang="en-US" dirty="0" err="1" smtClean="0"/>
              <a:t>displayTextSummarizationOutput</a:t>
            </a:r>
            <a:r>
              <a:rPr lang="en-US" dirty="0" smtClean="0"/>
              <a:t>():</a:t>
            </a:r>
          </a:p>
          <a:p>
            <a:r>
              <a:rPr lang="en-US" dirty="0" smtClean="0"/>
              <a:t>    text = text_display.get(1.0, </a:t>
            </a:r>
            <a:r>
              <a:rPr lang="en-US" dirty="0" err="1" smtClean="0"/>
              <a:t>tkinter.END</a:t>
            </a:r>
            <a:r>
              <a:rPr lang="en-US" dirty="0" smtClean="0"/>
              <a:t>).strip()</a:t>
            </a:r>
          </a:p>
          <a:p>
            <a:endParaRPr lang="en-US" dirty="0" smtClean="0"/>
          </a:p>
          <a:p>
            <a:r>
              <a:rPr lang="en-US" dirty="0" smtClean="0"/>
              <a:t>    if text == "":</a:t>
            </a:r>
          </a:p>
          <a:p>
            <a:r>
              <a:rPr lang="en-US" dirty="0" smtClean="0"/>
              <a:t>        </a:t>
            </a:r>
            <a:r>
              <a:rPr lang="en-US" dirty="0" err="1" smtClean="0"/>
              <a:t>tkinter.messagebox.showwarning</a:t>
            </a:r>
            <a:r>
              <a:rPr lang="en-US" dirty="0" smtClean="0"/>
              <a:t>("Warning", "Load the text or enter text in the text box.")</a:t>
            </a:r>
          </a:p>
          <a:p>
            <a:r>
              <a:rPr lang="en-US" dirty="0" smtClean="0"/>
              <a:t>        return</a:t>
            </a:r>
          </a:p>
          <a:p>
            <a:endParaRPr lang="en-US" dirty="0" smtClean="0"/>
          </a:p>
          <a:p>
            <a:r>
              <a:rPr lang="en-US" dirty="0" smtClean="0"/>
              <a:t>    </a:t>
            </a:r>
            <a:r>
              <a:rPr lang="en-US" dirty="0" err="1" smtClean="0"/>
              <a:t>text_summarization_obj</a:t>
            </a:r>
            <a:r>
              <a:rPr lang="en-US" dirty="0" smtClean="0"/>
              <a:t> = </a:t>
            </a:r>
            <a:r>
              <a:rPr lang="en-US" dirty="0" err="1" smtClean="0"/>
              <a:t>Text_Summarization.Summarization</a:t>
            </a:r>
            <a:r>
              <a:rPr lang="en-US" dirty="0" smtClean="0"/>
              <a:t>()</a:t>
            </a:r>
          </a:p>
          <a:p>
            <a:r>
              <a:rPr lang="en-US" dirty="0" smtClean="0"/>
              <a:t>    </a:t>
            </a:r>
            <a:r>
              <a:rPr lang="en-US" dirty="0" err="1" smtClean="0"/>
              <a:t>summarized_text</a:t>
            </a:r>
            <a:r>
              <a:rPr lang="en-US" dirty="0" smtClean="0"/>
              <a:t> = </a:t>
            </a:r>
            <a:r>
              <a:rPr lang="en-US" dirty="0" err="1" smtClean="0"/>
              <a:t>text_summarization_obj.summarize</a:t>
            </a:r>
            <a:r>
              <a:rPr lang="en-US" dirty="0" smtClean="0"/>
              <a:t>(text)</a:t>
            </a:r>
          </a:p>
          <a:p>
            <a:endParaRPr lang="en-US" dirty="0" smtClean="0"/>
          </a:p>
          <a:p>
            <a:r>
              <a:rPr lang="en-US" dirty="0" smtClean="0"/>
              <a:t>    with open("Summarized_Text.txt", "w", encoding="utf-8") as p:</a:t>
            </a:r>
          </a:p>
          <a:p>
            <a:r>
              <a:rPr lang="en-US" dirty="0" smtClean="0"/>
              <a:t>            </a:t>
            </a:r>
            <a:r>
              <a:rPr lang="en-US" dirty="0" err="1" smtClean="0"/>
              <a:t>p.write</a:t>
            </a:r>
            <a:r>
              <a:rPr lang="en-US" dirty="0" smtClean="0"/>
              <a:t>(</a:t>
            </a:r>
            <a:r>
              <a:rPr lang="en-US" dirty="0" err="1" smtClean="0"/>
              <a:t>summarized_text</a:t>
            </a:r>
            <a:r>
              <a:rPr lang="en-US" dirty="0" smtClean="0"/>
              <a:t>)</a:t>
            </a:r>
          </a:p>
          <a:p>
            <a:endParaRPr lang="en-US" dirty="0" smtClean="0"/>
          </a:p>
          <a:p>
            <a:r>
              <a:rPr lang="en-US" dirty="0" smtClean="0"/>
              <a:t>    if </a:t>
            </a:r>
            <a:r>
              <a:rPr lang="en-US" dirty="0" err="1" smtClean="0"/>
              <a:t>summarized_text.strip</a:t>
            </a:r>
            <a:r>
              <a:rPr lang="en-US" dirty="0" smtClean="0"/>
              <a:t>() == "":</a:t>
            </a:r>
          </a:p>
          <a:p>
            <a:r>
              <a:rPr lang="en-US" dirty="0" smtClean="0"/>
              <a:t>        </a:t>
            </a:r>
            <a:r>
              <a:rPr lang="en-US" dirty="0" err="1" smtClean="0"/>
              <a:t>tkinter.messagebox.showwarning</a:t>
            </a:r>
            <a:r>
              <a:rPr lang="en-US" dirty="0" smtClean="0"/>
              <a:t>("Warning", "You have not provided the enough text to the algorithm try to give a big paragraph.")</a:t>
            </a:r>
          </a:p>
          <a:p>
            <a:r>
              <a:rPr lang="en-US" dirty="0" smtClean="0"/>
              <a:t>        return ""</a:t>
            </a:r>
          </a:p>
          <a:p>
            <a:endParaRPr lang="en-US" dirty="0" smtClean="0"/>
          </a:p>
        </p:txBody>
      </p:sp>
    </p:spTree>
    <p:extLst>
      <p:ext uri="{BB962C8B-B14F-4D97-AF65-F5344CB8AC3E}">
        <p14:creationId xmlns="" xmlns:p14="http://schemas.microsoft.com/office/powerpoint/2010/main" val="2638201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67558" y="714703"/>
            <a:ext cx="8113986" cy="4401205"/>
          </a:xfrm>
          <a:prstGeom prst="rect">
            <a:avLst/>
          </a:prstGeom>
          <a:noFill/>
        </p:spPr>
        <p:txBody>
          <a:bodyPr wrap="square" rtlCol="0">
            <a:spAutoFit/>
          </a:bodyPr>
          <a:lstStyle/>
          <a:p>
            <a:r>
              <a:rPr lang="en-US" dirty="0" smtClean="0"/>
              <a:t>def </a:t>
            </a:r>
            <a:r>
              <a:rPr lang="en-US" dirty="0" err="1" smtClean="0"/>
              <a:t>displayEmotionalAnalysisOutput</a:t>
            </a:r>
            <a:r>
              <a:rPr lang="en-US" dirty="0" smtClean="0"/>
              <a:t>():</a:t>
            </a:r>
          </a:p>
          <a:p>
            <a:r>
              <a:rPr lang="en-US" dirty="0" smtClean="0"/>
              <a:t>    global </a:t>
            </a:r>
            <a:r>
              <a:rPr lang="en-US" dirty="0" err="1" smtClean="0"/>
              <a:t>img</a:t>
            </a:r>
            <a:endParaRPr lang="en-US" dirty="0" smtClean="0"/>
          </a:p>
          <a:p>
            <a:endParaRPr lang="en-US" dirty="0" smtClean="0"/>
          </a:p>
          <a:p>
            <a:r>
              <a:rPr lang="en-US" dirty="0" smtClean="0"/>
              <a:t>    text = text_display.get(1.0, </a:t>
            </a:r>
            <a:r>
              <a:rPr lang="en-US" dirty="0" err="1" smtClean="0"/>
              <a:t>tkinter.END</a:t>
            </a:r>
            <a:r>
              <a:rPr lang="en-US" dirty="0" smtClean="0"/>
              <a:t>).strip()</a:t>
            </a:r>
          </a:p>
          <a:p>
            <a:endParaRPr lang="en-US" dirty="0" smtClean="0"/>
          </a:p>
          <a:p>
            <a:r>
              <a:rPr lang="en-US" dirty="0" smtClean="0"/>
              <a:t>    if text == "":</a:t>
            </a:r>
          </a:p>
          <a:p>
            <a:r>
              <a:rPr lang="en-US" dirty="0" smtClean="0"/>
              <a:t>        </a:t>
            </a:r>
            <a:r>
              <a:rPr lang="en-US" dirty="0" err="1" smtClean="0"/>
              <a:t>tkinter.messagebox.showwarning</a:t>
            </a:r>
            <a:r>
              <a:rPr lang="en-US" dirty="0" smtClean="0"/>
              <a:t>("Warning", "Load the text or enter text in the text box.")</a:t>
            </a:r>
          </a:p>
          <a:p>
            <a:r>
              <a:rPr lang="en-US" dirty="0" smtClean="0"/>
              <a:t>        return</a:t>
            </a:r>
          </a:p>
          <a:p>
            <a:endParaRPr lang="en-US" dirty="0" smtClean="0"/>
          </a:p>
          <a:p>
            <a:r>
              <a:rPr lang="en-US" dirty="0" smtClean="0"/>
              <a:t>    </a:t>
            </a:r>
            <a:r>
              <a:rPr lang="en-US" dirty="0" err="1" smtClean="0"/>
              <a:t>emotional_analysis_obj</a:t>
            </a:r>
            <a:r>
              <a:rPr lang="en-US" dirty="0" smtClean="0"/>
              <a:t> = </a:t>
            </a:r>
            <a:r>
              <a:rPr lang="en-US" dirty="0" err="1" smtClean="0"/>
              <a:t>Emotional_Analysis.Emotions</a:t>
            </a:r>
            <a:r>
              <a:rPr lang="en-US" dirty="0" smtClean="0"/>
              <a:t>(text)</a:t>
            </a:r>
          </a:p>
          <a:p>
            <a:r>
              <a:rPr lang="en-US" dirty="0" smtClean="0"/>
              <a:t>    emotion = </a:t>
            </a:r>
            <a:r>
              <a:rPr lang="en-US" dirty="0" err="1" smtClean="0"/>
              <a:t>emotional_analysis_obj.analyze_sentiment</a:t>
            </a:r>
            <a:r>
              <a:rPr lang="en-US" dirty="0" smtClean="0"/>
              <a:t>()</a:t>
            </a:r>
          </a:p>
          <a:p>
            <a:r>
              <a:rPr lang="en-US" dirty="0" smtClean="0"/>
              <a:t>    </a:t>
            </a:r>
            <a:r>
              <a:rPr lang="en-US" dirty="0" err="1" smtClean="0"/>
              <a:t>emotional_analysis_obj.sentiment_graph</a:t>
            </a:r>
            <a:r>
              <a:rPr lang="en-US" dirty="0" smtClean="0"/>
              <a:t>()</a:t>
            </a:r>
          </a:p>
          <a:p>
            <a:endParaRPr lang="en-US" dirty="0" smtClean="0"/>
          </a:p>
          <a:p>
            <a:r>
              <a:rPr lang="en-US" dirty="0" smtClean="0"/>
              <a:t>    print(emotion)</a:t>
            </a:r>
          </a:p>
          <a:p>
            <a:endParaRPr lang="en-US" dirty="0" smtClean="0"/>
          </a:p>
          <a:p>
            <a:r>
              <a:rPr lang="en-US" dirty="0" smtClean="0"/>
              <a:t>    </a:t>
            </a:r>
            <a:r>
              <a:rPr lang="en-US" dirty="0" err="1" smtClean="0"/>
              <a:t>img</a:t>
            </a:r>
            <a:r>
              <a:rPr lang="en-US" dirty="0" smtClean="0"/>
              <a:t> = </a:t>
            </a:r>
            <a:r>
              <a:rPr lang="en-US" dirty="0" err="1" smtClean="0"/>
              <a:t>tkinter.PhotoImage</a:t>
            </a:r>
            <a:r>
              <a:rPr lang="en-US" dirty="0" smtClean="0"/>
              <a:t>(file="Dependencies/graph.png")</a:t>
            </a:r>
          </a:p>
          <a:p>
            <a:endParaRPr lang="en-US" dirty="0" smtClean="0"/>
          </a:p>
          <a:p>
            <a:r>
              <a:rPr lang="en-US" dirty="0" smtClean="0"/>
              <a:t>    if emotion == "Positive Sentiment":</a:t>
            </a:r>
          </a:p>
          <a:p>
            <a:r>
              <a:rPr lang="en-US" dirty="0" smtClean="0"/>
              <a:t>        </a:t>
            </a:r>
            <a:r>
              <a:rPr lang="en-US" dirty="0" err="1" smtClean="0"/>
              <a:t>sentiment_lbl.config</a:t>
            </a:r>
            <a:r>
              <a:rPr lang="en-US" dirty="0" smtClean="0"/>
              <a:t>(</a:t>
            </a:r>
            <a:r>
              <a:rPr lang="en-US" dirty="0" err="1" smtClean="0"/>
              <a:t>bg</a:t>
            </a:r>
            <a:r>
              <a:rPr lang="en-US" dirty="0" smtClean="0"/>
              <a:t>="green", text=emotion, </a:t>
            </a:r>
            <a:r>
              <a:rPr lang="en-US" dirty="0" err="1" smtClean="0"/>
              <a:t>fg</a:t>
            </a:r>
            <a:r>
              <a:rPr lang="en-US" dirty="0" smtClean="0"/>
              <a:t>="white")</a:t>
            </a:r>
          </a:p>
          <a:p>
            <a:r>
              <a:rPr lang="en-US" dirty="0" smtClean="0"/>
              <a:t>        </a:t>
            </a:r>
            <a:r>
              <a:rPr lang="en-US" dirty="0" err="1" smtClean="0"/>
              <a:t>graph_display.config</a:t>
            </a:r>
            <a:r>
              <a:rPr lang="en-US" dirty="0" smtClean="0"/>
              <a:t>(image=</a:t>
            </a:r>
            <a:r>
              <a:rPr lang="en-US" dirty="0" err="1" smtClean="0"/>
              <a:t>img</a:t>
            </a:r>
            <a:r>
              <a:rPr lang="en-US" dirty="0" smtClean="0"/>
              <a:t>)</a:t>
            </a:r>
          </a:p>
        </p:txBody>
      </p:sp>
    </p:spTree>
    <p:extLst>
      <p:ext uri="{BB962C8B-B14F-4D97-AF65-F5344CB8AC3E}">
        <p14:creationId xmlns="" xmlns:p14="http://schemas.microsoft.com/office/powerpoint/2010/main" val="2638201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49859"/>
            <a:ext cx="8723585" cy="646331"/>
          </a:xfrm>
          <a:prstGeom prst="rect">
            <a:avLst/>
          </a:prstGeom>
          <a:noFill/>
        </p:spPr>
        <p:txBody>
          <a:bodyPr wrap="square" rtlCol="0">
            <a:spAutoFit/>
          </a:bodyPr>
          <a:lstStyle/>
          <a:p>
            <a:pPr algn="ctr"/>
            <a:r>
              <a:rPr lang="en-US" sz="3600" b="1" u="sng" dirty="0" smtClean="0">
                <a:latin typeface="Calibri" pitchFamily="34" charset="0"/>
              </a:rPr>
              <a:t>SCREENSHOTS</a:t>
            </a:r>
            <a:endParaRPr lang="en-US" sz="3600" b="1" u="sng" dirty="0">
              <a:latin typeface="Calibri" pitchFamily="34" charset="0"/>
            </a:endParaRPr>
          </a:p>
        </p:txBody>
      </p:sp>
      <p:pic>
        <p:nvPicPr>
          <p:cNvPr id="1026" name="Picture 2" descr="C:\Users\DELL\Downloads\Capture.JPG"/>
          <p:cNvPicPr>
            <a:picLocks noChangeAspect="1" noChangeArrowheads="1"/>
          </p:cNvPicPr>
          <p:nvPr/>
        </p:nvPicPr>
        <p:blipFill>
          <a:blip r:embed="rId2"/>
          <a:srcRect/>
          <a:stretch>
            <a:fillRect/>
          </a:stretch>
        </p:blipFill>
        <p:spPr bwMode="auto">
          <a:xfrm>
            <a:off x="2410539" y="962676"/>
            <a:ext cx="3958731" cy="3952407"/>
          </a:xfrm>
          <a:prstGeom prst="rect">
            <a:avLst/>
          </a:prstGeom>
          <a:noFill/>
        </p:spPr>
      </p:pic>
    </p:spTree>
    <p:extLst>
      <p:ext uri="{BB962C8B-B14F-4D97-AF65-F5344CB8AC3E}">
        <p14:creationId xmlns="" xmlns:p14="http://schemas.microsoft.com/office/powerpoint/2010/main" val="26382017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49859"/>
            <a:ext cx="8723585" cy="646331"/>
          </a:xfrm>
          <a:prstGeom prst="rect">
            <a:avLst/>
          </a:prstGeom>
          <a:noFill/>
        </p:spPr>
        <p:txBody>
          <a:bodyPr wrap="square" rtlCol="0">
            <a:spAutoFit/>
          </a:bodyPr>
          <a:lstStyle/>
          <a:p>
            <a:pPr algn="ctr"/>
            <a:r>
              <a:rPr lang="en-US" sz="3600" b="1" u="sng" dirty="0" smtClean="0">
                <a:latin typeface="Calibri" pitchFamily="34" charset="0"/>
              </a:rPr>
              <a:t>SCREENSHOTS</a:t>
            </a:r>
            <a:endParaRPr lang="en-US" sz="3600" b="1" u="sng" dirty="0">
              <a:latin typeface="Calibri" pitchFamily="34" charset="0"/>
            </a:endParaRPr>
          </a:p>
        </p:txBody>
      </p:sp>
      <p:pic>
        <p:nvPicPr>
          <p:cNvPr id="2050" name="Picture 2" descr="C:\Users\DELL\Downloads\Capture 1.JPG"/>
          <p:cNvPicPr>
            <a:picLocks noChangeAspect="1" noChangeArrowheads="1"/>
          </p:cNvPicPr>
          <p:nvPr/>
        </p:nvPicPr>
        <p:blipFill>
          <a:blip r:embed="rId2"/>
          <a:srcRect/>
          <a:stretch>
            <a:fillRect/>
          </a:stretch>
        </p:blipFill>
        <p:spPr bwMode="auto">
          <a:xfrm>
            <a:off x="1066800" y="947409"/>
            <a:ext cx="6858000" cy="3782787"/>
          </a:xfrm>
          <a:prstGeom prst="rect">
            <a:avLst/>
          </a:prstGeom>
          <a:noFill/>
        </p:spPr>
      </p:pic>
    </p:spTree>
    <p:extLst>
      <p:ext uri="{BB962C8B-B14F-4D97-AF65-F5344CB8AC3E}">
        <p14:creationId xmlns="" xmlns:p14="http://schemas.microsoft.com/office/powerpoint/2010/main" val="26382017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49859"/>
            <a:ext cx="8723585" cy="646331"/>
          </a:xfrm>
          <a:prstGeom prst="rect">
            <a:avLst/>
          </a:prstGeom>
          <a:noFill/>
        </p:spPr>
        <p:txBody>
          <a:bodyPr wrap="square" rtlCol="0">
            <a:spAutoFit/>
          </a:bodyPr>
          <a:lstStyle/>
          <a:p>
            <a:pPr algn="ctr"/>
            <a:r>
              <a:rPr lang="en-US" sz="3600" b="1" u="sng" dirty="0" smtClean="0">
                <a:latin typeface="Calibri" pitchFamily="34" charset="0"/>
              </a:rPr>
              <a:t>SCREENSHOTS</a:t>
            </a:r>
            <a:endParaRPr lang="en-US" sz="3600" b="1" u="sng" dirty="0">
              <a:latin typeface="Calibri" pitchFamily="34" charset="0"/>
            </a:endParaRPr>
          </a:p>
        </p:txBody>
      </p:sp>
      <p:pic>
        <p:nvPicPr>
          <p:cNvPr id="3074" name="Picture 2" descr="C:\Users\DELL\Downloads\Capture 2.JPG"/>
          <p:cNvPicPr>
            <a:picLocks noChangeAspect="1" noChangeArrowheads="1"/>
          </p:cNvPicPr>
          <p:nvPr/>
        </p:nvPicPr>
        <p:blipFill>
          <a:blip r:embed="rId2"/>
          <a:srcRect/>
          <a:stretch>
            <a:fillRect/>
          </a:stretch>
        </p:blipFill>
        <p:spPr bwMode="auto">
          <a:xfrm>
            <a:off x="1236664" y="892175"/>
            <a:ext cx="7050086" cy="3867794"/>
          </a:xfrm>
          <a:prstGeom prst="rect">
            <a:avLst/>
          </a:prstGeom>
          <a:noFill/>
        </p:spPr>
      </p:pic>
    </p:spTree>
    <p:extLst>
      <p:ext uri="{BB962C8B-B14F-4D97-AF65-F5344CB8AC3E}">
        <p14:creationId xmlns="" xmlns:p14="http://schemas.microsoft.com/office/powerpoint/2010/main" val="26382017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49859"/>
            <a:ext cx="8723585" cy="646331"/>
          </a:xfrm>
          <a:prstGeom prst="rect">
            <a:avLst/>
          </a:prstGeom>
          <a:noFill/>
        </p:spPr>
        <p:txBody>
          <a:bodyPr wrap="square" rtlCol="0">
            <a:spAutoFit/>
          </a:bodyPr>
          <a:lstStyle/>
          <a:p>
            <a:pPr algn="ctr"/>
            <a:r>
              <a:rPr lang="en-US" sz="3600" b="1" u="sng" dirty="0" smtClean="0">
                <a:latin typeface="Calibri" pitchFamily="34" charset="0"/>
              </a:rPr>
              <a:t>SCREENSHOTS</a:t>
            </a:r>
            <a:endParaRPr lang="en-US" sz="3600" b="1" u="sng" dirty="0">
              <a:latin typeface="Calibri" pitchFamily="34" charset="0"/>
            </a:endParaRPr>
          </a:p>
        </p:txBody>
      </p:sp>
      <p:pic>
        <p:nvPicPr>
          <p:cNvPr id="4098" name="Picture 2" descr="C:\Users\DELL\Downloads\Capture 3.JPG"/>
          <p:cNvPicPr>
            <a:picLocks noChangeAspect="1" noChangeArrowheads="1"/>
          </p:cNvPicPr>
          <p:nvPr/>
        </p:nvPicPr>
        <p:blipFill>
          <a:blip r:embed="rId2"/>
          <a:srcRect/>
          <a:stretch>
            <a:fillRect/>
          </a:stretch>
        </p:blipFill>
        <p:spPr bwMode="auto">
          <a:xfrm>
            <a:off x="1009650" y="965762"/>
            <a:ext cx="7048500" cy="3892289"/>
          </a:xfrm>
          <a:prstGeom prst="rect">
            <a:avLst/>
          </a:prstGeom>
          <a:noFill/>
        </p:spPr>
      </p:pic>
    </p:spTree>
    <p:extLst>
      <p:ext uri="{BB962C8B-B14F-4D97-AF65-F5344CB8AC3E}">
        <p14:creationId xmlns="" xmlns:p14="http://schemas.microsoft.com/office/powerpoint/2010/main" val="26382017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49859"/>
            <a:ext cx="8723585" cy="646331"/>
          </a:xfrm>
          <a:prstGeom prst="rect">
            <a:avLst/>
          </a:prstGeom>
          <a:noFill/>
        </p:spPr>
        <p:txBody>
          <a:bodyPr wrap="square" rtlCol="0">
            <a:spAutoFit/>
          </a:bodyPr>
          <a:lstStyle/>
          <a:p>
            <a:pPr algn="ctr"/>
            <a:r>
              <a:rPr lang="en-US" sz="3600" b="1" u="sng" dirty="0" smtClean="0">
                <a:latin typeface="Calibri" pitchFamily="34" charset="0"/>
              </a:rPr>
              <a:t>SCREENSHOTS</a:t>
            </a:r>
            <a:endParaRPr lang="en-US" sz="3600" b="1" u="sng" dirty="0">
              <a:latin typeface="Calibri" pitchFamily="34" charset="0"/>
            </a:endParaRPr>
          </a:p>
        </p:txBody>
      </p:sp>
      <p:pic>
        <p:nvPicPr>
          <p:cNvPr id="5122" name="Picture 2" descr="C:\Users\DELL\Downloads\Capture 4.JPG"/>
          <p:cNvPicPr>
            <a:picLocks noChangeAspect="1" noChangeArrowheads="1"/>
          </p:cNvPicPr>
          <p:nvPr/>
        </p:nvPicPr>
        <p:blipFill>
          <a:blip r:embed="rId2"/>
          <a:srcRect/>
          <a:stretch>
            <a:fillRect/>
          </a:stretch>
        </p:blipFill>
        <p:spPr bwMode="auto">
          <a:xfrm>
            <a:off x="1157289" y="999514"/>
            <a:ext cx="6938961" cy="3829910"/>
          </a:xfrm>
          <a:prstGeom prst="rect">
            <a:avLst/>
          </a:prstGeom>
          <a:noFill/>
        </p:spPr>
      </p:pic>
    </p:spTree>
    <p:extLst>
      <p:ext uri="{BB962C8B-B14F-4D97-AF65-F5344CB8AC3E}">
        <p14:creationId xmlns="" xmlns:p14="http://schemas.microsoft.com/office/powerpoint/2010/main" val="26382017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49859"/>
            <a:ext cx="8723585" cy="646331"/>
          </a:xfrm>
          <a:prstGeom prst="rect">
            <a:avLst/>
          </a:prstGeom>
          <a:noFill/>
        </p:spPr>
        <p:txBody>
          <a:bodyPr wrap="square" rtlCol="0">
            <a:spAutoFit/>
          </a:bodyPr>
          <a:lstStyle/>
          <a:p>
            <a:pPr algn="ctr"/>
            <a:r>
              <a:rPr lang="en-US" sz="3600" b="1" u="sng" dirty="0" smtClean="0">
                <a:latin typeface="Calibri" pitchFamily="34" charset="0"/>
              </a:rPr>
              <a:t>CONCLUSION</a:t>
            </a:r>
            <a:endParaRPr lang="en-US" sz="3600" b="1" u="sng" dirty="0">
              <a:latin typeface="Calibri" pitchFamily="34" charset="0"/>
            </a:endParaRPr>
          </a:p>
        </p:txBody>
      </p:sp>
      <p:sp>
        <p:nvSpPr>
          <p:cNvPr id="4" name="TextBox 3"/>
          <p:cNvSpPr txBox="1"/>
          <p:nvPr/>
        </p:nvSpPr>
        <p:spPr>
          <a:xfrm>
            <a:off x="662152" y="945931"/>
            <a:ext cx="7651531" cy="4401205"/>
          </a:xfrm>
          <a:prstGeom prst="rect">
            <a:avLst/>
          </a:prstGeom>
          <a:noFill/>
        </p:spPr>
        <p:txBody>
          <a:bodyPr wrap="square" rtlCol="0">
            <a:spAutoFit/>
          </a:bodyPr>
          <a:lstStyle/>
          <a:p>
            <a:pPr algn="just"/>
            <a:r>
              <a:rPr lang="en-IN" dirty="0" smtClean="0">
                <a:latin typeface="+mj-lt"/>
                <a:cs typeface="Times New Roman" pitchFamily="18" charset="0"/>
              </a:rPr>
              <a:t>So, finally I conclude that this project created with spam detector, text summarization, and emotional analysis is a powerful NLP system that can assist users in managing their text and textual data more effectively. The integration of these three modules provides a comprehensive tool for managing textual data and analyzing the text that improves communication efficiency and reduces the risk of security threats. The spam detector module accurately identifies and filters out unwanted or unsolicited messages, saving time and reducing the risk of falling prey to scams or phishing attacks. The text summarization module condenses large amounts of text data into shorter summaries, allowing users to quickly identify key information and make informed decisions. The emotional analysis module provides insight into the tone and sentiment of the message, allowing users to gauge the emotional content of the message and respond appropriately. This project involves the development of various algorithms and techniques for natural language processing, machine learning, and data analysis, which can be tailored to the specific needs and requirements of the users. And this project will have an interactive user interface which will make the whole experience a little bit better. This project can read the txt files and also extract data from images using OCR algorithm. Overall, the project has the potential to significantly improve communication efficiency and decision-making in various contexts, including email management, social media analysis, and customer feedback analysis. As NLP technology continues to advance, the potential applications of this project are vast and exciting.</a:t>
            </a:r>
            <a:endParaRPr lang="en-US" dirty="0" smtClean="0">
              <a:latin typeface="+mj-lt"/>
              <a:cs typeface="Times New Roman" pitchFamily="18" charset="0"/>
            </a:endParaRPr>
          </a:p>
          <a:p>
            <a:pPr algn="just"/>
            <a:endParaRPr lang="en-US" dirty="0">
              <a:latin typeface="+mj-lt"/>
              <a:cs typeface="Times New Roman" pitchFamily="18" charset="0"/>
            </a:endParaRPr>
          </a:p>
        </p:txBody>
      </p:sp>
    </p:spTree>
    <p:extLst>
      <p:ext uri="{BB962C8B-B14F-4D97-AF65-F5344CB8AC3E}">
        <p14:creationId xmlns="" xmlns:p14="http://schemas.microsoft.com/office/powerpoint/2010/main" val="26382017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49859"/>
            <a:ext cx="8723585" cy="646331"/>
          </a:xfrm>
          <a:prstGeom prst="rect">
            <a:avLst/>
          </a:prstGeom>
          <a:noFill/>
        </p:spPr>
        <p:txBody>
          <a:bodyPr wrap="square" rtlCol="0">
            <a:spAutoFit/>
          </a:bodyPr>
          <a:lstStyle/>
          <a:p>
            <a:pPr algn="ctr"/>
            <a:r>
              <a:rPr lang="en-US" sz="3600" b="1" u="sng" dirty="0" smtClean="0">
                <a:latin typeface="Calibri" pitchFamily="34" charset="0"/>
              </a:rPr>
              <a:t>FUTURE ENHANCEMENTS</a:t>
            </a:r>
            <a:endParaRPr lang="en-US" sz="3600" b="1" u="sng" dirty="0">
              <a:latin typeface="Calibri" pitchFamily="34" charset="0"/>
            </a:endParaRPr>
          </a:p>
        </p:txBody>
      </p:sp>
      <p:sp>
        <p:nvSpPr>
          <p:cNvPr id="4" name="TextBox 3"/>
          <p:cNvSpPr txBox="1"/>
          <p:nvPr/>
        </p:nvSpPr>
        <p:spPr>
          <a:xfrm>
            <a:off x="641131" y="865406"/>
            <a:ext cx="7651531" cy="4278094"/>
          </a:xfrm>
          <a:prstGeom prst="rect">
            <a:avLst/>
          </a:prstGeom>
          <a:noFill/>
        </p:spPr>
        <p:txBody>
          <a:bodyPr wrap="square" rtlCol="0">
            <a:spAutoFit/>
          </a:bodyPr>
          <a:lstStyle/>
          <a:p>
            <a:r>
              <a:rPr lang="en-IN" sz="1600" dirty="0" smtClean="0">
                <a:latin typeface="+mj-lt"/>
                <a:cs typeface="Times New Roman" pitchFamily="18" charset="0"/>
              </a:rPr>
              <a:t>There are several potential future enhancements for the project created with spam detector, text summarization, and emotional analysis. Some of these include</a:t>
            </a:r>
            <a:r>
              <a:rPr lang="en-IN" sz="1600" dirty="0" smtClean="0">
                <a:latin typeface="+mj-lt"/>
                <a:cs typeface="Times New Roman" pitchFamily="18" charset="0"/>
              </a:rPr>
              <a:t>:</a:t>
            </a:r>
            <a:endParaRPr lang="en-IN" sz="1600" b="1" dirty="0" smtClean="0">
              <a:latin typeface="+mj-lt"/>
              <a:cs typeface="Times New Roman" pitchFamily="18" charset="0"/>
            </a:endParaRPr>
          </a:p>
          <a:p>
            <a:pPr lvl="0"/>
            <a:endParaRPr lang="en-IN" sz="1600" b="1" dirty="0" smtClean="0">
              <a:latin typeface="+mj-lt"/>
              <a:cs typeface="Times New Roman" pitchFamily="18" charset="0"/>
            </a:endParaRPr>
          </a:p>
          <a:p>
            <a:pPr lvl="0"/>
            <a:r>
              <a:rPr lang="en-IN" sz="1600" b="1" dirty="0" smtClean="0">
                <a:latin typeface="+mj-lt"/>
                <a:cs typeface="Times New Roman" pitchFamily="18" charset="0"/>
              </a:rPr>
              <a:t>Multilingual </a:t>
            </a:r>
            <a:r>
              <a:rPr lang="en-IN" sz="1600" b="1" dirty="0" smtClean="0">
                <a:latin typeface="+mj-lt"/>
                <a:cs typeface="Times New Roman" pitchFamily="18" charset="0"/>
              </a:rPr>
              <a:t>support:</a:t>
            </a:r>
            <a:r>
              <a:rPr lang="en-IN" sz="1600" dirty="0" smtClean="0">
                <a:latin typeface="+mj-lt"/>
                <a:cs typeface="Times New Roman" pitchFamily="18" charset="0"/>
              </a:rPr>
              <a:t> The system could be enhanced to support multiple languages, allowing users to analyze messages in different languages.</a:t>
            </a:r>
            <a:endParaRPr lang="en-US" sz="1600" dirty="0" smtClean="0">
              <a:latin typeface="+mj-lt"/>
              <a:cs typeface="Times New Roman" pitchFamily="18" charset="0"/>
            </a:endParaRPr>
          </a:p>
          <a:p>
            <a:pPr lvl="0"/>
            <a:r>
              <a:rPr lang="en-IN" sz="1600" b="1" dirty="0" smtClean="0">
                <a:latin typeface="+mj-lt"/>
                <a:cs typeface="Times New Roman" pitchFamily="18" charset="0"/>
              </a:rPr>
              <a:t>Contextual analysis:</a:t>
            </a:r>
            <a:r>
              <a:rPr lang="en-IN" sz="1600" dirty="0" smtClean="0">
                <a:latin typeface="+mj-lt"/>
                <a:cs typeface="Times New Roman" pitchFamily="18" charset="0"/>
              </a:rPr>
              <a:t> The emotional analysis module could be improved to take into account the context of the message, allowing for more accurate emotional analysis.</a:t>
            </a:r>
            <a:endParaRPr lang="en-US" sz="1600" dirty="0" smtClean="0">
              <a:latin typeface="+mj-lt"/>
              <a:cs typeface="Times New Roman" pitchFamily="18" charset="0"/>
            </a:endParaRPr>
          </a:p>
          <a:p>
            <a:pPr lvl="0"/>
            <a:r>
              <a:rPr lang="en-IN" sz="1600" b="1" dirty="0" smtClean="0">
                <a:latin typeface="+mj-lt"/>
                <a:cs typeface="Times New Roman" pitchFamily="18" charset="0"/>
              </a:rPr>
              <a:t>Integration with other tools:</a:t>
            </a:r>
            <a:r>
              <a:rPr lang="en-IN" sz="1600" dirty="0" smtClean="0">
                <a:latin typeface="+mj-lt"/>
                <a:cs typeface="Times New Roman" pitchFamily="18" charset="0"/>
              </a:rPr>
              <a:t> The system could be integrated with other tools, such as calendar and task management systems, to provide a more comprehensive solution for managing messages and tasks.</a:t>
            </a:r>
            <a:endParaRPr lang="en-US" sz="1600" dirty="0" smtClean="0">
              <a:latin typeface="+mj-lt"/>
              <a:cs typeface="Times New Roman" pitchFamily="18" charset="0"/>
            </a:endParaRPr>
          </a:p>
          <a:p>
            <a:pPr lvl="0"/>
            <a:r>
              <a:rPr lang="en-IN" sz="1600" b="1" dirty="0" smtClean="0">
                <a:latin typeface="+mj-lt"/>
                <a:cs typeface="Times New Roman" pitchFamily="18" charset="0"/>
              </a:rPr>
              <a:t>Personalization:</a:t>
            </a:r>
            <a:r>
              <a:rPr lang="en-IN" sz="1600" dirty="0" smtClean="0">
                <a:latin typeface="+mj-lt"/>
                <a:cs typeface="Times New Roman" pitchFamily="18" charset="0"/>
              </a:rPr>
              <a:t> The system could be enhanced to personalize the analysis based on the user's preferences and history, improving the accuracy and relevance of the analysis.</a:t>
            </a:r>
            <a:endParaRPr lang="en-US" sz="1600" dirty="0" smtClean="0">
              <a:latin typeface="+mj-lt"/>
              <a:cs typeface="Times New Roman" pitchFamily="18" charset="0"/>
            </a:endParaRPr>
          </a:p>
          <a:p>
            <a:pPr lvl="0"/>
            <a:r>
              <a:rPr lang="en-IN" sz="1600" b="1" dirty="0" smtClean="0">
                <a:latin typeface="+mj-lt"/>
                <a:cs typeface="Times New Roman" pitchFamily="18" charset="0"/>
              </a:rPr>
              <a:t>Integration with voice assistants:</a:t>
            </a:r>
            <a:r>
              <a:rPr lang="en-IN" sz="1600" dirty="0" smtClean="0">
                <a:latin typeface="+mj-lt"/>
                <a:cs typeface="Times New Roman" pitchFamily="18" charset="0"/>
              </a:rPr>
              <a:t> The system could be integrated with voice assistants such as </a:t>
            </a:r>
            <a:r>
              <a:rPr lang="en-IN" sz="1600" dirty="0" err="1" smtClean="0">
                <a:latin typeface="+mj-lt"/>
                <a:cs typeface="Times New Roman" pitchFamily="18" charset="0"/>
              </a:rPr>
              <a:t>Siri</a:t>
            </a:r>
            <a:r>
              <a:rPr lang="en-IN" sz="1600" dirty="0" smtClean="0">
                <a:latin typeface="+mj-lt"/>
                <a:cs typeface="Times New Roman" pitchFamily="18" charset="0"/>
              </a:rPr>
              <a:t>, </a:t>
            </a:r>
            <a:r>
              <a:rPr lang="en-IN" sz="1600" dirty="0" err="1" smtClean="0">
                <a:latin typeface="+mj-lt"/>
                <a:cs typeface="Times New Roman" pitchFamily="18" charset="0"/>
              </a:rPr>
              <a:t>Alexa</a:t>
            </a:r>
            <a:r>
              <a:rPr lang="en-IN" sz="1600" dirty="0" smtClean="0">
                <a:latin typeface="+mj-lt"/>
                <a:cs typeface="Times New Roman" pitchFamily="18" charset="0"/>
              </a:rPr>
              <a:t>, or Google Assistant, allowing users to manage their messages using voice commands</a:t>
            </a:r>
            <a:r>
              <a:rPr lang="en-IN" sz="1600" dirty="0" smtClean="0">
                <a:latin typeface="+mj-lt"/>
                <a:cs typeface="Times New Roman" pitchFamily="18" charset="0"/>
              </a:rPr>
              <a:t>.</a:t>
            </a:r>
            <a:endParaRPr lang="en-US" sz="1600" dirty="0" smtClean="0">
              <a:latin typeface="+mj-lt"/>
              <a:cs typeface="Times New Roman" pitchFamily="18" charset="0"/>
            </a:endParaRPr>
          </a:p>
        </p:txBody>
      </p:sp>
    </p:spTree>
    <p:extLst>
      <p:ext uri="{BB962C8B-B14F-4D97-AF65-F5344CB8AC3E}">
        <p14:creationId xmlns="" xmlns:p14="http://schemas.microsoft.com/office/powerpoint/2010/main" val="26382017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49859"/>
            <a:ext cx="8723585" cy="646331"/>
          </a:xfrm>
          <a:prstGeom prst="rect">
            <a:avLst/>
          </a:prstGeom>
          <a:noFill/>
        </p:spPr>
        <p:txBody>
          <a:bodyPr wrap="square" rtlCol="0">
            <a:spAutoFit/>
          </a:bodyPr>
          <a:lstStyle/>
          <a:p>
            <a:pPr algn="ctr"/>
            <a:r>
              <a:rPr lang="en-US" sz="3600" b="1" u="sng" dirty="0" smtClean="0">
                <a:latin typeface="Calibri" pitchFamily="34" charset="0"/>
              </a:rPr>
              <a:t>BIBLIOGRAPHY</a:t>
            </a:r>
            <a:endParaRPr lang="en-US" sz="3600" b="1" u="sng" dirty="0">
              <a:latin typeface="Calibri" pitchFamily="34" charset="0"/>
            </a:endParaRPr>
          </a:p>
        </p:txBody>
      </p:sp>
      <p:sp>
        <p:nvSpPr>
          <p:cNvPr id="4" name="TextBox 3"/>
          <p:cNvSpPr txBox="1"/>
          <p:nvPr/>
        </p:nvSpPr>
        <p:spPr>
          <a:xfrm>
            <a:off x="662152" y="945931"/>
            <a:ext cx="7651531" cy="3785652"/>
          </a:xfrm>
          <a:prstGeom prst="rect">
            <a:avLst/>
          </a:prstGeom>
          <a:noFill/>
        </p:spPr>
        <p:txBody>
          <a:bodyPr wrap="square" rtlCol="0">
            <a:spAutoFit/>
          </a:bodyPr>
          <a:lstStyle/>
          <a:p>
            <a:pPr marL="342900" lvl="0" indent="-342900">
              <a:buFont typeface="+mj-lt"/>
              <a:buAutoNum type="arabicPeriod"/>
            </a:pPr>
            <a:r>
              <a:rPr lang="en-IN" sz="1200" dirty="0" smtClean="0">
                <a:latin typeface="+mj-lt"/>
                <a:cs typeface="Times New Roman" pitchFamily="18" charset="0"/>
              </a:rPr>
              <a:t>Almeida, T.A., &amp; Hidalgo, J.M.G. (2011). Using Machine Learning to Combat Spam: An Evaluation. IEEE Intelligent Systems, 26(4), 80-84.</a:t>
            </a:r>
            <a:endParaRPr lang="en-US" sz="1200" dirty="0" smtClean="0">
              <a:latin typeface="+mj-lt"/>
              <a:cs typeface="Times New Roman" pitchFamily="18" charset="0"/>
            </a:endParaRPr>
          </a:p>
          <a:p>
            <a:pPr marL="342900" lvl="0" indent="-342900">
              <a:buFont typeface="+mj-lt"/>
              <a:buAutoNum type="arabicPeriod"/>
            </a:pPr>
            <a:r>
              <a:rPr lang="en-IN" sz="1200" dirty="0" err="1" smtClean="0">
                <a:latin typeface="+mj-lt"/>
                <a:cs typeface="Times New Roman" pitchFamily="18" charset="0"/>
              </a:rPr>
              <a:t>Nallapati</a:t>
            </a:r>
            <a:r>
              <a:rPr lang="en-IN" sz="1200" dirty="0" smtClean="0">
                <a:latin typeface="+mj-lt"/>
                <a:cs typeface="Times New Roman" pitchFamily="18" charset="0"/>
              </a:rPr>
              <a:t>, R., </a:t>
            </a:r>
            <a:r>
              <a:rPr lang="en-IN" sz="1200" dirty="0" err="1" smtClean="0">
                <a:latin typeface="+mj-lt"/>
                <a:cs typeface="Times New Roman" pitchFamily="18" charset="0"/>
              </a:rPr>
              <a:t>Zhai</a:t>
            </a:r>
            <a:r>
              <a:rPr lang="en-IN" sz="1200" dirty="0" smtClean="0">
                <a:latin typeface="+mj-lt"/>
                <a:cs typeface="Times New Roman" pitchFamily="18" charset="0"/>
              </a:rPr>
              <a:t>, F., &amp; Zhou, B. (2017). </a:t>
            </a:r>
            <a:r>
              <a:rPr lang="en-IN" sz="1200" dirty="0" err="1" smtClean="0">
                <a:latin typeface="+mj-lt"/>
                <a:cs typeface="Times New Roman" pitchFamily="18" charset="0"/>
              </a:rPr>
              <a:t>Summarunner</a:t>
            </a:r>
            <a:r>
              <a:rPr lang="en-IN" sz="1200" dirty="0" smtClean="0">
                <a:latin typeface="+mj-lt"/>
                <a:cs typeface="Times New Roman" pitchFamily="18" charset="0"/>
              </a:rPr>
              <a:t>: A Recurrent Neural Network based Sequence Model for Extractive Summarization of Documents. Proceedings of the Conference on Empirical Methods in Natural Language Processing, 214-223.</a:t>
            </a:r>
            <a:endParaRPr lang="en-US" sz="1200" dirty="0" smtClean="0">
              <a:latin typeface="+mj-lt"/>
              <a:cs typeface="Times New Roman" pitchFamily="18" charset="0"/>
            </a:endParaRPr>
          </a:p>
          <a:p>
            <a:pPr marL="342900" lvl="0" indent="-342900">
              <a:buFont typeface="+mj-lt"/>
              <a:buAutoNum type="arabicPeriod"/>
            </a:pPr>
            <a:r>
              <a:rPr lang="en-IN" sz="1200" dirty="0" smtClean="0">
                <a:latin typeface="+mj-lt"/>
                <a:cs typeface="Times New Roman" pitchFamily="18" charset="0"/>
              </a:rPr>
              <a:t>Liu, B. (2012). Sentiment Analysis and Opinion Mining. Morgan &amp; Claypool Publishers.</a:t>
            </a:r>
            <a:endParaRPr lang="en-US" sz="1200" dirty="0" smtClean="0">
              <a:latin typeface="+mj-lt"/>
              <a:cs typeface="Times New Roman" pitchFamily="18" charset="0"/>
            </a:endParaRPr>
          </a:p>
          <a:p>
            <a:pPr marL="342900" lvl="0" indent="-342900">
              <a:buFont typeface="+mj-lt"/>
              <a:buAutoNum type="arabicPeriod"/>
            </a:pPr>
            <a:r>
              <a:rPr lang="en-IN" sz="1200" dirty="0" err="1" smtClean="0">
                <a:latin typeface="+mj-lt"/>
                <a:cs typeface="Times New Roman" pitchFamily="18" charset="0"/>
              </a:rPr>
              <a:t>Llorente</a:t>
            </a:r>
            <a:r>
              <a:rPr lang="en-IN" sz="1200" dirty="0" smtClean="0">
                <a:latin typeface="+mj-lt"/>
                <a:cs typeface="Times New Roman" pitchFamily="18" charset="0"/>
              </a:rPr>
              <a:t>, A., &amp; </a:t>
            </a:r>
            <a:r>
              <a:rPr lang="en-IN" sz="1200" dirty="0" err="1" smtClean="0">
                <a:latin typeface="+mj-lt"/>
                <a:cs typeface="Times New Roman" pitchFamily="18" charset="0"/>
              </a:rPr>
              <a:t>García</a:t>
            </a:r>
            <a:r>
              <a:rPr lang="en-IN" sz="1200" dirty="0" smtClean="0">
                <a:latin typeface="+mj-lt"/>
                <a:cs typeface="Times New Roman" pitchFamily="18" charset="0"/>
              </a:rPr>
              <a:t>-Serrano, A. (2018). Text Mining and Social Media: When Quantitative Meets Qualitative, and Software Meets Humans. Journal of Business Research, 89, 205-211.</a:t>
            </a:r>
            <a:endParaRPr lang="en-US" sz="1200" dirty="0" smtClean="0">
              <a:latin typeface="+mj-lt"/>
              <a:cs typeface="Times New Roman" pitchFamily="18" charset="0"/>
            </a:endParaRPr>
          </a:p>
          <a:p>
            <a:pPr marL="342900" lvl="0" indent="-342900">
              <a:buFont typeface="+mj-lt"/>
              <a:buAutoNum type="arabicPeriod"/>
            </a:pPr>
            <a:r>
              <a:rPr lang="en-IN" sz="1200" dirty="0" smtClean="0">
                <a:latin typeface="+mj-lt"/>
                <a:cs typeface="Times New Roman" pitchFamily="18" charset="0"/>
              </a:rPr>
              <a:t>Chen, Y., </a:t>
            </a:r>
            <a:r>
              <a:rPr lang="en-IN" sz="1200" dirty="0" err="1" smtClean="0">
                <a:latin typeface="+mj-lt"/>
                <a:cs typeface="Times New Roman" pitchFamily="18" charset="0"/>
              </a:rPr>
              <a:t>Feng</a:t>
            </a:r>
            <a:r>
              <a:rPr lang="en-IN" sz="1200" dirty="0" smtClean="0">
                <a:latin typeface="+mj-lt"/>
                <a:cs typeface="Times New Roman" pitchFamily="18" charset="0"/>
              </a:rPr>
              <a:t>, S., &amp; Wu, D. (2018). A Review of Natural Language Processing Techniques for Opinion Mining Systems. Information Fusion, 45, 162-179.</a:t>
            </a:r>
            <a:endParaRPr lang="en-US" sz="1200" dirty="0" smtClean="0">
              <a:latin typeface="+mj-lt"/>
              <a:cs typeface="Times New Roman" pitchFamily="18" charset="0"/>
            </a:endParaRPr>
          </a:p>
          <a:p>
            <a:pPr marL="342900" lvl="0" indent="-342900">
              <a:buFont typeface="+mj-lt"/>
              <a:buAutoNum type="arabicPeriod"/>
            </a:pPr>
            <a:r>
              <a:rPr lang="en-IN" sz="1200" dirty="0" err="1" smtClean="0">
                <a:latin typeface="+mj-lt"/>
                <a:cs typeface="Times New Roman" pitchFamily="18" charset="0"/>
              </a:rPr>
              <a:t>Agarwal</a:t>
            </a:r>
            <a:r>
              <a:rPr lang="en-IN" sz="1200" dirty="0" smtClean="0">
                <a:latin typeface="+mj-lt"/>
                <a:cs typeface="Times New Roman" pitchFamily="18" charset="0"/>
              </a:rPr>
              <a:t>, A., &amp; </a:t>
            </a:r>
            <a:r>
              <a:rPr lang="en-IN" sz="1200" dirty="0" err="1" smtClean="0">
                <a:latin typeface="+mj-lt"/>
                <a:cs typeface="Times New Roman" pitchFamily="18" charset="0"/>
              </a:rPr>
              <a:t>Vohra</a:t>
            </a:r>
            <a:r>
              <a:rPr lang="en-IN" sz="1200" dirty="0" smtClean="0">
                <a:latin typeface="+mj-lt"/>
                <a:cs typeface="Times New Roman" pitchFamily="18" charset="0"/>
              </a:rPr>
              <a:t>, M. (2017). Emotion Detection from Text Using Machine Learning: A Review. International Journal of Computer Applications, 173(4), 11-18.</a:t>
            </a:r>
            <a:endParaRPr lang="en-US" sz="1200" dirty="0" smtClean="0">
              <a:latin typeface="+mj-lt"/>
              <a:cs typeface="Times New Roman" pitchFamily="18" charset="0"/>
            </a:endParaRPr>
          </a:p>
          <a:p>
            <a:pPr marL="342900" lvl="0" indent="-342900">
              <a:buFont typeface="+mj-lt"/>
              <a:buAutoNum type="arabicPeriod"/>
            </a:pPr>
            <a:r>
              <a:rPr lang="en-IN" sz="1200" dirty="0" err="1" smtClean="0">
                <a:latin typeface="+mj-lt"/>
                <a:cs typeface="Times New Roman" pitchFamily="18" charset="0"/>
              </a:rPr>
              <a:t>Medhat</a:t>
            </a:r>
            <a:r>
              <a:rPr lang="en-IN" sz="1200" dirty="0" smtClean="0">
                <a:latin typeface="+mj-lt"/>
                <a:cs typeface="Times New Roman" pitchFamily="18" charset="0"/>
              </a:rPr>
              <a:t>, W., Hassan, A., &amp; </a:t>
            </a:r>
            <a:r>
              <a:rPr lang="en-IN" sz="1200" dirty="0" err="1" smtClean="0">
                <a:latin typeface="+mj-lt"/>
                <a:cs typeface="Times New Roman" pitchFamily="18" charset="0"/>
              </a:rPr>
              <a:t>Korashy</a:t>
            </a:r>
            <a:r>
              <a:rPr lang="en-IN" sz="1200" dirty="0" smtClean="0">
                <a:latin typeface="+mj-lt"/>
                <a:cs typeface="Times New Roman" pitchFamily="18" charset="0"/>
              </a:rPr>
              <a:t>, H. (2014). Sentiment Analysis Algorithms and Applications: A Survey. Ain Shams Engineering Journal, 5(4), 1093-1113.</a:t>
            </a:r>
            <a:endParaRPr lang="en-US" sz="1200" dirty="0" smtClean="0">
              <a:latin typeface="+mj-lt"/>
              <a:cs typeface="Times New Roman" pitchFamily="18" charset="0"/>
            </a:endParaRPr>
          </a:p>
          <a:p>
            <a:pPr marL="342900" lvl="0" indent="-342900">
              <a:buFont typeface="+mj-lt"/>
              <a:buAutoNum type="arabicPeriod"/>
            </a:pPr>
            <a:r>
              <a:rPr lang="en-IN" sz="1200" dirty="0" err="1" smtClean="0">
                <a:latin typeface="+mj-lt"/>
                <a:cs typeface="Times New Roman" pitchFamily="18" charset="0"/>
              </a:rPr>
              <a:t>Datta</a:t>
            </a:r>
            <a:r>
              <a:rPr lang="en-IN" sz="1200" dirty="0" smtClean="0">
                <a:latin typeface="+mj-lt"/>
                <a:cs typeface="Times New Roman" pitchFamily="18" charset="0"/>
              </a:rPr>
              <a:t>, S., Li, J., &amp; Wang, J.Z. (2008). Algorithmic Approaches to Detecting Unwanted </a:t>
            </a:r>
            <a:r>
              <a:rPr lang="en-IN" sz="1200" dirty="0" err="1" smtClean="0">
                <a:latin typeface="+mj-lt"/>
                <a:cs typeface="Times New Roman" pitchFamily="18" charset="0"/>
              </a:rPr>
              <a:t>Webpages</a:t>
            </a:r>
            <a:r>
              <a:rPr lang="en-IN" sz="1200" dirty="0" smtClean="0">
                <a:latin typeface="+mj-lt"/>
                <a:cs typeface="Times New Roman" pitchFamily="18" charset="0"/>
              </a:rPr>
              <a:t>. IEEE Transactions on Knowledge and Data Engineering, 20(8), 1075-1088.</a:t>
            </a:r>
            <a:endParaRPr lang="en-US" sz="1200" dirty="0" smtClean="0">
              <a:latin typeface="+mj-lt"/>
              <a:cs typeface="Times New Roman" pitchFamily="18" charset="0"/>
            </a:endParaRPr>
          </a:p>
          <a:p>
            <a:pPr marL="342900" lvl="0" indent="-342900">
              <a:buFont typeface="+mj-lt"/>
              <a:buAutoNum type="arabicPeriod"/>
            </a:pPr>
            <a:r>
              <a:rPr lang="en-IN" sz="1200" dirty="0" err="1" smtClean="0">
                <a:latin typeface="+mj-lt"/>
                <a:cs typeface="Times New Roman" pitchFamily="18" charset="0"/>
              </a:rPr>
              <a:t>Jurafsky</a:t>
            </a:r>
            <a:r>
              <a:rPr lang="en-IN" sz="1200" dirty="0" smtClean="0">
                <a:latin typeface="+mj-lt"/>
                <a:cs typeface="Times New Roman" pitchFamily="18" charset="0"/>
              </a:rPr>
              <a:t>, D., &amp; Martin, J.H. (2019). Speech and Language Processing. Pearson Education.</a:t>
            </a:r>
            <a:endParaRPr lang="en-US" sz="1200" dirty="0" smtClean="0">
              <a:latin typeface="+mj-lt"/>
              <a:cs typeface="Times New Roman" pitchFamily="18" charset="0"/>
            </a:endParaRPr>
          </a:p>
          <a:p>
            <a:pPr marL="342900" lvl="0" indent="-342900">
              <a:buFont typeface="+mj-lt"/>
              <a:buAutoNum type="arabicPeriod"/>
            </a:pPr>
            <a:r>
              <a:rPr lang="en-IN" sz="1200" dirty="0" smtClean="0">
                <a:latin typeface="+mj-lt"/>
                <a:cs typeface="Times New Roman" pitchFamily="18" charset="0"/>
              </a:rPr>
              <a:t>Manning, C.D., </a:t>
            </a:r>
            <a:r>
              <a:rPr lang="en-IN" sz="1200" dirty="0" err="1" smtClean="0">
                <a:latin typeface="+mj-lt"/>
                <a:cs typeface="Times New Roman" pitchFamily="18" charset="0"/>
              </a:rPr>
              <a:t>Raghavan</a:t>
            </a:r>
            <a:r>
              <a:rPr lang="en-IN" sz="1200" dirty="0" smtClean="0">
                <a:latin typeface="+mj-lt"/>
                <a:cs typeface="Times New Roman" pitchFamily="18" charset="0"/>
              </a:rPr>
              <a:t>, P., &amp; </a:t>
            </a:r>
            <a:r>
              <a:rPr lang="en-IN" sz="1200" dirty="0" err="1" smtClean="0">
                <a:latin typeface="+mj-lt"/>
                <a:cs typeface="Times New Roman" pitchFamily="18" charset="0"/>
              </a:rPr>
              <a:t>Schütze</a:t>
            </a:r>
            <a:r>
              <a:rPr lang="en-IN" sz="1200" dirty="0" smtClean="0">
                <a:latin typeface="+mj-lt"/>
                <a:cs typeface="Times New Roman" pitchFamily="18" charset="0"/>
              </a:rPr>
              <a:t>, H. (2008). Introduction to Information Retrieval. Cambridge University Press.</a:t>
            </a:r>
            <a:endParaRPr lang="en-US" sz="1200" dirty="0" smtClean="0">
              <a:latin typeface="+mj-lt"/>
              <a:cs typeface="Times New Roman" pitchFamily="18" charset="0"/>
            </a:endParaRPr>
          </a:p>
          <a:p>
            <a:pPr marL="342900" indent="-342900">
              <a:buFont typeface="+mj-lt"/>
              <a:buAutoNum type="arabicPeriod"/>
            </a:pPr>
            <a:endParaRPr lang="en-US" sz="1200" dirty="0" smtClean="0">
              <a:latin typeface="+mj-lt"/>
              <a:cs typeface="Times New Roman" pitchFamily="18" charset="0"/>
            </a:endParaRPr>
          </a:p>
        </p:txBody>
      </p:sp>
    </p:spTree>
    <p:extLst>
      <p:ext uri="{BB962C8B-B14F-4D97-AF65-F5344CB8AC3E}">
        <p14:creationId xmlns="" xmlns:p14="http://schemas.microsoft.com/office/powerpoint/2010/main" val="26382017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07476" y="515007"/>
            <a:ext cx="4876800" cy="646331"/>
          </a:xfrm>
          <a:prstGeom prst="rect">
            <a:avLst/>
          </a:prstGeom>
          <a:noFill/>
        </p:spPr>
        <p:txBody>
          <a:bodyPr wrap="square" rtlCol="0">
            <a:spAutoFit/>
          </a:bodyPr>
          <a:lstStyle/>
          <a:p>
            <a:pPr algn="ctr"/>
            <a:r>
              <a:rPr lang="en-US" sz="3600" b="1" u="sng" dirty="0">
                <a:latin typeface="Calibri" pitchFamily="34" charset="0"/>
              </a:rPr>
              <a:t>INTRODUCTION</a:t>
            </a:r>
          </a:p>
        </p:txBody>
      </p:sp>
      <p:sp>
        <p:nvSpPr>
          <p:cNvPr id="3" name="TextBox 2"/>
          <p:cNvSpPr txBox="1"/>
          <p:nvPr/>
        </p:nvSpPr>
        <p:spPr>
          <a:xfrm>
            <a:off x="683173" y="1114098"/>
            <a:ext cx="8040414" cy="3893374"/>
          </a:xfrm>
          <a:prstGeom prst="rect">
            <a:avLst/>
          </a:prstGeom>
          <a:noFill/>
        </p:spPr>
        <p:txBody>
          <a:bodyPr wrap="square" rtlCol="0">
            <a:spAutoFit/>
          </a:bodyPr>
          <a:lstStyle/>
          <a:p>
            <a:pPr algn="just"/>
            <a:r>
              <a:rPr lang="en-IN" sz="1300" dirty="0" smtClean="0"/>
              <a:t>The rapid growth of digital communication and data has led to an explosion in the amount of textual data available, from social media posts to customer feedback and product reviews. However, analyzing and processing this data can be a time-consuming and complex task, particularly when trying to extract useful insights or identify potential issues such as spam or malicious content. To address this challenge, this project was developed to provide users with a comprehensive understanding of textual data by combining three key techniques: spam detection, text summarization, and emotional analysis. The project uses machine learning and natural language processing algorithms to analyze the text and extract key insights, providing users with a more accurate and efficient way to process and understand textual data. The spam detector utilizes machine learning algorithms to accurately identify and flag unsolicited or unwanted messages. The text summarization module uses advanced techniques to condense large amounts of text into short and concise summaries, making it easier for users to quickly understand the main points. The emotional analysis component employs sentiment analysis to determine the emotions conveyed in the text, enabling users to gauge the tone and intent of the message. The integration of these three modules creates a powerful tool that can assist users in managing their messages more effectively, enabling them to identify important information quickly and easily while filtering out irrelevant or undesirable content. The project has the potential to be used in a variety of applications, including social media monitoring, customer feedback analysis, and content moderation. By providing users with a comprehensive understanding of the text they are analyzing, the project can help improve decision-making and enhance the overall quality of communication and content in various industries</a:t>
            </a:r>
            <a:r>
              <a:rPr lang="en-IN" sz="1300" dirty="0" smtClean="0"/>
              <a:t>.</a:t>
            </a:r>
            <a:endParaRPr lang="en-US" sz="1300"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9697" y="2112579"/>
            <a:ext cx="8723585" cy="707886"/>
          </a:xfrm>
          <a:prstGeom prst="rect">
            <a:avLst/>
          </a:prstGeom>
          <a:noFill/>
        </p:spPr>
        <p:txBody>
          <a:bodyPr wrap="square" rtlCol="0">
            <a:spAutoFit/>
          </a:bodyPr>
          <a:lstStyle/>
          <a:p>
            <a:pPr algn="ctr"/>
            <a:r>
              <a:rPr lang="en-US" sz="4000" b="1" dirty="0">
                <a:latin typeface="Calibri" pitchFamily="34" charset="0"/>
              </a:rPr>
              <a:t>Thank You</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07476" y="651641"/>
            <a:ext cx="4876800" cy="646331"/>
          </a:xfrm>
          <a:prstGeom prst="rect">
            <a:avLst/>
          </a:prstGeom>
          <a:noFill/>
        </p:spPr>
        <p:txBody>
          <a:bodyPr wrap="square" rtlCol="0">
            <a:spAutoFit/>
          </a:bodyPr>
          <a:lstStyle/>
          <a:p>
            <a:pPr algn="ctr"/>
            <a:r>
              <a:rPr lang="en-US" sz="3600" b="1" u="sng" dirty="0" smtClean="0">
                <a:latin typeface="Calibri" pitchFamily="34" charset="0"/>
              </a:rPr>
              <a:t>LITERATURE SURVEY</a:t>
            </a:r>
            <a:endParaRPr lang="en-US" sz="3600" b="1" u="sng" dirty="0">
              <a:latin typeface="Calibri" pitchFamily="34" charset="0"/>
            </a:endParaRPr>
          </a:p>
        </p:txBody>
      </p:sp>
      <p:graphicFrame>
        <p:nvGraphicFramePr>
          <p:cNvPr id="4" name="Google Shape;101;g1464c6c7864_0_21"/>
          <p:cNvGraphicFramePr/>
          <p:nvPr/>
        </p:nvGraphicFramePr>
        <p:xfrm>
          <a:off x="141665" y="1318495"/>
          <a:ext cx="8865700" cy="3687960"/>
        </p:xfrm>
        <a:graphic>
          <a:graphicData uri="http://schemas.openxmlformats.org/drawingml/2006/table">
            <a:tbl>
              <a:tblPr>
                <a:noFill/>
              </a:tblPr>
              <a:tblGrid>
                <a:gridCol w="2216425"/>
                <a:gridCol w="2216425"/>
                <a:gridCol w="2216425"/>
                <a:gridCol w="2216425"/>
              </a:tblGrid>
              <a:tr h="349250">
                <a:tc>
                  <a:txBody>
                    <a:bodyPr/>
                    <a:lstStyle/>
                    <a:p>
                      <a:pPr marL="0" lvl="0" indent="0" algn="l" rtl="0">
                        <a:spcBef>
                          <a:spcPts val="0"/>
                        </a:spcBef>
                        <a:spcAft>
                          <a:spcPts val="0"/>
                        </a:spcAft>
                        <a:buNone/>
                      </a:pPr>
                      <a:r>
                        <a:rPr lang="en" dirty="0"/>
                        <a:t>Existing Systems</a:t>
                      </a:r>
                      <a:endParaRPr dirty="0"/>
                    </a:p>
                  </a:txBody>
                  <a:tcPr marL="91425" marR="91425" marT="91425" marB="91425"/>
                </a:tc>
                <a:tc>
                  <a:txBody>
                    <a:bodyPr/>
                    <a:lstStyle/>
                    <a:p>
                      <a:pPr marL="0" lvl="0" indent="0" algn="l" rtl="0">
                        <a:spcBef>
                          <a:spcPts val="0"/>
                        </a:spcBef>
                        <a:spcAft>
                          <a:spcPts val="0"/>
                        </a:spcAft>
                        <a:buNone/>
                      </a:pPr>
                      <a:r>
                        <a:rPr lang="en"/>
                        <a:t>Authors</a:t>
                      </a:r>
                      <a:endParaRPr/>
                    </a:p>
                  </a:txBody>
                  <a:tcPr marL="91425" marR="91425" marT="91425" marB="91425"/>
                </a:tc>
                <a:tc>
                  <a:txBody>
                    <a:bodyPr/>
                    <a:lstStyle/>
                    <a:p>
                      <a:pPr marL="0" lvl="0" indent="0" algn="l" rtl="0">
                        <a:spcBef>
                          <a:spcPts val="0"/>
                        </a:spcBef>
                        <a:spcAft>
                          <a:spcPts val="0"/>
                        </a:spcAft>
                        <a:buNone/>
                      </a:pPr>
                      <a:r>
                        <a:rPr lang="en"/>
                        <a:t>Description </a:t>
                      </a:r>
                      <a:endParaRPr/>
                    </a:p>
                  </a:txBody>
                  <a:tcPr marL="91425" marR="91425" marT="91425" marB="91425"/>
                </a:tc>
                <a:tc>
                  <a:txBody>
                    <a:bodyPr/>
                    <a:lstStyle/>
                    <a:p>
                      <a:pPr marL="0" lvl="0" indent="0" algn="l" rtl="0">
                        <a:spcBef>
                          <a:spcPts val="0"/>
                        </a:spcBef>
                        <a:spcAft>
                          <a:spcPts val="0"/>
                        </a:spcAft>
                        <a:buNone/>
                      </a:pPr>
                      <a:r>
                        <a:rPr lang="en"/>
                        <a:t>Result</a:t>
                      </a:r>
                      <a:endParaRPr/>
                    </a:p>
                  </a:txBody>
                  <a:tcPr marL="91425" marR="91425" marT="91425" marB="91425"/>
                </a:tc>
              </a:tr>
              <a:tr h="648350">
                <a:tc>
                  <a:txBody>
                    <a:bodyPr/>
                    <a:lstStyle/>
                    <a:p>
                      <a:pPr marL="457200" lvl="0" indent="-285750" algn="l" rtl="0">
                        <a:spcBef>
                          <a:spcPts val="0"/>
                        </a:spcBef>
                        <a:spcAft>
                          <a:spcPts val="0"/>
                        </a:spcAft>
                        <a:buSzPts val="900"/>
                        <a:buAutoNum type="arabicPeriod"/>
                      </a:pPr>
                      <a:r>
                        <a:rPr lang="en-US" sz="900" dirty="0" smtClean="0"/>
                        <a:t>Shallow Text Analysis and Machine Learning for Authorship Attribution </a:t>
                      </a:r>
                      <a:endParaRPr sz="900" dirty="0"/>
                    </a:p>
                  </a:txBody>
                  <a:tcPr marL="91425" marR="91425" marT="91425" marB="91425"/>
                </a:tc>
                <a:tc>
                  <a:txBody>
                    <a:bodyPr/>
                    <a:lstStyle/>
                    <a:p>
                      <a:pPr marL="0" lvl="0" indent="0" algn="just" rtl="0">
                        <a:spcBef>
                          <a:spcPts val="0"/>
                        </a:spcBef>
                        <a:spcAft>
                          <a:spcPts val="0"/>
                        </a:spcAft>
                        <a:buNone/>
                      </a:pPr>
                      <a:r>
                        <a:rPr lang="en-US" sz="900" dirty="0" smtClean="0"/>
                        <a:t>Kim </a:t>
                      </a:r>
                      <a:r>
                        <a:rPr lang="en-US" sz="900" dirty="0" err="1" smtClean="0"/>
                        <a:t>Luyckx</a:t>
                      </a:r>
                      <a:r>
                        <a:rPr lang="en-US" sz="900" dirty="0" smtClean="0"/>
                        <a:t> and Walter </a:t>
                      </a:r>
                      <a:r>
                        <a:rPr lang="en-US" sz="900" dirty="0" err="1" smtClean="0"/>
                        <a:t>Daelemans</a:t>
                      </a:r>
                      <a:endParaRPr lang="en-US" sz="900" dirty="0" smtClean="0"/>
                    </a:p>
                    <a:p>
                      <a:pPr marL="0" lvl="0" indent="0" algn="just" rtl="0">
                        <a:spcBef>
                          <a:spcPts val="0"/>
                        </a:spcBef>
                        <a:spcAft>
                          <a:spcPts val="0"/>
                        </a:spcAft>
                        <a:buNone/>
                      </a:pPr>
                      <a:r>
                        <a:rPr lang="en-US" sz="900" dirty="0" smtClean="0"/>
                        <a:t>CNTS-Language Technology Group, University of Antwerp</a:t>
                      </a:r>
                      <a:r>
                        <a:rPr lang="en-US" sz="900" smtClean="0"/>
                        <a:t>, Belgium.</a:t>
                      </a:r>
                      <a:endParaRPr sz="900" dirty="0"/>
                    </a:p>
                  </a:txBody>
                  <a:tcPr marL="91425" marR="91425" marT="91425" marB="91425"/>
                </a:tc>
                <a:tc>
                  <a:txBody>
                    <a:bodyPr/>
                    <a:lstStyle/>
                    <a:p>
                      <a:pPr marL="0" lvl="0" indent="0" algn="just" rtl="0">
                        <a:spcBef>
                          <a:spcPts val="0"/>
                        </a:spcBef>
                        <a:spcAft>
                          <a:spcPts val="0"/>
                        </a:spcAft>
                        <a:buNone/>
                      </a:pPr>
                      <a:r>
                        <a:rPr lang="en-US" sz="900" dirty="0" smtClean="0"/>
                        <a:t>The shallow parsing and machine learning allow us to use results from these fields in a methodology for Authorship Attribution. We report on experiments with a corpus that consists of newspaper articles.</a:t>
                      </a:r>
                      <a:endParaRPr sz="900" dirty="0"/>
                    </a:p>
                  </a:txBody>
                  <a:tcPr marL="91425" marR="91425" marT="91425" marB="91425"/>
                </a:tc>
                <a:tc>
                  <a:txBody>
                    <a:bodyPr/>
                    <a:lstStyle/>
                    <a:p>
                      <a:pPr marL="0" lvl="0" indent="0" algn="just" rtl="0">
                        <a:spcBef>
                          <a:spcPts val="0"/>
                        </a:spcBef>
                        <a:spcAft>
                          <a:spcPts val="0"/>
                        </a:spcAft>
                        <a:buNone/>
                      </a:pPr>
                      <a:r>
                        <a:rPr lang="en" sz="900" dirty="0" smtClean="0"/>
                        <a:t>Accuracy </a:t>
                      </a:r>
                      <a:r>
                        <a:rPr lang="en" sz="900" dirty="0"/>
                        <a:t>of </a:t>
                      </a:r>
                      <a:r>
                        <a:rPr lang="en" sz="900" dirty="0" smtClean="0"/>
                        <a:t>83.7</a:t>
                      </a:r>
                      <a:r>
                        <a:rPr lang="en" sz="900" baseline="0" dirty="0" smtClean="0"/>
                        <a:t> to </a:t>
                      </a:r>
                      <a:r>
                        <a:rPr lang="en" sz="900" dirty="0" smtClean="0"/>
                        <a:t>87.5 </a:t>
                      </a:r>
                      <a:r>
                        <a:rPr lang="en" sz="900" dirty="0"/>
                        <a:t>percent </a:t>
                      </a:r>
                      <a:r>
                        <a:rPr lang="en" sz="900" dirty="0" smtClean="0"/>
                        <a:t>but</a:t>
                      </a:r>
                      <a:r>
                        <a:rPr lang="en" sz="900" baseline="0" dirty="0" smtClean="0"/>
                        <a:t> only used for  small and medium articles.</a:t>
                      </a:r>
                      <a:endParaRPr sz="900" dirty="0"/>
                    </a:p>
                  </a:txBody>
                  <a:tcPr marL="91425" marR="91425" marT="91425" marB="91425"/>
                </a:tc>
              </a:tr>
              <a:tr h="1121400">
                <a:tc>
                  <a:txBody>
                    <a:bodyPr/>
                    <a:lstStyle/>
                    <a:p>
                      <a:pPr marL="457200" lvl="0" indent="-228600" algn="l" rtl="0">
                        <a:spcBef>
                          <a:spcPts val="0"/>
                        </a:spcBef>
                        <a:spcAft>
                          <a:spcPts val="0"/>
                        </a:spcAft>
                        <a:buNone/>
                      </a:pPr>
                      <a:r>
                        <a:rPr lang="en" sz="900" dirty="0"/>
                        <a:t>2</a:t>
                      </a:r>
                      <a:r>
                        <a:rPr lang="en" sz="900" dirty="0" smtClean="0"/>
                        <a:t>. </a:t>
                      </a:r>
                      <a:r>
                        <a:rPr lang="en" sz="900" baseline="0" dirty="0" smtClean="0"/>
                        <a:t>    </a:t>
                      </a:r>
                      <a:r>
                        <a:rPr lang="en-US" sz="900" dirty="0" smtClean="0"/>
                        <a:t>Sentiment Analysis Using Deep</a:t>
                      </a:r>
                      <a:r>
                        <a:rPr lang="en-US" sz="900" baseline="0" dirty="0" smtClean="0"/>
                        <a:t> </a:t>
                      </a:r>
                      <a:r>
                        <a:rPr lang="en-US" sz="900" dirty="0" smtClean="0"/>
                        <a:t>Learning</a:t>
                      </a:r>
                      <a:endParaRPr sz="900" dirty="0"/>
                    </a:p>
                  </a:txBody>
                  <a:tcPr marL="91425" marR="91425" marT="91425" marB="91425"/>
                </a:tc>
                <a:tc>
                  <a:txBody>
                    <a:bodyPr/>
                    <a:lstStyle/>
                    <a:p>
                      <a:pPr marL="0" lvl="0" indent="0" algn="just" rtl="0">
                        <a:spcBef>
                          <a:spcPts val="0"/>
                        </a:spcBef>
                        <a:spcAft>
                          <a:spcPts val="0"/>
                        </a:spcAft>
                        <a:buNone/>
                      </a:pPr>
                      <a:r>
                        <a:rPr lang="en-US" sz="900" dirty="0" err="1" smtClean="0"/>
                        <a:t>Qurat</a:t>
                      </a:r>
                      <a:r>
                        <a:rPr lang="en-US" sz="900" dirty="0" smtClean="0"/>
                        <a:t> </a:t>
                      </a:r>
                      <a:r>
                        <a:rPr lang="en-US" sz="900" dirty="0" err="1" smtClean="0"/>
                        <a:t>Tul</a:t>
                      </a:r>
                      <a:r>
                        <a:rPr lang="en-US" sz="900" dirty="0" smtClean="0"/>
                        <a:t> </a:t>
                      </a:r>
                      <a:r>
                        <a:rPr lang="en-US" sz="900" dirty="0" err="1" smtClean="0"/>
                        <a:t>Ain</a:t>
                      </a:r>
                      <a:r>
                        <a:rPr lang="en-US" sz="900" dirty="0" smtClean="0"/>
                        <a:t>, </a:t>
                      </a:r>
                      <a:r>
                        <a:rPr lang="en-US" sz="900" dirty="0" err="1" smtClean="0"/>
                        <a:t>Mubashir</a:t>
                      </a:r>
                      <a:r>
                        <a:rPr lang="en-US" sz="900" dirty="0" smtClean="0"/>
                        <a:t> Ali, </a:t>
                      </a:r>
                      <a:r>
                        <a:rPr lang="en-US" sz="900" dirty="0" err="1" smtClean="0"/>
                        <a:t>Amna</a:t>
                      </a:r>
                      <a:r>
                        <a:rPr lang="en-US" sz="900" dirty="0" smtClean="0"/>
                        <a:t> </a:t>
                      </a:r>
                      <a:r>
                        <a:rPr lang="en-US" sz="900" dirty="0" err="1" smtClean="0"/>
                        <a:t>Riaz</a:t>
                      </a:r>
                      <a:r>
                        <a:rPr lang="en-US" sz="900" dirty="0" smtClean="0"/>
                        <a:t>, </a:t>
                      </a:r>
                      <a:r>
                        <a:rPr lang="en-US" sz="900" dirty="0" err="1" smtClean="0"/>
                        <a:t>Amna</a:t>
                      </a:r>
                      <a:r>
                        <a:rPr lang="en-US" sz="900" dirty="0" smtClean="0"/>
                        <a:t> </a:t>
                      </a:r>
                      <a:r>
                        <a:rPr lang="en-US" sz="900" dirty="0" err="1" smtClean="0"/>
                        <a:t>Noureen</a:t>
                      </a:r>
                      <a:r>
                        <a:rPr lang="en-US" sz="900" dirty="0" smtClean="0"/>
                        <a:t>, Muhammad </a:t>
                      </a:r>
                      <a:r>
                        <a:rPr lang="en-US" sz="900" dirty="0" err="1" smtClean="0"/>
                        <a:t>Kamran</a:t>
                      </a:r>
                      <a:r>
                        <a:rPr lang="en-US" sz="900" dirty="0" smtClean="0"/>
                        <a:t>, Babar </a:t>
                      </a:r>
                      <a:r>
                        <a:rPr lang="en-US" sz="900" dirty="0" err="1" smtClean="0"/>
                        <a:t>Hayat</a:t>
                      </a:r>
                      <a:r>
                        <a:rPr lang="en-US" sz="900" dirty="0" smtClean="0"/>
                        <a:t> and A. </a:t>
                      </a:r>
                      <a:r>
                        <a:rPr lang="en-US" sz="900" dirty="0" err="1" smtClean="0"/>
                        <a:t>Rehman</a:t>
                      </a:r>
                      <a:r>
                        <a:rPr lang="en-US" sz="900" dirty="0" smtClean="0"/>
                        <a:t>, The University of Lahore, </a:t>
                      </a:r>
                      <a:r>
                        <a:rPr lang="en-US" sz="900" dirty="0" err="1" smtClean="0"/>
                        <a:t>Gujrat</a:t>
                      </a:r>
                      <a:r>
                        <a:rPr lang="en-US" sz="900" dirty="0" smtClean="0"/>
                        <a:t>.</a:t>
                      </a:r>
                      <a:endParaRPr sz="900" dirty="0"/>
                    </a:p>
                  </a:txBody>
                  <a:tcPr marL="91425" marR="91425" marT="91425" marB="91425"/>
                </a:tc>
                <a:tc>
                  <a:txBody>
                    <a:bodyPr/>
                    <a:lstStyle/>
                    <a:p>
                      <a:pPr marL="0" lvl="0" indent="0" algn="just" rtl="0">
                        <a:spcBef>
                          <a:spcPts val="0"/>
                        </a:spcBef>
                        <a:spcAft>
                          <a:spcPts val="0"/>
                        </a:spcAft>
                        <a:buNone/>
                      </a:pPr>
                      <a:r>
                        <a:rPr lang="en-US" sz="900" dirty="0" smtClean="0"/>
                        <a:t>Sentiments of users that are expressed on the web has great influence on the readers. And NLP sentiment</a:t>
                      </a:r>
                      <a:r>
                        <a:rPr lang="en-US" sz="900" baseline="0" dirty="0" smtClean="0"/>
                        <a:t> analysis can </a:t>
                      </a:r>
                      <a:r>
                        <a:rPr lang="en-US" sz="900" dirty="0" smtClean="0"/>
                        <a:t>express mind-set or feelings in different manners such as negative, positive, favorable, unfavorable, thumbs up etc.</a:t>
                      </a:r>
                      <a:endParaRPr sz="900" dirty="0"/>
                    </a:p>
                  </a:txBody>
                  <a:tcPr marL="91425" marR="91425" marT="91425" marB="91425"/>
                </a:tc>
                <a:tc>
                  <a:txBody>
                    <a:bodyPr/>
                    <a:lstStyle/>
                    <a:p>
                      <a:pPr marL="0" lvl="0" indent="0" algn="just" rtl="0">
                        <a:spcBef>
                          <a:spcPts val="0"/>
                        </a:spcBef>
                        <a:spcAft>
                          <a:spcPts val="0"/>
                        </a:spcAft>
                        <a:buNone/>
                      </a:pPr>
                      <a:r>
                        <a:rPr lang="en-US" sz="900" dirty="0" smtClean="0"/>
                        <a:t>Accuracy</a:t>
                      </a:r>
                      <a:r>
                        <a:rPr lang="en-US" sz="900" baseline="0" dirty="0" smtClean="0"/>
                        <a:t> of  </a:t>
                      </a:r>
                      <a:r>
                        <a:rPr lang="en-US" sz="900" dirty="0" smtClean="0"/>
                        <a:t>80.7</a:t>
                      </a:r>
                      <a:r>
                        <a:rPr lang="en-US" sz="900" baseline="0" dirty="0" smtClean="0"/>
                        <a:t> percent but it is slow and time consuming.</a:t>
                      </a:r>
                      <a:endParaRPr sz="900" dirty="0"/>
                    </a:p>
                  </a:txBody>
                  <a:tcPr marL="91425" marR="91425" marT="91425" marB="91425"/>
                </a:tc>
              </a:tr>
              <a:tr h="648350">
                <a:tc>
                  <a:txBody>
                    <a:bodyPr/>
                    <a:lstStyle/>
                    <a:p>
                      <a:pPr marL="457200" lvl="0" indent="-228600" algn="l" rtl="0">
                        <a:spcBef>
                          <a:spcPts val="0"/>
                        </a:spcBef>
                        <a:spcAft>
                          <a:spcPts val="0"/>
                        </a:spcAft>
                        <a:buNone/>
                      </a:pPr>
                      <a:r>
                        <a:rPr lang="en" sz="900" dirty="0"/>
                        <a:t>3. </a:t>
                      </a:r>
                      <a:r>
                        <a:rPr lang="en" sz="900" dirty="0" smtClean="0"/>
                        <a:t>    </a:t>
                      </a:r>
                      <a:r>
                        <a:rPr lang="en-US" sz="900" dirty="0" smtClean="0"/>
                        <a:t>Text Classification Using Machine Learning Techniques</a:t>
                      </a:r>
                      <a:endParaRPr sz="900" dirty="0"/>
                    </a:p>
                  </a:txBody>
                  <a:tcPr marL="91425" marR="91425" marT="91425" marB="91425"/>
                </a:tc>
                <a:tc>
                  <a:txBody>
                    <a:bodyPr/>
                    <a:lstStyle/>
                    <a:p>
                      <a:pPr marL="0" lvl="0" indent="0" algn="l" rtl="0">
                        <a:spcBef>
                          <a:spcPts val="0"/>
                        </a:spcBef>
                        <a:spcAft>
                          <a:spcPts val="0"/>
                        </a:spcAft>
                        <a:buNone/>
                      </a:pPr>
                      <a:r>
                        <a:rPr lang="en-US" sz="900" dirty="0" smtClean="0"/>
                        <a:t>M. </a:t>
                      </a:r>
                      <a:r>
                        <a:rPr lang="en-US" sz="900" dirty="0" err="1" smtClean="0"/>
                        <a:t>Ikonomakis</a:t>
                      </a:r>
                      <a:r>
                        <a:rPr lang="en-US" sz="900" dirty="0" smtClean="0"/>
                        <a:t>,</a:t>
                      </a:r>
                      <a:r>
                        <a:rPr lang="en-US" sz="900" baseline="0" dirty="0" smtClean="0"/>
                        <a:t> S. </a:t>
                      </a:r>
                      <a:r>
                        <a:rPr lang="en-US" sz="900" baseline="0" dirty="0" err="1" smtClean="0"/>
                        <a:t>Kotsiantis</a:t>
                      </a:r>
                      <a:r>
                        <a:rPr lang="en-US" sz="900" baseline="0" dirty="0" smtClean="0"/>
                        <a:t>, </a:t>
                      </a:r>
                      <a:r>
                        <a:rPr lang="en-US" sz="900" baseline="0" dirty="0" err="1" smtClean="0"/>
                        <a:t>V.Tampakas</a:t>
                      </a:r>
                      <a:r>
                        <a:rPr lang="en-US" sz="900" baseline="0" dirty="0" smtClean="0"/>
                        <a:t>, </a:t>
                      </a:r>
                      <a:r>
                        <a:rPr lang="en-US" sz="900" dirty="0" smtClean="0"/>
                        <a:t>University of </a:t>
                      </a:r>
                      <a:r>
                        <a:rPr lang="en-US" sz="900" dirty="0" err="1" smtClean="0"/>
                        <a:t>Patras</a:t>
                      </a:r>
                      <a:r>
                        <a:rPr lang="en-US" sz="900" dirty="0" smtClean="0"/>
                        <a:t>, GREECE .</a:t>
                      </a:r>
                      <a:endParaRPr sz="900" dirty="0"/>
                    </a:p>
                  </a:txBody>
                  <a:tcPr marL="91425" marR="91425" marT="91425" marB="91425"/>
                </a:tc>
                <a:tc>
                  <a:txBody>
                    <a:bodyPr/>
                    <a:lstStyle/>
                    <a:p>
                      <a:pPr marL="0" lvl="0" indent="0" algn="just" rtl="0">
                        <a:spcBef>
                          <a:spcPts val="0"/>
                        </a:spcBef>
                        <a:spcAft>
                          <a:spcPts val="0"/>
                        </a:spcAft>
                        <a:buNone/>
                      </a:pPr>
                      <a:r>
                        <a:rPr lang="en-US" sz="900" dirty="0" smtClean="0"/>
                        <a:t>This paper illustrates the text classification process using machine learning techniques.</a:t>
                      </a:r>
                      <a:r>
                        <a:rPr lang="en-US" sz="900" baseline="0" dirty="0" smtClean="0"/>
                        <a:t> I</a:t>
                      </a:r>
                      <a:r>
                        <a:rPr lang="en-US" sz="900" dirty="0" smtClean="0"/>
                        <a:t>n general, text classification plays an important role in information extraction and summarization, text retrieval, and question answering.</a:t>
                      </a:r>
                      <a:endParaRPr sz="900" dirty="0"/>
                    </a:p>
                  </a:txBody>
                  <a:tcPr marL="91425" marR="91425" marT="91425" marB="91425"/>
                </a:tc>
                <a:tc>
                  <a:txBody>
                    <a:bodyPr/>
                    <a:lstStyle/>
                    <a:p>
                      <a:pPr marL="0" lvl="0" indent="0" algn="l" rtl="0">
                        <a:spcBef>
                          <a:spcPts val="0"/>
                        </a:spcBef>
                        <a:spcAft>
                          <a:spcPts val="0"/>
                        </a:spcAft>
                        <a:buNone/>
                      </a:pPr>
                      <a:r>
                        <a:rPr lang="en-US" sz="900" dirty="0" smtClean="0"/>
                        <a:t>Works</a:t>
                      </a:r>
                      <a:r>
                        <a:rPr lang="en-US" sz="900" baseline="0" dirty="0" smtClean="0"/>
                        <a:t> efficiently but takes a lot of resources and very powerful computer is needed</a:t>
                      </a:r>
                      <a:endParaRPr sz="900" dirty="0"/>
                    </a:p>
                  </a:txBody>
                  <a:tcPr marL="91425" marR="91425" marT="91425" marB="91425"/>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07476" y="651641"/>
            <a:ext cx="4876800" cy="1077218"/>
          </a:xfrm>
          <a:prstGeom prst="rect">
            <a:avLst/>
          </a:prstGeom>
          <a:noFill/>
        </p:spPr>
        <p:txBody>
          <a:bodyPr wrap="square" rtlCol="0">
            <a:spAutoFit/>
          </a:bodyPr>
          <a:lstStyle/>
          <a:p>
            <a:pPr algn="ctr"/>
            <a:r>
              <a:rPr lang="en-US" sz="3600" b="1" u="sng" dirty="0" smtClean="0">
                <a:latin typeface="Calibri" pitchFamily="34" charset="0"/>
              </a:rPr>
              <a:t>LITERATURE SURVEY</a:t>
            </a:r>
          </a:p>
          <a:p>
            <a:pPr algn="ctr"/>
            <a:r>
              <a:rPr lang="en" sz="2800" b="1" dirty="0" smtClean="0">
                <a:latin typeface="Calibri"/>
                <a:ea typeface="Calibri"/>
                <a:cs typeface="Calibri"/>
                <a:sym typeface="Calibri"/>
              </a:rPr>
              <a:t>Proposed System</a:t>
            </a:r>
            <a:endParaRPr lang="en-US" sz="2800" b="1" u="sng" dirty="0">
              <a:latin typeface="Calibri" pitchFamily="34" charset="0"/>
            </a:endParaRPr>
          </a:p>
        </p:txBody>
      </p:sp>
      <p:graphicFrame>
        <p:nvGraphicFramePr>
          <p:cNvPr id="5" name="Google Shape;109;g180f8190057_0_0"/>
          <p:cNvGraphicFramePr/>
          <p:nvPr/>
        </p:nvGraphicFramePr>
        <p:xfrm>
          <a:off x="1173409" y="1725425"/>
          <a:ext cx="6724150" cy="1351850"/>
        </p:xfrm>
        <a:graphic>
          <a:graphicData uri="http://schemas.openxmlformats.org/drawingml/2006/table">
            <a:tbl>
              <a:tblPr>
                <a:noFill/>
              </a:tblPr>
              <a:tblGrid>
                <a:gridCol w="3362075"/>
                <a:gridCol w="3362075"/>
              </a:tblGrid>
              <a:tr h="495025">
                <a:tc>
                  <a:txBody>
                    <a:bodyPr/>
                    <a:lstStyle/>
                    <a:p>
                      <a:pPr marL="0" lvl="0" indent="0" algn="l" rtl="0">
                        <a:spcBef>
                          <a:spcPts val="0"/>
                        </a:spcBef>
                        <a:spcAft>
                          <a:spcPts val="0"/>
                        </a:spcAft>
                        <a:buNone/>
                      </a:pPr>
                      <a:r>
                        <a:rPr lang="en" b="1" dirty="0" smtClean="0"/>
                        <a:t>Proposed System</a:t>
                      </a:r>
                      <a:endParaRPr b="1" dirty="0"/>
                    </a:p>
                  </a:txBody>
                  <a:tcPr marL="91425" marR="91425" marT="91425" marB="91425"/>
                </a:tc>
                <a:tc>
                  <a:txBody>
                    <a:bodyPr/>
                    <a:lstStyle/>
                    <a:p>
                      <a:pPr marL="0" lvl="0" indent="0" algn="l" rtl="0">
                        <a:spcBef>
                          <a:spcPts val="0"/>
                        </a:spcBef>
                        <a:spcAft>
                          <a:spcPts val="0"/>
                        </a:spcAft>
                        <a:buNone/>
                      </a:pPr>
                      <a:r>
                        <a:rPr lang="en" b="1" smtClean="0"/>
                        <a:t>Team Members</a:t>
                      </a:r>
                      <a:endParaRPr b="1"/>
                    </a:p>
                  </a:txBody>
                  <a:tcPr marL="91425" marR="91425" marT="91425" marB="91425"/>
                </a:tc>
              </a:tr>
              <a:tr h="856825">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smtClean="0">
                          <a:latin typeface="Calibri"/>
                          <a:ea typeface="Calibri"/>
                          <a:cs typeface="Calibri"/>
                          <a:sym typeface="Calibri"/>
                        </a:rPr>
                        <a:t>Text Analysis Using Machine Learning</a:t>
                      </a:r>
                    </a:p>
                    <a:p>
                      <a:pPr marL="0" lvl="0" indent="0" algn="just" rtl="0">
                        <a:spcBef>
                          <a:spcPts val="0"/>
                        </a:spcBef>
                        <a:spcAft>
                          <a:spcPts val="0"/>
                        </a:spcAft>
                        <a:buNone/>
                      </a:pPr>
                      <a:endParaRPr sz="1200" dirty="0"/>
                    </a:p>
                  </a:txBody>
                  <a:tcPr marL="91425" marR="91425" marT="91425" marB="91425"/>
                </a:tc>
                <a:tc>
                  <a:txBody>
                    <a:bodyPr/>
                    <a:lstStyle/>
                    <a:p>
                      <a:pPr marL="0" lvl="0" indent="0" algn="l" rtl="0">
                        <a:spcBef>
                          <a:spcPts val="0"/>
                        </a:spcBef>
                        <a:spcAft>
                          <a:spcPts val="0"/>
                        </a:spcAft>
                        <a:buNone/>
                      </a:pPr>
                      <a:r>
                        <a:rPr lang="en" sz="1200" dirty="0" smtClean="0">
                          <a:latin typeface="Calibri"/>
                          <a:ea typeface="Calibri"/>
                          <a:cs typeface="Calibri"/>
                          <a:sym typeface="Calibri"/>
                        </a:rPr>
                        <a:t>Gajam Nikhil</a:t>
                      </a:r>
                    </a:p>
                    <a:p>
                      <a:pPr marL="0" lvl="0" indent="0" algn="l" rtl="0">
                        <a:spcBef>
                          <a:spcPts val="0"/>
                        </a:spcBef>
                        <a:spcAft>
                          <a:spcPts val="0"/>
                        </a:spcAft>
                        <a:buNone/>
                      </a:pPr>
                      <a:r>
                        <a:rPr lang="en" sz="1200" dirty="0" smtClean="0">
                          <a:latin typeface="Calibri"/>
                          <a:ea typeface="Calibri"/>
                          <a:cs typeface="Calibri"/>
                          <a:sym typeface="Calibri"/>
                        </a:rPr>
                        <a:t>E. Kruthik Reddy</a:t>
                      </a:r>
                    </a:p>
                    <a:p>
                      <a:pPr marL="0" lvl="0" indent="0" algn="l" rtl="0">
                        <a:spcBef>
                          <a:spcPts val="0"/>
                        </a:spcBef>
                        <a:spcAft>
                          <a:spcPts val="0"/>
                        </a:spcAft>
                        <a:buNone/>
                      </a:pPr>
                      <a:r>
                        <a:rPr lang="en" sz="1200" dirty="0" smtClean="0">
                          <a:latin typeface="Calibri"/>
                          <a:ea typeface="Calibri"/>
                          <a:cs typeface="Calibri"/>
                          <a:sym typeface="Calibri"/>
                        </a:rPr>
                        <a:t>Gadipe Dolly</a:t>
                      </a:r>
                      <a:endParaRPr sz="1200" dirty="0"/>
                    </a:p>
                  </a:txBody>
                  <a:tcPr marL="91425" marR="91425" marT="91425" marB="91425"/>
                </a:tc>
              </a:tr>
            </a:tbl>
          </a:graphicData>
        </a:graphic>
      </p:graphicFrame>
      <p:graphicFrame>
        <p:nvGraphicFramePr>
          <p:cNvPr id="6" name="Google Shape;110;g180f8190057_0_0"/>
          <p:cNvGraphicFramePr/>
          <p:nvPr/>
        </p:nvGraphicFramePr>
        <p:xfrm>
          <a:off x="1173409" y="3077276"/>
          <a:ext cx="6724150" cy="1310182"/>
        </p:xfrm>
        <a:graphic>
          <a:graphicData uri="http://schemas.openxmlformats.org/drawingml/2006/table">
            <a:tbl>
              <a:tblPr>
                <a:noFill/>
              </a:tblPr>
              <a:tblGrid>
                <a:gridCol w="3362075"/>
                <a:gridCol w="3362075"/>
              </a:tblGrid>
              <a:tr h="360036">
                <a:tc>
                  <a:txBody>
                    <a:bodyPr/>
                    <a:lstStyle/>
                    <a:p>
                      <a:pPr marL="0" lvl="0" indent="0" algn="l" rtl="0">
                        <a:spcBef>
                          <a:spcPts val="0"/>
                        </a:spcBef>
                        <a:spcAft>
                          <a:spcPts val="0"/>
                        </a:spcAft>
                        <a:buNone/>
                      </a:pPr>
                      <a:r>
                        <a:rPr lang="en" b="1" dirty="0"/>
                        <a:t>Description </a:t>
                      </a:r>
                      <a:endParaRPr b="1" dirty="0"/>
                    </a:p>
                  </a:txBody>
                  <a:tcPr marL="91425" marR="91425" marT="91425" marB="91425"/>
                </a:tc>
                <a:tc>
                  <a:txBody>
                    <a:bodyPr/>
                    <a:lstStyle/>
                    <a:p>
                      <a:pPr marL="0" lvl="0" indent="0" algn="l" rtl="0">
                        <a:spcBef>
                          <a:spcPts val="0"/>
                        </a:spcBef>
                        <a:spcAft>
                          <a:spcPts val="0"/>
                        </a:spcAft>
                        <a:buNone/>
                      </a:pPr>
                      <a:r>
                        <a:rPr lang="en" b="1"/>
                        <a:t>Advantage</a:t>
                      </a:r>
                      <a:endParaRPr b="1"/>
                    </a:p>
                  </a:txBody>
                  <a:tcPr marL="91425" marR="91425" marT="91425" marB="91425"/>
                </a:tc>
              </a:tr>
              <a:tr h="913972">
                <a:tc>
                  <a:txBody>
                    <a:bodyPr/>
                    <a:lstStyle/>
                    <a:p>
                      <a:pPr marL="0" lvl="0" indent="0" algn="just" rtl="0">
                        <a:spcBef>
                          <a:spcPts val="0"/>
                        </a:spcBef>
                        <a:spcAft>
                          <a:spcPts val="0"/>
                        </a:spcAft>
                        <a:buNone/>
                      </a:pPr>
                      <a:r>
                        <a:rPr lang="en-US" sz="1200" dirty="0" smtClean="0"/>
                        <a:t>Text</a:t>
                      </a:r>
                      <a:r>
                        <a:rPr lang="en-US" sz="1200" baseline="0" dirty="0" smtClean="0"/>
                        <a:t> Analysis done with different algorithms and techniques like spam detection, summarization and emotional analysis.</a:t>
                      </a:r>
                      <a:endParaRPr sz="1200" dirty="0"/>
                    </a:p>
                  </a:txBody>
                  <a:tcPr marL="91425" marR="91425" marT="91425" marB="91425"/>
                </a:tc>
                <a:tc>
                  <a:txBody>
                    <a:bodyPr/>
                    <a:lstStyle/>
                    <a:p>
                      <a:pPr marL="0" lvl="0" indent="0" algn="just" rtl="0">
                        <a:spcBef>
                          <a:spcPts val="0"/>
                        </a:spcBef>
                        <a:spcAft>
                          <a:spcPts val="0"/>
                        </a:spcAft>
                        <a:buNone/>
                      </a:pPr>
                      <a:r>
                        <a:rPr lang="en-US" sz="1100" dirty="0" smtClean="0"/>
                        <a:t>Proposed</a:t>
                      </a:r>
                      <a:r>
                        <a:rPr lang="en-US" sz="1100" baseline="0" dirty="0" smtClean="0"/>
                        <a:t> implementation is much faster and more usable in day to day life and this have more accuracy than existing systems.</a:t>
                      </a:r>
                      <a:endParaRPr sz="1100" dirty="0"/>
                    </a:p>
                  </a:txBody>
                  <a:tcPr marL="91425" marR="91425" marT="91425" marB="91425"/>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6124" y="651641"/>
            <a:ext cx="8723585" cy="646331"/>
          </a:xfrm>
          <a:prstGeom prst="rect">
            <a:avLst/>
          </a:prstGeom>
          <a:noFill/>
        </p:spPr>
        <p:txBody>
          <a:bodyPr wrap="square" rtlCol="0">
            <a:spAutoFit/>
          </a:bodyPr>
          <a:lstStyle/>
          <a:p>
            <a:pPr algn="ctr"/>
            <a:r>
              <a:rPr lang="en-US" sz="3600" b="1" u="sng" dirty="0">
                <a:latin typeface="Calibri" pitchFamily="34" charset="0"/>
              </a:rPr>
              <a:t>ADVANTAGES OF PROPOSED SYSTEM</a:t>
            </a:r>
          </a:p>
        </p:txBody>
      </p:sp>
      <p:sp>
        <p:nvSpPr>
          <p:cNvPr id="3" name="TextBox 2"/>
          <p:cNvSpPr txBox="1"/>
          <p:nvPr/>
        </p:nvSpPr>
        <p:spPr>
          <a:xfrm>
            <a:off x="357352" y="1450428"/>
            <a:ext cx="8439807" cy="3416320"/>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Reduces or eliminates the need of </a:t>
            </a:r>
            <a:r>
              <a:rPr lang="en-US" sz="2400" dirty="0" smtClean="0"/>
              <a:t>a person to explicitly analyze particular text document.</a:t>
            </a:r>
          </a:p>
          <a:p>
            <a:pPr marL="342900" indent="-342900">
              <a:buFont typeface="Wingdings" panose="05000000000000000000" pitchFamily="2" charset="2"/>
              <a:buChar char="v"/>
            </a:pPr>
            <a:r>
              <a:rPr lang="en-US" sz="2400" dirty="0" smtClean="0"/>
              <a:t>Naive </a:t>
            </a:r>
            <a:r>
              <a:rPr lang="en-US" sz="2400" dirty="0" err="1"/>
              <a:t>Bayes</a:t>
            </a:r>
            <a:r>
              <a:rPr lang="en-US" sz="2400" dirty="0"/>
              <a:t> Algorithm is simple and it can handle </a:t>
            </a:r>
            <a:r>
              <a:rPr lang="en-US" sz="2400" dirty="0" smtClean="0"/>
              <a:t>both continuous </a:t>
            </a:r>
            <a:r>
              <a:rPr lang="en-US" sz="2400" dirty="0"/>
              <a:t>and discrete </a:t>
            </a:r>
            <a:r>
              <a:rPr lang="en-US" sz="2400" dirty="0" smtClean="0"/>
              <a:t>data.</a:t>
            </a:r>
          </a:p>
          <a:p>
            <a:pPr marL="342900" indent="-342900">
              <a:buFont typeface="Wingdings" panose="05000000000000000000" pitchFamily="2" charset="2"/>
              <a:buChar char="v"/>
            </a:pPr>
            <a:r>
              <a:rPr lang="en-US" sz="2400" dirty="0" smtClean="0"/>
              <a:t>It </a:t>
            </a:r>
            <a:r>
              <a:rPr lang="en-US" sz="2400" dirty="0"/>
              <a:t>doesn’t require huge training data. So we can run this system on a small computer without any </a:t>
            </a:r>
            <a:r>
              <a:rPr lang="en-US" sz="2400" dirty="0" smtClean="0"/>
              <a:t>problem.</a:t>
            </a:r>
          </a:p>
          <a:p>
            <a:pPr marL="342900" indent="-342900">
              <a:buFont typeface="Wingdings" panose="05000000000000000000" pitchFamily="2" charset="2"/>
              <a:buChar char="v"/>
            </a:pPr>
            <a:r>
              <a:rPr lang="en-US" sz="2400" dirty="0" smtClean="0"/>
              <a:t>It </a:t>
            </a:r>
            <a:r>
              <a:rPr lang="en-US" sz="2400" dirty="0"/>
              <a:t>takes less time to train because Naive Bayes is a fast and simple algorithm.</a:t>
            </a:r>
          </a:p>
          <a:p>
            <a:pPr>
              <a:buFont typeface="Wingdings" pitchFamily="2" charset="2"/>
              <a:buChar char="v"/>
            </a:pPr>
            <a:r>
              <a:rPr lang="en-US" sz="2400" dirty="0"/>
              <a:t> This is more accurate than other existing systems.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6124" y="651641"/>
            <a:ext cx="8723585" cy="646331"/>
          </a:xfrm>
          <a:prstGeom prst="rect">
            <a:avLst/>
          </a:prstGeom>
          <a:noFill/>
        </p:spPr>
        <p:txBody>
          <a:bodyPr wrap="square" rtlCol="0">
            <a:spAutoFit/>
          </a:bodyPr>
          <a:lstStyle/>
          <a:p>
            <a:pPr algn="ctr"/>
            <a:r>
              <a:rPr lang="en-US" sz="3600" b="1" u="sng" dirty="0">
                <a:latin typeface="Calibri" pitchFamily="34" charset="0"/>
              </a:rPr>
              <a:t>EXISTING SYSTEM GAPS/LIMITATIONS</a:t>
            </a:r>
          </a:p>
        </p:txBody>
      </p:sp>
      <p:sp>
        <p:nvSpPr>
          <p:cNvPr id="4" name="TextBox 3"/>
          <p:cNvSpPr txBox="1"/>
          <p:nvPr/>
        </p:nvSpPr>
        <p:spPr>
          <a:xfrm>
            <a:off x="367863" y="1397877"/>
            <a:ext cx="8439807" cy="3139321"/>
          </a:xfrm>
          <a:prstGeom prst="rect">
            <a:avLst/>
          </a:prstGeom>
          <a:noFill/>
        </p:spPr>
        <p:txBody>
          <a:bodyPr wrap="square" rtlCol="0">
            <a:spAutoFit/>
          </a:bodyPr>
          <a:lstStyle/>
          <a:p>
            <a:pPr marL="342900" indent="-342900">
              <a:buFont typeface="Wingdings" panose="05000000000000000000" pitchFamily="2" charset="2"/>
              <a:buChar char="v"/>
            </a:pPr>
            <a:r>
              <a:rPr lang="en-US" sz="2200" dirty="0" smtClean="0"/>
              <a:t>We cannot say that every time predicted output has the maximum accuracy.</a:t>
            </a:r>
          </a:p>
          <a:p>
            <a:pPr marL="342900" indent="-342900">
              <a:buFont typeface="Wingdings" panose="05000000000000000000" pitchFamily="2" charset="2"/>
              <a:buChar char="v"/>
            </a:pPr>
            <a:r>
              <a:rPr lang="en-US" sz="2200" dirty="0" smtClean="0"/>
              <a:t>It takes more time to predict if we are having a huge dataset because model needs to store the entire dataset in the systems RAM.</a:t>
            </a:r>
          </a:p>
          <a:p>
            <a:pPr marL="342900" indent="-342900">
              <a:buFont typeface="Wingdings" panose="05000000000000000000" pitchFamily="2" charset="2"/>
              <a:buChar char="v"/>
            </a:pPr>
            <a:r>
              <a:rPr lang="en-US" sz="2200" dirty="0" smtClean="0"/>
              <a:t>This system’s prediction can have a biased nature if we give much independent data.</a:t>
            </a:r>
          </a:p>
          <a:p>
            <a:pPr marL="342900" indent="-342900">
              <a:buFont typeface="Wingdings" panose="05000000000000000000" pitchFamily="2" charset="2"/>
              <a:buChar char="v"/>
            </a:pPr>
            <a:r>
              <a:rPr lang="en-US" sz="2200" dirty="0" smtClean="0"/>
              <a:t>Existing system can get the predictions but not in efficient way possible.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6124" y="651641"/>
            <a:ext cx="8723585" cy="646331"/>
          </a:xfrm>
          <a:prstGeom prst="rect">
            <a:avLst/>
          </a:prstGeom>
          <a:noFill/>
        </p:spPr>
        <p:txBody>
          <a:bodyPr wrap="square" rtlCol="0">
            <a:spAutoFit/>
          </a:bodyPr>
          <a:lstStyle/>
          <a:p>
            <a:pPr algn="ctr"/>
            <a:r>
              <a:rPr lang="en-US" sz="3600" b="1" u="sng" dirty="0" smtClean="0">
                <a:latin typeface="Calibri" pitchFamily="34" charset="0"/>
              </a:rPr>
              <a:t>PROBLEM STATEMENT</a:t>
            </a:r>
            <a:endParaRPr lang="en-US" sz="3600" b="1" u="sng" dirty="0">
              <a:latin typeface="Calibri" pitchFamily="34" charset="0"/>
            </a:endParaRPr>
          </a:p>
        </p:txBody>
      </p:sp>
      <p:sp>
        <p:nvSpPr>
          <p:cNvPr id="5" name="TextBox 4"/>
          <p:cNvSpPr txBox="1"/>
          <p:nvPr/>
        </p:nvSpPr>
        <p:spPr>
          <a:xfrm>
            <a:off x="367862" y="1450428"/>
            <a:ext cx="8418786" cy="2554545"/>
          </a:xfrm>
          <a:prstGeom prst="rect">
            <a:avLst/>
          </a:prstGeom>
          <a:noFill/>
        </p:spPr>
        <p:txBody>
          <a:bodyPr wrap="square" rtlCol="0">
            <a:spAutoFit/>
          </a:bodyPr>
          <a:lstStyle/>
          <a:p>
            <a:pPr algn="just"/>
            <a:r>
              <a:rPr lang="en-US" sz="2000" dirty="0" smtClean="0">
                <a:latin typeface="+mj-lt"/>
                <a:cs typeface="Times New Roman" pitchFamily="18" charset="0"/>
              </a:rPr>
              <a:t>The problem addressed in the project created with spam detector, text summarization, and emotional analysis is the difficulty in managing large volumes of </a:t>
            </a:r>
            <a:r>
              <a:rPr lang="en-US" sz="2000" dirty="0" smtClean="0">
                <a:latin typeface="+mj-lt"/>
                <a:cs typeface="Times New Roman" pitchFamily="18" charset="0"/>
              </a:rPr>
              <a:t>text, </a:t>
            </a:r>
            <a:r>
              <a:rPr lang="en-US" sz="2000" dirty="0" smtClean="0">
                <a:latin typeface="+mj-lt"/>
                <a:cs typeface="Times New Roman" pitchFamily="18" charset="0"/>
              </a:rPr>
              <a:t>which can include spam, lengthy content, and complex emotional content. This can result in time wastage, miscommunications, and a lack of efficiency. The project aims to provide a comprehensive solution that integrates spam detection, text summarization, and emotional analysis to make communication more efficient, effective, and emotionally intelligent.</a:t>
            </a:r>
            <a:endParaRPr lang="en-US" sz="2000" dirty="0">
              <a:latin typeface="+mj-lt"/>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07476" y="651641"/>
            <a:ext cx="4876800" cy="646331"/>
          </a:xfrm>
          <a:prstGeom prst="rect">
            <a:avLst/>
          </a:prstGeom>
          <a:noFill/>
        </p:spPr>
        <p:txBody>
          <a:bodyPr wrap="square" rtlCol="0">
            <a:spAutoFit/>
          </a:bodyPr>
          <a:lstStyle/>
          <a:p>
            <a:pPr algn="ctr"/>
            <a:r>
              <a:rPr lang="en-US" sz="3600" b="1" u="sng" dirty="0">
                <a:latin typeface="Calibri" pitchFamily="34" charset="0"/>
              </a:rPr>
              <a:t>METHODOLOGY USED</a:t>
            </a:r>
          </a:p>
        </p:txBody>
      </p:sp>
      <p:sp>
        <p:nvSpPr>
          <p:cNvPr id="3" name="TextBox 2"/>
          <p:cNvSpPr txBox="1"/>
          <p:nvPr/>
        </p:nvSpPr>
        <p:spPr>
          <a:xfrm>
            <a:off x="409904" y="1576552"/>
            <a:ext cx="8439807" cy="2985433"/>
          </a:xfrm>
          <a:prstGeom prst="rect">
            <a:avLst/>
          </a:prstGeom>
          <a:noFill/>
        </p:spPr>
        <p:txBody>
          <a:bodyPr wrap="square" rtlCol="0">
            <a:spAutoFit/>
          </a:bodyPr>
          <a:lstStyle/>
          <a:p>
            <a:r>
              <a:rPr lang="en-US" sz="2400" b="1" dirty="0"/>
              <a:t>Naive </a:t>
            </a:r>
            <a:r>
              <a:rPr lang="en-US" sz="2400" b="1" dirty="0" err="1"/>
              <a:t>Bayes</a:t>
            </a:r>
            <a:r>
              <a:rPr lang="en-US" sz="2400" b="1" dirty="0"/>
              <a:t> algorithm</a:t>
            </a:r>
            <a:r>
              <a:rPr lang="en-US" sz="2400" b="1" dirty="0" smtClean="0"/>
              <a:t>:</a:t>
            </a:r>
          </a:p>
          <a:p>
            <a:r>
              <a:rPr lang="en-US" sz="2000" dirty="0" smtClean="0"/>
              <a:t>It is used in the spam detection part of the project and </a:t>
            </a:r>
            <a:r>
              <a:rPr lang="en-US" sz="2000" dirty="0" err="1" smtClean="0"/>
              <a:t>bayes</a:t>
            </a:r>
            <a:r>
              <a:rPr lang="en-US" sz="2000" dirty="0" smtClean="0"/>
              <a:t> algorithm is efficient in predicting the relatable data and </a:t>
            </a:r>
            <a:r>
              <a:rPr lang="en-US" sz="2000" dirty="0" err="1" smtClean="0"/>
              <a:t>bayes</a:t>
            </a:r>
            <a:r>
              <a:rPr lang="en-US" sz="2000" dirty="0" smtClean="0"/>
              <a:t> algorithm works very quickly when compared to other.</a:t>
            </a:r>
          </a:p>
          <a:p>
            <a:endParaRPr lang="en-US" sz="2000" dirty="0" smtClean="0"/>
          </a:p>
          <a:p>
            <a:r>
              <a:rPr lang="en-US" sz="2400" b="1" dirty="0" smtClean="0"/>
              <a:t>Natural Language Processing(NLP):</a:t>
            </a:r>
          </a:p>
          <a:p>
            <a:r>
              <a:rPr lang="en-US" sz="2000" dirty="0" smtClean="0"/>
              <a:t>NLP is used in the summarization and emotional analysis part and we will be having the all required techniques and methodologies to implement the mentioned things efficiently.</a:t>
            </a:r>
            <a:endParaRPr lang="en-US"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574</TotalTime>
  <Words>2514</Words>
  <Application>Microsoft Office PowerPoint</Application>
  <PresentationFormat>On-screen Show (16:9)</PresentationFormat>
  <Paragraphs>208</Paragraphs>
  <Slides>30</Slides>
  <Notes>1</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1_Office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Nikhil</dc:creator>
  <cp:lastModifiedBy>Nikhil</cp:lastModifiedBy>
  <cp:revision>341</cp:revision>
  <dcterms:modified xsi:type="dcterms:W3CDTF">2023-03-05T13:17:33Z</dcterms:modified>
</cp:coreProperties>
</file>