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7A516-146C-4F42-8743-95DC2FA056D5}"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7A516-146C-4F42-8743-95DC2FA056D5}"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7A516-146C-4F42-8743-95DC2FA056D5}"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7A516-146C-4F42-8743-95DC2FA056D5}"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937A516-146C-4F42-8743-95DC2FA056D5}"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7A516-146C-4F42-8743-95DC2FA056D5}"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09DED-1A58-4820-B14A-3A8A4FD6530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7A516-146C-4F42-8743-95DC2FA056D5}"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7A516-146C-4F42-8743-95DC2FA056D5}"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7A516-146C-4F42-8743-95DC2FA056D5}"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937A516-146C-4F42-8743-95DC2FA056D5}" type="datetimeFigureOut">
              <a:rPr lang="en-IN" smtClean="0"/>
              <a:t>06-08-2020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EE09DED-1A58-4820-B14A-3A8A4FD653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7A516-146C-4F42-8743-95DC2FA056D5}"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09DED-1A58-4820-B14A-3A8A4FD653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937A516-146C-4F42-8743-95DC2FA056D5}" type="datetimeFigureOut">
              <a:rPr lang="en-IN" smtClean="0"/>
              <a:t>06-08-2020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EE09DED-1A58-4820-B14A-3A8A4FD653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NEW-York NEIGHBOURHOOD EXPLORATION</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95395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direction 	</a:t>
            </a:r>
            <a:endParaRPr lang="en-IN" dirty="0"/>
          </a:p>
        </p:txBody>
      </p:sp>
      <p:sp>
        <p:nvSpPr>
          <p:cNvPr id="3" name="Content Placeholder 2"/>
          <p:cNvSpPr>
            <a:spLocks noGrp="1"/>
          </p:cNvSpPr>
          <p:nvPr>
            <p:ph idx="1"/>
          </p:nvPr>
        </p:nvSpPr>
        <p:spPr/>
        <p:txBody>
          <a:bodyPr/>
          <a:lstStyle/>
          <a:p>
            <a:r>
              <a:rPr lang="en-IN" dirty="0">
                <a:latin typeface="Arial" pitchFamily="34" charset="0"/>
                <a:cs typeface="Arial" pitchFamily="34" charset="0"/>
              </a:rPr>
              <a:t>	B</a:t>
            </a:r>
            <a:r>
              <a:rPr lang="en-IN" dirty="0" smtClean="0">
                <a:latin typeface="Arial" pitchFamily="34" charset="0"/>
                <a:cs typeface="Arial" pitchFamily="34" charset="0"/>
              </a:rPr>
              <a:t>y the data analysis which we have performed we conclude that there are a number of clusters having different features which vary form each other. Each an every cluster has a different type of data set and contains different information of the city.</a:t>
            </a:r>
          </a:p>
          <a:p>
            <a:endParaRPr lang="en-IN" dirty="0">
              <a:latin typeface="Arial" pitchFamily="34" charset="0"/>
              <a:cs typeface="Arial" pitchFamily="34" charset="0"/>
            </a:endParaRPr>
          </a:p>
          <a:p>
            <a:r>
              <a:rPr lang="en-IN" dirty="0" smtClean="0">
                <a:latin typeface="Arial" pitchFamily="34" charset="0"/>
                <a:cs typeface="Arial" pitchFamily="34" charset="0"/>
              </a:rPr>
              <a:t>Future directions: In future we may try to implement many more features like nearby school or restaurants. Try to calculate the population of every cluster and predict a place for better living. </a:t>
            </a:r>
            <a:endParaRPr lang="en-IN" dirty="0">
              <a:latin typeface="Arial" pitchFamily="34" charset="0"/>
              <a:cs typeface="Arial" pitchFamily="34" charset="0"/>
            </a:endParaRPr>
          </a:p>
        </p:txBody>
      </p:sp>
    </p:spTree>
    <p:extLst>
      <p:ext uri="{BB962C8B-B14F-4D97-AF65-F5344CB8AC3E}">
        <p14:creationId xmlns:p14="http://schemas.microsoft.com/office/powerpoint/2010/main" val="1418984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 ….</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9472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The basic need  of data analysis is to visualize the data and make the data understandable to a person.</a:t>
            </a:r>
          </a:p>
          <a:p>
            <a:r>
              <a:rPr lang="en-IN" dirty="0" smtClean="0">
                <a:latin typeface="Arial" pitchFamily="34" charset="0"/>
                <a:cs typeface="Arial" pitchFamily="34" charset="0"/>
              </a:rPr>
              <a:t>We have selected the New-York dataset as this city is rapidly growing and gaining more interest for the new business and new tourism over the world. The basic idea which we tried to cover in this analysis was to form the cluster of the venues with the similar features and provide a overview by plotting the map by using the Foursquare API. </a:t>
            </a:r>
          </a:p>
          <a:p>
            <a:r>
              <a:rPr lang="en-IN" dirty="0" smtClean="0">
                <a:latin typeface="Arial" pitchFamily="34" charset="0"/>
                <a:cs typeface="Arial" pitchFamily="34" charset="0"/>
              </a:rPr>
              <a:t>Cluster’s were made and presented so that the user which are new can understand the data very well and can make research based on the previous analysis. </a:t>
            </a:r>
            <a:endParaRPr lang="en-IN" dirty="0">
              <a:latin typeface="Arial" pitchFamily="34" charset="0"/>
              <a:cs typeface="Arial" pitchFamily="34" charset="0"/>
            </a:endParaRPr>
          </a:p>
        </p:txBody>
      </p:sp>
    </p:spTree>
    <p:extLst>
      <p:ext uri="{BB962C8B-B14F-4D97-AF65-F5344CB8AC3E}">
        <p14:creationId xmlns:p14="http://schemas.microsoft.com/office/powerpoint/2010/main" val="4218436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acquisition</a:t>
            </a:r>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We have used the New-York dataset which provides us the data of the new york city. The following link will redirect you to the dataset which we have used.</a:t>
            </a:r>
          </a:p>
          <a:p>
            <a:pPr algn="ctr"/>
            <a:r>
              <a:rPr lang="en-IN" dirty="0" smtClean="0">
                <a:latin typeface="Arial" pitchFamily="34" charset="0"/>
                <a:cs typeface="Arial" pitchFamily="34" charset="0"/>
                <a:hlinkClick r:id="rId2"/>
              </a:rPr>
              <a:t>https://cocl.us/new_york_dataset</a:t>
            </a:r>
            <a:r>
              <a:rPr lang="en-IN" dirty="0" smtClean="0">
                <a:latin typeface="Arial" pitchFamily="34" charset="0"/>
                <a:cs typeface="Arial" pitchFamily="34" charset="0"/>
              </a:rPr>
              <a:t> </a:t>
            </a:r>
          </a:p>
          <a:p>
            <a:pPr algn="ctr"/>
            <a:endParaRPr lang="en-IN" dirty="0">
              <a:latin typeface="Arial" pitchFamily="34" charset="0"/>
              <a:cs typeface="Arial" pitchFamily="34" charset="0"/>
            </a:endParaRPr>
          </a:p>
          <a:p>
            <a:r>
              <a:rPr lang="en-IN" dirty="0" smtClean="0">
                <a:latin typeface="Arial" pitchFamily="34" charset="0"/>
                <a:cs typeface="Arial" pitchFamily="34" charset="0"/>
              </a:rPr>
              <a:t>This dataset contains all the data and the features which are around the </a:t>
            </a:r>
            <a:r>
              <a:rPr lang="en-IN" dirty="0">
                <a:latin typeface="Arial" pitchFamily="34" charset="0"/>
                <a:cs typeface="Arial" pitchFamily="34" charset="0"/>
              </a:rPr>
              <a:t>n</a:t>
            </a:r>
            <a:r>
              <a:rPr lang="en-IN" dirty="0" smtClean="0">
                <a:latin typeface="Arial" pitchFamily="34" charset="0"/>
                <a:cs typeface="Arial" pitchFamily="34" charset="0"/>
              </a:rPr>
              <a:t>eighbourhood of the new-york city.</a:t>
            </a:r>
          </a:p>
          <a:p>
            <a:r>
              <a:rPr lang="en-IN" dirty="0" smtClean="0">
                <a:latin typeface="Arial" pitchFamily="34" charset="0"/>
                <a:cs typeface="Arial" pitchFamily="34" charset="0"/>
              </a:rPr>
              <a:t>Data cleaning was done so that no redundant data may affect the result of our analysis .</a:t>
            </a:r>
          </a:p>
          <a:p>
            <a:r>
              <a:rPr lang="en-IN" dirty="0" smtClean="0">
                <a:latin typeface="Arial" pitchFamily="34" charset="0"/>
                <a:cs typeface="Arial" pitchFamily="34" charset="0"/>
              </a:rPr>
              <a:t>Many data refactoring techniques were used for reconstructing the missing data of the null data.</a:t>
            </a:r>
            <a:endParaRPr lang="en-IN" dirty="0">
              <a:latin typeface="Arial" pitchFamily="34" charset="0"/>
              <a:cs typeface="Arial" pitchFamily="34" charset="0"/>
            </a:endParaRPr>
          </a:p>
        </p:txBody>
      </p:sp>
    </p:spTree>
    <p:extLst>
      <p:ext uri="{BB962C8B-B14F-4D97-AF65-F5344CB8AC3E}">
        <p14:creationId xmlns:p14="http://schemas.microsoft.com/office/powerpoint/2010/main" val="3239093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 </a:t>
            </a:r>
            <a:endParaRPr lang="en-IN" dirty="0"/>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As we were dealing with the data analysis, there were many libraries used for the data analysis techniques  so of them are mentioned below:</a:t>
            </a:r>
          </a:p>
          <a:p>
            <a:pPr>
              <a:buAutoNum type="arabicPeriod"/>
            </a:pPr>
            <a:r>
              <a:rPr lang="en-IN" dirty="0" smtClean="0">
                <a:latin typeface="Arial" pitchFamily="34" charset="0"/>
                <a:cs typeface="Arial" pitchFamily="34" charset="0"/>
              </a:rPr>
              <a:t>Pandas – For visualizing the data </a:t>
            </a:r>
          </a:p>
          <a:p>
            <a:pPr>
              <a:buAutoNum type="arabicPeriod"/>
            </a:pPr>
            <a:r>
              <a:rPr lang="en-IN" dirty="0" err="1" smtClean="0">
                <a:latin typeface="Arial" pitchFamily="34" charset="0"/>
                <a:cs typeface="Arial" pitchFamily="34" charset="0"/>
              </a:rPr>
              <a:t>Sci</a:t>
            </a:r>
            <a:r>
              <a:rPr lang="en-IN" dirty="0" smtClean="0">
                <a:latin typeface="Arial" pitchFamily="34" charset="0"/>
                <a:cs typeface="Arial" pitchFamily="34" charset="0"/>
              </a:rPr>
              <a:t>-kit learn – For the data cleansing techniques</a:t>
            </a:r>
          </a:p>
          <a:p>
            <a:pPr>
              <a:buAutoNum type="arabicPeriod"/>
            </a:pPr>
            <a:r>
              <a:rPr lang="en-IN" dirty="0" err="1" smtClean="0">
                <a:latin typeface="Arial" pitchFamily="34" charset="0"/>
                <a:cs typeface="Arial" pitchFamily="34" charset="0"/>
              </a:rPr>
              <a:t>Matplotlib</a:t>
            </a:r>
            <a:r>
              <a:rPr lang="en-IN" dirty="0" smtClean="0">
                <a:latin typeface="Arial" pitchFamily="34" charset="0"/>
                <a:cs typeface="Arial" pitchFamily="34" charset="0"/>
              </a:rPr>
              <a:t> – For plotting the map by the longitude and </a:t>
            </a:r>
            <a:r>
              <a:rPr lang="en-IN" dirty="0" err="1" smtClean="0">
                <a:latin typeface="Arial" pitchFamily="34" charset="0"/>
                <a:cs typeface="Arial" pitchFamily="34" charset="0"/>
              </a:rPr>
              <a:t>lattiude</a:t>
            </a:r>
            <a:r>
              <a:rPr lang="en-IN" dirty="0" smtClean="0">
                <a:latin typeface="Arial" pitchFamily="34" charset="0"/>
                <a:cs typeface="Arial" pitchFamily="34" charset="0"/>
              </a:rPr>
              <a:t> .</a:t>
            </a:r>
          </a:p>
          <a:p>
            <a:pPr>
              <a:buAutoNum type="arabicPeriod"/>
            </a:pPr>
            <a:r>
              <a:rPr lang="en-IN" dirty="0" smtClean="0">
                <a:latin typeface="Arial" pitchFamily="34" charset="0"/>
                <a:cs typeface="Arial" pitchFamily="34" charset="0"/>
              </a:rPr>
              <a:t>Folium – for map rendering and presentation of the map</a:t>
            </a:r>
          </a:p>
          <a:p>
            <a:pPr>
              <a:buAutoNum type="arabicPeriod"/>
            </a:pPr>
            <a:r>
              <a:rPr lang="en-IN" dirty="0" smtClean="0">
                <a:latin typeface="Arial" pitchFamily="34" charset="0"/>
                <a:cs typeface="Arial" pitchFamily="34" charset="0"/>
              </a:rPr>
              <a:t>Foursquare  API – For tracking the neighbourhood location and features of the city.</a:t>
            </a:r>
            <a:endParaRPr lang="en-IN" dirty="0">
              <a:latin typeface="Arial" pitchFamily="34" charset="0"/>
              <a:cs typeface="Arial" pitchFamily="34" charset="0"/>
            </a:endParaRPr>
          </a:p>
        </p:txBody>
      </p:sp>
    </p:spTree>
    <p:extLst>
      <p:ext uri="{BB962C8B-B14F-4D97-AF65-F5344CB8AC3E}">
        <p14:creationId xmlns:p14="http://schemas.microsoft.com/office/powerpoint/2010/main" val="2672287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Foursquare </a:t>
            </a:r>
            <a:r>
              <a:rPr lang="en-IN" dirty="0" err="1" smtClean="0"/>
              <a:t>api</a:t>
            </a:r>
            <a:r>
              <a:rPr lang="en-IN" dirty="0" smtClean="0"/>
              <a:t>: </a:t>
            </a:r>
            <a:endParaRPr lang="en-IN" dirty="0"/>
          </a:p>
        </p:txBody>
      </p:sp>
      <p:sp>
        <p:nvSpPr>
          <p:cNvPr id="3" name="Content Placeholder 2"/>
          <p:cNvSpPr>
            <a:spLocks noGrp="1"/>
          </p:cNvSpPr>
          <p:nvPr>
            <p:ph idx="1"/>
          </p:nvPr>
        </p:nvSpPr>
        <p:spPr/>
        <p:txBody>
          <a:bodyPr/>
          <a:lstStyle/>
          <a:p>
            <a:r>
              <a:rPr lang="en-US" dirty="0">
                <a:latin typeface="Arial" pitchFamily="34" charset="0"/>
                <a:cs typeface="Arial" pitchFamily="34" charset="0"/>
              </a:rPr>
              <a:t>The Foursquare Places API provides location based experiences with diverse information about venues, users, photos, and check-ins. The API supports real time access to places, Snap-to-Place that assigns users to </a:t>
            </a:r>
            <a:r>
              <a:rPr lang="en-US" dirty="0" smtClean="0">
                <a:latin typeface="Arial" pitchFamily="34" charset="0"/>
                <a:cs typeface="Arial" pitchFamily="34" charset="0"/>
              </a:rPr>
              <a:t>specific </a:t>
            </a:r>
            <a:r>
              <a:rPr lang="en-US" dirty="0">
                <a:latin typeface="Arial" pitchFamily="34" charset="0"/>
                <a:cs typeface="Arial" pitchFamily="34" charset="0"/>
              </a:rPr>
              <a:t>locations, and Geo-tag</a:t>
            </a:r>
            <a:r>
              <a:rPr lang="en-US" dirty="0" smtClean="0">
                <a:latin typeface="Arial" pitchFamily="34" charset="0"/>
                <a:cs typeface="Arial" pitchFamily="34" charset="0"/>
              </a:rPr>
              <a:t>.</a:t>
            </a:r>
          </a:p>
          <a:p>
            <a:r>
              <a:rPr lang="en-US" dirty="0" smtClean="0">
                <a:latin typeface="Arial" pitchFamily="34" charset="0"/>
                <a:cs typeface="Arial" pitchFamily="34" charset="0"/>
              </a:rPr>
              <a:t>Every user has its own and unique key called as private key and the secret key. Whenever any operation is performed the call to the API is must and every user has to follow these steps. </a:t>
            </a:r>
            <a:endParaRPr lang="en-IN" dirty="0">
              <a:latin typeface="Arial" pitchFamily="34" charset="0"/>
              <a:cs typeface="Arial" pitchFamily="34" charset="0"/>
            </a:endParaRPr>
          </a:p>
        </p:txBody>
      </p:sp>
    </p:spTree>
    <p:extLst>
      <p:ext uri="{BB962C8B-B14F-4D97-AF65-F5344CB8AC3E}">
        <p14:creationId xmlns:p14="http://schemas.microsoft.com/office/powerpoint/2010/main" val="4255643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Plotting of the map</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918" r="1532" b="5167"/>
          <a:stretch/>
        </p:blipFill>
        <p:spPr>
          <a:xfrm>
            <a:off x="243286" y="1268760"/>
            <a:ext cx="8721202" cy="3701782"/>
          </a:xfrm>
        </p:spPr>
      </p:pic>
    </p:spTree>
    <p:extLst>
      <p:ext uri="{BB962C8B-B14F-4D97-AF65-F5344CB8AC3E}">
        <p14:creationId xmlns:p14="http://schemas.microsoft.com/office/powerpoint/2010/main" val="193185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a:t>
            </a:r>
            <a:endParaRPr lang="en-IN" dirty="0"/>
          </a:p>
        </p:txBody>
      </p:sp>
      <p:sp>
        <p:nvSpPr>
          <p:cNvPr id="3" name="Content Placeholder 2"/>
          <p:cNvSpPr>
            <a:spLocks noGrp="1"/>
          </p:cNvSpPr>
          <p:nvPr>
            <p:ph idx="1"/>
          </p:nvPr>
        </p:nvSpPr>
        <p:spPr/>
        <p:txBody>
          <a:bodyPr/>
          <a:lstStyle/>
          <a:p>
            <a:r>
              <a:rPr lang="en-IN" dirty="0" smtClean="0">
                <a:latin typeface="Arial" pitchFamily="34" charset="0"/>
                <a:cs typeface="Arial" pitchFamily="34" charset="0"/>
              </a:rPr>
              <a:t>The above figure displays the clusters which are plotted on the map of new york city. </a:t>
            </a:r>
          </a:p>
          <a:p>
            <a:r>
              <a:rPr lang="en-IN" dirty="0" smtClean="0">
                <a:latin typeface="Arial" pitchFamily="34" charset="0"/>
                <a:cs typeface="Arial" pitchFamily="34" charset="0"/>
              </a:rPr>
              <a:t>Each cluster has the data and its own unique features which totally differ from each other. This clusters are close from one another and can be easily identified .</a:t>
            </a:r>
          </a:p>
          <a:p>
            <a:r>
              <a:rPr lang="en-IN" dirty="0" smtClean="0">
                <a:latin typeface="Arial" pitchFamily="34" charset="0"/>
                <a:cs typeface="Arial" pitchFamily="34" charset="0"/>
              </a:rPr>
              <a:t>When we take cursor on the cluster its shows us the name of the cluster and when clicked takes us to the cluster containing the data and the features of the cluster.  </a:t>
            </a:r>
          </a:p>
          <a:p>
            <a:r>
              <a:rPr lang="en-IN" dirty="0" smtClean="0">
                <a:latin typeface="Arial" pitchFamily="34" charset="0"/>
                <a:cs typeface="Arial" pitchFamily="34" charset="0"/>
              </a:rPr>
              <a:t> </a:t>
            </a:r>
            <a:endParaRPr lang="en-IN" dirty="0">
              <a:latin typeface="Arial" pitchFamily="34" charset="0"/>
              <a:cs typeface="Arial" pitchFamily="34" charset="0"/>
            </a:endParaRPr>
          </a:p>
        </p:txBody>
      </p:sp>
    </p:spTree>
    <p:extLst>
      <p:ext uri="{BB962C8B-B14F-4D97-AF65-F5344CB8AC3E}">
        <p14:creationId xmlns:p14="http://schemas.microsoft.com/office/powerpoint/2010/main" val="2053519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hot encoding </a:t>
            </a:r>
            <a:endParaRPr lang="en-IN" dirty="0"/>
          </a:p>
        </p:txBody>
      </p:sp>
      <p:sp>
        <p:nvSpPr>
          <p:cNvPr id="3" name="Content Placeholder 2"/>
          <p:cNvSpPr>
            <a:spLocks noGrp="1"/>
          </p:cNvSpPr>
          <p:nvPr>
            <p:ph idx="1"/>
          </p:nvPr>
        </p:nvSpPr>
        <p:spPr/>
        <p:txBody>
          <a:bodyPr/>
          <a:lstStyle/>
          <a:p>
            <a:pPr fontAlgn="base"/>
            <a:r>
              <a:rPr lang="en-US" dirty="0">
                <a:latin typeface="Arial" pitchFamily="34" charset="0"/>
                <a:cs typeface="Arial" pitchFamily="34" charset="0"/>
              </a:rPr>
              <a:t>A one hot encoding is a representation of categorical variables as binary vectors.</a:t>
            </a:r>
          </a:p>
          <a:p>
            <a:pPr fontAlgn="base"/>
            <a:r>
              <a:rPr lang="en-US" dirty="0">
                <a:latin typeface="Arial" pitchFamily="34" charset="0"/>
                <a:cs typeface="Arial" pitchFamily="34" charset="0"/>
              </a:rPr>
              <a:t>This first requires that the categorical values be mapped to integer values.</a:t>
            </a:r>
          </a:p>
          <a:p>
            <a:pPr fontAlgn="base"/>
            <a:r>
              <a:rPr lang="en-US" dirty="0">
                <a:latin typeface="Arial" pitchFamily="34" charset="0"/>
                <a:cs typeface="Arial" pitchFamily="34" charset="0"/>
              </a:rPr>
              <a:t>Then, each integer value is represented as a binary vector that is all zero values except the index of the integer, which is marked with a 1.</a:t>
            </a:r>
          </a:p>
          <a:p>
            <a:r>
              <a:rPr lang="en-IN" dirty="0" smtClean="0">
                <a:latin typeface="Arial" pitchFamily="34" charset="0"/>
                <a:cs typeface="Arial" pitchFamily="34" charset="0"/>
              </a:rPr>
              <a:t>The following figure shows the operation performed by us for the one hot encoding .</a:t>
            </a:r>
            <a:endParaRPr lang="en-IN" dirty="0">
              <a:latin typeface="Arial" pitchFamily="34" charset="0"/>
              <a:cs typeface="Arial" pitchFamily="34" charset="0"/>
            </a:endParaRPr>
          </a:p>
        </p:txBody>
      </p:sp>
    </p:spTree>
    <p:extLst>
      <p:ext uri="{BB962C8B-B14F-4D97-AF65-F5344CB8AC3E}">
        <p14:creationId xmlns:p14="http://schemas.microsoft.com/office/powerpoint/2010/main" val="187911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hot encoding by clause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160" r="1217" b="6111"/>
          <a:stretch/>
        </p:blipFill>
        <p:spPr>
          <a:xfrm>
            <a:off x="341542" y="1628800"/>
            <a:ext cx="8592959" cy="3312368"/>
          </a:xfrm>
        </p:spPr>
      </p:pic>
    </p:spTree>
    <p:extLst>
      <p:ext uri="{BB962C8B-B14F-4D97-AF65-F5344CB8AC3E}">
        <p14:creationId xmlns:p14="http://schemas.microsoft.com/office/powerpoint/2010/main" val="1060203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52</TotalTime>
  <Words>460</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NEW-York NEIGHBOURHOOD EXPLORATION</vt:lpstr>
      <vt:lpstr>INTRODUCTION  </vt:lpstr>
      <vt:lpstr>Data acquisition</vt:lpstr>
      <vt:lpstr>Libraries used: </vt:lpstr>
      <vt:lpstr>Foursquare api: </vt:lpstr>
      <vt:lpstr>Plotting of the map</vt:lpstr>
      <vt:lpstr>Description </vt:lpstr>
      <vt:lpstr>One hot encoding </vt:lpstr>
      <vt:lpstr>One hot encoding by clause</vt:lpstr>
      <vt:lpstr>Conclusion and future direction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NEW-York NEIGHBOURHOOD EXPLORATION</dc:title>
  <dc:creator>Garware</dc:creator>
  <cp:lastModifiedBy>Garware</cp:lastModifiedBy>
  <cp:revision>5</cp:revision>
  <dcterms:created xsi:type="dcterms:W3CDTF">2020-08-06T12:37:53Z</dcterms:created>
  <dcterms:modified xsi:type="dcterms:W3CDTF">2020-08-06T13:30:28Z</dcterms:modified>
</cp:coreProperties>
</file>