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9" r:id="rId3"/>
    <p:sldId id="257" r:id="rId4"/>
    <p:sldId id="258" r:id="rId5"/>
    <p:sldId id="260" r:id="rId6"/>
    <p:sldId id="261" r:id="rId7"/>
    <p:sldId id="263" r:id="rId8"/>
    <p:sldId id="262" r:id="rId9"/>
    <p:sldId id="264" r:id="rId10"/>
    <p:sldId id="265" r:id="rId11"/>
    <p:sldId id="266" r:id="rId12"/>
    <p:sldId id="267" r:id="rId13"/>
    <p:sldId id="268" r:id="rId14"/>
    <p:sldId id="292" r:id="rId15"/>
    <p:sldId id="270" r:id="rId16"/>
    <p:sldId id="271" r:id="rId17"/>
    <p:sldId id="290" r:id="rId18"/>
    <p:sldId id="291" r:id="rId19"/>
    <p:sldId id="269"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8"/>
    <p:restoredTop sz="94710"/>
  </p:normalViewPr>
  <p:slideViewPr>
    <p:cSldViewPr snapToGrid="0" snapToObjects="1">
      <p:cViewPr varScale="1">
        <p:scale>
          <a:sx n="145" d="100"/>
          <a:sy n="145"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6.png"/><Relationship Id="rId6" Type="http://schemas.openxmlformats.org/officeDocument/2006/relationships/image" Target="../media/image7.sv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2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svg"/><Relationship Id="rId1"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0.svg"/><Relationship Id="rId1" Type="http://schemas.openxmlformats.org/officeDocument/2006/relationships/image" Target="../media/image39.png"/><Relationship Id="rId6" Type="http://schemas.openxmlformats.org/officeDocument/2006/relationships/image" Target="../media/image34.svg"/><Relationship Id="rId5" Type="http://schemas.openxmlformats.org/officeDocument/2006/relationships/image" Target="../media/image41.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D188A-830B-41B5-B108-A66079789E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D283CF4-E146-4E9A-A289-AFB7CB77306F}">
      <dgm:prSet/>
      <dgm:spPr/>
      <dgm:t>
        <a:bodyPr/>
        <a:lstStyle/>
        <a:p>
          <a:pPr>
            <a:defRPr cap="all"/>
          </a:pPr>
          <a:r>
            <a:rPr lang="en-US"/>
            <a:t>Introduction</a:t>
          </a:r>
        </a:p>
      </dgm:t>
    </dgm:pt>
    <dgm:pt modelId="{1238970E-F57B-40ED-96C3-922CC3DA65C3}" type="parTrans" cxnId="{9907F6AE-AF22-43F3-B26D-0418B603B8E2}">
      <dgm:prSet/>
      <dgm:spPr/>
      <dgm:t>
        <a:bodyPr/>
        <a:lstStyle/>
        <a:p>
          <a:endParaRPr lang="en-US"/>
        </a:p>
      </dgm:t>
    </dgm:pt>
    <dgm:pt modelId="{0F2EF0AE-5F38-43F6-AEB8-F188E7F2E0C3}" type="sibTrans" cxnId="{9907F6AE-AF22-43F3-B26D-0418B603B8E2}">
      <dgm:prSet/>
      <dgm:spPr/>
      <dgm:t>
        <a:bodyPr/>
        <a:lstStyle/>
        <a:p>
          <a:endParaRPr lang="en-US"/>
        </a:p>
      </dgm:t>
    </dgm:pt>
    <dgm:pt modelId="{E0777EFA-6799-4ED7-88CF-18F0C386689D}">
      <dgm:prSet/>
      <dgm:spPr/>
      <dgm:t>
        <a:bodyPr/>
        <a:lstStyle/>
        <a:p>
          <a:pPr>
            <a:defRPr cap="all"/>
          </a:pPr>
          <a:r>
            <a:rPr lang="en-US"/>
            <a:t>Literature Review</a:t>
          </a:r>
        </a:p>
      </dgm:t>
    </dgm:pt>
    <dgm:pt modelId="{5C32845B-7640-472A-8EDE-3D07223454D6}" type="parTrans" cxnId="{A769E027-4FE1-440D-A03A-D121B49FEF13}">
      <dgm:prSet/>
      <dgm:spPr/>
      <dgm:t>
        <a:bodyPr/>
        <a:lstStyle/>
        <a:p>
          <a:endParaRPr lang="en-US"/>
        </a:p>
      </dgm:t>
    </dgm:pt>
    <dgm:pt modelId="{46DC68EC-5EE0-4102-B018-987D11464E35}" type="sibTrans" cxnId="{A769E027-4FE1-440D-A03A-D121B49FEF13}">
      <dgm:prSet/>
      <dgm:spPr/>
      <dgm:t>
        <a:bodyPr/>
        <a:lstStyle/>
        <a:p>
          <a:endParaRPr lang="en-US"/>
        </a:p>
      </dgm:t>
    </dgm:pt>
    <dgm:pt modelId="{FEEC3A8B-2ADB-474D-AB94-016B8B4D2EBB}">
      <dgm:prSet/>
      <dgm:spPr/>
      <dgm:t>
        <a:bodyPr/>
        <a:lstStyle/>
        <a:p>
          <a:pPr>
            <a:defRPr cap="all"/>
          </a:pPr>
          <a:r>
            <a:rPr lang="en-US"/>
            <a:t>Methodology</a:t>
          </a:r>
        </a:p>
      </dgm:t>
    </dgm:pt>
    <dgm:pt modelId="{1DE0911C-ED57-4AED-9676-77AFD767E1B2}" type="parTrans" cxnId="{EF40D295-1006-4993-A431-6EC452A4F4C4}">
      <dgm:prSet/>
      <dgm:spPr/>
      <dgm:t>
        <a:bodyPr/>
        <a:lstStyle/>
        <a:p>
          <a:endParaRPr lang="en-US"/>
        </a:p>
      </dgm:t>
    </dgm:pt>
    <dgm:pt modelId="{44CC73A3-A8FD-48F1-9398-DDE9B6888A08}" type="sibTrans" cxnId="{EF40D295-1006-4993-A431-6EC452A4F4C4}">
      <dgm:prSet/>
      <dgm:spPr/>
      <dgm:t>
        <a:bodyPr/>
        <a:lstStyle/>
        <a:p>
          <a:endParaRPr lang="en-US"/>
        </a:p>
      </dgm:t>
    </dgm:pt>
    <dgm:pt modelId="{BB03D976-0440-421D-8CD8-ACF054282C4A}">
      <dgm:prSet/>
      <dgm:spPr/>
      <dgm:t>
        <a:bodyPr/>
        <a:lstStyle/>
        <a:p>
          <a:pPr>
            <a:defRPr cap="all"/>
          </a:pPr>
          <a:r>
            <a:rPr lang="en-US"/>
            <a:t>Implementation</a:t>
          </a:r>
        </a:p>
      </dgm:t>
    </dgm:pt>
    <dgm:pt modelId="{E355BE5D-3AF1-42E0-B8D1-355B5D2A7CCB}" type="parTrans" cxnId="{91C7CA34-8740-4F3A-BB81-A6B3C32C0439}">
      <dgm:prSet/>
      <dgm:spPr/>
      <dgm:t>
        <a:bodyPr/>
        <a:lstStyle/>
        <a:p>
          <a:endParaRPr lang="en-US"/>
        </a:p>
      </dgm:t>
    </dgm:pt>
    <dgm:pt modelId="{F147E2A6-5D9E-4FA9-BB0A-73E272F443F3}" type="sibTrans" cxnId="{91C7CA34-8740-4F3A-BB81-A6B3C32C0439}">
      <dgm:prSet/>
      <dgm:spPr/>
      <dgm:t>
        <a:bodyPr/>
        <a:lstStyle/>
        <a:p>
          <a:endParaRPr lang="en-US"/>
        </a:p>
      </dgm:t>
    </dgm:pt>
    <dgm:pt modelId="{4D7ECD90-4161-4F0A-B512-791FDAEC243C}">
      <dgm:prSet/>
      <dgm:spPr/>
      <dgm:t>
        <a:bodyPr/>
        <a:lstStyle/>
        <a:p>
          <a:pPr>
            <a:defRPr cap="all"/>
          </a:pPr>
          <a:r>
            <a:rPr lang="en-US"/>
            <a:t>Results and Discussion</a:t>
          </a:r>
        </a:p>
      </dgm:t>
    </dgm:pt>
    <dgm:pt modelId="{51392912-06CE-4395-B9EE-EDBE62FE6EED}" type="parTrans" cxnId="{82D043C5-FE69-4DC0-A81D-03BFD4938F77}">
      <dgm:prSet/>
      <dgm:spPr/>
      <dgm:t>
        <a:bodyPr/>
        <a:lstStyle/>
        <a:p>
          <a:endParaRPr lang="en-US"/>
        </a:p>
      </dgm:t>
    </dgm:pt>
    <dgm:pt modelId="{D9D7494C-FD8C-4AAA-B0A9-6BBCE9AE37D1}" type="sibTrans" cxnId="{82D043C5-FE69-4DC0-A81D-03BFD4938F77}">
      <dgm:prSet/>
      <dgm:spPr/>
      <dgm:t>
        <a:bodyPr/>
        <a:lstStyle/>
        <a:p>
          <a:endParaRPr lang="en-US"/>
        </a:p>
      </dgm:t>
    </dgm:pt>
    <dgm:pt modelId="{BEE83B68-F32C-4FBD-AEF0-87BD63BD615F}">
      <dgm:prSet/>
      <dgm:spPr/>
      <dgm:t>
        <a:bodyPr/>
        <a:lstStyle/>
        <a:p>
          <a:pPr>
            <a:defRPr cap="all"/>
          </a:pPr>
          <a:r>
            <a:rPr lang="en-US"/>
            <a:t>Conculsion and Future Work</a:t>
          </a:r>
        </a:p>
      </dgm:t>
    </dgm:pt>
    <dgm:pt modelId="{E825F7C5-EC9D-46D0-81E2-C2853AA42195}" type="parTrans" cxnId="{F7704202-D0C0-41CD-BC0D-6B09F7D5D431}">
      <dgm:prSet/>
      <dgm:spPr/>
      <dgm:t>
        <a:bodyPr/>
        <a:lstStyle/>
        <a:p>
          <a:endParaRPr lang="en-US"/>
        </a:p>
      </dgm:t>
    </dgm:pt>
    <dgm:pt modelId="{B4D8741F-B242-42BB-BF15-4D0B17982E1D}" type="sibTrans" cxnId="{F7704202-D0C0-41CD-BC0D-6B09F7D5D431}">
      <dgm:prSet/>
      <dgm:spPr/>
      <dgm:t>
        <a:bodyPr/>
        <a:lstStyle/>
        <a:p>
          <a:endParaRPr lang="en-US"/>
        </a:p>
      </dgm:t>
    </dgm:pt>
    <dgm:pt modelId="{007CDF17-F5DB-48D0-B8DF-07321542CD79}">
      <dgm:prSet/>
      <dgm:spPr/>
      <dgm:t>
        <a:bodyPr/>
        <a:lstStyle/>
        <a:p>
          <a:pPr>
            <a:defRPr cap="all"/>
          </a:pPr>
          <a:r>
            <a:rPr lang="en-US"/>
            <a:t>References</a:t>
          </a:r>
        </a:p>
      </dgm:t>
    </dgm:pt>
    <dgm:pt modelId="{FA70D883-C7BA-45F9-A3A9-34D66BF0AAF6}" type="parTrans" cxnId="{FE834F0D-4DAF-4643-B9EE-4105734EB33D}">
      <dgm:prSet/>
      <dgm:spPr/>
      <dgm:t>
        <a:bodyPr/>
        <a:lstStyle/>
        <a:p>
          <a:endParaRPr lang="en-US"/>
        </a:p>
      </dgm:t>
    </dgm:pt>
    <dgm:pt modelId="{897AEEF9-8F57-46F4-8AA8-BAF347A41913}" type="sibTrans" cxnId="{FE834F0D-4DAF-4643-B9EE-4105734EB33D}">
      <dgm:prSet/>
      <dgm:spPr/>
      <dgm:t>
        <a:bodyPr/>
        <a:lstStyle/>
        <a:p>
          <a:endParaRPr lang="en-US"/>
        </a:p>
      </dgm:t>
    </dgm:pt>
    <dgm:pt modelId="{5DE7E1E7-6BB2-45E6-8EDD-1DFD32598707}" type="pres">
      <dgm:prSet presAssocID="{D9BD188A-830B-41B5-B108-A66079789EC8}" presName="root" presStyleCnt="0">
        <dgm:presLayoutVars>
          <dgm:dir/>
          <dgm:resizeHandles val="exact"/>
        </dgm:presLayoutVars>
      </dgm:prSet>
      <dgm:spPr/>
    </dgm:pt>
    <dgm:pt modelId="{89F010C3-060C-4014-8308-5130862BB6D3}" type="pres">
      <dgm:prSet presAssocID="{DD283CF4-E146-4E9A-A289-AFB7CB77306F}" presName="compNode" presStyleCnt="0"/>
      <dgm:spPr/>
    </dgm:pt>
    <dgm:pt modelId="{0B5C7169-E3FE-44BB-BECB-2FAB706FA4CF}" type="pres">
      <dgm:prSet presAssocID="{DD283CF4-E146-4E9A-A289-AFB7CB77306F}" presName="iconBgRect" presStyleLbl="bgShp" presStyleIdx="0" presStyleCnt="7"/>
      <dgm:spPr/>
    </dgm:pt>
    <dgm:pt modelId="{A3A00CE8-E97D-4836-A1C1-7593B255863B}" type="pres">
      <dgm:prSet presAssocID="{DD283CF4-E146-4E9A-A289-AFB7CB77306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B09D0CE1-2F3C-49F9-BD4C-0175457694A0}" type="pres">
      <dgm:prSet presAssocID="{DD283CF4-E146-4E9A-A289-AFB7CB77306F}" presName="spaceRect" presStyleCnt="0"/>
      <dgm:spPr/>
    </dgm:pt>
    <dgm:pt modelId="{3633FC4C-D12F-466F-B7FC-4FF4DD78D1CE}" type="pres">
      <dgm:prSet presAssocID="{DD283CF4-E146-4E9A-A289-AFB7CB77306F}" presName="textRect" presStyleLbl="revTx" presStyleIdx="0" presStyleCnt="7">
        <dgm:presLayoutVars>
          <dgm:chMax val="1"/>
          <dgm:chPref val="1"/>
        </dgm:presLayoutVars>
      </dgm:prSet>
      <dgm:spPr/>
    </dgm:pt>
    <dgm:pt modelId="{875826AB-0120-4E23-8E63-45154843082F}" type="pres">
      <dgm:prSet presAssocID="{0F2EF0AE-5F38-43F6-AEB8-F188E7F2E0C3}" presName="sibTrans" presStyleCnt="0"/>
      <dgm:spPr/>
    </dgm:pt>
    <dgm:pt modelId="{D1439814-EC60-44A0-AF96-22693DE76769}" type="pres">
      <dgm:prSet presAssocID="{E0777EFA-6799-4ED7-88CF-18F0C386689D}" presName="compNode" presStyleCnt="0"/>
      <dgm:spPr/>
    </dgm:pt>
    <dgm:pt modelId="{65774016-432A-4843-B5DE-BD8C99D8A42C}" type="pres">
      <dgm:prSet presAssocID="{E0777EFA-6799-4ED7-88CF-18F0C386689D}" presName="iconBgRect" presStyleLbl="bgShp" presStyleIdx="1" presStyleCnt="7"/>
      <dgm:spPr/>
    </dgm:pt>
    <dgm:pt modelId="{03A1BFC3-802D-479D-A0D7-344803401415}" type="pres">
      <dgm:prSet presAssocID="{E0777EFA-6799-4ED7-88CF-18F0C386689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FA78BCE-E04D-4D4E-A5C2-BC464EBACABB}" type="pres">
      <dgm:prSet presAssocID="{E0777EFA-6799-4ED7-88CF-18F0C386689D}" presName="spaceRect" presStyleCnt="0"/>
      <dgm:spPr/>
    </dgm:pt>
    <dgm:pt modelId="{15F26E0C-B7CD-40DC-9209-3D9C2EFAB10A}" type="pres">
      <dgm:prSet presAssocID="{E0777EFA-6799-4ED7-88CF-18F0C386689D}" presName="textRect" presStyleLbl="revTx" presStyleIdx="1" presStyleCnt="7">
        <dgm:presLayoutVars>
          <dgm:chMax val="1"/>
          <dgm:chPref val="1"/>
        </dgm:presLayoutVars>
      </dgm:prSet>
      <dgm:spPr/>
    </dgm:pt>
    <dgm:pt modelId="{C7CCE23B-75BE-4D32-9AD5-64A510BDDFD7}" type="pres">
      <dgm:prSet presAssocID="{46DC68EC-5EE0-4102-B018-987D11464E35}" presName="sibTrans" presStyleCnt="0"/>
      <dgm:spPr/>
    </dgm:pt>
    <dgm:pt modelId="{C88D11B7-4DFF-4604-A0B5-32A05BB8A483}" type="pres">
      <dgm:prSet presAssocID="{FEEC3A8B-2ADB-474D-AB94-016B8B4D2EBB}" presName="compNode" presStyleCnt="0"/>
      <dgm:spPr/>
    </dgm:pt>
    <dgm:pt modelId="{B1376868-C938-4A7C-987D-3D517077323B}" type="pres">
      <dgm:prSet presAssocID="{FEEC3A8B-2ADB-474D-AB94-016B8B4D2EBB}" presName="iconBgRect" presStyleLbl="bgShp" presStyleIdx="2" presStyleCnt="7"/>
      <dgm:spPr/>
    </dgm:pt>
    <dgm:pt modelId="{D3564C57-7076-4926-8F3B-509238FB54AF}" type="pres">
      <dgm:prSet presAssocID="{FEEC3A8B-2ADB-474D-AB94-016B8B4D2EB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424EC86-1961-423F-8675-D20EB34476DA}" type="pres">
      <dgm:prSet presAssocID="{FEEC3A8B-2ADB-474D-AB94-016B8B4D2EBB}" presName="spaceRect" presStyleCnt="0"/>
      <dgm:spPr/>
    </dgm:pt>
    <dgm:pt modelId="{2E9EC0EB-EA11-48CF-8A78-CC9FD34F2992}" type="pres">
      <dgm:prSet presAssocID="{FEEC3A8B-2ADB-474D-AB94-016B8B4D2EBB}" presName="textRect" presStyleLbl="revTx" presStyleIdx="2" presStyleCnt="7">
        <dgm:presLayoutVars>
          <dgm:chMax val="1"/>
          <dgm:chPref val="1"/>
        </dgm:presLayoutVars>
      </dgm:prSet>
      <dgm:spPr/>
    </dgm:pt>
    <dgm:pt modelId="{859ED22C-B3C9-4933-A468-433426039496}" type="pres">
      <dgm:prSet presAssocID="{44CC73A3-A8FD-48F1-9398-DDE9B6888A08}" presName="sibTrans" presStyleCnt="0"/>
      <dgm:spPr/>
    </dgm:pt>
    <dgm:pt modelId="{F4C24602-4E42-4421-8D7D-FB3A5339E6CF}" type="pres">
      <dgm:prSet presAssocID="{BB03D976-0440-421D-8CD8-ACF054282C4A}" presName="compNode" presStyleCnt="0"/>
      <dgm:spPr/>
    </dgm:pt>
    <dgm:pt modelId="{08AA4251-2810-47A6-A544-EE7345C7FA10}" type="pres">
      <dgm:prSet presAssocID="{BB03D976-0440-421D-8CD8-ACF054282C4A}" presName="iconBgRect" presStyleLbl="bgShp" presStyleIdx="3" presStyleCnt="7"/>
      <dgm:spPr/>
    </dgm:pt>
    <dgm:pt modelId="{1C5A1853-5923-4F99-93F1-EED05714F77B}" type="pres">
      <dgm:prSet presAssocID="{BB03D976-0440-421D-8CD8-ACF054282C4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14BF0B50-E478-4E63-947A-6872BE5B3E1A}" type="pres">
      <dgm:prSet presAssocID="{BB03D976-0440-421D-8CD8-ACF054282C4A}" presName="spaceRect" presStyleCnt="0"/>
      <dgm:spPr/>
    </dgm:pt>
    <dgm:pt modelId="{5F6374C3-099A-4601-94BA-73D27499CE8F}" type="pres">
      <dgm:prSet presAssocID="{BB03D976-0440-421D-8CD8-ACF054282C4A}" presName="textRect" presStyleLbl="revTx" presStyleIdx="3" presStyleCnt="7">
        <dgm:presLayoutVars>
          <dgm:chMax val="1"/>
          <dgm:chPref val="1"/>
        </dgm:presLayoutVars>
      </dgm:prSet>
      <dgm:spPr/>
    </dgm:pt>
    <dgm:pt modelId="{59B1D3DD-56CF-4755-991C-010EE57D8DC2}" type="pres">
      <dgm:prSet presAssocID="{F147E2A6-5D9E-4FA9-BB0A-73E272F443F3}" presName="sibTrans" presStyleCnt="0"/>
      <dgm:spPr/>
    </dgm:pt>
    <dgm:pt modelId="{3F3E4245-1652-4B36-9362-A5E81D63AA56}" type="pres">
      <dgm:prSet presAssocID="{4D7ECD90-4161-4F0A-B512-791FDAEC243C}" presName="compNode" presStyleCnt="0"/>
      <dgm:spPr/>
    </dgm:pt>
    <dgm:pt modelId="{2CE53E01-9BDF-422B-B168-6E374CC20E43}" type="pres">
      <dgm:prSet presAssocID="{4D7ECD90-4161-4F0A-B512-791FDAEC243C}" presName="iconBgRect" presStyleLbl="bgShp" presStyleIdx="4" presStyleCnt="7"/>
      <dgm:spPr/>
    </dgm:pt>
    <dgm:pt modelId="{78EAC117-9803-4135-94F3-8581D4F4F19A}" type="pres">
      <dgm:prSet presAssocID="{4D7ECD90-4161-4F0A-B512-791FDAEC243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4136AFB-D367-4E1F-A2CE-AE7ED5FA0238}" type="pres">
      <dgm:prSet presAssocID="{4D7ECD90-4161-4F0A-B512-791FDAEC243C}" presName="spaceRect" presStyleCnt="0"/>
      <dgm:spPr/>
    </dgm:pt>
    <dgm:pt modelId="{02DB6F26-E336-42EA-8B17-BBA1A8FC8795}" type="pres">
      <dgm:prSet presAssocID="{4D7ECD90-4161-4F0A-B512-791FDAEC243C}" presName="textRect" presStyleLbl="revTx" presStyleIdx="4" presStyleCnt="7">
        <dgm:presLayoutVars>
          <dgm:chMax val="1"/>
          <dgm:chPref val="1"/>
        </dgm:presLayoutVars>
      </dgm:prSet>
      <dgm:spPr/>
    </dgm:pt>
    <dgm:pt modelId="{E871C0D1-F0D2-4CEE-A3AA-2ECA41B1AF0F}" type="pres">
      <dgm:prSet presAssocID="{D9D7494C-FD8C-4AAA-B0A9-6BBCE9AE37D1}" presName="sibTrans" presStyleCnt="0"/>
      <dgm:spPr/>
    </dgm:pt>
    <dgm:pt modelId="{5370BFCF-1BE7-41A3-AD63-56C482D8BA8D}" type="pres">
      <dgm:prSet presAssocID="{BEE83B68-F32C-4FBD-AEF0-87BD63BD615F}" presName="compNode" presStyleCnt="0"/>
      <dgm:spPr/>
    </dgm:pt>
    <dgm:pt modelId="{D9DED4AB-1B7F-41EA-902E-CB79279344B6}" type="pres">
      <dgm:prSet presAssocID="{BEE83B68-F32C-4FBD-AEF0-87BD63BD615F}" presName="iconBgRect" presStyleLbl="bgShp" presStyleIdx="5" presStyleCnt="7"/>
      <dgm:spPr/>
    </dgm:pt>
    <dgm:pt modelId="{4ECA217A-B5DD-4A1B-81DF-677F8EB4601C}" type="pres">
      <dgm:prSet presAssocID="{BEE83B68-F32C-4FBD-AEF0-87BD63BD615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iefcase"/>
        </a:ext>
      </dgm:extLst>
    </dgm:pt>
    <dgm:pt modelId="{41809856-F32E-4A6D-A4F0-C014C6B0E333}" type="pres">
      <dgm:prSet presAssocID="{BEE83B68-F32C-4FBD-AEF0-87BD63BD615F}" presName="spaceRect" presStyleCnt="0"/>
      <dgm:spPr/>
    </dgm:pt>
    <dgm:pt modelId="{30953640-0E5F-48D1-AB18-DFCF59A2BBA7}" type="pres">
      <dgm:prSet presAssocID="{BEE83B68-F32C-4FBD-AEF0-87BD63BD615F}" presName="textRect" presStyleLbl="revTx" presStyleIdx="5" presStyleCnt="7">
        <dgm:presLayoutVars>
          <dgm:chMax val="1"/>
          <dgm:chPref val="1"/>
        </dgm:presLayoutVars>
      </dgm:prSet>
      <dgm:spPr/>
    </dgm:pt>
    <dgm:pt modelId="{459E7DA1-971D-485E-98CE-96E63FFAF9CA}" type="pres">
      <dgm:prSet presAssocID="{B4D8741F-B242-42BB-BF15-4D0B17982E1D}" presName="sibTrans" presStyleCnt="0"/>
      <dgm:spPr/>
    </dgm:pt>
    <dgm:pt modelId="{2B29B5CE-E6C4-4155-9FBC-B1F5854A9C4F}" type="pres">
      <dgm:prSet presAssocID="{007CDF17-F5DB-48D0-B8DF-07321542CD79}" presName="compNode" presStyleCnt="0"/>
      <dgm:spPr/>
    </dgm:pt>
    <dgm:pt modelId="{749FDEE0-7C38-46D5-BF77-0D4B0F271E86}" type="pres">
      <dgm:prSet presAssocID="{007CDF17-F5DB-48D0-B8DF-07321542CD79}" presName="iconBgRect" presStyleLbl="bgShp" presStyleIdx="6" presStyleCnt="7"/>
      <dgm:spPr/>
    </dgm:pt>
    <dgm:pt modelId="{CD33C448-9307-40BB-B671-5D7185969CBD}" type="pres">
      <dgm:prSet presAssocID="{007CDF17-F5DB-48D0-B8DF-07321542CD7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Book"/>
        </a:ext>
      </dgm:extLst>
    </dgm:pt>
    <dgm:pt modelId="{64CE502A-C1C6-4902-B006-E7188B966F3F}" type="pres">
      <dgm:prSet presAssocID="{007CDF17-F5DB-48D0-B8DF-07321542CD79}" presName="spaceRect" presStyleCnt="0"/>
      <dgm:spPr/>
    </dgm:pt>
    <dgm:pt modelId="{24ECE8FD-CB51-48E5-94D4-6FE81BC935CD}" type="pres">
      <dgm:prSet presAssocID="{007CDF17-F5DB-48D0-B8DF-07321542CD79}" presName="textRect" presStyleLbl="revTx" presStyleIdx="6" presStyleCnt="7">
        <dgm:presLayoutVars>
          <dgm:chMax val="1"/>
          <dgm:chPref val="1"/>
        </dgm:presLayoutVars>
      </dgm:prSet>
      <dgm:spPr/>
    </dgm:pt>
  </dgm:ptLst>
  <dgm:cxnLst>
    <dgm:cxn modelId="{F7704202-D0C0-41CD-BC0D-6B09F7D5D431}" srcId="{D9BD188A-830B-41B5-B108-A66079789EC8}" destId="{BEE83B68-F32C-4FBD-AEF0-87BD63BD615F}" srcOrd="5" destOrd="0" parTransId="{E825F7C5-EC9D-46D0-81E2-C2853AA42195}" sibTransId="{B4D8741F-B242-42BB-BF15-4D0B17982E1D}"/>
    <dgm:cxn modelId="{2318630C-DEEE-4265-BDB1-515F3D6E2BA4}" type="presOf" srcId="{4D7ECD90-4161-4F0A-B512-791FDAEC243C}" destId="{02DB6F26-E336-42EA-8B17-BBA1A8FC8795}" srcOrd="0" destOrd="0" presId="urn:microsoft.com/office/officeart/2018/5/layout/IconCircleLabelList"/>
    <dgm:cxn modelId="{FE834F0D-4DAF-4643-B9EE-4105734EB33D}" srcId="{D9BD188A-830B-41B5-B108-A66079789EC8}" destId="{007CDF17-F5DB-48D0-B8DF-07321542CD79}" srcOrd="6" destOrd="0" parTransId="{FA70D883-C7BA-45F9-A3A9-34D66BF0AAF6}" sibTransId="{897AEEF9-8F57-46F4-8AA8-BAF347A41913}"/>
    <dgm:cxn modelId="{A769E027-4FE1-440D-A03A-D121B49FEF13}" srcId="{D9BD188A-830B-41B5-B108-A66079789EC8}" destId="{E0777EFA-6799-4ED7-88CF-18F0C386689D}" srcOrd="1" destOrd="0" parTransId="{5C32845B-7640-472A-8EDE-3D07223454D6}" sibTransId="{46DC68EC-5EE0-4102-B018-987D11464E35}"/>
    <dgm:cxn modelId="{8AFDD033-F4B0-4A45-8FB9-8F16233DC32C}" type="presOf" srcId="{D9BD188A-830B-41B5-B108-A66079789EC8}" destId="{5DE7E1E7-6BB2-45E6-8EDD-1DFD32598707}" srcOrd="0" destOrd="0" presId="urn:microsoft.com/office/officeart/2018/5/layout/IconCircleLabelList"/>
    <dgm:cxn modelId="{91C7CA34-8740-4F3A-BB81-A6B3C32C0439}" srcId="{D9BD188A-830B-41B5-B108-A66079789EC8}" destId="{BB03D976-0440-421D-8CD8-ACF054282C4A}" srcOrd="3" destOrd="0" parTransId="{E355BE5D-3AF1-42E0-B8D1-355B5D2A7CCB}" sibTransId="{F147E2A6-5D9E-4FA9-BB0A-73E272F443F3}"/>
    <dgm:cxn modelId="{FFAF1C38-6E5F-4EBC-87A4-822C0889E4F1}" type="presOf" srcId="{FEEC3A8B-2ADB-474D-AB94-016B8B4D2EBB}" destId="{2E9EC0EB-EA11-48CF-8A78-CC9FD34F2992}" srcOrd="0" destOrd="0" presId="urn:microsoft.com/office/officeart/2018/5/layout/IconCircleLabelList"/>
    <dgm:cxn modelId="{5949D83E-4613-4F74-8DD8-475BC8F83D97}" type="presOf" srcId="{DD283CF4-E146-4E9A-A289-AFB7CB77306F}" destId="{3633FC4C-D12F-466F-B7FC-4FF4DD78D1CE}" srcOrd="0" destOrd="0" presId="urn:microsoft.com/office/officeart/2018/5/layout/IconCircleLabelList"/>
    <dgm:cxn modelId="{E107DA70-2122-4272-AD85-6CAE80615607}" type="presOf" srcId="{BB03D976-0440-421D-8CD8-ACF054282C4A}" destId="{5F6374C3-099A-4601-94BA-73D27499CE8F}" srcOrd="0" destOrd="0" presId="urn:microsoft.com/office/officeart/2018/5/layout/IconCircleLabelList"/>
    <dgm:cxn modelId="{C7616884-213C-4E6F-A6B7-816EA189FAAF}" type="presOf" srcId="{007CDF17-F5DB-48D0-B8DF-07321542CD79}" destId="{24ECE8FD-CB51-48E5-94D4-6FE81BC935CD}" srcOrd="0" destOrd="0" presId="urn:microsoft.com/office/officeart/2018/5/layout/IconCircleLabelList"/>
    <dgm:cxn modelId="{61E5C98B-38FB-4C7D-A639-D313F8F9B93F}" type="presOf" srcId="{E0777EFA-6799-4ED7-88CF-18F0C386689D}" destId="{15F26E0C-B7CD-40DC-9209-3D9C2EFAB10A}" srcOrd="0" destOrd="0" presId="urn:microsoft.com/office/officeart/2018/5/layout/IconCircleLabelList"/>
    <dgm:cxn modelId="{EF40D295-1006-4993-A431-6EC452A4F4C4}" srcId="{D9BD188A-830B-41B5-B108-A66079789EC8}" destId="{FEEC3A8B-2ADB-474D-AB94-016B8B4D2EBB}" srcOrd="2" destOrd="0" parTransId="{1DE0911C-ED57-4AED-9676-77AFD767E1B2}" sibTransId="{44CC73A3-A8FD-48F1-9398-DDE9B6888A08}"/>
    <dgm:cxn modelId="{4B7AAAA2-7935-4AB8-87AB-314BF92C0E6D}" type="presOf" srcId="{BEE83B68-F32C-4FBD-AEF0-87BD63BD615F}" destId="{30953640-0E5F-48D1-AB18-DFCF59A2BBA7}" srcOrd="0" destOrd="0" presId="urn:microsoft.com/office/officeart/2018/5/layout/IconCircleLabelList"/>
    <dgm:cxn modelId="{9907F6AE-AF22-43F3-B26D-0418B603B8E2}" srcId="{D9BD188A-830B-41B5-B108-A66079789EC8}" destId="{DD283CF4-E146-4E9A-A289-AFB7CB77306F}" srcOrd="0" destOrd="0" parTransId="{1238970E-F57B-40ED-96C3-922CC3DA65C3}" sibTransId="{0F2EF0AE-5F38-43F6-AEB8-F188E7F2E0C3}"/>
    <dgm:cxn modelId="{82D043C5-FE69-4DC0-A81D-03BFD4938F77}" srcId="{D9BD188A-830B-41B5-B108-A66079789EC8}" destId="{4D7ECD90-4161-4F0A-B512-791FDAEC243C}" srcOrd="4" destOrd="0" parTransId="{51392912-06CE-4395-B9EE-EDBE62FE6EED}" sibTransId="{D9D7494C-FD8C-4AAA-B0A9-6BBCE9AE37D1}"/>
    <dgm:cxn modelId="{23CF2481-6EB4-4815-8AF3-8D04401258CE}" type="presParOf" srcId="{5DE7E1E7-6BB2-45E6-8EDD-1DFD32598707}" destId="{89F010C3-060C-4014-8308-5130862BB6D3}" srcOrd="0" destOrd="0" presId="urn:microsoft.com/office/officeart/2018/5/layout/IconCircleLabelList"/>
    <dgm:cxn modelId="{D8151B6A-68BF-4815-A850-BF393C52C118}" type="presParOf" srcId="{89F010C3-060C-4014-8308-5130862BB6D3}" destId="{0B5C7169-E3FE-44BB-BECB-2FAB706FA4CF}" srcOrd="0" destOrd="0" presId="urn:microsoft.com/office/officeart/2018/5/layout/IconCircleLabelList"/>
    <dgm:cxn modelId="{F71C1B14-7E09-47A9-9A10-D62C8DD84F66}" type="presParOf" srcId="{89F010C3-060C-4014-8308-5130862BB6D3}" destId="{A3A00CE8-E97D-4836-A1C1-7593B255863B}" srcOrd="1" destOrd="0" presId="urn:microsoft.com/office/officeart/2018/5/layout/IconCircleLabelList"/>
    <dgm:cxn modelId="{EF8F8AAE-D38A-4361-A5A1-A1E24EEFD79C}" type="presParOf" srcId="{89F010C3-060C-4014-8308-5130862BB6D3}" destId="{B09D0CE1-2F3C-49F9-BD4C-0175457694A0}" srcOrd="2" destOrd="0" presId="urn:microsoft.com/office/officeart/2018/5/layout/IconCircleLabelList"/>
    <dgm:cxn modelId="{4E4495B6-860B-492D-B584-754731F96D4A}" type="presParOf" srcId="{89F010C3-060C-4014-8308-5130862BB6D3}" destId="{3633FC4C-D12F-466F-B7FC-4FF4DD78D1CE}" srcOrd="3" destOrd="0" presId="urn:microsoft.com/office/officeart/2018/5/layout/IconCircleLabelList"/>
    <dgm:cxn modelId="{CD806860-4915-4A4E-8A87-88DB901CDD87}" type="presParOf" srcId="{5DE7E1E7-6BB2-45E6-8EDD-1DFD32598707}" destId="{875826AB-0120-4E23-8E63-45154843082F}" srcOrd="1" destOrd="0" presId="urn:microsoft.com/office/officeart/2018/5/layout/IconCircleLabelList"/>
    <dgm:cxn modelId="{92ACF79C-CB16-414C-BCBD-BF8F91EDEB2A}" type="presParOf" srcId="{5DE7E1E7-6BB2-45E6-8EDD-1DFD32598707}" destId="{D1439814-EC60-44A0-AF96-22693DE76769}" srcOrd="2" destOrd="0" presId="urn:microsoft.com/office/officeart/2018/5/layout/IconCircleLabelList"/>
    <dgm:cxn modelId="{E8EF4A5F-F7C7-49FD-A85D-255F8D0C59EE}" type="presParOf" srcId="{D1439814-EC60-44A0-AF96-22693DE76769}" destId="{65774016-432A-4843-B5DE-BD8C99D8A42C}" srcOrd="0" destOrd="0" presId="urn:microsoft.com/office/officeart/2018/5/layout/IconCircleLabelList"/>
    <dgm:cxn modelId="{AEAD4F7F-11AC-439A-995E-CCB2E46D7380}" type="presParOf" srcId="{D1439814-EC60-44A0-AF96-22693DE76769}" destId="{03A1BFC3-802D-479D-A0D7-344803401415}" srcOrd="1" destOrd="0" presId="urn:microsoft.com/office/officeart/2018/5/layout/IconCircleLabelList"/>
    <dgm:cxn modelId="{D75719C2-11C4-43E9-A47D-EC57C5ABBDA1}" type="presParOf" srcId="{D1439814-EC60-44A0-AF96-22693DE76769}" destId="{FFA78BCE-E04D-4D4E-A5C2-BC464EBACABB}" srcOrd="2" destOrd="0" presId="urn:microsoft.com/office/officeart/2018/5/layout/IconCircleLabelList"/>
    <dgm:cxn modelId="{90A3DA2B-4B06-4DE5-8214-22D0AF3911EC}" type="presParOf" srcId="{D1439814-EC60-44A0-AF96-22693DE76769}" destId="{15F26E0C-B7CD-40DC-9209-3D9C2EFAB10A}" srcOrd="3" destOrd="0" presId="urn:microsoft.com/office/officeart/2018/5/layout/IconCircleLabelList"/>
    <dgm:cxn modelId="{CC435B0C-292D-4F60-9058-941BA246B3C1}" type="presParOf" srcId="{5DE7E1E7-6BB2-45E6-8EDD-1DFD32598707}" destId="{C7CCE23B-75BE-4D32-9AD5-64A510BDDFD7}" srcOrd="3" destOrd="0" presId="urn:microsoft.com/office/officeart/2018/5/layout/IconCircleLabelList"/>
    <dgm:cxn modelId="{9BA095E4-1036-4377-97CE-F5390F430E4D}" type="presParOf" srcId="{5DE7E1E7-6BB2-45E6-8EDD-1DFD32598707}" destId="{C88D11B7-4DFF-4604-A0B5-32A05BB8A483}" srcOrd="4" destOrd="0" presId="urn:microsoft.com/office/officeart/2018/5/layout/IconCircleLabelList"/>
    <dgm:cxn modelId="{7530F70B-FBC3-4471-8515-701359E1B954}" type="presParOf" srcId="{C88D11B7-4DFF-4604-A0B5-32A05BB8A483}" destId="{B1376868-C938-4A7C-987D-3D517077323B}" srcOrd="0" destOrd="0" presId="urn:microsoft.com/office/officeart/2018/5/layout/IconCircleLabelList"/>
    <dgm:cxn modelId="{EA83BA9F-4B30-4686-8FA7-0473E8917068}" type="presParOf" srcId="{C88D11B7-4DFF-4604-A0B5-32A05BB8A483}" destId="{D3564C57-7076-4926-8F3B-509238FB54AF}" srcOrd="1" destOrd="0" presId="urn:microsoft.com/office/officeart/2018/5/layout/IconCircleLabelList"/>
    <dgm:cxn modelId="{F9A7E721-E013-49A8-8EC4-7DB9FC9EB7FC}" type="presParOf" srcId="{C88D11B7-4DFF-4604-A0B5-32A05BB8A483}" destId="{3424EC86-1961-423F-8675-D20EB34476DA}" srcOrd="2" destOrd="0" presId="urn:microsoft.com/office/officeart/2018/5/layout/IconCircleLabelList"/>
    <dgm:cxn modelId="{974FA745-A8FA-489D-BA25-531DC63631C7}" type="presParOf" srcId="{C88D11B7-4DFF-4604-A0B5-32A05BB8A483}" destId="{2E9EC0EB-EA11-48CF-8A78-CC9FD34F2992}" srcOrd="3" destOrd="0" presId="urn:microsoft.com/office/officeart/2018/5/layout/IconCircleLabelList"/>
    <dgm:cxn modelId="{F4CFD1DF-DCF6-439F-B98D-D19839992E1E}" type="presParOf" srcId="{5DE7E1E7-6BB2-45E6-8EDD-1DFD32598707}" destId="{859ED22C-B3C9-4933-A468-433426039496}" srcOrd="5" destOrd="0" presId="urn:microsoft.com/office/officeart/2018/5/layout/IconCircleLabelList"/>
    <dgm:cxn modelId="{20E2868A-9FD3-4B92-A57A-AE3DB88926CC}" type="presParOf" srcId="{5DE7E1E7-6BB2-45E6-8EDD-1DFD32598707}" destId="{F4C24602-4E42-4421-8D7D-FB3A5339E6CF}" srcOrd="6" destOrd="0" presId="urn:microsoft.com/office/officeart/2018/5/layout/IconCircleLabelList"/>
    <dgm:cxn modelId="{FDF086AB-85C3-40BF-8EF6-377E8412E9B2}" type="presParOf" srcId="{F4C24602-4E42-4421-8D7D-FB3A5339E6CF}" destId="{08AA4251-2810-47A6-A544-EE7345C7FA10}" srcOrd="0" destOrd="0" presId="urn:microsoft.com/office/officeart/2018/5/layout/IconCircleLabelList"/>
    <dgm:cxn modelId="{6E28AFF0-9CB5-4AC7-86C2-AA01D48056CD}" type="presParOf" srcId="{F4C24602-4E42-4421-8D7D-FB3A5339E6CF}" destId="{1C5A1853-5923-4F99-93F1-EED05714F77B}" srcOrd="1" destOrd="0" presId="urn:microsoft.com/office/officeart/2018/5/layout/IconCircleLabelList"/>
    <dgm:cxn modelId="{56C60E8E-656D-466D-BAFA-C6090FD37809}" type="presParOf" srcId="{F4C24602-4E42-4421-8D7D-FB3A5339E6CF}" destId="{14BF0B50-E478-4E63-947A-6872BE5B3E1A}" srcOrd="2" destOrd="0" presId="urn:microsoft.com/office/officeart/2018/5/layout/IconCircleLabelList"/>
    <dgm:cxn modelId="{E604B862-C7C6-4F46-8D6C-169102C9267D}" type="presParOf" srcId="{F4C24602-4E42-4421-8D7D-FB3A5339E6CF}" destId="{5F6374C3-099A-4601-94BA-73D27499CE8F}" srcOrd="3" destOrd="0" presId="urn:microsoft.com/office/officeart/2018/5/layout/IconCircleLabelList"/>
    <dgm:cxn modelId="{C34D2D7A-F761-4D41-9864-9978E5F10B0F}" type="presParOf" srcId="{5DE7E1E7-6BB2-45E6-8EDD-1DFD32598707}" destId="{59B1D3DD-56CF-4755-991C-010EE57D8DC2}" srcOrd="7" destOrd="0" presId="urn:microsoft.com/office/officeart/2018/5/layout/IconCircleLabelList"/>
    <dgm:cxn modelId="{F18B3819-DA56-4EDD-A77D-E51CC8E7A78D}" type="presParOf" srcId="{5DE7E1E7-6BB2-45E6-8EDD-1DFD32598707}" destId="{3F3E4245-1652-4B36-9362-A5E81D63AA56}" srcOrd="8" destOrd="0" presId="urn:microsoft.com/office/officeart/2018/5/layout/IconCircleLabelList"/>
    <dgm:cxn modelId="{97FE0D44-CE18-4B3B-95E1-E77EE73575F8}" type="presParOf" srcId="{3F3E4245-1652-4B36-9362-A5E81D63AA56}" destId="{2CE53E01-9BDF-422B-B168-6E374CC20E43}" srcOrd="0" destOrd="0" presId="urn:microsoft.com/office/officeart/2018/5/layout/IconCircleLabelList"/>
    <dgm:cxn modelId="{90B64F56-A94F-4FDE-A2D7-84F5F5160AA2}" type="presParOf" srcId="{3F3E4245-1652-4B36-9362-A5E81D63AA56}" destId="{78EAC117-9803-4135-94F3-8581D4F4F19A}" srcOrd="1" destOrd="0" presId="urn:microsoft.com/office/officeart/2018/5/layout/IconCircleLabelList"/>
    <dgm:cxn modelId="{C60CBE39-E94A-48F2-992E-0FDDEEE383B0}" type="presParOf" srcId="{3F3E4245-1652-4B36-9362-A5E81D63AA56}" destId="{B4136AFB-D367-4E1F-A2CE-AE7ED5FA0238}" srcOrd="2" destOrd="0" presId="urn:microsoft.com/office/officeart/2018/5/layout/IconCircleLabelList"/>
    <dgm:cxn modelId="{29A8325A-F71A-4489-9CF9-002DC1FD3A78}" type="presParOf" srcId="{3F3E4245-1652-4B36-9362-A5E81D63AA56}" destId="{02DB6F26-E336-42EA-8B17-BBA1A8FC8795}" srcOrd="3" destOrd="0" presId="urn:microsoft.com/office/officeart/2018/5/layout/IconCircleLabelList"/>
    <dgm:cxn modelId="{81FABDD3-17BD-47AE-BA1D-8F79473B7B81}" type="presParOf" srcId="{5DE7E1E7-6BB2-45E6-8EDD-1DFD32598707}" destId="{E871C0D1-F0D2-4CEE-A3AA-2ECA41B1AF0F}" srcOrd="9" destOrd="0" presId="urn:microsoft.com/office/officeart/2018/5/layout/IconCircleLabelList"/>
    <dgm:cxn modelId="{532300B3-4EB3-4538-88F3-123932216D23}" type="presParOf" srcId="{5DE7E1E7-6BB2-45E6-8EDD-1DFD32598707}" destId="{5370BFCF-1BE7-41A3-AD63-56C482D8BA8D}" srcOrd="10" destOrd="0" presId="urn:microsoft.com/office/officeart/2018/5/layout/IconCircleLabelList"/>
    <dgm:cxn modelId="{88E26AD8-0189-4683-9A85-0E1AAE36D82E}" type="presParOf" srcId="{5370BFCF-1BE7-41A3-AD63-56C482D8BA8D}" destId="{D9DED4AB-1B7F-41EA-902E-CB79279344B6}" srcOrd="0" destOrd="0" presId="urn:microsoft.com/office/officeart/2018/5/layout/IconCircleLabelList"/>
    <dgm:cxn modelId="{E24D6AA2-7F44-4C68-B516-5060244C8CD3}" type="presParOf" srcId="{5370BFCF-1BE7-41A3-AD63-56C482D8BA8D}" destId="{4ECA217A-B5DD-4A1B-81DF-677F8EB4601C}" srcOrd="1" destOrd="0" presId="urn:microsoft.com/office/officeart/2018/5/layout/IconCircleLabelList"/>
    <dgm:cxn modelId="{0AC06791-DCC5-4130-A194-F428528D33D6}" type="presParOf" srcId="{5370BFCF-1BE7-41A3-AD63-56C482D8BA8D}" destId="{41809856-F32E-4A6D-A4F0-C014C6B0E333}" srcOrd="2" destOrd="0" presId="urn:microsoft.com/office/officeart/2018/5/layout/IconCircleLabelList"/>
    <dgm:cxn modelId="{CA035A8F-0303-43D1-80E6-34FBE6EFB303}" type="presParOf" srcId="{5370BFCF-1BE7-41A3-AD63-56C482D8BA8D}" destId="{30953640-0E5F-48D1-AB18-DFCF59A2BBA7}" srcOrd="3" destOrd="0" presId="urn:microsoft.com/office/officeart/2018/5/layout/IconCircleLabelList"/>
    <dgm:cxn modelId="{BA2AC32C-5E0C-4E92-8FCE-59A9001893F2}" type="presParOf" srcId="{5DE7E1E7-6BB2-45E6-8EDD-1DFD32598707}" destId="{459E7DA1-971D-485E-98CE-96E63FFAF9CA}" srcOrd="11" destOrd="0" presId="urn:microsoft.com/office/officeart/2018/5/layout/IconCircleLabelList"/>
    <dgm:cxn modelId="{C7E142B5-B2F6-4D19-AAD9-0CB7E95FA5CB}" type="presParOf" srcId="{5DE7E1E7-6BB2-45E6-8EDD-1DFD32598707}" destId="{2B29B5CE-E6C4-4155-9FBC-B1F5854A9C4F}" srcOrd="12" destOrd="0" presId="urn:microsoft.com/office/officeart/2018/5/layout/IconCircleLabelList"/>
    <dgm:cxn modelId="{AD1F015A-2A7C-4710-A31F-FACAF3F1ED1D}" type="presParOf" srcId="{2B29B5CE-E6C4-4155-9FBC-B1F5854A9C4F}" destId="{749FDEE0-7C38-46D5-BF77-0D4B0F271E86}" srcOrd="0" destOrd="0" presId="urn:microsoft.com/office/officeart/2018/5/layout/IconCircleLabelList"/>
    <dgm:cxn modelId="{1733D602-2DCC-45C9-B68A-F04ACFF8A4ED}" type="presParOf" srcId="{2B29B5CE-E6C4-4155-9FBC-B1F5854A9C4F}" destId="{CD33C448-9307-40BB-B671-5D7185969CBD}" srcOrd="1" destOrd="0" presId="urn:microsoft.com/office/officeart/2018/5/layout/IconCircleLabelList"/>
    <dgm:cxn modelId="{9F685321-C93F-46E5-AABE-762A20F8B176}" type="presParOf" srcId="{2B29B5CE-E6C4-4155-9FBC-B1F5854A9C4F}" destId="{64CE502A-C1C6-4902-B006-E7188B966F3F}" srcOrd="2" destOrd="0" presId="urn:microsoft.com/office/officeart/2018/5/layout/IconCircleLabelList"/>
    <dgm:cxn modelId="{9F29D833-EC29-418B-B392-A47A17D344FE}" type="presParOf" srcId="{2B29B5CE-E6C4-4155-9FBC-B1F5854A9C4F}" destId="{24ECE8FD-CB51-48E5-94D4-6FE81BC935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7B75F1-8270-4B7F-A03C-07A5EA01ED7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46BA20-9490-4925-B181-651707F57E51}">
      <dgm:prSet/>
      <dgm:spPr/>
      <dgm:t>
        <a:bodyPr/>
        <a:lstStyle/>
        <a:p>
          <a:r>
            <a:rPr lang="en-IN"/>
            <a:t>Cricket has been one of the most popular sports among people with more than 2 billion followers. </a:t>
          </a:r>
          <a:endParaRPr lang="en-US"/>
        </a:p>
      </dgm:t>
    </dgm:pt>
    <dgm:pt modelId="{0848ACAD-CB38-4110-88D5-B40905F5A5BF}" type="parTrans" cxnId="{F3FD720A-FD31-49D1-A032-92EF583237A3}">
      <dgm:prSet/>
      <dgm:spPr/>
      <dgm:t>
        <a:bodyPr/>
        <a:lstStyle/>
        <a:p>
          <a:endParaRPr lang="en-US"/>
        </a:p>
      </dgm:t>
    </dgm:pt>
    <dgm:pt modelId="{2A794048-4554-4541-87E9-CDA6E3485E1D}" type="sibTrans" cxnId="{F3FD720A-FD31-49D1-A032-92EF583237A3}">
      <dgm:prSet/>
      <dgm:spPr/>
      <dgm:t>
        <a:bodyPr/>
        <a:lstStyle/>
        <a:p>
          <a:endParaRPr lang="en-US"/>
        </a:p>
      </dgm:t>
    </dgm:pt>
    <dgm:pt modelId="{2586709D-2206-43AA-ACCE-DB486CBBA0EE}">
      <dgm:prSet/>
      <dgm:spPr/>
      <dgm:t>
        <a:bodyPr/>
        <a:lstStyle/>
        <a:p>
          <a:r>
            <a:rPr lang="en-IN" dirty="0"/>
            <a:t>T20 format of cricket which is the shortest format is gaining popularity among </a:t>
          </a:r>
          <a:r>
            <a:rPr lang="en-IN"/>
            <a:t>cricket followers. </a:t>
          </a:r>
          <a:endParaRPr lang="en-US" dirty="0"/>
        </a:p>
      </dgm:t>
    </dgm:pt>
    <dgm:pt modelId="{FB0FACF1-2F03-46C5-A436-5422727FBAE4}" type="parTrans" cxnId="{1618AD60-3937-4080-947F-A2F47E235F31}">
      <dgm:prSet/>
      <dgm:spPr/>
      <dgm:t>
        <a:bodyPr/>
        <a:lstStyle/>
        <a:p>
          <a:endParaRPr lang="en-US"/>
        </a:p>
      </dgm:t>
    </dgm:pt>
    <dgm:pt modelId="{957833C8-C113-4D14-99D4-676F5E25CDD8}" type="sibTrans" cxnId="{1618AD60-3937-4080-947F-A2F47E235F31}">
      <dgm:prSet/>
      <dgm:spPr/>
      <dgm:t>
        <a:bodyPr/>
        <a:lstStyle/>
        <a:p>
          <a:endParaRPr lang="en-US"/>
        </a:p>
      </dgm:t>
    </dgm:pt>
    <dgm:pt modelId="{0C56127B-6B5A-4EAE-A17E-6E378533162B}" type="pres">
      <dgm:prSet presAssocID="{727B75F1-8270-4B7F-A03C-07A5EA01ED70}" presName="root" presStyleCnt="0">
        <dgm:presLayoutVars>
          <dgm:dir/>
          <dgm:resizeHandles val="exact"/>
        </dgm:presLayoutVars>
      </dgm:prSet>
      <dgm:spPr/>
    </dgm:pt>
    <dgm:pt modelId="{1B5A9CCC-A79F-41D5-B276-D422A4343C18}" type="pres">
      <dgm:prSet presAssocID="{FC46BA20-9490-4925-B181-651707F57E51}" presName="compNode" presStyleCnt="0"/>
      <dgm:spPr/>
    </dgm:pt>
    <dgm:pt modelId="{5D296AC1-C915-421B-A441-35587C46D0DD}" type="pres">
      <dgm:prSet presAssocID="{FC46BA20-9490-4925-B181-651707F57E51}" presName="bgRect" presStyleLbl="bgShp" presStyleIdx="0" presStyleCnt="2"/>
      <dgm:spPr/>
    </dgm:pt>
    <dgm:pt modelId="{8D118BCE-5868-4D15-97EA-38321AE4F43A}" type="pres">
      <dgm:prSet presAssocID="{FC46BA20-9490-4925-B181-651707F57E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A9C32C02-9AAA-4E80-BB08-7627668BC5FE}" type="pres">
      <dgm:prSet presAssocID="{FC46BA20-9490-4925-B181-651707F57E51}" presName="spaceRect" presStyleCnt="0"/>
      <dgm:spPr/>
    </dgm:pt>
    <dgm:pt modelId="{F5B50519-F0FD-402E-BC31-0F3B4A92C707}" type="pres">
      <dgm:prSet presAssocID="{FC46BA20-9490-4925-B181-651707F57E51}" presName="parTx" presStyleLbl="revTx" presStyleIdx="0" presStyleCnt="2">
        <dgm:presLayoutVars>
          <dgm:chMax val="0"/>
          <dgm:chPref val="0"/>
        </dgm:presLayoutVars>
      </dgm:prSet>
      <dgm:spPr/>
    </dgm:pt>
    <dgm:pt modelId="{90E13594-A3FA-4B32-A844-A2BCD3B044EB}" type="pres">
      <dgm:prSet presAssocID="{2A794048-4554-4541-87E9-CDA6E3485E1D}" presName="sibTrans" presStyleCnt="0"/>
      <dgm:spPr/>
    </dgm:pt>
    <dgm:pt modelId="{DBE4402C-C395-422F-8BC1-A43F466B746F}" type="pres">
      <dgm:prSet presAssocID="{2586709D-2206-43AA-ACCE-DB486CBBA0EE}" presName="compNode" presStyleCnt="0"/>
      <dgm:spPr/>
    </dgm:pt>
    <dgm:pt modelId="{41ADF63F-BF9B-4F7B-87AF-3412F1C8DD44}" type="pres">
      <dgm:prSet presAssocID="{2586709D-2206-43AA-ACCE-DB486CBBA0EE}" presName="bgRect" presStyleLbl="bgShp" presStyleIdx="1" presStyleCnt="2"/>
      <dgm:spPr/>
    </dgm:pt>
    <dgm:pt modelId="{3AD6529D-BD47-4B97-9CC1-77D657D1B48F}" type="pres">
      <dgm:prSet presAssocID="{2586709D-2206-43AA-ACCE-DB486CBBA0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icket bat and ball"/>
        </a:ext>
      </dgm:extLst>
    </dgm:pt>
    <dgm:pt modelId="{7EFC7132-66AB-42D4-BAFE-33D8BFE796CE}" type="pres">
      <dgm:prSet presAssocID="{2586709D-2206-43AA-ACCE-DB486CBBA0EE}" presName="spaceRect" presStyleCnt="0"/>
      <dgm:spPr/>
    </dgm:pt>
    <dgm:pt modelId="{CD7AEE80-C1C7-4F4D-984A-795CEF1992DB}" type="pres">
      <dgm:prSet presAssocID="{2586709D-2206-43AA-ACCE-DB486CBBA0EE}" presName="parTx" presStyleLbl="revTx" presStyleIdx="1" presStyleCnt="2">
        <dgm:presLayoutVars>
          <dgm:chMax val="0"/>
          <dgm:chPref val="0"/>
        </dgm:presLayoutVars>
      </dgm:prSet>
      <dgm:spPr/>
    </dgm:pt>
  </dgm:ptLst>
  <dgm:cxnLst>
    <dgm:cxn modelId="{F3FD720A-FD31-49D1-A032-92EF583237A3}" srcId="{727B75F1-8270-4B7F-A03C-07A5EA01ED70}" destId="{FC46BA20-9490-4925-B181-651707F57E51}" srcOrd="0" destOrd="0" parTransId="{0848ACAD-CB38-4110-88D5-B40905F5A5BF}" sibTransId="{2A794048-4554-4541-87E9-CDA6E3485E1D}"/>
    <dgm:cxn modelId="{1618AD60-3937-4080-947F-A2F47E235F31}" srcId="{727B75F1-8270-4B7F-A03C-07A5EA01ED70}" destId="{2586709D-2206-43AA-ACCE-DB486CBBA0EE}" srcOrd="1" destOrd="0" parTransId="{FB0FACF1-2F03-46C5-A436-5422727FBAE4}" sibTransId="{957833C8-C113-4D14-99D4-676F5E25CDD8}"/>
    <dgm:cxn modelId="{69770167-5AFE-45FB-ABA9-8651450CDF47}" type="presOf" srcId="{727B75F1-8270-4B7F-A03C-07A5EA01ED70}" destId="{0C56127B-6B5A-4EAE-A17E-6E378533162B}" srcOrd="0" destOrd="0" presId="urn:microsoft.com/office/officeart/2018/2/layout/IconVerticalSolidList"/>
    <dgm:cxn modelId="{D27323B6-F357-4F64-A63D-F22A6AD44929}" type="presOf" srcId="{FC46BA20-9490-4925-B181-651707F57E51}" destId="{F5B50519-F0FD-402E-BC31-0F3B4A92C707}" srcOrd="0" destOrd="0" presId="urn:microsoft.com/office/officeart/2018/2/layout/IconVerticalSolidList"/>
    <dgm:cxn modelId="{EDBF9EDD-5951-4C29-95E1-0A8F8303B789}" type="presOf" srcId="{2586709D-2206-43AA-ACCE-DB486CBBA0EE}" destId="{CD7AEE80-C1C7-4F4D-984A-795CEF1992DB}" srcOrd="0" destOrd="0" presId="urn:microsoft.com/office/officeart/2018/2/layout/IconVerticalSolidList"/>
    <dgm:cxn modelId="{07006347-7A4A-4A5A-B940-C5870E24F5A4}" type="presParOf" srcId="{0C56127B-6B5A-4EAE-A17E-6E378533162B}" destId="{1B5A9CCC-A79F-41D5-B276-D422A4343C18}" srcOrd="0" destOrd="0" presId="urn:microsoft.com/office/officeart/2018/2/layout/IconVerticalSolidList"/>
    <dgm:cxn modelId="{A602F16A-61F9-4C92-AA47-72B4E41E05CF}" type="presParOf" srcId="{1B5A9CCC-A79F-41D5-B276-D422A4343C18}" destId="{5D296AC1-C915-421B-A441-35587C46D0DD}" srcOrd="0" destOrd="0" presId="urn:microsoft.com/office/officeart/2018/2/layout/IconVerticalSolidList"/>
    <dgm:cxn modelId="{9EAFCFFB-157C-4F32-A7D2-241AEC1CAD21}" type="presParOf" srcId="{1B5A9CCC-A79F-41D5-B276-D422A4343C18}" destId="{8D118BCE-5868-4D15-97EA-38321AE4F43A}" srcOrd="1" destOrd="0" presId="urn:microsoft.com/office/officeart/2018/2/layout/IconVerticalSolidList"/>
    <dgm:cxn modelId="{D92129CE-8C80-4964-BE18-3798F873F286}" type="presParOf" srcId="{1B5A9CCC-A79F-41D5-B276-D422A4343C18}" destId="{A9C32C02-9AAA-4E80-BB08-7627668BC5FE}" srcOrd="2" destOrd="0" presId="urn:microsoft.com/office/officeart/2018/2/layout/IconVerticalSolidList"/>
    <dgm:cxn modelId="{19A2B27E-4128-4FBE-BD23-BB64DBAAFF81}" type="presParOf" srcId="{1B5A9CCC-A79F-41D5-B276-D422A4343C18}" destId="{F5B50519-F0FD-402E-BC31-0F3B4A92C707}" srcOrd="3" destOrd="0" presId="urn:microsoft.com/office/officeart/2018/2/layout/IconVerticalSolidList"/>
    <dgm:cxn modelId="{E6EF7348-D3E6-4832-881B-22894F425622}" type="presParOf" srcId="{0C56127B-6B5A-4EAE-A17E-6E378533162B}" destId="{90E13594-A3FA-4B32-A844-A2BCD3B044EB}" srcOrd="1" destOrd="0" presId="urn:microsoft.com/office/officeart/2018/2/layout/IconVerticalSolidList"/>
    <dgm:cxn modelId="{C83121F0-EE0A-4E5C-A9A4-BC7127189019}" type="presParOf" srcId="{0C56127B-6B5A-4EAE-A17E-6E378533162B}" destId="{DBE4402C-C395-422F-8BC1-A43F466B746F}" srcOrd="2" destOrd="0" presId="urn:microsoft.com/office/officeart/2018/2/layout/IconVerticalSolidList"/>
    <dgm:cxn modelId="{78334C86-11E7-41B6-B880-466D71678CC5}" type="presParOf" srcId="{DBE4402C-C395-422F-8BC1-A43F466B746F}" destId="{41ADF63F-BF9B-4F7B-87AF-3412F1C8DD44}" srcOrd="0" destOrd="0" presId="urn:microsoft.com/office/officeart/2018/2/layout/IconVerticalSolidList"/>
    <dgm:cxn modelId="{505268E6-786D-433D-89A3-61969215A93B}" type="presParOf" srcId="{DBE4402C-C395-422F-8BC1-A43F466B746F}" destId="{3AD6529D-BD47-4B97-9CC1-77D657D1B48F}" srcOrd="1" destOrd="0" presId="urn:microsoft.com/office/officeart/2018/2/layout/IconVerticalSolidList"/>
    <dgm:cxn modelId="{7D8CBC30-3EF3-4A4B-BE37-9DEC1D3F40F4}" type="presParOf" srcId="{DBE4402C-C395-422F-8BC1-A43F466B746F}" destId="{7EFC7132-66AB-42D4-BAFE-33D8BFE796CE}" srcOrd="2" destOrd="0" presId="urn:microsoft.com/office/officeart/2018/2/layout/IconVerticalSolidList"/>
    <dgm:cxn modelId="{56515086-56BC-4BB1-BF98-616476370876}" type="presParOf" srcId="{DBE4402C-C395-422F-8BC1-A43F466B746F}" destId="{CD7AEE80-C1C7-4F4D-984A-795CEF1992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AEE585-596F-47FD-822C-F89E5BEBD68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F70A41-D7D0-4964-AB28-34330E432909}">
      <dgm:prSet/>
      <dgm:spPr/>
      <dgm:t>
        <a:bodyPr/>
        <a:lstStyle/>
        <a:p>
          <a:r>
            <a:rPr lang="en-US"/>
            <a:t>Exploring previous research on cricket as sport.</a:t>
          </a:r>
        </a:p>
      </dgm:t>
    </dgm:pt>
    <dgm:pt modelId="{FD942E2C-507E-4899-B7C0-1B6D1D6A2BC2}" type="parTrans" cxnId="{CF0D1168-A450-45BA-ACDD-7A0C38CB1F57}">
      <dgm:prSet/>
      <dgm:spPr/>
      <dgm:t>
        <a:bodyPr/>
        <a:lstStyle/>
        <a:p>
          <a:endParaRPr lang="en-US"/>
        </a:p>
      </dgm:t>
    </dgm:pt>
    <dgm:pt modelId="{4976C763-F58C-4FEA-922E-649244F20BCF}" type="sibTrans" cxnId="{CF0D1168-A450-45BA-ACDD-7A0C38CB1F57}">
      <dgm:prSet/>
      <dgm:spPr/>
      <dgm:t>
        <a:bodyPr/>
        <a:lstStyle/>
        <a:p>
          <a:endParaRPr lang="en-US"/>
        </a:p>
      </dgm:t>
    </dgm:pt>
    <dgm:pt modelId="{8CD4A8EF-D5F1-43CC-9B07-97C75D7D1173}">
      <dgm:prSet/>
      <dgm:spPr/>
      <dgm:t>
        <a:bodyPr/>
        <a:lstStyle/>
        <a:p>
          <a:r>
            <a:rPr lang="en-US"/>
            <a:t>Developing a design tool.</a:t>
          </a:r>
        </a:p>
      </dgm:t>
    </dgm:pt>
    <dgm:pt modelId="{9C0380CD-0295-4DBE-9BCE-FC1DC4A43CB0}" type="parTrans" cxnId="{F52EE250-6812-4A56-969B-B9AD4B761A5D}">
      <dgm:prSet/>
      <dgm:spPr/>
      <dgm:t>
        <a:bodyPr/>
        <a:lstStyle/>
        <a:p>
          <a:endParaRPr lang="en-US"/>
        </a:p>
      </dgm:t>
    </dgm:pt>
    <dgm:pt modelId="{8887036B-DEFC-49BC-B026-1EA721C223FA}" type="sibTrans" cxnId="{F52EE250-6812-4A56-969B-B9AD4B761A5D}">
      <dgm:prSet/>
      <dgm:spPr/>
      <dgm:t>
        <a:bodyPr/>
        <a:lstStyle/>
        <a:p>
          <a:endParaRPr lang="en-US"/>
        </a:p>
      </dgm:t>
    </dgm:pt>
    <dgm:pt modelId="{9C0DA49B-5A65-412C-A294-58F4C80F6E9B}">
      <dgm:prSet/>
      <dgm:spPr/>
      <dgm:t>
        <a:bodyPr/>
        <a:lstStyle/>
        <a:p>
          <a:r>
            <a:rPr lang="en-US"/>
            <a:t>Implementation of tool.</a:t>
          </a:r>
        </a:p>
      </dgm:t>
    </dgm:pt>
    <dgm:pt modelId="{D54B332B-9595-4ADE-A4E0-D36D59939F8B}" type="parTrans" cxnId="{23E76E71-0253-4DF8-A3DC-A12B2427D86E}">
      <dgm:prSet/>
      <dgm:spPr/>
      <dgm:t>
        <a:bodyPr/>
        <a:lstStyle/>
        <a:p>
          <a:endParaRPr lang="en-US"/>
        </a:p>
      </dgm:t>
    </dgm:pt>
    <dgm:pt modelId="{1F72859B-28E1-40EF-ACDB-53277BABDBC8}" type="sibTrans" cxnId="{23E76E71-0253-4DF8-A3DC-A12B2427D86E}">
      <dgm:prSet/>
      <dgm:spPr/>
      <dgm:t>
        <a:bodyPr/>
        <a:lstStyle/>
        <a:p>
          <a:endParaRPr lang="en-US"/>
        </a:p>
      </dgm:t>
    </dgm:pt>
    <dgm:pt modelId="{0CB22387-BB59-4834-85B0-22D391FA1A72}">
      <dgm:prSet/>
      <dgm:spPr/>
      <dgm:t>
        <a:bodyPr/>
        <a:lstStyle/>
        <a:p>
          <a:r>
            <a:rPr lang="en-US"/>
            <a:t>Evaluating the tool.</a:t>
          </a:r>
        </a:p>
      </dgm:t>
    </dgm:pt>
    <dgm:pt modelId="{B53387B9-5E9D-41EF-B5D5-AEB25514A6E9}" type="parTrans" cxnId="{CC4013ED-541C-4C9A-B477-872875374EAB}">
      <dgm:prSet/>
      <dgm:spPr/>
      <dgm:t>
        <a:bodyPr/>
        <a:lstStyle/>
        <a:p>
          <a:endParaRPr lang="en-US"/>
        </a:p>
      </dgm:t>
    </dgm:pt>
    <dgm:pt modelId="{ACEF457C-9E92-485F-875E-6825EC5D631A}" type="sibTrans" cxnId="{CC4013ED-541C-4C9A-B477-872875374EAB}">
      <dgm:prSet/>
      <dgm:spPr/>
      <dgm:t>
        <a:bodyPr/>
        <a:lstStyle/>
        <a:p>
          <a:endParaRPr lang="en-US"/>
        </a:p>
      </dgm:t>
    </dgm:pt>
    <dgm:pt modelId="{9F94671A-2FC4-4DF7-B2DF-9E15719ADE59}">
      <dgm:prSet/>
      <dgm:spPr/>
      <dgm:t>
        <a:bodyPr/>
        <a:lstStyle/>
        <a:p>
          <a:r>
            <a:rPr lang="en-US"/>
            <a:t>Determining future directions.</a:t>
          </a:r>
        </a:p>
      </dgm:t>
    </dgm:pt>
    <dgm:pt modelId="{69C25746-E140-4AA0-9DD1-CF2A9C740AF1}" type="parTrans" cxnId="{E2096CF5-D208-491E-BBA8-FC0CC445CD6E}">
      <dgm:prSet/>
      <dgm:spPr/>
      <dgm:t>
        <a:bodyPr/>
        <a:lstStyle/>
        <a:p>
          <a:endParaRPr lang="en-US"/>
        </a:p>
      </dgm:t>
    </dgm:pt>
    <dgm:pt modelId="{FC217CF7-FDB7-4C3F-B037-80C1D7CFFEE7}" type="sibTrans" cxnId="{E2096CF5-D208-491E-BBA8-FC0CC445CD6E}">
      <dgm:prSet/>
      <dgm:spPr/>
      <dgm:t>
        <a:bodyPr/>
        <a:lstStyle/>
        <a:p>
          <a:endParaRPr lang="en-US"/>
        </a:p>
      </dgm:t>
    </dgm:pt>
    <dgm:pt modelId="{0F4B74B7-B1F6-472C-9DA7-DDFDC8DE40CB}" type="pres">
      <dgm:prSet presAssocID="{B2AEE585-596F-47FD-822C-F89E5BEBD687}" presName="root" presStyleCnt="0">
        <dgm:presLayoutVars>
          <dgm:dir/>
          <dgm:resizeHandles val="exact"/>
        </dgm:presLayoutVars>
      </dgm:prSet>
      <dgm:spPr/>
    </dgm:pt>
    <dgm:pt modelId="{C2E811B1-D02A-449D-B71B-74F6419A7F9E}" type="pres">
      <dgm:prSet presAssocID="{54F70A41-D7D0-4964-AB28-34330E432909}" presName="compNode" presStyleCnt="0"/>
      <dgm:spPr/>
    </dgm:pt>
    <dgm:pt modelId="{DFA1A30B-D8B2-4683-884A-A656342AA3D7}" type="pres">
      <dgm:prSet presAssocID="{54F70A41-D7D0-4964-AB28-34330E432909}" presName="bgRect" presStyleLbl="bgShp" presStyleIdx="0" presStyleCnt="5"/>
      <dgm:spPr/>
    </dgm:pt>
    <dgm:pt modelId="{47229268-3CB8-460B-934D-25736B91ACFC}" type="pres">
      <dgm:prSet presAssocID="{54F70A41-D7D0-4964-AB28-34330E4329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a:ext>
      </dgm:extLst>
    </dgm:pt>
    <dgm:pt modelId="{47B4392F-8302-410A-B64F-A49F60C0ED4B}" type="pres">
      <dgm:prSet presAssocID="{54F70A41-D7D0-4964-AB28-34330E432909}" presName="spaceRect" presStyleCnt="0"/>
      <dgm:spPr/>
    </dgm:pt>
    <dgm:pt modelId="{4C764125-04BD-49E2-8AC3-80E0A4C2FEBD}" type="pres">
      <dgm:prSet presAssocID="{54F70A41-D7D0-4964-AB28-34330E432909}" presName="parTx" presStyleLbl="revTx" presStyleIdx="0" presStyleCnt="5">
        <dgm:presLayoutVars>
          <dgm:chMax val="0"/>
          <dgm:chPref val="0"/>
        </dgm:presLayoutVars>
      </dgm:prSet>
      <dgm:spPr/>
    </dgm:pt>
    <dgm:pt modelId="{788AFCFC-0A12-4147-B168-259FF1B0094D}" type="pres">
      <dgm:prSet presAssocID="{4976C763-F58C-4FEA-922E-649244F20BCF}" presName="sibTrans" presStyleCnt="0"/>
      <dgm:spPr/>
    </dgm:pt>
    <dgm:pt modelId="{EC60214F-DDC6-42DA-BD53-4BA84A2D7FE9}" type="pres">
      <dgm:prSet presAssocID="{8CD4A8EF-D5F1-43CC-9B07-97C75D7D1173}" presName="compNode" presStyleCnt="0"/>
      <dgm:spPr/>
    </dgm:pt>
    <dgm:pt modelId="{7759807A-C1B1-4315-9B31-CFA5A8317267}" type="pres">
      <dgm:prSet presAssocID="{8CD4A8EF-D5F1-43CC-9B07-97C75D7D1173}" presName="bgRect" presStyleLbl="bgShp" presStyleIdx="1" presStyleCnt="5"/>
      <dgm:spPr/>
    </dgm:pt>
    <dgm:pt modelId="{2087DE41-E57F-47A5-984E-17C17D835AD1}" type="pres">
      <dgm:prSet presAssocID="{8CD4A8EF-D5F1-43CC-9B07-97C75D7D11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F41B9E29-C62D-4728-B84E-7787BF83A930}" type="pres">
      <dgm:prSet presAssocID="{8CD4A8EF-D5F1-43CC-9B07-97C75D7D1173}" presName="spaceRect" presStyleCnt="0"/>
      <dgm:spPr/>
    </dgm:pt>
    <dgm:pt modelId="{92CD784C-82C4-4190-A797-5280474FD3B8}" type="pres">
      <dgm:prSet presAssocID="{8CD4A8EF-D5F1-43CC-9B07-97C75D7D1173}" presName="parTx" presStyleLbl="revTx" presStyleIdx="1" presStyleCnt="5">
        <dgm:presLayoutVars>
          <dgm:chMax val="0"/>
          <dgm:chPref val="0"/>
        </dgm:presLayoutVars>
      </dgm:prSet>
      <dgm:spPr/>
    </dgm:pt>
    <dgm:pt modelId="{F0BC344F-3CF7-465F-8056-F49C8F512BE5}" type="pres">
      <dgm:prSet presAssocID="{8887036B-DEFC-49BC-B026-1EA721C223FA}" presName="sibTrans" presStyleCnt="0"/>
      <dgm:spPr/>
    </dgm:pt>
    <dgm:pt modelId="{6D065CE5-C5CB-4D40-B5FC-B03E84536A3C}" type="pres">
      <dgm:prSet presAssocID="{9C0DA49B-5A65-412C-A294-58F4C80F6E9B}" presName="compNode" presStyleCnt="0"/>
      <dgm:spPr/>
    </dgm:pt>
    <dgm:pt modelId="{DDFCE53F-3556-4FBB-B64E-D83E5CFC5764}" type="pres">
      <dgm:prSet presAssocID="{9C0DA49B-5A65-412C-A294-58F4C80F6E9B}" presName="bgRect" presStyleLbl="bgShp" presStyleIdx="2" presStyleCnt="5"/>
      <dgm:spPr/>
    </dgm:pt>
    <dgm:pt modelId="{E7308D4F-2369-4866-8C63-227BDD714AF9}" type="pres">
      <dgm:prSet presAssocID="{9C0DA49B-5A65-412C-A294-58F4C80F6E9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6A3D2EB6-F196-426D-83EE-0E080E54304E}" type="pres">
      <dgm:prSet presAssocID="{9C0DA49B-5A65-412C-A294-58F4C80F6E9B}" presName="spaceRect" presStyleCnt="0"/>
      <dgm:spPr/>
    </dgm:pt>
    <dgm:pt modelId="{53DC6875-9770-4CA7-82AD-F64E5340004F}" type="pres">
      <dgm:prSet presAssocID="{9C0DA49B-5A65-412C-A294-58F4C80F6E9B}" presName="parTx" presStyleLbl="revTx" presStyleIdx="2" presStyleCnt="5">
        <dgm:presLayoutVars>
          <dgm:chMax val="0"/>
          <dgm:chPref val="0"/>
        </dgm:presLayoutVars>
      </dgm:prSet>
      <dgm:spPr/>
    </dgm:pt>
    <dgm:pt modelId="{C72A6A38-8DD8-4764-A7DB-9F7699C67FB6}" type="pres">
      <dgm:prSet presAssocID="{1F72859B-28E1-40EF-ACDB-53277BABDBC8}" presName="sibTrans" presStyleCnt="0"/>
      <dgm:spPr/>
    </dgm:pt>
    <dgm:pt modelId="{6C970D0F-61FA-4A41-A55A-E05CCF48FB7C}" type="pres">
      <dgm:prSet presAssocID="{0CB22387-BB59-4834-85B0-22D391FA1A72}" presName="compNode" presStyleCnt="0"/>
      <dgm:spPr/>
    </dgm:pt>
    <dgm:pt modelId="{7688A49C-8AF4-456F-ACDE-E73DA0C25BBB}" type="pres">
      <dgm:prSet presAssocID="{0CB22387-BB59-4834-85B0-22D391FA1A72}" presName="bgRect" presStyleLbl="bgShp" presStyleIdx="3" presStyleCnt="5"/>
      <dgm:spPr/>
    </dgm:pt>
    <dgm:pt modelId="{9CA6AF87-6C63-4CCD-A3D0-C20DE2BECAF9}" type="pres">
      <dgm:prSet presAssocID="{0CB22387-BB59-4834-85B0-22D391FA1A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tionary Remove"/>
        </a:ext>
      </dgm:extLst>
    </dgm:pt>
    <dgm:pt modelId="{1F4B4C35-6C9D-4D2A-ABE2-6AA84F65AC6B}" type="pres">
      <dgm:prSet presAssocID="{0CB22387-BB59-4834-85B0-22D391FA1A72}" presName="spaceRect" presStyleCnt="0"/>
      <dgm:spPr/>
    </dgm:pt>
    <dgm:pt modelId="{5137DF83-1D9D-40C4-A7B5-AE179F8ECDE1}" type="pres">
      <dgm:prSet presAssocID="{0CB22387-BB59-4834-85B0-22D391FA1A72}" presName="parTx" presStyleLbl="revTx" presStyleIdx="3" presStyleCnt="5">
        <dgm:presLayoutVars>
          <dgm:chMax val="0"/>
          <dgm:chPref val="0"/>
        </dgm:presLayoutVars>
      </dgm:prSet>
      <dgm:spPr/>
    </dgm:pt>
    <dgm:pt modelId="{CD8E8F2E-9959-4909-A8E2-BF8CDEC7DB9F}" type="pres">
      <dgm:prSet presAssocID="{ACEF457C-9E92-485F-875E-6825EC5D631A}" presName="sibTrans" presStyleCnt="0"/>
      <dgm:spPr/>
    </dgm:pt>
    <dgm:pt modelId="{233B7755-10F7-487D-9EF3-E0280BD74B57}" type="pres">
      <dgm:prSet presAssocID="{9F94671A-2FC4-4DF7-B2DF-9E15719ADE59}" presName="compNode" presStyleCnt="0"/>
      <dgm:spPr/>
    </dgm:pt>
    <dgm:pt modelId="{C8C3DC25-ACF3-4339-99A2-66CEC33FB835}" type="pres">
      <dgm:prSet presAssocID="{9F94671A-2FC4-4DF7-B2DF-9E15719ADE59}" presName="bgRect" presStyleLbl="bgShp" presStyleIdx="4" presStyleCnt="5"/>
      <dgm:spPr/>
    </dgm:pt>
    <dgm:pt modelId="{FC852B3C-C5A0-4DD5-BDCE-43CE2246A58E}" type="pres">
      <dgm:prSet presAssocID="{9F94671A-2FC4-4DF7-B2DF-9E15719ADE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irplane"/>
        </a:ext>
      </dgm:extLst>
    </dgm:pt>
    <dgm:pt modelId="{818363BC-7878-488B-8A0B-864DB0DC6AD8}" type="pres">
      <dgm:prSet presAssocID="{9F94671A-2FC4-4DF7-B2DF-9E15719ADE59}" presName="spaceRect" presStyleCnt="0"/>
      <dgm:spPr/>
    </dgm:pt>
    <dgm:pt modelId="{21B681F0-A143-4036-91EC-40DF68E0347B}" type="pres">
      <dgm:prSet presAssocID="{9F94671A-2FC4-4DF7-B2DF-9E15719ADE59}" presName="parTx" presStyleLbl="revTx" presStyleIdx="4" presStyleCnt="5">
        <dgm:presLayoutVars>
          <dgm:chMax val="0"/>
          <dgm:chPref val="0"/>
        </dgm:presLayoutVars>
      </dgm:prSet>
      <dgm:spPr/>
    </dgm:pt>
  </dgm:ptLst>
  <dgm:cxnLst>
    <dgm:cxn modelId="{4624583C-2A67-4454-8401-D1ACAE36B346}" type="presOf" srcId="{54F70A41-D7D0-4964-AB28-34330E432909}" destId="{4C764125-04BD-49E2-8AC3-80E0A4C2FEBD}" srcOrd="0" destOrd="0" presId="urn:microsoft.com/office/officeart/2018/2/layout/IconVerticalSolidList"/>
    <dgm:cxn modelId="{F52EE250-6812-4A56-969B-B9AD4B761A5D}" srcId="{B2AEE585-596F-47FD-822C-F89E5BEBD687}" destId="{8CD4A8EF-D5F1-43CC-9B07-97C75D7D1173}" srcOrd="1" destOrd="0" parTransId="{9C0380CD-0295-4DBE-9BCE-FC1DC4A43CB0}" sibTransId="{8887036B-DEFC-49BC-B026-1EA721C223FA}"/>
    <dgm:cxn modelId="{CF0D1168-A450-45BA-ACDD-7A0C38CB1F57}" srcId="{B2AEE585-596F-47FD-822C-F89E5BEBD687}" destId="{54F70A41-D7D0-4964-AB28-34330E432909}" srcOrd="0" destOrd="0" parTransId="{FD942E2C-507E-4899-B7C0-1B6D1D6A2BC2}" sibTransId="{4976C763-F58C-4FEA-922E-649244F20BCF}"/>
    <dgm:cxn modelId="{23E76E71-0253-4DF8-A3DC-A12B2427D86E}" srcId="{B2AEE585-596F-47FD-822C-F89E5BEBD687}" destId="{9C0DA49B-5A65-412C-A294-58F4C80F6E9B}" srcOrd="2" destOrd="0" parTransId="{D54B332B-9595-4ADE-A4E0-D36D59939F8B}" sibTransId="{1F72859B-28E1-40EF-ACDB-53277BABDBC8}"/>
    <dgm:cxn modelId="{1D77A472-5215-4E22-B118-CE102E75DE14}" type="presOf" srcId="{9C0DA49B-5A65-412C-A294-58F4C80F6E9B}" destId="{53DC6875-9770-4CA7-82AD-F64E5340004F}" srcOrd="0" destOrd="0" presId="urn:microsoft.com/office/officeart/2018/2/layout/IconVerticalSolidList"/>
    <dgm:cxn modelId="{20E7CE92-568C-4D88-B1BE-7264DB95B647}" type="presOf" srcId="{B2AEE585-596F-47FD-822C-F89E5BEBD687}" destId="{0F4B74B7-B1F6-472C-9DA7-DDFDC8DE40CB}" srcOrd="0" destOrd="0" presId="urn:microsoft.com/office/officeart/2018/2/layout/IconVerticalSolidList"/>
    <dgm:cxn modelId="{3315C19A-AFAC-44DD-9A91-944DC975AB39}" type="presOf" srcId="{9F94671A-2FC4-4DF7-B2DF-9E15719ADE59}" destId="{21B681F0-A143-4036-91EC-40DF68E0347B}" srcOrd="0" destOrd="0" presId="urn:microsoft.com/office/officeart/2018/2/layout/IconVerticalSolidList"/>
    <dgm:cxn modelId="{329E33D7-75D9-4250-A2E6-952F2D72B44F}" type="presOf" srcId="{8CD4A8EF-D5F1-43CC-9B07-97C75D7D1173}" destId="{92CD784C-82C4-4190-A797-5280474FD3B8}" srcOrd="0" destOrd="0" presId="urn:microsoft.com/office/officeart/2018/2/layout/IconVerticalSolidList"/>
    <dgm:cxn modelId="{2CFA3AE5-2EC8-4132-B530-8737DA1DE782}" type="presOf" srcId="{0CB22387-BB59-4834-85B0-22D391FA1A72}" destId="{5137DF83-1D9D-40C4-A7B5-AE179F8ECDE1}" srcOrd="0" destOrd="0" presId="urn:microsoft.com/office/officeart/2018/2/layout/IconVerticalSolidList"/>
    <dgm:cxn modelId="{CC4013ED-541C-4C9A-B477-872875374EAB}" srcId="{B2AEE585-596F-47FD-822C-F89E5BEBD687}" destId="{0CB22387-BB59-4834-85B0-22D391FA1A72}" srcOrd="3" destOrd="0" parTransId="{B53387B9-5E9D-41EF-B5D5-AEB25514A6E9}" sibTransId="{ACEF457C-9E92-485F-875E-6825EC5D631A}"/>
    <dgm:cxn modelId="{E2096CF5-D208-491E-BBA8-FC0CC445CD6E}" srcId="{B2AEE585-596F-47FD-822C-F89E5BEBD687}" destId="{9F94671A-2FC4-4DF7-B2DF-9E15719ADE59}" srcOrd="4" destOrd="0" parTransId="{69C25746-E140-4AA0-9DD1-CF2A9C740AF1}" sibTransId="{FC217CF7-FDB7-4C3F-B037-80C1D7CFFEE7}"/>
    <dgm:cxn modelId="{6F17FE72-818A-4B50-ABC5-6839CAAC8F49}" type="presParOf" srcId="{0F4B74B7-B1F6-472C-9DA7-DDFDC8DE40CB}" destId="{C2E811B1-D02A-449D-B71B-74F6419A7F9E}" srcOrd="0" destOrd="0" presId="urn:microsoft.com/office/officeart/2018/2/layout/IconVerticalSolidList"/>
    <dgm:cxn modelId="{80938375-86D0-4BED-85AD-E50FF09FBED4}" type="presParOf" srcId="{C2E811B1-D02A-449D-B71B-74F6419A7F9E}" destId="{DFA1A30B-D8B2-4683-884A-A656342AA3D7}" srcOrd="0" destOrd="0" presId="urn:microsoft.com/office/officeart/2018/2/layout/IconVerticalSolidList"/>
    <dgm:cxn modelId="{847CA575-10AC-4E50-B7B3-974816474474}" type="presParOf" srcId="{C2E811B1-D02A-449D-B71B-74F6419A7F9E}" destId="{47229268-3CB8-460B-934D-25736B91ACFC}" srcOrd="1" destOrd="0" presId="urn:microsoft.com/office/officeart/2018/2/layout/IconVerticalSolidList"/>
    <dgm:cxn modelId="{15B61279-3CA9-4E47-8277-BBF0566F3F08}" type="presParOf" srcId="{C2E811B1-D02A-449D-B71B-74F6419A7F9E}" destId="{47B4392F-8302-410A-B64F-A49F60C0ED4B}" srcOrd="2" destOrd="0" presId="urn:microsoft.com/office/officeart/2018/2/layout/IconVerticalSolidList"/>
    <dgm:cxn modelId="{3CBDDC36-CFBC-4D33-8FAE-EF44AF428B49}" type="presParOf" srcId="{C2E811B1-D02A-449D-B71B-74F6419A7F9E}" destId="{4C764125-04BD-49E2-8AC3-80E0A4C2FEBD}" srcOrd="3" destOrd="0" presId="urn:microsoft.com/office/officeart/2018/2/layout/IconVerticalSolidList"/>
    <dgm:cxn modelId="{BD73A412-D1B7-4BD0-956B-5BFCFC3F4A50}" type="presParOf" srcId="{0F4B74B7-B1F6-472C-9DA7-DDFDC8DE40CB}" destId="{788AFCFC-0A12-4147-B168-259FF1B0094D}" srcOrd="1" destOrd="0" presId="urn:microsoft.com/office/officeart/2018/2/layout/IconVerticalSolidList"/>
    <dgm:cxn modelId="{52055BC5-94D7-44D9-BE6C-A67BC9AE6EA5}" type="presParOf" srcId="{0F4B74B7-B1F6-472C-9DA7-DDFDC8DE40CB}" destId="{EC60214F-DDC6-42DA-BD53-4BA84A2D7FE9}" srcOrd="2" destOrd="0" presId="urn:microsoft.com/office/officeart/2018/2/layout/IconVerticalSolidList"/>
    <dgm:cxn modelId="{96188C1B-ED71-4A83-8BDC-530DC354A4FA}" type="presParOf" srcId="{EC60214F-DDC6-42DA-BD53-4BA84A2D7FE9}" destId="{7759807A-C1B1-4315-9B31-CFA5A8317267}" srcOrd="0" destOrd="0" presId="urn:microsoft.com/office/officeart/2018/2/layout/IconVerticalSolidList"/>
    <dgm:cxn modelId="{C90909A2-6A4E-43F6-899B-13DBE49F8DAE}" type="presParOf" srcId="{EC60214F-DDC6-42DA-BD53-4BA84A2D7FE9}" destId="{2087DE41-E57F-47A5-984E-17C17D835AD1}" srcOrd="1" destOrd="0" presId="urn:microsoft.com/office/officeart/2018/2/layout/IconVerticalSolidList"/>
    <dgm:cxn modelId="{761E6B82-DB3E-4866-99BE-A10919116065}" type="presParOf" srcId="{EC60214F-DDC6-42DA-BD53-4BA84A2D7FE9}" destId="{F41B9E29-C62D-4728-B84E-7787BF83A930}" srcOrd="2" destOrd="0" presId="urn:microsoft.com/office/officeart/2018/2/layout/IconVerticalSolidList"/>
    <dgm:cxn modelId="{B5A92D4F-C6A7-464F-AD1E-959435B7CB85}" type="presParOf" srcId="{EC60214F-DDC6-42DA-BD53-4BA84A2D7FE9}" destId="{92CD784C-82C4-4190-A797-5280474FD3B8}" srcOrd="3" destOrd="0" presId="urn:microsoft.com/office/officeart/2018/2/layout/IconVerticalSolidList"/>
    <dgm:cxn modelId="{F6DD2738-339D-49D4-A77F-FD8D8CD020B4}" type="presParOf" srcId="{0F4B74B7-B1F6-472C-9DA7-DDFDC8DE40CB}" destId="{F0BC344F-3CF7-465F-8056-F49C8F512BE5}" srcOrd="3" destOrd="0" presId="urn:microsoft.com/office/officeart/2018/2/layout/IconVerticalSolidList"/>
    <dgm:cxn modelId="{DCA7E707-0868-43F9-965D-F5B2884245A8}" type="presParOf" srcId="{0F4B74B7-B1F6-472C-9DA7-DDFDC8DE40CB}" destId="{6D065CE5-C5CB-4D40-B5FC-B03E84536A3C}" srcOrd="4" destOrd="0" presId="urn:microsoft.com/office/officeart/2018/2/layout/IconVerticalSolidList"/>
    <dgm:cxn modelId="{AC5D19EE-0C76-4B98-93C3-FD40F3EE205A}" type="presParOf" srcId="{6D065CE5-C5CB-4D40-B5FC-B03E84536A3C}" destId="{DDFCE53F-3556-4FBB-B64E-D83E5CFC5764}" srcOrd="0" destOrd="0" presId="urn:microsoft.com/office/officeart/2018/2/layout/IconVerticalSolidList"/>
    <dgm:cxn modelId="{AF427C87-8A06-4966-B260-1C712354860E}" type="presParOf" srcId="{6D065CE5-C5CB-4D40-B5FC-B03E84536A3C}" destId="{E7308D4F-2369-4866-8C63-227BDD714AF9}" srcOrd="1" destOrd="0" presId="urn:microsoft.com/office/officeart/2018/2/layout/IconVerticalSolidList"/>
    <dgm:cxn modelId="{034330C0-7500-42BC-9B7A-01CA09F5AE5F}" type="presParOf" srcId="{6D065CE5-C5CB-4D40-B5FC-B03E84536A3C}" destId="{6A3D2EB6-F196-426D-83EE-0E080E54304E}" srcOrd="2" destOrd="0" presId="urn:microsoft.com/office/officeart/2018/2/layout/IconVerticalSolidList"/>
    <dgm:cxn modelId="{2F5D1584-D726-4423-84D9-983912201D9B}" type="presParOf" srcId="{6D065CE5-C5CB-4D40-B5FC-B03E84536A3C}" destId="{53DC6875-9770-4CA7-82AD-F64E5340004F}" srcOrd="3" destOrd="0" presId="urn:microsoft.com/office/officeart/2018/2/layout/IconVerticalSolidList"/>
    <dgm:cxn modelId="{6A9236C1-B01C-4BBD-8C29-6B139184ABEB}" type="presParOf" srcId="{0F4B74B7-B1F6-472C-9DA7-DDFDC8DE40CB}" destId="{C72A6A38-8DD8-4764-A7DB-9F7699C67FB6}" srcOrd="5" destOrd="0" presId="urn:microsoft.com/office/officeart/2018/2/layout/IconVerticalSolidList"/>
    <dgm:cxn modelId="{FC30A872-02DF-4491-974A-FA397D7C5B3B}" type="presParOf" srcId="{0F4B74B7-B1F6-472C-9DA7-DDFDC8DE40CB}" destId="{6C970D0F-61FA-4A41-A55A-E05CCF48FB7C}" srcOrd="6" destOrd="0" presId="urn:microsoft.com/office/officeart/2018/2/layout/IconVerticalSolidList"/>
    <dgm:cxn modelId="{4A6D23A9-EAFF-4483-8508-CF50B01A2496}" type="presParOf" srcId="{6C970D0F-61FA-4A41-A55A-E05CCF48FB7C}" destId="{7688A49C-8AF4-456F-ACDE-E73DA0C25BBB}" srcOrd="0" destOrd="0" presId="urn:microsoft.com/office/officeart/2018/2/layout/IconVerticalSolidList"/>
    <dgm:cxn modelId="{252F3EDA-1C80-44C0-BE77-752304E59CA3}" type="presParOf" srcId="{6C970D0F-61FA-4A41-A55A-E05CCF48FB7C}" destId="{9CA6AF87-6C63-4CCD-A3D0-C20DE2BECAF9}" srcOrd="1" destOrd="0" presId="urn:microsoft.com/office/officeart/2018/2/layout/IconVerticalSolidList"/>
    <dgm:cxn modelId="{B23784D3-52C4-4A90-B993-493C50DAFD9B}" type="presParOf" srcId="{6C970D0F-61FA-4A41-A55A-E05CCF48FB7C}" destId="{1F4B4C35-6C9D-4D2A-ABE2-6AA84F65AC6B}" srcOrd="2" destOrd="0" presId="urn:microsoft.com/office/officeart/2018/2/layout/IconVerticalSolidList"/>
    <dgm:cxn modelId="{8BDF47BC-1F99-4224-8632-CAE61A691EF7}" type="presParOf" srcId="{6C970D0F-61FA-4A41-A55A-E05CCF48FB7C}" destId="{5137DF83-1D9D-40C4-A7B5-AE179F8ECDE1}" srcOrd="3" destOrd="0" presId="urn:microsoft.com/office/officeart/2018/2/layout/IconVerticalSolidList"/>
    <dgm:cxn modelId="{C4A189F7-358F-41FE-9B8A-ECCA862337B2}" type="presParOf" srcId="{0F4B74B7-B1F6-472C-9DA7-DDFDC8DE40CB}" destId="{CD8E8F2E-9959-4909-A8E2-BF8CDEC7DB9F}" srcOrd="7" destOrd="0" presId="urn:microsoft.com/office/officeart/2018/2/layout/IconVerticalSolidList"/>
    <dgm:cxn modelId="{C1929E80-405C-4E3D-8A38-4703FBF5E61F}" type="presParOf" srcId="{0F4B74B7-B1F6-472C-9DA7-DDFDC8DE40CB}" destId="{233B7755-10F7-487D-9EF3-E0280BD74B57}" srcOrd="8" destOrd="0" presId="urn:microsoft.com/office/officeart/2018/2/layout/IconVerticalSolidList"/>
    <dgm:cxn modelId="{10158579-737D-4DCE-9164-0AFB9C9306CC}" type="presParOf" srcId="{233B7755-10F7-487D-9EF3-E0280BD74B57}" destId="{C8C3DC25-ACF3-4339-99A2-66CEC33FB835}" srcOrd="0" destOrd="0" presId="urn:microsoft.com/office/officeart/2018/2/layout/IconVerticalSolidList"/>
    <dgm:cxn modelId="{9A589D50-DA44-4EDE-9CB7-140DFCFBC2E3}" type="presParOf" srcId="{233B7755-10F7-487D-9EF3-E0280BD74B57}" destId="{FC852B3C-C5A0-4DD5-BDCE-43CE2246A58E}" srcOrd="1" destOrd="0" presId="urn:microsoft.com/office/officeart/2018/2/layout/IconVerticalSolidList"/>
    <dgm:cxn modelId="{53D42901-44CF-431C-9EB4-24780C5524C6}" type="presParOf" srcId="{233B7755-10F7-487D-9EF3-E0280BD74B57}" destId="{818363BC-7878-488B-8A0B-864DB0DC6AD8}" srcOrd="2" destOrd="0" presId="urn:microsoft.com/office/officeart/2018/2/layout/IconVerticalSolidList"/>
    <dgm:cxn modelId="{8BB5D424-0246-4D60-B8B9-7E5A8BDD6FEA}" type="presParOf" srcId="{233B7755-10F7-487D-9EF3-E0280BD74B57}" destId="{21B681F0-A143-4036-91EC-40DF68E034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22F6F-3612-4435-A05D-582136D9811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B392670-013C-4D97-BF05-4080801BF367}">
      <dgm:prSet/>
      <dgm:spPr/>
      <dgm:t>
        <a:bodyPr/>
        <a:lstStyle/>
        <a:p>
          <a:r>
            <a:rPr lang="en-US"/>
            <a:t>This research project follows the CRISP-DM process (</a:t>
          </a:r>
          <a:r>
            <a:rPr lang="en-US" i="1"/>
            <a:t>What is the CRISP-DM methodology?</a:t>
          </a:r>
          <a:r>
            <a:rPr lang="en-US"/>
            <a:t>, no date). The methodology of our project is explained in a detailed manner by adhering to the steps in the CRISP-DM process which are as follows:</a:t>
          </a:r>
        </a:p>
      </dgm:t>
    </dgm:pt>
    <dgm:pt modelId="{64038DD3-5BC2-4E5E-9F1B-61CAAB0E84B2}" type="parTrans" cxnId="{292D48C0-F5C9-4DA1-BF0A-42FF65B3D5EB}">
      <dgm:prSet/>
      <dgm:spPr/>
      <dgm:t>
        <a:bodyPr/>
        <a:lstStyle/>
        <a:p>
          <a:endParaRPr lang="en-US"/>
        </a:p>
      </dgm:t>
    </dgm:pt>
    <dgm:pt modelId="{1AD6C908-F1D8-4A61-A3C2-7F0A43D76155}" type="sibTrans" cxnId="{292D48C0-F5C9-4DA1-BF0A-42FF65B3D5EB}">
      <dgm:prSet/>
      <dgm:spPr/>
      <dgm:t>
        <a:bodyPr/>
        <a:lstStyle/>
        <a:p>
          <a:endParaRPr lang="en-US"/>
        </a:p>
      </dgm:t>
    </dgm:pt>
    <dgm:pt modelId="{EA583367-72A5-4E5E-A4B4-A82BF815A6B8}">
      <dgm:prSet/>
      <dgm:spPr/>
      <dgm:t>
        <a:bodyPr/>
        <a:lstStyle/>
        <a:p>
          <a:r>
            <a:rPr lang="en-US" b="1"/>
            <a:t>Business Understanding </a:t>
          </a:r>
          <a:r>
            <a:rPr lang="en-US"/>
            <a:t>– To predict the winner of ICC T20 World Cup 2020 in Australian region. </a:t>
          </a:r>
        </a:p>
      </dgm:t>
    </dgm:pt>
    <dgm:pt modelId="{74D3C259-4F97-40D4-8153-525A0E62A351}" type="parTrans" cxnId="{BED12B4C-7842-4474-981C-68D251DDEE74}">
      <dgm:prSet/>
      <dgm:spPr/>
      <dgm:t>
        <a:bodyPr/>
        <a:lstStyle/>
        <a:p>
          <a:endParaRPr lang="en-US"/>
        </a:p>
      </dgm:t>
    </dgm:pt>
    <dgm:pt modelId="{9A623670-5F1F-4D91-A162-540B54A1EAF7}" type="sibTrans" cxnId="{BED12B4C-7842-4474-981C-68D251DDEE74}">
      <dgm:prSet/>
      <dgm:spPr/>
      <dgm:t>
        <a:bodyPr/>
        <a:lstStyle/>
        <a:p>
          <a:endParaRPr lang="en-US"/>
        </a:p>
      </dgm:t>
    </dgm:pt>
    <dgm:pt modelId="{0CD86944-164D-4024-9397-0E571A6F6377}">
      <dgm:prSet/>
      <dgm:spPr/>
      <dgm:t>
        <a:bodyPr/>
        <a:lstStyle/>
        <a:p>
          <a:r>
            <a:rPr lang="en-US" b="1"/>
            <a:t>Data Understanding </a:t>
          </a:r>
          <a:r>
            <a:rPr lang="en-US"/>
            <a:t>– Year-wise data from 2005 - 2019 was acquired to understand the significance of each features which eventually will help to solve business problem. </a:t>
          </a:r>
        </a:p>
      </dgm:t>
    </dgm:pt>
    <dgm:pt modelId="{5783E15C-8104-4028-ABFC-8F2C08A199AF}" type="parTrans" cxnId="{9368217A-2F88-490A-933B-6F482775D4AA}">
      <dgm:prSet/>
      <dgm:spPr/>
      <dgm:t>
        <a:bodyPr/>
        <a:lstStyle/>
        <a:p>
          <a:endParaRPr lang="en-US"/>
        </a:p>
      </dgm:t>
    </dgm:pt>
    <dgm:pt modelId="{9592D552-D96D-45E9-A21C-B0B9A4FB76E7}" type="sibTrans" cxnId="{9368217A-2F88-490A-933B-6F482775D4AA}">
      <dgm:prSet/>
      <dgm:spPr/>
      <dgm:t>
        <a:bodyPr/>
        <a:lstStyle/>
        <a:p>
          <a:endParaRPr lang="en-US"/>
        </a:p>
      </dgm:t>
    </dgm:pt>
    <dgm:pt modelId="{FEC54A0C-8A51-41DD-91C1-F40668F88AE8}">
      <dgm:prSet/>
      <dgm:spPr/>
      <dgm:t>
        <a:bodyPr/>
        <a:lstStyle/>
        <a:p>
          <a:r>
            <a:rPr lang="en-US" b="1"/>
            <a:t>Data Preparation </a:t>
          </a:r>
          <a:r>
            <a:rPr lang="en-US"/>
            <a:t>– Performing data pre-processing steps on year-wise data from 2005 – 2019 and generating a final T20_Categorical csv file comprising of 135 features and 16 target variables. </a:t>
          </a:r>
        </a:p>
      </dgm:t>
    </dgm:pt>
    <dgm:pt modelId="{21E447D6-E835-4DCB-98E9-6910DA32D124}" type="parTrans" cxnId="{28897AC6-A526-4414-A4C0-0BBE33137AC2}">
      <dgm:prSet/>
      <dgm:spPr/>
      <dgm:t>
        <a:bodyPr/>
        <a:lstStyle/>
        <a:p>
          <a:endParaRPr lang="en-US"/>
        </a:p>
      </dgm:t>
    </dgm:pt>
    <dgm:pt modelId="{433BBE28-DD14-4238-820D-F7A8F31A4534}" type="sibTrans" cxnId="{28897AC6-A526-4414-A4C0-0BBE33137AC2}">
      <dgm:prSet/>
      <dgm:spPr/>
      <dgm:t>
        <a:bodyPr/>
        <a:lstStyle/>
        <a:p>
          <a:endParaRPr lang="en-US"/>
        </a:p>
      </dgm:t>
    </dgm:pt>
    <dgm:pt modelId="{A13F2009-1CA2-B146-B3CF-66EEFD13D653}" type="pres">
      <dgm:prSet presAssocID="{54822F6F-3612-4435-A05D-582136D98112}" presName="linear" presStyleCnt="0">
        <dgm:presLayoutVars>
          <dgm:animLvl val="lvl"/>
          <dgm:resizeHandles val="exact"/>
        </dgm:presLayoutVars>
      </dgm:prSet>
      <dgm:spPr/>
    </dgm:pt>
    <dgm:pt modelId="{6FFAFC3E-94D4-734D-B503-F622E3BBACF8}" type="pres">
      <dgm:prSet presAssocID="{5B392670-013C-4D97-BF05-4080801BF367}" presName="parentText" presStyleLbl="node1" presStyleIdx="0" presStyleCnt="4">
        <dgm:presLayoutVars>
          <dgm:chMax val="0"/>
          <dgm:bulletEnabled val="1"/>
        </dgm:presLayoutVars>
      </dgm:prSet>
      <dgm:spPr/>
    </dgm:pt>
    <dgm:pt modelId="{B74C6659-3C72-FF4E-867B-B1246CF912A7}" type="pres">
      <dgm:prSet presAssocID="{1AD6C908-F1D8-4A61-A3C2-7F0A43D76155}" presName="spacer" presStyleCnt="0"/>
      <dgm:spPr/>
    </dgm:pt>
    <dgm:pt modelId="{5A5C1B72-1DF1-4743-B273-FFC7F693B3B6}" type="pres">
      <dgm:prSet presAssocID="{EA583367-72A5-4E5E-A4B4-A82BF815A6B8}" presName="parentText" presStyleLbl="node1" presStyleIdx="1" presStyleCnt="4">
        <dgm:presLayoutVars>
          <dgm:chMax val="0"/>
          <dgm:bulletEnabled val="1"/>
        </dgm:presLayoutVars>
      </dgm:prSet>
      <dgm:spPr/>
    </dgm:pt>
    <dgm:pt modelId="{C4C832E6-7F3E-DE47-BC18-61C013C35AB9}" type="pres">
      <dgm:prSet presAssocID="{9A623670-5F1F-4D91-A162-540B54A1EAF7}" presName="spacer" presStyleCnt="0"/>
      <dgm:spPr/>
    </dgm:pt>
    <dgm:pt modelId="{3BE1220A-6110-784C-9A73-9E762079D495}" type="pres">
      <dgm:prSet presAssocID="{0CD86944-164D-4024-9397-0E571A6F6377}" presName="parentText" presStyleLbl="node1" presStyleIdx="2" presStyleCnt="4">
        <dgm:presLayoutVars>
          <dgm:chMax val="0"/>
          <dgm:bulletEnabled val="1"/>
        </dgm:presLayoutVars>
      </dgm:prSet>
      <dgm:spPr/>
    </dgm:pt>
    <dgm:pt modelId="{A255FF96-2B6C-C742-8E07-5BFEF7FCCEFF}" type="pres">
      <dgm:prSet presAssocID="{9592D552-D96D-45E9-A21C-B0B9A4FB76E7}" presName="spacer" presStyleCnt="0"/>
      <dgm:spPr/>
    </dgm:pt>
    <dgm:pt modelId="{F83E5890-D384-DD4C-A6E3-503AC967F4B0}" type="pres">
      <dgm:prSet presAssocID="{FEC54A0C-8A51-41DD-91C1-F40668F88AE8}" presName="parentText" presStyleLbl="node1" presStyleIdx="3" presStyleCnt="4">
        <dgm:presLayoutVars>
          <dgm:chMax val="0"/>
          <dgm:bulletEnabled val="1"/>
        </dgm:presLayoutVars>
      </dgm:prSet>
      <dgm:spPr/>
    </dgm:pt>
  </dgm:ptLst>
  <dgm:cxnLst>
    <dgm:cxn modelId="{C8A8EF3A-F639-8C4B-AF91-2F6642D09D68}" type="presOf" srcId="{0CD86944-164D-4024-9397-0E571A6F6377}" destId="{3BE1220A-6110-784C-9A73-9E762079D495}" srcOrd="0" destOrd="0" presId="urn:microsoft.com/office/officeart/2005/8/layout/vList2"/>
    <dgm:cxn modelId="{BED12B4C-7842-4474-981C-68D251DDEE74}" srcId="{54822F6F-3612-4435-A05D-582136D98112}" destId="{EA583367-72A5-4E5E-A4B4-A82BF815A6B8}" srcOrd="1" destOrd="0" parTransId="{74D3C259-4F97-40D4-8153-525A0E62A351}" sibTransId="{9A623670-5F1F-4D91-A162-540B54A1EAF7}"/>
    <dgm:cxn modelId="{AE233C58-6D2E-254F-8B80-B903ADEB8D45}" type="presOf" srcId="{EA583367-72A5-4E5E-A4B4-A82BF815A6B8}" destId="{5A5C1B72-1DF1-4743-B273-FFC7F693B3B6}" srcOrd="0" destOrd="0" presId="urn:microsoft.com/office/officeart/2005/8/layout/vList2"/>
    <dgm:cxn modelId="{9368217A-2F88-490A-933B-6F482775D4AA}" srcId="{54822F6F-3612-4435-A05D-582136D98112}" destId="{0CD86944-164D-4024-9397-0E571A6F6377}" srcOrd="2" destOrd="0" parTransId="{5783E15C-8104-4028-ABFC-8F2C08A199AF}" sibTransId="{9592D552-D96D-45E9-A21C-B0B9A4FB76E7}"/>
    <dgm:cxn modelId="{6BA702A0-7B48-FC45-974C-789E397F0016}" type="presOf" srcId="{FEC54A0C-8A51-41DD-91C1-F40668F88AE8}" destId="{F83E5890-D384-DD4C-A6E3-503AC967F4B0}" srcOrd="0" destOrd="0" presId="urn:microsoft.com/office/officeart/2005/8/layout/vList2"/>
    <dgm:cxn modelId="{292D48C0-F5C9-4DA1-BF0A-42FF65B3D5EB}" srcId="{54822F6F-3612-4435-A05D-582136D98112}" destId="{5B392670-013C-4D97-BF05-4080801BF367}" srcOrd="0" destOrd="0" parTransId="{64038DD3-5BC2-4E5E-9F1B-61CAAB0E84B2}" sibTransId="{1AD6C908-F1D8-4A61-A3C2-7F0A43D76155}"/>
    <dgm:cxn modelId="{28897AC6-A526-4414-A4C0-0BBE33137AC2}" srcId="{54822F6F-3612-4435-A05D-582136D98112}" destId="{FEC54A0C-8A51-41DD-91C1-F40668F88AE8}" srcOrd="3" destOrd="0" parTransId="{21E447D6-E835-4DCB-98E9-6910DA32D124}" sibTransId="{433BBE28-DD14-4238-820D-F7A8F31A4534}"/>
    <dgm:cxn modelId="{12744CD0-15C0-7F48-8048-94E4E2DD1E52}" type="presOf" srcId="{5B392670-013C-4D97-BF05-4080801BF367}" destId="{6FFAFC3E-94D4-734D-B503-F622E3BBACF8}" srcOrd="0" destOrd="0" presId="urn:microsoft.com/office/officeart/2005/8/layout/vList2"/>
    <dgm:cxn modelId="{2DEAF5FF-4420-9049-9F38-009B41A707CC}" type="presOf" srcId="{54822F6F-3612-4435-A05D-582136D98112}" destId="{A13F2009-1CA2-B146-B3CF-66EEFD13D653}" srcOrd="0" destOrd="0" presId="urn:microsoft.com/office/officeart/2005/8/layout/vList2"/>
    <dgm:cxn modelId="{AEB6D155-B6D7-1244-A70B-DFA187A9B160}" type="presParOf" srcId="{A13F2009-1CA2-B146-B3CF-66EEFD13D653}" destId="{6FFAFC3E-94D4-734D-B503-F622E3BBACF8}" srcOrd="0" destOrd="0" presId="urn:microsoft.com/office/officeart/2005/8/layout/vList2"/>
    <dgm:cxn modelId="{83A2DAD4-5D5B-BE48-ABA8-B2B70ACC9126}" type="presParOf" srcId="{A13F2009-1CA2-B146-B3CF-66EEFD13D653}" destId="{B74C6659-3C72-FF4E-867B-B1246CF912A7}" srcOrd="1" destOrd="0" presId="urn:microsoft.com/office/officeart/2005/8/layout/vList2"/>
    <dgm:cxn modelId="{5E820E7D-D072-1247-8842-0EBA321E3AC5}" type="presParOf" srcId="{A13F2009-1CA2-B146-B3CF-66EEFD13D653}" destId="{5A5C1B72-1DF1-4743-B273-FFC7F693B3B6}" srcOrd="2" destOrd="0" presId="urn:microsoft.com/office/officeart/2005/8/layout/vList2"/>
    <dgm:cxn modelId="{30E5A9D8-0984-6D49-9F65-164F1F5615C0}" type="presParOf" srcId="{A13F2009-1CA2-B146-B3CF-66EEFD13D653}" destId="{C4C832E6-7F3E-DE47-BC18-61C013C35AB9}" srcOrd="3" destOrd="0" presId="urn:microsoft.com/office/officeart/2005/8/layout/vList2"/>
    <dgm:cxn modelId="{04A96213-E8E3-A14D-AC0A-547C882669BA}" type="presParOf" srcId="{A13F2009-1CA2-B146-B3CF-66EEFD13D653}" destId="{3BE1220A-6110-784C-9A73-9E762079D495}" srcOrd="4" destOrd="0" presId="urn:microsoft.com/office/officeart/2005/8/layout/vList2"/>
    <dgm:cxn modelId="{460EC43F-E7DC-E74D-A2C7-8136622DD92C}" type="presParOf" srcId="{A13F2009-1CA2-B146-B3CF-66EEFD13D653}" destId="{A255FF96-2B6C-C742-8E07-5BFEF7FCCEFF}" srcOrd="5" destOrd="0" presId="urn:microsoft.com/office/officeart/2005/8/layout/vList2"/>
    <dgm:cxn modelId="{44935BE7-7E41-6E4A-B9E7-9E0BF0CE1322}" type="presParOf" srcId="{A13F2009-1CA2-B146-B3CF-66EEFD13D653}" destId="{F83E5890-D384-DD4C-A6E3-503AC967F4B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FED2C0-2B95-493E-888C-0F1C307BF7A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619A23D-7F03-46A1-91D8-C27756A207E7}">
      <dgm:prSet/>
      <dgm:spPr/>
      <dgm:t>
        <a:bodyPr/>
        <a:lstStyle/>
        <a:p>
          <a:r>
            <a:rPr lang="en-US"/>
            <a:t>Modelling - </a:t>
          </a:r>
          <a:r>
            <a:rPr lang="en-GB"/>
            <a:t>In this section, four machine learning techniques used in this study are presented briefly which are described as follows: </a:t>
          </a:r>
          <a:endParaRPr lang="en-US"/>
        </a:p>
      </dgm:t>
    </dgm:pt>
    <dgm:pt modelId="{6E4C7B82-394E-4DE7-A9D7-64EAB0870C1F}" type="parTrans" cxnId="{B173E7A5-FC6A-497B-9882-B5C7C3B29E29}">
      <dgm:prSet/>
      <dgm:spPr/>
      <dgm:t>
        <a:bodyPr/>
        <a:lstStyle/>
        <a:p>
          <a:endParaRPr lang="en-US"/>
        </a:p>
      </dgm:t>
    </dgm:pt>
    <dgm:pt modelId="{3B2F00A2-8DF1-4C1A-A7B3-9A4BA4E3DA8B}" type="sibTrans" cxnId="{B173E7A5-FC6A-497B-9882-B5C7C3B29E29}">
      <dgm:prSet/>
      <dgm:spPr/>
      <dgm:t>
        <a:bodyPr/>
        <a:lstStyle/>
        <a:p>
          <a:endParaRPr lang="en-US"/>
        </a:p>
      </dgm:t>
    </dgm:pt>
    <dgm:pt modelId="{F33CE547-ECA4-42D3-8CC8-6BEF1B1F5E9C}">
      <dgm:prSet/>
      <dgm:spPr/>
      <dgm:t>
        <a:bodyPr/>
        <a:lstStyle/>
        <a:p>
          <a:r>
            <a:rPr lang="en-US"/>
            <a:t>Support Vector Machines (SVM)</a:t>
          </a:r>
        </a:p>
      </dgm:t>
    </dgm:pt>
    <dgm:pt modelId="{8AF1C96C-EE9B-45FD-BF5C-487FFDEAA46C}" type="parTrans" cxnId="{7212C4D3-CA91-4A22-9440-92B336B36E9E}">
      <dgm:prSet/>
      <dgm:spPr/>
      <dgm:t>
        <a:bodyPr/>
        <a:lstStyle/>
        <a:p>
          <a:endParaRPr lang="en-US"/>
        </a:p>
      </dgm:t>
    </dgm:pt>
    <dgm:pt modelId="{180A6F1C-4A66-4CAE-8E10-0BB6B58445D7}" type="sibTrans" cxnId="{7212C4D3-CA91-4A22-9440-92B336B36E9E}">
      <dgm:prSet/>
      <dgm:spPr/>
      <dgm:t>
        <a:bodyPr/>
        <a:lstStyle/>
        <a:p>
          <a:endParaRPr lang="en-US"/>
        </a:p>
      </dgm:t>
    </dgm:pt>
    <dgm:pt modelId="{8DCAD1A6-8EC0-44DC-AA44-B19381360987}">
      <dgm:prSet/>
      <dgm:spPr/>
      <dgm:t>
        <a:bodyPr/>
        <a:lstStyle/>
        <a:p>
          <a:r>
            <a:rPr lang="en-US"/>
            <a:t>Artificial Neural Network (ANN)</a:t>
          </a:r>
        </a:p>
      </dgm:t>
    </dgm:pt>
    <dgm:pt modelId="{95E65F64-DDC4-4D1D-A875-6216575B64A8}" type="parTrans" cxnId="{C255EFA2-39DA-4D7F-8A8E-5F695B563A45}">
      <dgm:prSet/>
      <dgm:spPr/>
      <dgm:t>
        <a:bodyPr/>
        <a:lstStyle/>
        <a:p>
          <a:endParaRPr lang="en-US"/>
        </a:p>
      </dgm:t>
    </dgm:pt>
    <dgm:pt modelId="{E8896DCB-52CD-4FDF-8EF3-6425F0C98F2A}" type="sibTrans" cxnId="{C255EFA2-39DA-4D7F-8A8E-5F695B563A45}">
      <dgm:prSet/>
      <dgm:spPr/>
      <dgm:t>
        <a:bodyPr/>
        <a:lstStyle/>
        <a:p>
          <a:endParaRPr lang="en-US"/>
        </a:p>
      </dgm:t>
    </dgm:pt>
    <dgm:pt modelId="{9A614F9D-9875-466D-9386-BE60FD016A3E}">
      <dgm:prSet/>
      <dgm:spPr/>
      <dgm:t>
        <a:bodyPr/>
        <a:lstStyle/>
        <a:p>
          <a:r>
            <a:rPr lang="en-US"/>
            <a:t>Logistic Regression (LR)</a:t>
          </a:r>
        </a:p>
      </dgm:t>
    </dgm:pt>
    <dgm:pt modelId="{8FD698F4-0FB9-48FD-B263-1DE1B72099FA}" type="parTrans" cxnId="{E8D2C47C-47BB-4AF6-92F2-BAC8C89D9326}">
      <dgm:prSet/>
      <dgm:spPr/>
      <dgm:t>
        <a:bodyPr/>
        <a:lstStyle/>
        <a:p>
          <a:endParaRPr lang="en-US"/>
        </a:p>
      </dgm:t>
    </dgm:pt>
    <dgm:pt modelId="{40ECACA5-F40D-47ED-B223-E8B4D4B18DF2}" type="sibTrans" cxnId="{E8D2C47C-47BB-4AF6-92F2-BAC8C89D9326}">
      <dgm:prSet/>
      <dgm:spPr/>
      <dgm:t>
        <a:bodyPr/>
        <a:lstStyle/>
        <a:p>
          <a:endParaRPr lang="en-US"/>
        </a:p>
      </dgm:t>
    </dgm:pt>
    <dgm:pt modelId="{F317B091-C97F-4F46-AE29-89B857618285}">
      <dgm:prSet/>
      <dgm:spPr/>
      <dgm:t>
        <a:bodyPr/>
        <a:lstStyle/>
        <a:p>
          <a:r>
            <a:rPr lang="en-US"/>
            <a:t>Decision Tree (DT)</a:t>
          </a:r>
        </a:p>
      </dgm:t>
    </dgm:pt>
    <dgm:pt modelId="{FE9B570F-BA0D-4272-9FB4-7082DDCE0272}" type="parTrans" cxnId="{E59145D1-9168-4F59-94BE-196ACDEC38A2}">
      <dgm:prSet/>
      <dgm:spPr/>
      <dgm:t>
        <a:bodyPr/>
        <a:lstStyle/>
        <a:p>
          <a:endParaRPr lang="en-US"/>
        </a:p>
      </dgm:t>
    </dgm:pt>
    <dgm:pt modelId="{F81D8063-FE41-48BB-9443-80633805093C}" type="sibTrans" cxnId="{E59145D1-9168-4F59-94BE-196ACDEC38A2}">
      <dgm:prSet/>
      <dgm:spPr/>
      <dgm:t>
        <a:bodyPr/>
        <a:lstStyle/>
        <a:p>
          <a:endParaRPr lang="en-US"/>
        </a:p>
      </dgm:t>
    </dgm:pt>
    <dgm:pt modelId="{6BB8D85F-1B25-7849-9AFA-09A24E140E25}" type="pres">
      <dgm:prSet presAssocID="{C6FED2C0-2B95-493E-888C-0F1C307BF7AA}" presName="linear" presStyleCnt="0">
        <dgm:presLayoutVars>
          <dgm:animLvl val="lvl"/>
          <dgm:resizeHandles val="exact"/>
        </dgm:presLayoutVars>
      </dgm:prSet>
      <dgm:spPr/>
    </dgm:pt>
    <dgm:pt modelId="{13432524-61C7-4F47-AD11-ED206DB82B50}" type="pres">
      <dgm:prSet presAssocID="{4619A23D-7F03-46A1-91D8-C27756A207E7}" presName="parentText" presStyleLbl="node1" presStyleIdx="0" presStyleCnt="5">
        <dgm:presLayoutVars>
          <dgm:chMax val="0"/>
          <dgm:bulletEnabled val="1"/>
        </dgm:presLayoutVars>
      </dgm:prSet>
      <dgm:spPr/>
    </dgm:pt>
    <dgm:pt modelId="{60527BF7-3F6A-9148-9C2A-8EF5A196A53F}" type="pres">
      <dgm:prSet presAssocID="{3B2F00A2-8DF1-4C1A-A7B3-9A4BA4E3DA8B}" presName="spacer" presStyleCnt="0"/>
      <dgm:spPr/>
    </dgm:pt>
    <dgm:pt modelId="{009F5FF3-49B6-DA44-ABA8-64B3E598A750}" type="pres">
      <dgm:prSet presAssocID="{F33CE547-ECA4-42D3-8CC8-6BEF1B1F5E9C}" presName="parentText" presStyleLbl="node1" presStyleIdx="1" presStyleCnt="5">
        <dgm:presLayoutVars>
          <dgm:chMax val="0"/>
          <dgm:bulletEnabled val="1"/>
        </dgm:presLayoutVars>
      </dgm:prSet>
      <dgm:spPr/>
    </dgm:pt>
    <dgm:pt modelId="{295E423C-23A6-D74A-839B-723278390898}" type="pres">
      <dgm:prSet presAssocID="{180A6F1C-4A66-4CAE-8E10-0BB6B58445D7}" presName="spacer" presStyleCnt="0"/>
      <dgm:spPr/>
    </dgm:pt>
    <dgm:pt modelId="{9F6DA66D-C065-4E43-B4D1-153F15BA9242}" type="pres">
      <dgm:prSet presAssocID="{8DCAD1A6-8EC0-44DC-AA44-B19381360987}" presName="parentText" presStyleLbl="node1" presStyleIdx="2" presStyleCnt="5">
        <dgm:presLayoutVars>
          <dgm:chMax val="0"/>
          <dgm:bulletEnabled val="1"/>
        </dgm:presLayoutVars>
      </dgm:prSet>
      <dgm:spPr/>
    </dgm:pt>
    <dgm:pt modelId="{524662C3-787D-3C40-ADB1-FD9CD950A512}" type="pres">
      <dgm:prSet presAssocID="{E8896DCB-52CD-4FDF-8EF3-6425F0C98F2A}" presName="spacer" presStyleCnt="0"/>
      <dgm:spPr/>
    </dgm:pt>
    <dgm:pt modelId="{49613C28-4F02-664B-A073-F98E5A8CDED3}" type="pres">
      <dgm:prSet presAssocID="{9A614F9D-9875-466D-9386-BE60FD016A3E}" presName="parentText" presStyleLbl="node1" presStyleIdx="3" presStyleCnt="5">
        <dgm:presLayoutVars>
          <dgm:chMax val="0"/>
          <dgm:bulletEnabled val="1"/>
        </dgm:presLayoutVars>
      </dgm:prSet>
      <dgm:spPr/>
    </dgm:pt>
    <dgm:pt modelId="{3A3D8E2C-1C8C-DA4F-814F-9E503D857C4D}" type="pres">
      <dgm:prSet presAssocID="{40ECACA5-F40D-47ED-B223-E8B4D4B18DF2}" presName="spacer" presStyleCnt="0"/>
      <dgm:spPr/>
    </dgm:pt>
    <dgm:pt modelId="{5BABD833-8771-2C4D-AE26-679505898854}" type="pres">
      <dgm:prSet presAssocID="{F317B091-C97F-4F46-AE29-89B857618285}" presName="parentText" presStyleLbl="node1" presStyleIdx="4" presStyleCnt="5">
        <dgm:presLayoutVars>
          <dgm:chMax val="0"/>
          <dgm:bulletEnabled val="1"/>
        </dgm:presLayoutVars>
      </dgm:prSet>
      <dgm:spPr/>
    </dgm:pt>
  </dgm:ptLst>
  <dgm:cxnLst>
    <dgm:cxn modelId="{A645CE38-7CCA-F948-975E-746DB87A8CAE}" type="presOf" srcId="{C6FED2C0-2B95-493E-888C-0F1C307BF7AA}" destId="{6BB8D85F-1B25-7849-9AFA-09A24E140E25}" srcOrd="0" destOrd="0" presId="urn:microsoft.com/office/officeart/2005/8/layout/vList2"/>
    <dgm:cxn modelId="{4E35BB55-AFFB-D74A-8CF3-51316BE168AF}" type="presOf" srcId="{F33CE547-ECA4-42D3-8CC8-6BEF1B1F5E9C}" destId="{009F5FF3-49B6-DA44-ABA8-64B3E598A750}" srcOrd="0" destOrd="0" presId="urn:microsoft.com/office/officeart/2005/8/layout/vList2"/>
    <dgm:cxn modelId="{E3CB326E-343A-CB47-81BC-09A333DB13D9}" type="presOf" srcId="{9A614F9D-9875-466D-9386-BE60FD016A3E}" destId="{49613C28-4F02-664B-A073-F98E5A8CDED3}" srcOrd="0" destOrd="0" presId="urn:microsoft.com/office/officeart/2005/8/layout/vList2"/>
    <dgm:cxn modelId="{E8D2C47C-47BB-4AF6-92F2-BAC8C89D9326}" srcId="{C6FED2C0-2B95-493E-888C-0F1C307BF7AA}" destId="{9A614F9D-9875-466D-9386-BE60FD016A3E}" srcOrd="3" destOrd="0" parTransId="{8FD698F4-0FB9-48FD-B263-1DE1B72099FA}" sibTransId="{40ECACA5-F40D-47ED-B223-E8B4D4B18DF2}"/>
    <dgm:cxn modelId="{04F4F77E-AD78-CC47-A0FF-E71A521C8DB4}" type="presOf" srcId="{F317B091-C97F-4F46-AE29-89B857618285}" destId="{5BABD833-8771-2C4D-AE26-679505898854}" srcOrd="0" destOrd="0" presId="urn:microsoft.com/office/officeart/2005/8/layout/vList2"/>
    <dgm:cxn modelId="{C255EFA2-39DA-4D7F-8A8E-5F695B563A45}" srcId="{C6FED2C0-2B95-493E-888C-0F1C307BF7AA}" destId="{8DCAD1A6-8EC0-44DC-AA44-B19381360987}" srcOrd="2" destOrd="0" parTransId="{95E65F64-DDC4-4D1D-A875-6216575B64A8}" sibTransId="{E8896DCB-52CD-4FDF-8EF3-6425F0C98F2A}"/>
    <dgm:cxn modelId="{B173E7A5-FC6A-497B-9882-B5C7C3B29E29}" srcId="{C6FED2C0-2B95-493E-888C-0F1C307BF7AA}" destId="{4619A23D-7F03-46A1-91D8-C27756A207E7}" srcOrd="0" destOrd="0" parTransId="{6E4C7B82-394E-4DE7-A9D7-64EAB0870C1F}" sibTransId="{3B2F00A2-8DF1-4C1A-A7B3-9A4BA4E3DA8B}"/>
    <dgm:cxn modelId="{EEC820D0-C55C-134C-8570-3342BA4AF51E}" type="presOf" srcId="{8DCAD1A6-8EC0-44DC-AA44-B19381360987}" destId="{9F6DA66D-C065-4E43-B4D1-153F15BA9242}" srcOrd="0" destOrd="0" presId="urn:microsoft.com/office/officeart/2005/8/layout/vList2"/>
    <dgm:cxn modelId="{E59145D1-9168-4F59-94BE-196ACDEC38A2}" srcId="{C6FED2C0-2B95-493E-888C-0F1C307BF7AA}" destId="{F317B091-C97F-4F46-AE29-89B857618285}" srcOrd="4" destOrd="0" parTransId="{FE9B570F-BA0D-4272-9FB4-7082DDCE0272}" sibTransId="{F81D8063-FE41-48BB-9443-80633805093C}"/>
    <dgm:cxn modelId="{7212C4D3-CA91-4A22-9440-92B336B36E9E}" srcId="{C6FED2C0-2B95-493E-888C-0F1C307BF7AA}" destId="{F33CE547-ECA4-42D3-8CC8-6BEF1B1F5E9C}" srcOrd="1" destOrd="0" parTransId="{8AF1C96C-EE9B-45FD-BF5C-487FFDEAA46C}" sibTransId="{180A6F1C-4A66-4CAE-8E10-0BB6B58445D7}"/>
    <dgm:cxn modelId="{09AB31D6-E593-7147-9DE8-CC9DEAC92BEA}" type="presOf" srcId="{4619A23D-7F03-46A1-91D8-C27756A207E7}" destId="{13432524-61C7-4F47-AD11-ED206DB82B50}" srcOrd="0" destOrd="0" presId="urn:microsoft.com/office/officeart/2005/8/layout/vList2"/>
    <dgm:cxn modelId="{5854EA51-1B92-A943-89E0-F1CA025C2E37}" type="presParOf" srcId="{6BB8D85F-1B25-7849-9AFA-09A24E140E25}" destId="{13432524-61C7-4F47-AD11-ED206DB82B50}" srcOrd="0" destOrd="0" presId="urn:microsoft.com/office/officeart/2005/8/layout/vList2"/>
    <dgm:cxn modelId="{5395BA51-591D-F640-8FED-925F2881E0C1}" type="presParOf" srcId="{6BB8D85F-1B25-7849-9AFA-09A24E140E25}" destId="{60527BF7-3F6A-9148-9C2A-8EF5A196A53F}" srcOrd="1" destOrd="0" presId="urn:microsoft.com/office/officeart/2005/8/layout/vList2"/>
    <dgm:cxn modelId="{6695B50E-3018-274A-A21C-45E36DCA9133}" type="presParOf" srcId="{6BB8D85F-1B25-7849-9AFA-09A24E140E25}" destId="{009F5FF3-49B6-DA44-ABA8-64B3E598A750}" srcOrd="2" destOrd="0" presId="urn:microsoft.com/office/officeart/2005/8/layout/vList2"/>
    <dgm:cxn modelId="{A3612DF5-B805-5249-88C8-E39C3BCDC999}" type="presParOf" srcId="{6BB8D85F-1B25-7849-9AFA-09A24E140E25}" destId="{295E423C-23A6-D74A-839B-723278390898}" srcOrd="3" destOrd="0" presId="urn:microsoft.com/office/officeart/2005/8/layout/vList2"/>
    <dgm:cxn modelId="{4B4BAADE-52F0-634D-8D46-641582EC2ACA}" type="presParOf" srcId="{6BB8D85F-1B25-7849-9AFA-09A24E140E25}" destId="{9F6DA66D-C065-4E43-B4D1-153F15BA9242}" srcOrd="4" destOrd="0" presId="urn:microsoft.com/office/officeart/2005/8/layout/vList2"/>
    <dgm:cxn modelId="{F163CF4C-91BA-9347-A390-4A64CB22D340}" type="presParOf" srcId="{6BB8D85F-1B25-7849-9AFA-09A24E140E25}" destId="{524662C3-787D-3C40-ADB1-FD9CD950A512}" srcOrd="5" destOrd="0" presId="urn:microsoft.com/office/officeart/2005/8/layout/vList2"/>
    <dgm:cxn modelId="{8EA68595-32D2-F04F-9634-E685FF44DB09}" type="presParOf" srcId="{6BB8D85F-1B25-7849-9AFA-09A24E140E25}" destId="{49613C28-4F02-664B-A073-F98E5A8CDED3}" srcOrd="6" destOrd="0" presId="urn:microsoft.com/office/officeart/2005/8/layout/vList2"/>
    <dgm:cxn modelId="{A16C5CE1-8CC8-9642-97B8-152A505C4E78}" type="presParOf" srcId="{6BB8D85F-1B25-7849-9AFA-09A24E140E25}" destId="{3A3D8E2C-1C8C-DA4F-814F-9E503D857C4D}" srcOrd="7" destOrd="0" presId="urn:microsoft.com/office/officeart/2005/8/layout/vList2"/>
    <dgm:cxn modelId="{6773EEF7-7D8C-064C-BE0B-669F83C19AD7}" type="presParOf" srcId="{6BB8D85F-1B25-7849-9AFA-09A24E140E25}" destId="{5BABD833-8771-2C4D-AE26-67950589885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C7169-E3FE-44BB-BECB-2FAB706FA4CF}">
      <dsp:nvSpPr>
        <dsp:cNvPr id="0" name=""/>
        <dsp:cNvSpPr/>
      </dsp:nvSpPr>
      <dsp:spPr>
        <a:xfrm>
          <a:off x="283963" y="1037507"/>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00CE8-E97D-4836-A1C1-7593B255863B}">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3FC4C-D12F-466F-B7FC-4FF4DD78D1CE}">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Introduction</a:t>
          </a:r>
        </a:p>
      </dsp:txBody>
      <dsp:txXfrm>
        <a:off x="3574" y="2187820"/>
        <a:ext cx="1437890" cy="575156"/>
      </dsp:txXfrm>
    </dsp:sp>
    <dsp:sp modelId="{65774016-432A-4843-B5DE-BD8C99D8A42C}">
      <dsp:nvSpPr>
        <dsp:cNvPr id="0" name=""/>
        <dsp:cNvSpPr/>
      </dsp:nvSpPr>
      <dsp:spPr>
        <a:xfrm>
          <a:off x="1973484" y="1037507"/>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1BFC3-802D-479D-A0D7-344803401415}">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26E0C-B7CD-40DC-9209-3D9C2EFAB10A}">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Literature Review</a:t>
          </a:r>
        </a:p>
      </dsp:txBody>
      <dsp:txXfrm>
        <a:off x="1693095" y="2187820"/>
        <a:ext cx="1437890" cy="575156"/>
      </dsp:txXfrm>
    </dsp:sp>
    <dsp:sp modelId="{B1376868-C938-4A7C-987D-3D517077323B}">
      <dsp:nvSpPr>
        <dsp:cNvPr id="0" name=""/>
        <dsp:cNvSpPr/>
      </dsp:nvSpPr>
      <dsp:spPr>
        <a:xfrm>
          <a:off x="3663006" y="1037507"/>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64C57-7076-4926-8F3B-509238FB54AF}">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EC0EB-EA11-48CF-8A78-CC9FD34F2992}">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Methodology</a:t>
          </a:r>
        </a:p>
      </dsp:txBody>
      <dsp:txXfrm>
        <a:off x="3382617" y="2187820"/>
        <a:ext cx="1437890" cy="575156"/>
      </dsp:txXfrm>
    </dsp:sp>
    <dsp:sp modelId="{08AA4251-2810-47A6-A544-EE7345C7FA10}">
      <dsp:nvSpPr>
        <dsp:cNvPr id="0" name=""/>
        <dsp:cNvSpPr/>
      </dsp:nvSpPr>
      <dsp:spPr>
        <a:xfrm>
          <a:off x="5352527" y="1037507"/>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A1853-5923-4F99-93F1-EED05714F77B}">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6374C3-099A-4601-94BA-73D27499CE8F}">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Implementation</a:t>
          </a:r>
        </a:p>
      </dsp:txBody>
      <dsp:txXfrm>
        <a:off x="5072138" y="2187820"/>
        <a:ext cx="1437890" cy="575156"/>
      </dsp:txXfrm>
    </dsp:sp>
    <dsp:sp modelId="{2CE53E01-9BDF-422B-B168-6E374CC20E43}">
      <dsp:nvSpPr>
        <dsp:cNvPr id="0" name=""/>
        <dsp:cNvSpPr/>
      </dsp:nvSpPr>
      <dsp:spPr>
        <a:xfrm>
          <a:off x="1128723" y="3122449"/>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AC117-9803-4135-94F3-8581D4F4F19A}">
      <dsp:nvSpPr>
        <dsp:cNvPr id="0" name=""/>
        <dsp:cNvSpPr/>
      </dsp:nvSpPr>
      <dsp:spPr>
        <a:xfrm>
          <a:off x="1315649"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DB6F26-E336-42EA-8B17-BBA1A8FC8795}">
      <dsp:nvSpPr>
        <dsp:cNvPr id="0" name=""/>
        <dsp:cNvSpPr/>
      </dsp:nvSpPr>
      <dsp:spPr>
        <a:xfrm>
          <a:off x="848335"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Results and Discussion</a:t>
          </a:r>
        </a:p>
      </dsp:txBody>
      <dsp:txXfrm>
        <a:off x="848335" y="4272761"/>
        <a:ext cx="1437890" cy="575156"/>
      </dsp:txXfrm>
    </dsp:sp>
    <dsp:sp modelId="{D9DED4AB-1B7F-41EA-902E-CB79279344B6}">
      <dsp:nvSpPr>
        <dsp:cNvPr id="0" name=""/>
        <dsp:cNvSpPr/>
      </dsp:nvSpPr>
      <dsp:spPr>
        <a:xfrm>
          <a:off x="2818245" y="3122449"/>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A217A-B5DD-4A1B-81DF-677F8EB4601C}">
      <dsp:nvSpPr>
        <dsp:cNvPr id="0" name=""/>
        <dsp:cNvSpPr/>
      </dsp:nvSpPr>
      <dsp:spPr>
        <a:xfrm>
          <a:off x="3005171"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953640-0E5F-48D1-AB18-DFCF59A2BBA7}">
      <dsp:nvSpPr>
        <dsp:cNvPr id="0" name=""/>
        <dsp:cNvSpPr/>
      </dsp:nvSpPr>
      <dsp:spPr>
        <a:xfrm>
          <a:off x="2537856"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Conculsion and Future Work</a:t>
          </a:r>
        </a:p>
      </dsp:txBody>
      <dsp:txXfrm>
        <a:off x="2537856" y="4272761"/>
        <a:ext cx="1437890" cy="575156"/>
      </dsp:txXfrm>
    </dsp:sp>
    <dsp:sp modelId="{749FDEE0-7C38-46D5-BF77-0D4B0F271E86}">
      <dsp:nvSpPr>
        <dsp:cNvPr id="0" name=""/>
        <dsp:cNvSpPr/>
      </dsp:nvSpPr>
      <dsp:spPr>
        <a:xfrm>
          <a:off x="4507766" y="3122449"/>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3C448-9307-40BB-B671-5D7185969CBD}">
      <dsp:nvSpPr>
        <dsp:cNvPr id="0" name=""/>
        <dsp:cNvSpPr/>
      </dsp:nvSpPr>
      <dsp:spPr>
        <a:xfrm>
          <a:off x="4694692" y="3309375"/>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CE8FD-CB51-48E5-94D4-6FE81BC935CD}">
      <dsp:nvSpPr>
        <dsp:cNvPr id="0" name=""/>
        <dsp:cNvSpPr/>
      </dsp:nvSpPr>
      <dsp:spPr>
        <a:xfrm>
          <a:off x="422737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References</a:t>
          </a:r>
        </a:p>
      </dsp:txBody>
      <dsp:txXfrm>
        <a:off x="4227378" y="4272761"/>
        <a:ext cx="143789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6AC1-C915-421B-A441-35587C46D0DD}">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18BCE-5868-4D15-97EA-38321AE4F43A}">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50519-F0FD-402E-BC31-0F3B4A92C707}">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IN" sz="2400" kern="1200"/>
            <a:t>Cricket has been one of the most popular sports among people with more than 2 billion followers. </a:t>
          </a:r>
          <a:endParaRPr lang="en-US" sz="2400" kern="1200"/>
        </a:p>
      </dsp:txBody>
      <dsp:txXfrm>
        <a:off x="2039300" y="956381"/>
        <a:ext cx="4474303" cy="1765627"/>
      </dsp:txXfrm>
    </dsp:sp>
    <dsp:sp modelId="{41ADF63F-BF9B-4F7B-87AF-3412F1C8DD44}">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6529D-BD47-4B97-9CC1-77D657D1B48F}">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7AEE80-C1C7-4F4D-984A-795CEF1992DB}">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IN" sz="2400" kern="1200" dirty="0"/>
            <a:t>T20 format of cricket which is the shortest format is gaining popularity among </a:t>
          </a:r>
          <a:r>
            <a:rPr lang="en-IN" sz="2400" kern="1200"/>
            <a:t>cricket followers. </a:t>
          </a:r>
          <a:endParaRPr lang="en-US" sz="2400" kern="1200" dirty="0"/>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1A30B-D8B2-4683-884A-A656342AA3D7}">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29268-3CB8-460B-934D-25736B91ACFC}">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64125-04BD-49E2-8AC3-80E0A4C2FEBD}">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Exploring previous research on cricket as sport.</a:t>
          </a:r>
        </a:p>
      </dsp:txBody>
      <dsp:txXfrm>
        <a:off x="1131174" y="4597"/>
        <a:ext cx="5382429" cy="979371"/>
      </dsp:txXfrm>
    </dsp:sp>
    <dsp:sp modelId="{7759807A-C1B1-4315-9B31-CFA5A8317267}">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7DE41-E57F-47A5-984E-17C17D835AD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D784C-82C4-4190-A797-5280474FD3B8}">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Developing a design tool.</a:t>
          </a:r>
        </a:p>
      </dsp:txBody>
      <dsp:txXfrm>
        <a:off x="1131174" y="1228812"/>
        <a:ext cx="5382429" cy="979371"/>
      </dsp:txXfrm>
    </dsp:sp>
    <dsp:sp modelId="{DDFCE53F-3556-4FBB-B64E-D83E5CFC5764}">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308D4F-2369-4866-8C63-227BDD714AF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DC6875-9770-4CA7-82AD-F64E5340004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Implementation of tool.</a:t>
          </a:r>
        </a:p>
      </dsp:txBody>
      <dsp:txXfrm>
        <a:off x="1131174" y="2453027"/>
        <a:ext cx="5382429" cy="979371"/>
      </dsp:txXfrm>
    </dsp:sp>
    <dsp:sp modelId="{7688A49C-8AF4-456F-ACDE-E73DA0C25BBB}">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A6AF87-6C63-4CCD-A3D0-C20DE2BECAF9}">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7DF83-1D9D-40C4-A7B5-AE179F8ECDE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Evaluating the tool.</a:t>
          </a:r>
        </a:p>
      </dsp:txBody>
      <dsp:txXfrm>
        <a:off x="1131174" y="3677241"/>
        <a:ext cx="5382429" cy="979371"/>
      </dsp:txXfrm>
    </dsp:sp>
    <dsp:sp modelId="{C8C3DC25-ACF3-4339-99A2-66CEC33FB835}">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52B3C-C5A0-4DD5-BDCE-43CE2246A58E}">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681F0-A143-4036-91EC-40DF68E0347B}">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Determining future directions.</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AFC3E-94D4-734D-B503-F622E3BBACF8}">
      <dsp:nvSpPr>
        <dsp:cNvPr id="0" name=""/>
        <dsp:cNvSpPr/>
      </dsp:nvSpPr>
      <dsp:spPr>
        <a:xfrm>
          <a:off x="0" y="1512"/>
          <a:ext cx="6513603" cy="1427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research project follows the CRISP-DM process (</a:t>
          </a:r>
          <a:r>
            <a:rPr lang="en-US" sz="2000" i="1" kern="1200"/>
            <a:t>What is the CRISP-DM methodology?</a:t>
          </a:r>
          <a:r>
            <a:rPr lang="en-US" sz="2000" kern="1200"/>
            <a:t>, no date). The methodology of our project is explained in a detailed manner by adhering to the steps in the CRISP-DM process which are as follows:</a:t>
          </a:r>
        </a:p>
      </dsp:txBody>
      <dsp:txXfrm>
        <a:off x="69680" y="71192"/>
        <a:ext cx="6374243" cy="1288040"/>
      </dsp:txXfrm>
    </dsp:sp>
    <dsp:sp modelId="{5A5C1B72-1DF1-4743-B273-FFC7F693B3B6}">
      <dsp:nvSpPr>
        <dsp:cNvPr id="0" name=""/>
        <dsp:cNvSpPr/>
      </dsp:nvSpPr>
      <dsp:spPr>
        <a:xfrm>
          <a:off x="0" y="1486513"/>
          <a:ext cx="6513603" cy="1427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Business Understanding </a:t>
          </a:r>
          <a:r>
            <a:rPr lang="en-US" sz="2000" kern="1200"/>
            <a:t>– To predict the winner of ICC T20 World Cup 2020 in Australian region. </a:t>
          </a:r>
        </a:p>
      </dsp:txBody>
      <dsp:txXfrm>
        <a:off x="69680" y="1556193"/>
        <a:ext cx="6374243" cy="1288040"/>
      </dsp:txXfrm>
    </dsp:sp>
    <dsp:sp modelId="{3BE1220A-6110-784C-9A73-9E762079D495}">
      <dsp:nvSpPr>
        <dsp:cNvPr id="0" name=""/>
        <dsp:cNvSpPr/>
      </dsp:nvSpPr>
      <dsp:spPr>
        <a:xfrm>
          <a:off x="0" y="2971513"/>
          <a:ext cx="6513603" cy="1427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Data Understanding </a:t>
          </a:r>
          <a:r>
            <a:rPr lang="en-US" sz="2000" kern="1200"/>
            <a:t>– Year-wise data from 2005 - 2019 was acquired to understand the significance of each features which eventually will help to solve business problem. </a:t>
          </a:r>
        </a:p>
      </dsp:txBody>
      <dsp:txXfrm>
        <a:off x="69680" y="3041193"/>
        <a:ext cx="6374243" cy="1288040"/>
      </dsp:txXfrm>
    </dsp:sp>
    <dsp:sp modelId="{F83E5890-D384-DD4C-A6E3-503AC967F4B0}">
      <dsp:nvSpPr>
        <dsp:cNvPr id="0" name=""/>
        <dsp:cNvSpPr/>
      </dsp:nvSpPr>
      <dsp:spPr>
        <a:xfrm>
          <a:off x="0" y="4456513"/>
          <a:ext cx="6513603" cy="1427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Data Preparation </a:t>
          </a:r>
          <a:r>
            <a:rPr lang="en-US" sz="2000" kern="1200"/>
            <a:t>– Performing data pre-processing steps on year-wise data from 2005 – 2019 and generating a final T20_Categorical csv file comprising of 135 features and 16 target variables. </a:t>
          </a:r>
        </a:p>
      </dsp:txBody>
      <dsp:txXfrm>
        <a:off x="69680" y="4526193"/>
        <a:ext cx="6374243" cy="1288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32524-61C7-4F47-AD11-ED206DB82B50}">
      <dsp:nvSpPr>
        <dsp:cNvPr id="0" name=""/>
        <dsp:cNvSpPr/>
      </dsp:nvSpPr>
      <dsp:spPr>
        <a:xfrm>
          <a:off x="0" y="78012"/>
          <a:ext cx="6513603" cy="1099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Modelling - </a:t>
          </a:r>
          <a:r>
            <a:rPr lang="en-GB" sz="2000" kern="1200"/>
            <a:t>In this section, four machine learning techniques used in this study are presented briefly which are described as follows: </a:t>
          </a:r>
          <a:endParaRPr lang="en-US" sz="2000" kern="1200"/>
        </a:p>
      </dsp:txBody>
      <dsp:txXfrm>
        <a:off x="53688" y="131700"/>
        <a:ext cx="6406227" cy="992424"/>
      </dsp:txXfrm>
    </dsp:sp>
    <dsp:sp modelId="{009F5FF3-49B6-DA44-ABA8-64B3E598A750}">
      <dsp:nvSpPr>
        <dsp:cNvPr id="0" name=""/>
        <dsp:cNvSpPr/>
      </dsp:nvSpPr>
      <dsp:spPr>
        <a:xfrm>
          <a:off x="0" y="1235412"/>
          <a:ext cx="6513603" cy="10998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Support Vector Machines (SVM)</a:t>
          </a:r>
        </a:p>
      </dsp:txBody>
      <dsp:txXfrm>
        <a:off x="53688" y="1289100"/>
        <a:ext cx="6406227" cy="992424"/>
      </dsp:txXfrm>
    </dsp:sp>
    <dsp:sp modelId="{9F6DA66D-C065-4E43-B4D1-153F15BA9242}">
      <dsp:nvSpPr>
        <dsp:cNvPr id="0" name=""/>
        <dsp:cNvSpPr/>
      </dsp:nvSpPr>
      <dsp:spPr>
        <a:xfrm>
          <a:off x="0" y="2392813"/>
          <a:ext cx="6513603" cy="1099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Artificial Neural Network (ANN)</a:t>
          </a:r>
        </a:p>
      </dsp:txBody>
      <dsp:txXfrm>
        <a:off x="53688" y="2446501"/>
        <a:ext cx="6406227" cy="992424"/>
      </dsp:txXfrm>
    </dsp:sp>
    <dsp:sp modelId="{49613C28-4F02-664B-A073-F98E5A8CDED3}">
      <dsp:nvSpPr>
        <dsp:cNvPr id="0" name=""/>
        <dsp:cNvSpPr/>
      </dsp:nvSpPr>
      <dsp:spPr>
        <a:xfrm>
          <a:off x="0" y="3550213"/>
          <a:ext cx="6513603" cy="10998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Logistic Regression (LR)</a:t>
          </a:r>
        </a:p>
      </dsp:txBody>
      <dsp:txXfrm>
        <a:off x="53688" y="3603901"/>
        <a:ext cx="6406227" cy="992424"/>
      </dsp:txXfrm>
    </dsp:sp>
    <dsp:sp modelId="{5BABD833-8771-2C4D-AE26-679505898854}">
      <dsp:nvSpPr>
        <dsp:cNvPr id="0" name=""/>
        <dsp:cNvSpPr/>
      </dsp:nvSpPr>
      <dsp:spPr>
        <a:xfrm>
          <a:off x="0" y="4707613"/>
          <a:ext cx="6513603" cy="1099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Decision Tree (DT)</a:t>
          </a:r>
        </a:p>
      </dsp:txBody>
      <dsp:txXfrm>
        <a:off x="53688" y="4761301"/>
        <a:ext cx="6406227" cy="99242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1F126-1C2A-7B46-9E2C-58E425423D1B}"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47EFC-8774-CC4D-A406-8FF31D4D0EEE}" type="slidenum">
              <a:rPr lang="en-US" smtClean="0"/>
              <a:t>‹#›</a:t>
            </a:fld>
            <a:endParaRPr lang="en-US"/>
          </a:p>
        </p:txBody>
      </p:sp>
    </p:spTree>
    <p:extLst>
      <p:ext uri="{BB962C8B-B14F-4D97-AF65-F5344CB8AC3E}">
        <p14:creationId xmlns:p14="http://schemas.microsoft.com/office/powerpoint/2010/main" val="247431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47EFC-8774-CC4D-A406-8FF31D4D0EEE}" type="slidenum">
              <a:rPr lang="en-US" smtClean="0"/>
              <a:t>5</a:t>
            </a:fld>
            <a:endParaRPr lang="en-US"/>
          </a:p>
        </p:txBody>
      </p:sp>
    </p:spTree>
    <p:extLst>
      <p:ext uri="{BB962C8B-B14F-4D97-AF65-F5344CB8AC3E}">
        <p14:creationId xmlns:p14="http://schemas.microsoft.com/office/powerpoint/2010/main" val="93591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832E-B85C-2A46-9C71-EF11D5E41A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CF03ACB-EDDF-4A43-9AD5-80EA95AA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0E5ABC-0789-4545-A94F-77F50B109D15}"/>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DE00362D-65D3-274D-BB0E-E8EAE41FF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61C4E-2493-6649-8EA3-A49197AA3DE6}"/>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345916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2747-1591-C14F-91B8-F7A1CD3B470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1ADE51-F503-E049-9F5E-00444EAE01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C98863-67C0-294B-80E8-359A9C066901}"/>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1D693EE9-6189-7047-8720-C75D8DF78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BD6FC-FAD7-5946-A48B-80B75161B726}"/>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202870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BE37C-9B96-7049-90D1-726B6D7525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F296DA-5C89-E047-A9D4-4D090F9262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7D4A8-870C-6541-A0DA-52555D5BA569}"/>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8412BC38-E94F-1049-A2AB-123A8510A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56DC9-61F5-5945-84D0-649D91C30AC2}"/>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207230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FDA6-7107-6142-9B3F-287B0673D39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EDEA74-168F-194E-A14C-86844F9F85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27BAF8-5606-8F49-8872-472276769CF3}"/>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A37AD21A-FE06-BD43-B01D-679C48527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DC543-31CD-A24C-9A56-0AD1DC2C7F16}"/>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121750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2406-7617-6E41-AF94-963912FE25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EDAB43A-6B70-3B4C-98B1-7F3B0EC43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0AC275-77A7-6444-9467-BB282D98811A}"/>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04EF6197-4C5C-FA42-8FED-7A3C0A57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0918D-B7AD-1D44-B8C7-0121AF1B0BA6}"/>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25895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7572-186A-734C-987B-2715469397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0D90A6-F3BE-2941-8306-CB400C64DE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668B08-900E-1A45-8585-B9A37B5E6D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080E86-5AAD-CB4C-9504-D4993B504632}"/>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6" name="Footer Placeholder 5">
            <a:extLst>
              <a:ext uri="{FF2B5EF4-FFF2-40B4-BE49-F238E27FC236}">
                <a16:creationId xmlns:a16="http://schemas.microsoft.com/office/drawing/2014/main" id="{FF738814-C684-BA4C-B4DF-98FF0EB00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B212D-5AE7-1F48-BB01-C4B09316D9FD}"/>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34088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12A8-F47C-C049-B63E-2AA91A67F4E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3031FF-EDA7-1345-B2E4-8E1597C13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4E988C-204E-644D-B4BD-A2A8ABE39E7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753DBD-0DAE-354D-91A0-61D994AD5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999C61-71D3-B046-AA7D-B0A0713E73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9906A86-81B3-CC49-A174-1CF451EF9D76}"/>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8" name="Footer Placeholder 7">
            <a:extLst>
              <a:ext uri="{FF2B5EF4-FFF2-40B4-BE49-F238E27FC236}">
                <a16:creationId xmlns:a16="http://schemas.microsoft.com/office/drawing/2014/main" id="{6A868ACF-8E29-D547-A88B-AAE6EF97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49DF4-8A38-D74A-A687-0E03E44818A4}"/>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93378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DD4B-3CAE-094F-A7D7-6A3606C42BF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45E019F-240E-0A44-9C39-ACE8EABC404E}"/>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4" name="Footer Placeholder 3">
            <a:extLst>
              <a:ext uri="{FF2B5EF4-FFF2-40B4-BE49-F238E27FC236}">
                <a16:creationId xmlns:a16="http://schemas.microsoft.com/office/drawing/2014/main" id="{A573A947-85BA-E242-8028-2AAAA34C21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CBC697-581F-494F-A026-1F8F762174D1}"/>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55930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40CBD-6FA1-FF44-88CD-03B3B208ED46}"/>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3" name="Footer Placeholder 2">
            <a:extLst>
              <a:ext uri="{FF2B5EF4-FFF2-40B4-BE49-F238E27FC236}">
                <a16:creationId xmlns:a16="http://schemas.microsoft.com/office/drawing/2014/main" id="{8E81AB1E-5EC8-8343-AE78-B83868D5A2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D8D11-F4A3-F44A-B9D2-46997BD473FC}"/>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301359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D29E-76C2-7A48-A1AF-D37ACADEED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A7C252-EC33-ED4C-B255-A4085BA57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38DCF42-7A98-4640-9921-3E5C67967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33A4AF-F1CF-7545-93FD-DEE6723EBD8B}"/>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6" name="Footer Placeholder 5">
            <a:extLst>
              <a:ext uri="{FF2B5EF4-FFF2-40B4-BE49-F238E27FC236}">
                <a16:creationId xmlns:a16="http://schemas.microsoft.com/office/drawing/2014/main" id="{1B826258-DB2D-584A-868B-5A730D8C1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899A0-69AC-B044-84AF-7DCAE71A1083}"/>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307647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C919-F6AC-1B4A-BC3C-11A3F83857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EAC77B3-546D-C640-9865-03DB0DB91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EA1A0-B9FE-8843-9789-C18FAF976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C04A20-6E2C-8C4C-BA03-17D829F28B9D}"/>
              </a:ext>
            </a:extLst>
          </p:cNvPr>
          <p:cNvSpPr>
            <a:spLocks noGrp="1"/>
          </p:cNvSpPr>
          <p:nvPr>
            <p:ph type="dt" sz="half" idx="10"/>
          </p:nvPr>
        </p:nvSpPr>
        <p:spPr/>
        <p:txBody>
          <a:bodyPr/>
          <a:lstStyle/>
          <a:p>
            <a:fld id="{B3E23A42-6117-AF42-BA36-6C1A21B62F39}" type="datetimeFigureOut">
              <a:rPr lang="en-US" smtClean="0"/>
              <a:t>1/16/20</a:t>
            </a:fld>
            <a:endParaRPr lang="en-US"/>
          </a:p>
        </p:txBody>
      </p:sp>
      <p:sp>
        <p:nvSpPr>
          <p:cNvPr id="6" name="Footer Placeholder 5">
            <a:extLst>
              <a:ext uri="{FF2B5EF4-FFF2-40B4-BE49-F238E27FC236}">
                <a16:creationId xmlns:a16="http://schemas.microsoft.com/office/drawing/2014/main" id="{9F89457C-8F18-E540-B6CD-8EB6603D7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57AF5-16FB-F846-A693-FB7093DE252D}"/>
              </a:ext>
            </a:extLst>
          </p:cNvPr>
          <p:cNvSpPr>
            <a:spLocks noGrp="1"/>
          </p:cNvSpPr>
          <p:nvPr>
            <p:ph type="sldNum" sz="quarter" idx="12"/>
          </p:nvPr>
        </p:nvSpPr>
        <p:spPr/>
        <p:txBody>
          <a:bodyPr/>
          <a:lstStyle/>
          <a:p>
            <a:fld id="{3A3786CB-AA5F-B24D-9A43-6C3DE65B15E6}" type="slidenum">
              <a:rPr lang="en-US" smtClean="0"/>
              <a:t>‹#›</a:t>
            </a:fld>
            <a:endParaRPr lang="en-US"/>
          </a:p>
        </p:txBody>
      </p:sp>
    </p:spTree>
    <p:extLst>
      <p:ext uri="{BB962C8B-B14F-4D97-AF65-F5344CB8AC3E}">
        <p14:creationId xmlns:p14="http://schemas.microsoft.com/office/powerpoint/2010/main" val="254980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83BBF-A9A3-CF41-9C4A-3A5AC383F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590B83-A50B-F54F-98BE-1D4487DE5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71AC5E-AD6E-6748-81DC-F7A7EEDEE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23A42-6117-AF42-BA36-6C1A21B62F39}" type="datetimeFigureOut">
              <a:rPr lang="en-US" smtClean="0"/>
              <a:t>1/16/20</a:t>
            </a:fld>
            <a:endParaRPr lang="en-US"/>
          </a:p>
        </p:txBody>
      </p:sp>
      <p:sp>
        <p:nvSpPr>
          <p:cNvPr id="5" name="Footer Placeholder 4">
            <a:extLst>
              <a:ext uri="{FF2B5EF4-FFF2-40B4-BE49-F238E27FC236}">
                <a16:creationId xmlns:a16="http://schemas.microsoft.com/office/drawing/2014/main" id="{32DB48CD-527F-1E46-88DF-A3FDD7786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B387E-A159-6741-8579-ED465A80B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786CB-AA5F-B24D-9A43-6C3DE65B15E6}" type="slidenum">
              <a:rPr lang="en-US" smtClean="0"/>
              <a:t>‹#›</a:t>
            </a:fld>
            <a:endParaRPr lang="en-US"/>
          </a:p>
        </p:txBody>
      </p:sp>
    </p:spTree>
    <p:extLst>
      <p:ext uri="{BB962C8B-B14F-4D97-AF65-F5344CB8AC3E}">
        <p14:creationId xmlns:p14="http://schemas.microsoft.com/office/powerpoint/2010/main" val="651852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cricinf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C65E1B8F-6B84-364D-92AA-5EA568125D0B}"/>
              </a:ext>
            </a:extLst>
          </p:cNvPr>
          <p:cNvPicPr>
            <a:picLocks noChangeAspect="1"/>
          </p:cNvPicPr>
          <p:nvPr/>
        </p:nvPicPr>
        <p:blipFill rotWithShape="1">
          <a:blip r:embed="rId2"/>
          <a:srcRect t="1283" r="1" b="1"/>
          <a:stretch/>
        </p:blipFill>
        <p:spPr>
          <a:xfrm>
            <a:off x="20" y="10"/>
            <a:ext cx="4637226" cy="6857990"/>
          </a:xfrm>
          <a:prstGeom prst="rect">
            <a:avLst/>
          </a:prstGeom>
        </p:spPr>
      </p:pic>
      <p:sp>
        <p:nvSpPr>
          <p:cNvPr id="22" name="Rectangle 2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5B7E-03E8-9344-BC34-8C4CC9CF12E1}"/>
              </a:ext>
            </a:extLst>
          </p:cNvPr>
          <p:cNvSpPr>
            <a:spLocks noGrp="1"/>
          </p:cNvSpPr>
          <p:nvPr>
            <p:ph type="ctrTitle"/>
          </p:nvPr>
        </p:nvSpPr>
        <p:spPr>
          <a:xfrm>
            <a:off x="5277328" y="640082"/>
            <a:ext cx="6274591" cy="3351602"/>
          </a:xfrm>
        </p:spPr>
        <p:txBody>
          <a:bodyPr>
            <a:normAutofit/>
          </a:bodyPr>
          <a:lstStyle/>
          <a:p>
            <a:pPr algn="l"/>
            <a:r>
              <a:rPr lang="en-IN" sz="4700" dirty="0">
                <a:solidFill>
                  <a:schemeClr val="bg1"/>
                </a:solidFill>
              </a:rPr>
              <a:t> </a:t>
            </a:r>
            <a:br>
              <a:rPr lang="en-IN" sz="4700" dirty="0">
                <a:solidFill>
                  <a:schemeClr val="bg1"/>
                </a:solidFill>
              </a:rPr>
            </a:br>
            <a:r>
              <a:rPr lang="en-IN" sz="4700" dirty="0">
                <a:solidFill>
                  <a:schemeClr val="bg1"/>
                </a:solidFill>
              </a:rPr>
              <a:t>Predicting Winner of ICC T-20 Cricket World Cup 2020 using Machine Learning Techniques</a:t>
            </a:r>
          </a:p>
        </p:txBody>
      </p:sp>
      <p:sp>
        <p:nvSpPr>
          <p:cNvPr id="3" name="Subtitle 2">
            <a:extLst>
              <a:ext uri="{FF2B5EF4-FFF2-40B4-BE49-F238E27FC236}">
                <a16:creationId xmlns:a16="http://schemas.microsoft.com/office/drawing/2014/main" id="{1798AF5A-8F1F-CC4C-8B53-902495E84B09}"/>
              </a:ext>
            </a:extLst>
          </p:cNvPr>
          <p:cNvSpPr>
            <a:spLocks noGrp="1"/>
          </p:cNvSpPr>
          <p:nvPr>
            <p:ph type="subTitle" idx="1"/>
          </p:nvPr>
        </p:nvSpPr>
        <p:spPr>
          <a:xfrm>
            <a:off x="5277327" y="4156276"/>
            <a:ext cx="6274592" cy="2061645"/>
          </a:xfrm>
        </p:spPr>
        <p:txBody>
          <a:bodyPr>
            <a:normAutofit/>
          </a:bodyPr>
          <a:lstStyle/>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By </a:t>
            </a:r>
          </a:p>
          <a:p>
            <a:pPr algn="l"/>
            <a:r>
              <a:rPr lang="en-US" dirty="0">
                <a:solidFill>
                  <a:schemeClr val="bg1"/>
                </a:solidFill>
              </a:rPr>
              <a:t>Nikhil </a:t>
            </a:r>
            <a:r>
              <a:rPr lang="en-US" dirty="0" err="1">
                <a:solidFill>
                  <a:schemeClr val="bg1"/>
                </a:solidFill>
              </a:rPr>
              <a:t>Sayaji</a:t>
            </a:r>
            <a:r>
              <a:rPr lang="en-US" dirty="0">
                <a:solidFill>
                  <a:schemeClr val="bg1"/>
                </a:solidFill>
              </a:rPr>
              <a:t> </a:t>
            </a:r>
            <a:r>
              <a:rPr lang="en-US" dirty="0" err="1">
                <a:solidFill>
                  <a:schemeClr val="bg1"/>
                </a:solidFill>
              </a:rPr>
              <a:t>Gharge</a:t>
            </a:r>
            <a:r>
              <a:rPr lang="en-US" dirty="0">
                <a:solidFill>
                  <a:schemeClr val="bg1"/>
                </a:solidFill>
              </a:rPr>
              <a:t> (10517429)</a:t>
            </a:r>
          </a:p>
          <a:p>
            <a:pPr algn="l"/>
            <a:endParaRPr lang="en-US" dirty="0">
              <a:solidFill>
                <a:schemeClr val="bg1"/>
              </a:solidFill>
            </a:endParaRPr>
          </a:p>
        </p:txBody>
      </p:sp>
    </p:spTree>
    <p:extLst>
      <p:ext uri="{BB962C8B-B14F-4D97-AF65-F5344CB8AC3E}">
        <p14:creationId xmlns:p14="http://schemas.microsoft.com/office/powerpoint/2010/main" val="113296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AF5646-5480-BB46-8F86-06DA9F84E753}"/>
              </a:ext>
            </a:extLst>
          </p:cNvPr>
          <p:cNvSpPr>
            <a:spLocks noGrp="1"/>
          </p:cNvSpPr>
          <p:nvPr>
            <p:ph type="title"/>
          </p:nvPr>
        </p:nvSpPr>
        <p:spPr>
          <a:xfrm>
            <a:off x="640079" y="2053641"/>
            <a:ext cx="3669161" cy="2760098"/>
          </a:xfrm>
        </p:spPr>
        <p:txBody>
          <a:bodyPr>
            <a:normAutofit/>
          </a:bodyPr>
          <a:lstStyle/>
          <a:p>
            <a:r>
              <a:rPr lang="en-US">
                <a:solidFill>
                  <a:srgbClr val="FFFFFF"/>
                </a:solidFill>
              </a:rPr>
              <a:t>Support Vector Machines (SVM)</a:t>
            </a:r>
          </a:p>
        </p:txBody>
      </p:sp>
      <p:sp>
        <p:nvSpPr>
          <p:cNvPr id="3" name="Content Placeholder 2">
            <a:extLst>
              <a:ext uri="{FF2B5EF4-FFF2-40B4-BE49-F238E27FC236}">
                <a16:creationId xmlns:a16="http://schemas.microsoft.com/office/drawing/2014/main" id="{5F97984A-D48D-7840-A958-DB6C892A6B74}"/>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Support Vector Machines can be used for both Classification and Regression problems.</a:t>
            </a:r>
          </a:p>
          <a:p>
            <a:r>
              <a:rPr lang="en-IN" sz="1700">
                <a:solidFill>
                  <a:srgbClr val="000000"/>
                </a:solidFill>
              </a:rPr>
              <a:t>Support Vector Machine model will be trained on T20 dataset to check whether the data is linearly separable. </a:t>
            </a:r>
          </a:p>
          <a:p>
            <a:r>
              <a:rPr lang="en-IN" sz="1700">
                <a:solidFill>
                  <a:srgbClr val="000000"/>
                </a:solidFill>
              </a:rPr>
              <a:t>SVM will create maximum margin hyperplane with the help of support vectors which will be a decision boundary between various classes/ participating teams. </a:t>
            </a:r>
          </a:p>
          <a:p>
            <a:r>
              <a:rPr lang="en-IN" sz="1700">
                <a:solidFill>
                  <a:srgbClr val="000000"/>
                </a:solidFill>
              </a:rPr>
              <a:t>The values of each attributes/features in the T20 dataset would be the values of the specific coordinates/ vectors in the n-dimensional space.</a:t>
            </a:r>
            <a:endParaRPr lang="en-US" sz="1700">
              <a:solidFill>
                <a:srgbClr val="000000"/>
              </a:solidFill>
            </a:endParaRPr>
          </a:p>
          <a:p>
            <a:r>
              <a:rPr lang="en-IN" sz="1700">
                <a:solidFill>
                  <a:srgbClr val="000000"/>
                </a:solidFill>
              </a:rPr>
              <a:t>The most important parameters that will be considered in the SVM which can boost the performance of model are Kernel, C-value and random_state. </a:t>
            </a:r>
          </a:p>
          <a:p>
            <a:r>
              <a:rPr lang="en-IN" sz="1700">
                <a:solidFill>
                  <a:srgbClr val="000000"/>
                </a:solidFill>
              </a:rPr>
              <a:t>Thus with the help of hyper-parameter tuning, SVM will classify the results of each match and will predict the winner of T20 World Cup in Australia.</a:t>
            </a:r>
          </a:p>
          <a:p>
            <a:endParaRPr lang="en-IN" sz="1700">
              <a:solidFill>
                <a:srgbClr val="000000"/>
              </a:solidFill>
            </a:endParaRPr>
          </a:p>
          <a:p>
            <a:endParaRPr lang="en-IN" sz="1700">
              <a:solidFill>
                <a:srgbClr val="000000"/>
              </a:solidFill>
            </a:endParaRPr>
          </a:p>
          <a:p>
            <a:endParaRPr lang="en-IN" sz="1700">
              <a:solidFill>
                <a:srgbClr val="000000"/>
              </a:solidFill>
            </a:endParaRPr>
          </a:p>
        </p:txBody>
      </p:sp>
    </p:spTree>
    <p:extLst>
      <p:ext uri="{BB962C8B-B14F-4D97-AF65-F5344CB8AC3E}">
        <p14:creationId xmlns:p14="http://schemas.microsoft.com/office/powerpoint/2010/main" val="1787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41F6A9-1A7B-0843-98DB-AA7921071741}"/>
              </a:ext>
            </a:extLst>
          </p:cNvPr>
          <p:cNvSpPr>
            <a:spLocks noGrp="1"/>
          </p:cNvSpPr>
          <p:nvPr>
            <p:ph type="title"/>
          </p:nvPr>
        </p:nvSpPr>
        <p:spPr>
          <a:xfrm>
            <a:off x="640079" y="2053641"/>
            <a:ext cx="3669161" cy="2760098"/>
          </a:xfrm>
        </p:spPr>
        <p:txBody>
          <a:bodyPr>
            <a:normAutofit/>
          </a:bodyPr>
          <a:lstStyle/>
          <a:p>
            <a:r>
              <a:rPr lang="en-US">
                <a:solidFill>
                  <a:srgbClr val="FFFFFF"/>
                </a:solidFill>
              </a:rPr>
              <a:t>Artificial Neural Network</a:t>
            </a:r>
          </a:p>
        </p:txBody>
      </p:sp>
      <p:sp>
        <p:nvSpPr>
          <p:cNvPr id="3" name="Content Placeholder 2">
            <a:extLst>
              <a:ext uri="{FF2B5EF4-FFF2-40B4-BE49-F238E27FC236}">
                <a16:creationId xmlns:a16="http://schemas.microsoft.com/office/drawing/2014/main" id="{D5FDF9AE-4261-4548-8016-7B349DD50D3A}"/>
              </a:ext>
            </a:extLst>
          </p:cNvPr>
          <p:cNvSpPr>
            <a:spLocks noGrp="1"/>
          </p:cNvSpPr>
          <p:nvPr>
            <p:ph idx="1"/>
          </p:nvPr>
        </p:nvSpPr>
        <p:spPr>
          <a:xfrm>
            <a:off x="6090574" y="801866"/>
            <a:ext cx="5306084" cy="5230634"/>
          </a:xfrm>
        </p:spPr>
        <p:txBody>
          <a:bodyPr anchor="ctr">
            <a:normAutofit/>
          </a:bodyPr>
          <a:lstStyle/>
          <a:p>
            <a:r>
              <a:rPr lang="en-IN" sz="1700">
                <a:solidFill>
                  <a:srgbClr val="000000"/>
                </a:solidFill>
              </a:rPr>
              <a:t>ANN is inspired by the human brain and works in a similar fashion like the brain in information processing.</a:t>
            </a:r>
          </a:p>
          <a:p>
            <a:r>
              <a:rPr lang="en-IN" sz="1700">
                <a:solidFill>
                  <a:srgbClr val="000000"/>
                </a:solidFill>
              </a:rPr>
              <a:t>For implementing ANN, the most important Machine Learning parameters were output dimensions, activation function, input dimensions, hidden layers, batch size, no of epochs, loss function and optimizer. </a:t>
            </a:r>
          </a:p>
          <a:p>
            <a:r>
              <a:rPr lang="en-IN" sz="1700">
                <a:solidFill>
                  <a:srgbClr val="000000"/>
                </a:solidFill>
              </a:rPr>
              <a:t>The input layer will comprise of all features in the dataset whereas the output layer will consist of the target variable. </a:t>
            </a:r>
          </a:p>
          <a:p>
            <a:r>
              <a:rPr lang="en-IN" sz="1700">
                <a:solidFill>
                  <a:srgbClr val="000000"/>
                </a:solidFill>
              </a:rPr>
              <a:t>The neurons with the help of the activation function will help to pass the information between the hidden layers.</a:t>
            </a:r>
          </a:p>
          <a:p>
            <a:r>
              <a:rPr lang="en-IN" sz="1700">
                <a:solidFill>
                  <a:srgbClr val="000000"/>
                </a:solidFill>
              </a:rPr>
              <a:t> And lastly, the number of epochs and batch size will determine the accuracy depending upon the value assigned to it. </a:t>
            </a:r>
          </a:p>
          <a:p>
            <a:r>
              <a:rPr lang="en-IN" sz="1700">
                <a:solidFill>
                  <a:srgbClr val="000000"/>
                </a:solidFill>
              </a:rPr>
              <a:t>Thus with the help of hyper-parameter tuning, ANN will classify the results of each match and will predict the winner of T20 World Cup in Australia.</a:t>
            </a:r>
          </a:p>
          <a:p>
            <a:endParaRPr lang="en-IN" sz="1700" b="1" i="1">
              <a:solidFill>
                <a:srgbClr val="000000"/>
              </a:solidFill>
            </a:endParaRPr>
          </a:p>
          <a:p>
            <a:endParaRPr lang="en-US" sz="1700">
              <a:solidFill>
                <a:srgbClr val="000000"/>
              </a:solidFill>
            </a:endParaRPr>
          </a:p>
        </p:txBody>
      </p:sp>
    </p:spTree>
    <p:extLst>
      <p:ext uri="{BB962C8B-B14F-4D97-AF65-F5344CB8AC3E}">
        <p14:creationId xmlns:p14="http://schemas.microsoft.com/office/powerpoint/2010/main" val="33769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D31970-E32B-5445-B2A4-DCAB14E3E113}"/>
              </a:ext>
            </a:extLst>
          </p:cNvPr>
          <p:cNvSpPr>
            <a:spLocks noGrp="1"/>
          </p:cNvSpPr>
          <p:nvPr>
            <p:ph type="title"/>
          </p:nvPr>
        </p:nvSpPr>
        <p:spPr>
          <a:xfrm>
            <a:off x="640079" y="2053641"/>
            <a:ext cx="3669161" cy="2760098"/>
          </a:xfrm>
        </p:spPr>
        <p:txBody>
          <a:bodyPr>
            <a:normAutofit/>
          </a:bodyPr>
          <a:lstStyle/>
          <a:p>
            <a:r>
              <a:rPr lang="en-US">
                <a:solidFill>
                  <a:srgbClr val="FFFFFF"/>
                </a:solidFill>
              </a:rPr>
              <a:t>Logistic Regression</a:t>
            </a:r>
          </a:p>
        </p:txBody>
      </p:sp>
      <p:sp>
        <p:nvSpPr>
          <p:cNvPr id="3" name="Content Placeholder 2">
            <a:extLst>
              <a:ext uri="{FF2B5EF4-FFF2-40B4-BE49-F238E27FC236}">
                <a16:creationId xmlns:a16="http://schemas.microsoft.com/office/drawing/2014/main" id="{C6446DEB-0A9B-4948-8322-30F8B3F5D505}"/>
              </a:ext>
            </a:extLst>
          </p:cNvPr>
          <p:cNvSpPr>
            <a:spLocks noGrp="1"/>
          </p:cNvSpPr>
          <p:nvPr>
            <p:ph idx="1"/>
          </p:nvPr>
        </p:nvSpPr>
        <p:spPr>
          <a:xfrm>
            <a:off x="6090574" y="801866"/>
            <a:ext cx="5306084" cy="5230634"/>
          </a:xfrm>
        </p:spPr>
        <p:txBody>
          <a:bodyPr anchor="ctr">
            <a:normAutofit/>
          </a:bodyPr>
          <a:lstStyle/>
          <a:p>
            <a:r>
              <a:rPr lang="en-IN" sz="1700">
                <a:solidFill>
                  <a:srgbClr val="000000"/>
                </a:solidFill>
              </a:rPr>
              <a:t>LR is a supervised category of ML algorithm which is used for classification problems. </a:t>
            </a:r>
          </a:p>
          <a:p>
            <a:r>
              <a:rPr lang="en-IN" sz="1700">
                <a:solidFill>
                  <a:srgbClr val="000000"/>
                </a:solidFill>
              </a:rPr>
              <a:t>Logistic Regression Model can work on datasets that can have one more independent variable to predict the outcome. </a:t>
            </a:r>
          </a:p>
          <a:p>
            <a:r>
              <a:rPr lang="en-IN" sz="1700">
                <a:solidFill>
                  <a:srgbClr val="000000"/>
                </a:solidFill>
              </a:rPr>
              <a:t>Logistic Regression is used to predict the binary outcome given a set of independent variables. </a:t>
            </a:r>
          </a:p>
          <a:p>
            <a:r>
              <a:rPr lang="en-IN" sz="1700">
                <a:solidFill>
                  <a:srgbClr val="000000"/>
                </a:solidFill>
              </a:rPr>
              <a:t>For calculating probability estimate output in the form of 0/1, logistic regression is found to be the most efficient algorithm as concluded by (Chandrayan, 2019). </a:t>
            </a:r>
          </a:p>
          <a:p>
            <a:r>
              <a:rPr lang="en-IN" sz="1700">
                <a:solidFill>
                  <a:srgbClr val="000000"/>
                </a:solidFill>
              </a:rPr>
              <a:t>The most important parameters that will be considered in the Logistic Model which can boost the performance of the model are multi-class and random_state. </a:t>
            </a:r>
          </a:p>
          <a:p>
            <a:r>
              <a:rPr lang="en-IN" sz="1700">
                <a:solidFill>
                  <a:srgbClr val="000000"/>
                </a:solidFill>
              </a:rPr>
              <a:t>Thus with the help of hyper-parameter tuning, Logistic Regression will classify the results of each match and will predict the winner of T20 World Cup in Australia.</a:t>
            </a:r>
          </a:p>
          <a:p>
            <a:endParaRPr lang="en-US" sz="1700">
              <a:solidFill>
                <a:srgbClr val="000000"/>
              </a:solidFill>
            </a:endParaRPr>
          </a:p>
        </p:txBody>
      </p:sp>
    </p:spTree>
    <p:extLst>
      <p:ext uri="{BB962C8B-B14F-4D97-AF65-F5344CB8AC3E}">
        <p14:creationId xmlns:p14="http://schemas.microsoft.com/office/powerpoint/2010/main" val="83400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885326-D7D0-DE4F-922B-9976608B5009}"/>
              </a:ext>
            </a:extLst>
          </p:cNvPr>
          <p:cNvSpPr>
            <a:spLocks noGrp="1"/>
          </p:cNvSpPr>
          <p:nvPr>
            <p:ph type="title"/>
          </p:nvPr>
        </p:nvSpPr>
        <p:spPr>
          <a:xfrm>
            <a:off x="640079" y="2053641"/>
            <a:ext cx="3669161" cy="2760098"/>
          </a:xfrm>
        </p:spPr>
        <p:txBody>
          <a:bodyPr>
            <a:normAutofit/>
          </a:bodyPr>
          <a:lstStyle/>
          <a:p>
            <a:r>
              <a:rPr lang="en-US">
                <a:solidFill>
                  <a:srgbClr val="FFFFFF"/>
                </a:solidFill>
              </a:rPr>
              <a:t>Decision Tree</a:t>
            </a:r>
          </a:p>
        </p:txBody>
      </p:sp>
      <p:sp>
        <p:nvSpPr>
          <p:cNvPr id="3" name="Content Placeholder 2">
            <a:extLst>
              <a:ext uri="{FF2B5EF4-FFF2-40B4-BE49-F238E27FC236}">
                <a16:creationId xmlns:a16="http://schemas.microsoft.com/office/drawing/2014/main" id="{8BF9B847-E866-5E42-B9D9-F60D1ABD9FB8}"/>
              </a:ext>
            </a:extLst>
          </p:cNvPr>
          <p:cNvSpPr>
            <a:spLocks noGrp="1"/>
          </p:cNvSpPr>
          <p:nvPr>
            <p:ph idx="1"/>
          </p:nvPr>
        </p:nvSpPr>
        <p:spPr>
          <a:xfrm>
            <a:off x="6090574" y="801866"/>
            <a:ext cx="5306084" cy="5230634"/>
          </a:xfrm>
        </p:spPr>
        <p:txBody>
          <a:bodyPr anchor="ctr">
            <a:normAutofit/>
          </a:bodyPr>
          <a:lstStyle/>
          <a:p>
            <a:r>
              <a:rPr lang="en-IN" sz="1500">
                <a:solidFill>
                  <a:srgbClr val="000000"/>
                </a:solidFill>
              </a:rPr>
              <a:t>Decision Tree is a supervised learning algorithm used for both regression and classification problems. </a:t>
            </a:r>
          </a:p>
          <a:p>
            <a:r>
              <a:rPr lang="en-IN" sz="1500">
                <a:solidFill>
                  <a:srgbClr val="000000"/>
                </a:solidFill>
              </a:rPr>
              <a:t>In Decision Tree, simple decision rules have been learnt from different data features. </a:t>
            </a:r>
          </a:p>
          <a:p>
            <a:r>
              <a:rPr lang="en-IN" sz="1500">
                <a:solidFill>
                  <a:srgbClr val="000000"/>
                </a:solidFill>
              </a:rPr>
              <a:t>In our case, features included Teams, Ground, Margin, Innings, and Venue. Those decisions based on the features were then used to predict the target variable which was Winner (respective teams) in T20 dataset. </a:t>
            </a:r>
          </a:p>
          <a:p>
            <a:r>
              <a:rPr lang="en-IN" sz="1500">
                <a:solidFill>
                  <a:srgbClr val="000000"/>
                </a:solidFill>
              </a:rPr>
              <a:t>In the decision tree, leaves represent 16 different teams which were participating in the T20 World Cup. </a:t>
            </a:r>
          </a:p>
          <a:p>
            <a:r>
              <a:rPr lang="en-IN" sz="1500">
                <a:solidFill>
                  <a:srgbClr val="000000"/>
                </a:solidFill>
              </a:rPr>
              <a:t>Internal nodes represent the features which were 135 and the value of the features was represented by the branches in the internal nodes. </a:t>
            </a:r>
          </a:p>
          <a:p>
            <a:r>
              <a:rPr lang="en-IN" sz="1500">
                <a:solidFill>
                  <a:srgbClr val="000000"/>
                </a:solidFill>
              </a:rPr>
              <a:t>Two most parameters which were taken into consideration to predict the results of T20 world cup were criterion and random_state. </a:t>
            </a:r>
          </a:p>
          <a:p>
            <a:r>
              <a:rPr lang="en-IN" sz="1500">
                <a:solidFill>
                  <a:srgbClr val="000000"/>
                </a:solidFill>
              </a:rPr>
              <a:t>Optimal values for these parameters will be obtained after performing GridSearch and K-fold Cross-validation on Decision Tree Model </a:t>
            </a:r>
          </a:p>
          <a:p>
            <a:endParaRPr lang="en-US" sz="1500">
              <a:solidFill>
                <a:srgbClr val="000000"/>
              </a:solidFill>
            </a:endParaRPr>
          </a:p>
        </p:txBody>
      </p:sp>
    </p:spTree>
    <p:extLst>
      <p:ext uri="{BB962C8B-B14F-4D97-AF65-F5344CB8AC3E}">
        <p14:creationId xmlns:p14="http://schemas.microsoft.com/office/powerpoint/2010/main" val="32662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3D88-6B8E-B045-BE46-036ECF9E452D}"/>
              </a:ext>
            </a:extLst>
          </p:cNvPr>
          <p:cNvSpPr>
            <a:spLocks noGrp="1"/>
          </p:cNvSpPr>
          <p:nvPr>
            <p:ph type="title"/>
          </p:nvPr>
        </p:nvSpPr>
        <p:spPr/>
        <p:txBody>
          <a:bodyPr/>
          <a:lstStyle/>
          <a:p>
            <a:r>
              <a:rPr lang="en-US" b="1" i="1" dirty="0"/>
              <a:t>Use-case of each model</a:t>
            </a:r>
          </a:p>
        </p:txBody>
      </p:sp>
      <p:graphicFrame>
        <p:nvGraphicFramePr>
          <p:cNvPr id="4" name="Content Placeholder 3">
            <a:extLst>
              <a:ext uri="{FF2B5EF4-FFF2-40B4-BE49-F238E27FC236}">
                <a16:creationId xmlns:a16="http://schemas.microsoft.com/office/drawing/2014/main" id="{1D9FD6AB-2C63-B943-A08D-0F03D8CBB7D4}"/>
              </a:ext>
            </a:extLst>
          </p:cNvPr>
          <p:cNvGraphicFramePr>
            <a:graphicFrameLocks noGrp="1"/>
          </p:cNvGraphicFramePr>
          <p:nvPr>
            <p:ph idx="1"/>
            <p:extLst>
              <p:ext uri="{D42A27DB-BD31-4B8C-83A1-F6EECF244321}">
                <p14:modId xmlns:p14="http://schemas.microsoft.com/office/powerpoint/2010/main" val="1093982687"/>
              </p:ext>
            </p:extLst>
          </p:nvPr>
        </p:nvGraphicFramePr>
        <p:xfrm>
          <a:off x="838200" y="1825625"/>
          <a:ext cx="10515600" cy="3210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29886182"/>
                    </a:ext>
                  </a:extLst>
                </a:gridCol>
                <a:gridCol w="1752600">
                  <a:extLst>
                    <a:ext uri="{9D8B030D-6E8A-4147-A177-3AD203B41FA5}">
                      <a16:colId xmlns:a16="http://schemas.microsoft.com/office/drawing/2014/main" val="2393955683"/>
                    </a:ext>
                  </a:extLst>
                </a:gridCol>
                <a:gridCol w="1752600">
                  <a:extLst>
                    <a:ext uri="{9D8B030D-6E8A-4147-A177-3AD203B41FA5}">
                      <a16:colId xmlns:a16="http://schemas.microsoft.com/office/drawing/2014/main" val="2132978923"/>
                    </a:ext>
                  </a:extLst>
                </a:gridCol>
                <a:gridCol w="1752600">
                  <a:extLst>
                    <a:ext uri="{9D8B030D-6E8A-4147-A177-3AD203B41FA5}">
                      <a16:colId xmlns:a16="http://schemas.microsoft.com/office/drawing/2014/main" val="1709926791"/>
                    </a:ext>
                  </a:extLst>
                </a:gridCol>
                <a:gridCol w="1752600">
                  <a:extLst>
                    <a:ext uri="{9D8B030D-6E8A-4147-A177-3AD203B41FA5}">
                      <a16:colId xmlns:a16="http://schemas.microsoft.com/office/drawing/2014/main" val="3121275308"/>
                    </a:ext>
                  </a:extLst>
                </a:gridCol>
                <a:gridCol w="1752600">
                  <a:extLst>
                    <a:ext uri="{9D8B030D-6E8A-4147-A177-3AD203B41FA5}">
                      <a16:colId xmlns:a16="http://schemas.microsoft.com/office/drawing/2014/main" val="2596231702"/>
                    </a:ext>
                  </a:extLst>
                </a:gridCol>
              </a:tblGrid>
              <a:tr h="370840">
                <a:tc>
                  <a:txBody>
                    <a:bodyPr/>
                    <a:lstStyle/>
                    <a:p>
                      <a:r>
                        <a:rPr lang="en-US" dirty="0"/>
                        <a:t>Models</a:t>
                      </a:r>
                    </a:p>
                  </a:txBody>
                  <a:tcPr/>
                </a:tc>
                <a:tc>
                  <a:txBody>
                    <a:bodyPr/>
                    <a:lstStyle/>
                    <a:p>
                      <a:r>
                        <a:rPr lang="en-US" dirty="0"/>
                        <a:t>Linear</a:t>
                      </a:r>
                    </a:p>
                  </a:txBody>
                  <a:tcPr/>
                </a:tc>
                <a:tc>
                  <a:txBody>
                    <a:bodyPr/>
                    <a:lstStyle/>
                    <a:p>
                      <a:r>
                        <a:rPr lang="en-US" dirty="0"/>
                        <a:t>Non-linear</a:t>
                      </a:r>
                    </a:p>
                  </a:txBody>
                  <a:tcPr/>
                </a:tc>
                <a:tc>
                  <a:txBody>
                    <a:bodyPr/>
                    <a:lstStyle/>
                    <a:p>
                      <a:r>
                        <a:rPr lang="en-US" dirty="0"/>
                        <a:t>Dataset</a:t>
                      </a:r>
                    </a:p>
                  </a:txBody>
                  <a:tcPr/>
                </a:tc>
                <a:tc>
                  <a:txBody>
                    <a:bodyPr/>
                    <a:lstStyle/>
                    <a:p>
                      <a:r>
                        <a:rPr lang="en-US" dirty="0"/>
                        <a:t>Classification</a:t>
                      </a:r>
                    </a:p>
                  </a:txBody>
                  <a:tcPr/>
                </a:tc>
                <a:tc>
                  <a:txBody>
                    <a:bodyPr/>
                    <a:lstStyle/>
                    <a:p>
                      <a:r>
                        <a:rPr lang="en-US" dirty="0"/>
                        <a:t>Regression</a:t>
                      </a:r>
                    </a:p>
                  </a:txBody>
                  <a:tcPr/>
                </a:tc>
                <a:extLst>
                  <a:ext uri="{0D108BD9-81ED-4DB2-BD59-A6C34878D82A}">
                    <a16:rowId xmlns:a16="http://schemas.microsoft.com/office/drawing/2014/main" val="3426952747"/>
                  </a:ext>
                </a:extLst>
              </a:tr>
              <a:tr h="370840">
                <a:tc>
                  <a:txBody>
                    <a:bodyPr/>
                    <a:lstStyle/>
                    <a:p>
                      <a:r>
                        <a:rPr lang="en-US" dirty="0"/>
                        <a:t>SVM</a:t>
                      </a:r>
                    </a:p>
                  </a:txBody>
                  <a:tcPr/>
                </a:tc>
                <a:tc>
                  <a:txBody>
                    <a:bodyPr/>
                    <a:lstStyle/>
                    <a:p>
                      <a:r>
                        <a:rPr lang="en-US" dirty="0"/>
                        <a:t>YES</a:t>
                      </a:r>
                    </a:p>
                  </a:txBody>
                  <a:tcPr/>
                </a:tc>
                <a:tc>
                  <a:txBody>
                    <a:bodyPr/>
                    <a:lstStyle/>
                    <a:p>
                      <a:r>
                        <a:rPr lang="en-US" dirty="0"/>
                        <a:t>YES</a:t>
                      </a:r>
                    </a:p>
                  </a:txBody>
                  <a:tcPr/>
                </a:tc>
                <a:tc>
                  <a:txBody>
                    <a:bodyPr/>
                    <a:lstStyle/>
                    <a:p>
                      <a:r>
                        <a:rPr lang="en-US" dirty="0"/>
                        <a:t>Small or medium sized datasets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633648876"/>
                  </a:ext>
                </a:extLst>
              </a:tr>
              <a:tr h="370840">
                <a:tc>
                  <a:txBody>
                    <a:bodyPr/>
                    <a:lstStyle/>
                    <a:p>
                      <a:r>
                        <a:rPr lang="en-US" dirty="0"/>
                        <a:t>ANN</a:t>
                      </a:r>
                    </a:p>
                  </a:txBody>
                  <a:tcPr/>
                </a:tc>
                <a:tc>
                  <a:txBody>
                    <a:bodyPr/>
                    <a:lstStyle/>
                    <a:p>
                      <a:r>
                        <a:rPr lang="en-US" dirty="0"/>
                        <a:t>No</a:t>
                      </a:r>
                    </a:p>
                  </a:txBody>
                  <a:tcPr/>
                </a:tc>
                <a:tc>
                  <a:txBody>
                    <a:bodyPr/>
                    <a:lstStyle/>
                    <a:p>
                      <a:r>
                        <a:rPr lang="en-US" dirty="0"/>
                        <a:t>Yes</a:t>
                      </a:r>
                    </a:p>
                  </a:txBody>
                  <a:tcPr/>
                </a:tc>
                <a:tc>
                  <a:txBody>
                    <a:bodyPr/>
                    <a:lstStyle/>
                    <a:p>
                      <a:r>
                        <a:rPr lang="en-US" dirty="0"/>
                        <a:t>Large datasets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841462629"/>
                  </a:ext>
                </a:extLst>
              </a:tr>
              <a:tr h="370840">
                <a:tc>
                  <a:txBody>
                    <a:bodyPr/>
                    <a:lstStyle/>
                    <a:p>
                      <a:r>
                        <a:rPr lang="en-US" dirty="0"/>
                        <a:t>LR</a:t>
                      </a:r>
                    </a:p>
                  </a:txBody>
                  <a:tcPr/>
                </a:tc>
                <a:tc>
                  <a:txBody>
                    <a:bodyPr/>
                    <a:lstStyle/>
                    <a:p>
                      <a:r>
                        <a:rPr lang="en-US" dirty="0"/>
                        <a:t>Yes</a:t>
                      </a:r>
                    </a:p>
                  </a:txBody>
                  <a:tcPr/>
                </a:tc>
                <a:tc>
                  <a:txBody>
                    <a:bodyPr/>
                    <a:lstStyle/>
                    <a:p>
                      <a:r>
                        <a:rPr lang="en-US" dirty="0"/>
                        <a:t>Yes</a:t>
                      </a:r>
                    </a:p>
                  </a:txBody>
                  <a:tcPr/>
                </a:tc>
                <a:tc>
                  <a:txBody>
                    <a:bodyPr/>
                    <a:lstStyle/>
                    <a:p>
                      <a:r>
                        <a:rPr lang="en-US" dirty="0"/>
                        <a:t>Small or medium sized datasets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126141707"/>
                  </a:ext>
                </a:extLst>
              </a:tr>
              <a:tr h="370840">
                <a:tc>
                  <a:txBody>
                    <a:bodyPr/>
                    <a:lstStyle/>
                    <a:p>
                      <a:r>
                        <a:rPr lang="en-US" dirty="0"/>
                        <a:t>DT</a:t>
                      </a:r>
                    </a:p>
                  </a:txBody>
                  <a:tcPr/>
                </a:tc>
                <a:tc>
                  <a:txBody>
                    <a:bodyPr/>
                    <a:lstStyle/>
                    <a:p>
                      <a:r>
                        <a:rPr lang="en-US" dirty="0"/>
                        <a:t>No</a:t>
                      </a:r>
                    </a:p>
                  </a:txBody>
                  <a:tcPr/>
                </a:tc>
                <a:tc>
                  <a:txBody>
                    <a:bodyPr/>
                    <a:lstStyle/>
                    <a:p>
                      <a:r>
                        <a:rPr lang="en-US" dirty="0"/>
                        <a:t>Yes</a:t>
                      </a:r>
                    </a:p>
                  </a:txBody>
                  <a:tcPr/>
                </a:tc>
                <a:tc>
                  <a:txBody>
                    <a:bodyPr/>
                    <a:lstStyle/>
                    <a:p>
                      <a:r>
                        <a:rPr lang="en-US" dirty="0"/>
                        <a:t>complex Datasets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54206240"/>
                  </a:ext>
                </a:extLst>
              </a:tr>
            </a:tbl>
          </a:graphicData>
        </a:graphic>
      </p:graphicFrame>
    </p:spTree>
    <p:extLst>
      <p:ext uri="{BB962C8B-B14F-4D97-AF65-F5344CB8AC3E}">
        <p14:creationId xmlns:p14="http://schemas.microsoft.com/office/powerpoint/2010/main" val="1009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15CC7-4AF4-974C-A320-353C5FD08966}"/>
              </a:ext>
            </a:extLst>
          </p:cNvPr>
          <p:cNvSpPr>
            <a:spLocks noGrp="1"/>
          </p:cNvSpPr>
          <p:nvPr>
            <p:ph type="title"/>
          </p:nvPr>
        </p:nvSpPr>
        <p:spPr>
          <a:xfrm>
            <a:off x="422900" y="540167"/>
            <a:ext cx="4028783" cy="2135867"/>
          </a:xfrm>
        </p:spPr>
        <p:txBody>
          <a:bodyPr anchor="b">
            <a:normAutofit/>
          </a:bodyPr>
          <a:lstStyle/>
          <a:p>
            <a:r>
              <a:rPr lang="en-US" dirty="0"/>
              <a:t>System Design and Implementation</a:t>
            </a:r>
          </a:p>
        </p:txBody>
      </p:sp>
      <p:sp>
        <p:nvSpPr>
          <p:cNvPr id="13" name="Content Placeholder 12">
            <a:extLst>
              <a:ext uri="{FF2B5EF4-FFF2-40B4-BE49-F238E27FC236}">
                <a16:creationId xmlns:a16="http://schemas.microsoft.com/office/drawing/2014/main" id="{677A1FB4-6FEA-42C6-A3F9-682989F61D2E}"/>
              </a:ext>
            </a:extLst>
          </p:cNvPr>
          <p:cNvSpPr>
            <a:spLocks noGrp="1"/>
          </p:cNvSpPr>
          <p:nvPr>
            <p:ph idx="1"/>
          </p:nvPr>
        </p:nvSpPr>
        <p:spPr>
          <a:xfrm>
            <a:off x="422900" y="2880452"/>
            <a:ext cx="4028783" cy="3095445"/>
          </a:xfrm>
        </p:spPr>
        <p:txBody>
          <a:bodyPr anchor="t">
            <a:normAutofit/>
          </a:bodyPr>
          <a:lstStyle/>
          <a:p>
            <a:r>
              <a:rPr lang="en-US" sz="1500" dirty="0"/>
              <a:t>Steps in implementation are as follows:</a:t>
            </a:r>
          </a:p>
          <a:p>
            <a:r>
              <a:rPr lang="en-US" sz="1500" dirty="0"/>
              <a:t> Data Pre-processing</a:t>
            </a:r>
          </a:p>
          <a:p>
            <a:r>
              <a:rPr lang="en-US" sz="1500" dirty="0"/>
              <a:t> Exploratory Data Analysis</a:t>
            </a:r>
          </a:p>
          <a:p>
            <a:r>
              <a:rPr lang="en-US" sz="1500" dirty="0"/>
              <a:t> Pre-Processed Datasets</a:t>
            </a:r>
          </a:p>
          <a:p>
            <a:r>
              <a:rPr lang="en-US" sz="1500" dirty="0"/>
              <a:t> Splitting the datasets into train and test set</a:t>
            </a:r>
          </a:p>
          <a:p>
            <a:r>
              <a:rPr lang="en-US" sz="1500" dirty="0"/>
              <a:t> Fitting the classifier to the training set</a:t>
            </a:r>
          </a:p>
          <a:p>
            <a:r>
              <a:rPr lang="en-US" sz="1500" dirty="0"/>
              <a:t> Make the confusion matrix</a:t>
            </a:r>
          </a:p>
          <a:p>
            <a:r>
              <a:rPr lang="en-US" sz="1500" dirty="0"/>
              <a:t> World Cup Prediction Tool (GUI/ front-end)</a:t>
            </a:r>
          </a:p>
        </p:txBody>
      </p:sp>
      <p:sp>
        <p:nvSpPr>
          <p:cNvPr id="29" name="Rectangle 28">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00169"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Content Placeholder 8" descr="A close up of a sign&#10;&#10;Description automatically generated">
            <a:extLst>
              <a:ext uri="{FF2B5EF4-FFF2-40B4-BE49-F238E27FC236}">
                <a16:creationId xmlns:a16="http://schemas.microsoft.com/office/drawing/2014/main" id="{C0D2340B-6634-ED4C-B556-2BB53172B92A}"/>
              </a:ext>
            </a:extLst>
          </p:cNvPr>
          <p:cNvPicPr>
            <a:picLocks noChangeAspect="1"/>
          </p:cNvPicPr>
          <p:nvPr/>
        </p:nvPicPr>
        <p:blipFill rotWithShape="1">
          <a:blip r:embed="rId2"/>
          <a:srcRect t="3486" r="2" b="839"/>
          <a:stretch/>
        </p:blipFill>
        <p:spPr>
          <a:xfrm>
            <a:off x="6482427" y="699898"/>
            <a:ext cx="4872109" cy="5452031"/>
          </a:xfrm>
          <a:prstGeom prst="rect">
            <a:avLst/>
          </a:prstGeom>
        </p:spPr>
      </p:pic>
      <p:cxnSp>
        <p:nvCxnSpPr>
          <p:cNvPr id="31" name="Straight Connector 30">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5153A6-657E-4227-A555-CE6891B6C4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4791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BFCB-1010-B843-85B3-149B1A5CC6E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94188185-CCFB-4F47-810A-18A191427B8E}"/>
              </a:ext>
            </a:extLst>
          </p:cNvPr>
          <p:cNvSpPr>
            <a:spLocks noGrp="1"/>
          </p:cNvSpPr>
          <p:nvPr>
            <p:ph idx="1"/>
          </p:nvPr>
        </p:nvSpPr>
        <p:spPr/>
        <p:txBody>
          <a:bodyPr/>
          <a:lstStyle/>
          <a:p>
            <a:r>
              <a:rPr lang="en-US" dirty="0"/>
              <a:t>T20 Categorical Dataset ( After encoding the target data using </a:t>
            </a:r>
            <a:r>
              <a:rPr lang="en-US" dirty="0" err="1"/>
              <a:t>Labelencoder</a:t>
            </a:r>
            <a:r>
              <a:rPr lang="en-US" dirty="0"/>
              <a:t> and </a:t>
            </a:r>
            <a:r>
              <a:rPr lang="en-US" dirty="0" err="1"/>
              <a:t>Onehotencoding</a:t>
            </a:r>
            <a:r>
              <a:rPr lang="en-US" dirty="0"/>
              <a:t>)</a:t>
            </a:r>
          </a:p>
          <a:p>
            <a:pPr marL="0" indent="0">
              <a:buNone/>
            </a:pPr>
            <a:endParaRPr lang="en-US" dirty="0"/>
          </a:p>
          <a:p>
            <a:pPr marL="0" indent="0">
              <a:buNone/>
            </a:pPr>
            <a:endParaRPr lang="en-US" dirty="0"/>
          </a:p>
          <a:p>
            <a:pPr marL="0" indent="0">
              <a:buNone/>
            </a:pPr>
            <a:endParaRPr lang="en-US" dirty="0"/>
          </a:p>
          <a:p>
            <a:r>
              <a:rPr lang="en-US" dirty="0"/>
              <a:t>T20 Labelled Dataset (Without encoding the target data)</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3BD91F1C-EE7B-4D42-A53F-DFA589B1E318}"/>
              </a:ext>
            </a:extLst>
          </p:cNvPr>
          <p:cNvGraphicFramePr>
            <a:graphicFrameLocks noGrp="1"/>
          </p:cNvGraphicFramePr>
          <p:nvPr>
            <p:extLst>
              <p:ext uri="{D42A27DB-BD31-4B8C-83A1-F6EECF244321}">
                <p14:modId xmlns:p14="http://schemas.microsoft.com/office/powerpoint/2010/main" val="3586995971"/>
              </p:ext>
            </p:extLst>
          </p:nvPr>
        </p:nvGraphicFramePr>
        <p:xfrm>
          <a:off x="1179146" y="2816729"/>
          <a:ext cx="8127999" cy="1005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8877943"/>
                    </a:ext>
                  </a:extLst>
                </a:gridCol>
                <a:gridCol w="2709333">
                  <a:extLst>
                    <a:ext uri="{9D8B030D-6E8A-4147-A177-3AD203B41FA5}">
                      <a16:colId xmlns:a16="http://schemas.microsoft.com/office/drawing/2014/main" val="1466396282"/>
                    </a:ext>
                  </a:extLst>
                </a:gridCol>
                <a:gridCol w="2709333">
                  <a:extLst>
                    <a:ext uri="{9D8B030D-6E8A-4147-A177-3AD203B41FA5}">
                      <a16:colId xmlns:a16="http://schemas.microsoft.com/office/drawing/2014/main" val="1759537785"/>
                    </a:ext>
                  </a:extLst>
                </a:gridCol>
              </a:tblGrid>
              <a:tr h="0">
                <a:tc>
                  <a:txBody>
                    <a:bodyPr/>
                    <a:lstStyle/>
                    <a:p>
                      <a:r>
                        <a:rPr lang="en-US" dirty="0"/>
                        <a:t>Total Records</a:t>
                      </a:r>
                    </a:p>
                  </a:txBody>
                  <a:tcPr/>
                </a:tc>
                <a:tc>
                  <a:txBody>
                    <a:bodyPr/>
                    <a:lstStyle/>
                    <a:p>
                      <a:r>
                        <a:rPr lang="en-US" dirty="0"/>
                        <a:t>Feature Variables</a:t>
                      </a:r>
                    </a:p>
                  </a:txBody>
                  <a:tcPr/>
                </a:tc>
                <a:tc>
                  <a:txBody>
                    <a:bodyPr/>
                    <a:lstStyle/>
                    <a:p>
                      <a:r>
                        <a:rPr lang="en-US" dirty="0"/>
                        <a:t>Target Variables</a:t>
                      </a:r>
                    </a:p>
                  </a:txBody>
                  <a:tcPr/>
                </a:tc>
                <a:extLst>
                  <a:ext uri="{0D108BD9-81ED-4DB2-BD59-A6C34878D82A}">
                    <a16:rowId xmlns:a16="http://schemas.microsoft.com/office/drawing/2014/main" val="1350497396"/>
                  </a:ext>
                </a:extLst>
              </a:tr>
              <a:tr h="0">
                <a:tc>
                  <a:txBody>
                    <a:bodyPr/>
                    <a:lstStyle/>
                    <a:p>
                      <a:r>
                        <a:rPr lang="en-US" dirty="0"/>
                        <a:t>1198</a:t>
                      </a:r>
                    </a:p>
                  </a:txBody>
                  <a:tcPr/>
                </a:tc>
                <a:tc>
                  <a:txBody>
                    <a:bodyPr/>
                    <a:lstStyle/>
                    <a:p>
                      <a:r>
                        <a:rPr lang="en-US" dirty="0"/>
                        <a:t>135</a:t>
                      </a:r>
                    </a:p>
                  </a:txBody>
                  <a:tcPr/>
                </a:tc>
                <a:tc>
                  <a:txBody>
                    <a:bodyPr/>
                    <a:lstStyle/>
                    <a:p>
                      <a:r>
                        <a:rPr lang="en-US" dirty="0"/>
                        <a:t>16 (Multi-class classification problem)</a:t>
                      </a:r>
                    </a:p>
                  </a:txBody>
                  <a:tcPr/>
                </a:tc>
                <a:extLst>
                  <a:ext uri="{0D108BD9-81ED-4DB2-BD59-A6C34878D82A}">
                    <a16:rowId xmlns:a16="http://schemas.microsoft.com/office/drawing/2014/main" val="4268009230"/>
                  </a:ext>
                </a:extLst>
              </a:tr>
            </a:tbl>
          </a:graphicData>
        </a:graphic>
      </p:graphicFrame>
      <p:graphicFrame>
        <p:nvGraphicFramePr>
          <p:cNvPr id="5" name="Table 4">
            <a:extLst>
              <a:ext uri="{FF2B5EF4-FFF2-40B4-BE49-F238E27FC236}">
                <a16:creationId xmlns:a16="http://schemas.microsoft.com/office/drawing/2014/main" id="{E03C7A8F-B7CC-9E41-A809-F76F5C05A885}"/>
              </a:ext>
            </a:extLst>
          </p:cNvPr>
          <p:cNvGraphicFramePr>
            <a:graphicFrameLocks noGrp="1"/>
          </p:cNvGraphicFramePr>
          <p:nvPr>
            <p:extLst>
              <p:ext uri="{D42A27DB-BD31-4B8C-83A1-F6EECF244321}">
                <p14:modId xmlns:p14="http://schemas.microsoft.com/office/powerpoint/2010/main" val="981483785"/>
              </p:ext>
            </p:extLst>
          </p:nvPr>
        </p:nvGraphicFramePr>
        <p:xfrm>
          <a:off x="1179145" y="4904805"/>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94708318"/>
                    </a:ext>
                  </a:extLst>
                </a:gridCol>
                <a:gridCol w="2709333">
                  <a:extLst>
                    <a:ext uri="{9D8B030D-6E8A-4147-A177-3AD203B41FA5}">
                      <a16:colId xmlns:a16="http://schemas.microsoft.com/office/drawing/2014/main" val="936533722"/>
                    </a:ext>
                  </a:extLst>
                </a:gridCol>
                <a:gridCol w="2709333">
                  <a:extLst>
                    <a:ext uri="{9D8B030D-6E8A-4147-A177-3AD203B41FA5}">
                      <a16:colId xmlns:a16="http://schemas.microsoft.com/office/drawing/2014/main" val="1214833147"/>
                    </a:ext>
                  </a:extLst>
                </a:gridCol>
              </a:tblGrid>
              <a:tr h="370840">
                <a:tc>
                  <a:txBody>
                    <a:bodyPr/>
                    <a:lstStyle/>
                    <a:p>
                      <a:r>
                        <a:rPr lang="en-US" dirty="0"/>
                        <a:t>Total Records</a:t>
                      </a:r>
                    </a:p>
                  </a:txBody>
                  <a:tcPr/>
                </a:tc>
                <a:tc>
                  <a:txBody>
                    <a:bodyPr/>
                    <a:lstStyle/>
                    <a:p>
                      <a:r>
                        <a:rPr lang="en-US" dirty="0"/>
                        <a:t>Feature Variables</a:t>
                      </a:r>
                    </a:p>
                  </a:txBody>
                  <a:tcPr/>
                </a:tc>
                <a:tc>
                  <a:txBody>
                    <a:bodyPr/>
                    <a:lstStyle/>
                    <a:p>
                      <a:r>
                        <a:rPr lang="en-US" dirty="0"/>
                        <a:t>Target Variable</a:t>
                      </a:r>
                    </a:p>
                  </a:txBody>
                  <a:tcPr/>
                </a:tc>
                <a:extLst>
                  <a:ext uri="{0D108BD9-81ED-4DB2-BD59-A6C34878D82A}">
                    <a16:rowId xmlns:a16="http://schemas.microsoft.com/office/drawing/2014/main" val="3837476285"/>
                  </a:ext>
                </a:extLst>
              </a:tr>
              <a:tr h="370840">
                <a:tc>
                  <a:txBody>
                    <a:bodyPr/>
                    <a:lstStyle/>
                    <a:p>
                      <a:r>
                        <a:rPr lang="en-US" dirty="0"/>
                        <a:t>1198</a:t>
                      </a:r>
                    </a:p>
                  </a:txBody>
                  <a:tcPr/>
                </a:tc>
                <a:tc>
                  <a:txBody>
                    <a:bodyPr/>
                    <a:lstStyle/>
                    <a:p>
                      <a:r>
                        <a:rPr lang="en-US" dirty="0"/>
                        <a:t>135</a:t>
                      </a:r>
                    </a:p>
                  </a:txBody>
                  <a:tcPr/>
                </a:tc>
                <a:tc>
                  <a:txBody>
                    <a:bodyPr/>
                    <a:lstStyle/>
                    <a:p>
                      <a:r>
                        <a:rPr lang="en-US" dirty="0"/>
                        <a:t>1</a:t>
                      </a:r>
                    </a:p>
                  </a:txBody>
                  <a:tcPr/>
                </a:tc>
                <a:extLst>
                  <a:ext uri="{0D108BD9-81ED-4DB2-BD59-A6C34878D82A}">
                    <a16:rowId xmlns:a16="http://schemas.microsoft.com/office/drawing/2014/main" val="13505653"/>
                  </a:ext>
                </a:extLst>
              </a:tr>
            </a:tbl>
          </a:graphicData>
        </a:graphic>
      </p:graphicFrame>
    </p:spTree>
    <p:extLst>
      <p:ext uri="{BB962C8B-B14F-4D97-AF65-F5344CB8AC3E}">
        <p14:creationId xmlns:p14="http://schemas.microsoft.com/office/powerpoint/2010/main" val="52621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9CB3515-8702-9648-A226-9CA32C13045C}"/>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61263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D81ABE91-D3C7-42EF-8B59-967A8C28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4227D-03D0-5C44-941B-FBA36FE812B8}"/>
              </a:ext>
            </a:extLst>
          </p:cNvPr>
          <p:cNvSpPr>
            <a:spLocks noGrp="1"/>
          </p:cNvSpPr>
          <p:nvPr>
            <p:ph type="title"/>
          </p:nvPr>
        </p:nvSpPr>
        <p:spPr>
          <a:xfrm>
            <a:off x="422898" y="576263"/>
            <a:ext cx="4977777" cy="2967606"/>
          </a:xfrm>
        </p:spPr>
        <p:txBody>
          <a:bodyPr vert="horz" lIns="91440" tIns="45720" rIns="91440" bIns="45720" rtlCol="0" anchor="b">
            <a:normAutofit/>
          </a:bodyPr>
          <a:lstStyle/>
          <a:p>
            <a:r>
              <a:rPr lang="en-US" sz="4800"/>
              <a:t>Ground Level Analysis</a:t>
            </a:r>
          </a:p>
        </p:txBody>
      </p:sp>
      <p:sp>
        <p:nvSpPr>
          <p:cNvPr id="16" name="Rectangle 15">
            <a:extLst>
              <a:ext uri="{FF2B5EF4-FFF2-40B4-BE49-F238E27FC236}">
                <a16:creationId xmlns:a16="http://schemas.microsoft.com/office/drawing/2014/main" id="{15F387C8-7A98-428C-A38B-51332E18A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952962" y="9134"/>
            <a:ext cx="239038" cy="684885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descr="A screenshot of a cell phone&#10;&#10;Description automatically generated">
            <a:extLst>
              <a:ext uri="{FF2B5EF4-FFF2-40B4-BE49-F238E27FC236}">
                <a16:creationId xmlns:a16="http://schemas.microsoft.com/office/drawing/2014/main" id="{080F0811-4704-C44C-8FC0-25521934ACDF}"/>
              </a:ext>
            </a:extLst>
          </p:cNvPr>
          <p:cNvPicPr>
            <a:picLocks noGrp="1" noChangeAspect="1"/>
          </p:cNvPicPr>
          <p:nvPr>
            <p:ph idx="1"/>
          </p:nvPr>
        </p:nvPicPr>
        <p:blipFill rotWithShape="1">
          <a:blip r:embed="rId2"/>
          <a:srcRect r="1" b="1563"/>
          <a:stretch/>
        </p:blipFill>
        <p:spPr>
          <a:xfrm>
            <a:off x="6484676" y="5599"/>
            <a:ext cx="5481913" cy="6852391"/>
          </a:xfrm>
          <a:prstGeom prst="rect">
            <a:avLst/>
          </a:prstGeom>
        </p:spPr>
      </p:pic>
      <p:cxnSp>
        <p:nvCxnSpPr>
          <p:cNvPr id="18" name="Straight Connector 17">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83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5349A-81C0-5849-9910-C2BC80B24B56}"/>
              </a:ext>
            </a:extLst>
          </p:cNvPr>
          <p:cNvSpPr>
            <a:spLocks noGrp="1"/>
          </p:cNvSpPr>
          <p:nvPr>
            <p:ph type="title"/>
          </p:nvPr>
        </p:nvSpPr>
        <p:spPr>
          <a:xfrm>
            <a:off x="838200" y="365125"/>
            <a:ext cx="10515600" cy="1325563"/>
          </a:xfrm>
        </p:spPr>
        <p:txBody>
          <a:bodyPr>
            <a:normAutofit/>
          </a:bodyPr>
          <a:lstStyle/>
          <a:p>
            <a:pPr algn="ctr"/>
            <a:r>
              <a:rPr lang="en-US" sz="4600">
                <a:solidFill>
                  <a:srgbClr val="FFFFFF"/>
                </a:solidFill>
              </a:rPr>
              <a:t>Grid-Search</a:t>
            </a:r>
          </a:p>
        </p:txBody>
      </p:sp>
      <p:graphicFrame>
        <p:nvGraphicFramePr>
          <p:cNvPr id="4" name="Content Placeholder 3">
            <a:extLst>
              <a:ext uri="{FF2B5EF4-FFF2-40B4-BE49-F238E27FC236}">
                <a16:creationId xmlns:a16="http://schemas.microsoft.com/office/drawing/2014/main" id="{C0923655-6C9D-EB4A-B8BF-73F9910033F4}"/>
              </a:ext>
            </a:extLst>
          </p:cNvPr>
          <p:cNvGraphicFramePr>
            <a:graphicFrameLocks noGrp="1"/>
          </p:cNvGraphicFramePr>
          <p:nvPr>
            <p:ph idx="1"/>
            <p:extLst>
              <p:ext uri="{D42A27DB-BD31-4B8C-83A1-F6EECF244321}">
                <p14:modId xmlns:p14="http://schemas.microsoft.com/office/powerpoint/2010/main" val="510003103"/>
              </p:ext>
            </p:extLst>
          </p:nvPr>
        </p:nvGraphicFramePr>
        <p:xfrm>
          <a:off x="1166228" y="2438400"/>
          <a:ext cx="9859544" cy="3738567"/>
        </p:xfrm>
        <a:graphic>
          <a:graphicData uri="http://schemas.openxmlformats.org/drawingml/2006/table">
            <a:tbl>
              <a:tblPr firstRow="1" bandRow="1">
                <a:tableStyleId>{5C22544A-7EE6-4342-B048-85BDC9FD1C3A}</a:tableStyleId>
              </a:tblPr>
              <a:tblGrid>
                <a:gridCol w="4318896">
                  <a:extLst>
                    <a:ext uri="{9D8B030D-6E8A-4147-A177-3AD203B41FA5}">
                      <a16:colId xmlns:a16="http://schemas.microsoft.com/office/drawing/2014/main" val="277611060"/>
                    </a:ext>
                  </a:extLst>
                </a:gridCol>
                <a:gridCol w="5540648">
                  <a:extLst>
                    <a:ext uri="{9D8B030D-6E8A-4147-A177-3AD203B41FA5}">
                      <a16:colId xmlns:a16="http://schemas.microsoft.com/office/drawing/2014/main" val="1614868693"/>
                    </a:ext>
                  </a:extLst>
                </a:gridCol>
              </a:tblGrid>
              <a:tr h="483815">
                <a:tc>
                  <a:txBody>
                    <a:bodyPr/>
                    <a:lstStyle/>
                    <a:p>
                      <a:pPr algn="ctr"/>
                      <a:r>
                        <a:rPr lang="en-US" sz="2200"/>
                        <a:t>Models Deployed</a:t>
                      </a:r>
                    </a:p>
                  </a:txBody>
                  <a:tcPr marL="109958" marR="109958" marT="54979" marB="54979"/>
                </a:tc>
                <a:tc>
                  <a:txBody>
                    <a:bodyPr/>
                    <a:lstStyle/>
                    <a:p>
                      <a:pPr algn="ctr"/>
                      <a:r>
                        <a:rPr lang="en-US" sz="2200"/>
                        <a:t>Hyperparameter</a:t>
                      </a:r>
                    </a:p>
                  </a:txBody>
                  <a:tcPr marL="109958" marR="109958" marT="54979" marB="54979"/>
                </a:tc>
                <a:extLst>
                  <a:ext uri="{0D108BD9-81ED-4DB2-BD59-A6C34878D82A}">
                    <a16:rowId xmlns:a16="http://schemas.microsoft.com/office/drawing/2014/main" val="471145663"/>
                  </a:ext>
                </a:extLst>
              </a:tr>
              <a:tr h="483815">
                <a:tc>
                  <a:txBody>
                    <a:bodyPr/>
                    <a:lstStyle/>
                    <a:p>
                      <a:pPr algn="ctr"/>
                      <a:r>
                        <a:rPr lang="en-US" sz="2200"/>
                        <a:t>Support Vector Machines (SVM)</a:t>
                      </a:r>
                    </a:p>
                  </a:txBody>
                  <a:tcPr marL="109958" marR="109958" marT="54979" marB="54979"/>
                </a:tc>
                <a:tc>
                  <a:txBody>
                    <a:bodyPr/>
                    <a:lstStyle/>
                    <a:p>
                      <a:pPr algn="ctr"/>
                      <a:r>
                        <a:rPr lang="en-US" sz="2200"/>
                        <a:t>Kernel – Linear and Random state = 0</a:t>
                      </a:r>
                    </a:p>
                  </a:txBody>
                  <a:tcPr marL="109958" marR="109958" marT="54979" marB="54979"/>
                </a:tc>
                <a:extLst>
                  <a:ext uri="{0D108BD9-81ED-4DB2-BD59-A6C34878D82A}">
                    <a16:rowId xmlns:a16="http://schemas.microsoft.com/office/drawing/2014/main" val="2717833751"/>
                  </a:ext>
                </a:extLst>
              </a:tr>
              <a:tr h="1803307">
                <a:tc>
                  <a:txBody>
                    <a:bodyPr/>
                    <a:lstStyle/>
                    <a:p>
                      <a:pPr algn="ctr"/>
                      <a:r>
                        <a:rPr lang="en-US" sz="2200"/>
                        <a:t>Artificial Neural Network (ANN)</a:t>
                      </a:r>
                    </a:p>
                  </a:txBody>
                  <a:tcPr marL="109958" marR="109958" marT="54979" marB="54979"/>
                </a:tc>
                <a:tc>
                  <a:txBody>
                    <a:bodyPr/>
                    <a:lstStyle/>
                    <a:p>
                      <a:pPr algn="ctr"/>
                      <a:r>
                        <a:rPr lang="en-US" sz="2200"/>
                        <a:t>Hidden layers – 10, Activation Function for Hidden layer – relu, Activation function for output layer – softmax, loss-function – categorical_crossentrophy and optimizer – adam.</a:t>
                      </a:r>
                    </a:p>
                  </a:txBody>
                  <a:tcPr marL="109958" marR="109958" marT="54979" marB="54979"/>
                </a:tc>
                <a:extLst>
                  <a:ext uri="{0D108BD9-81ED-4DB2-BD59-A6C34878D82A}">
                    <a16:rowId xmlns:a16="http://schemas.microsoft.com/office/drawing/2014/main" val="3701786602"/>
                  </a:ext>
                </a:extLst>
              </a:tr>
              <a:tr h="483815">
                <a:tc>
                  <a:txBody>
                    <a:bodyPr/>
                    <a:lstStyle/>
                    <a:p>
                      <a:pPr algn="ctr"/>
                      <a:r>
                        <a:rPr lang="en-US" sz="2200"/>
                        <a:t>Logistic Regression</a:t>
                      </a:r>
                    </a:p>
                  </a:txBody>
                  <a:tcPr marL="109958" marR="109958" marT="54979" marB="54979"/>
                </a:tc>
                <a:tc>
                  <a:txBody>
                    <a:bodyPr/>
                    <a:lstStyle/>
                    <a:p>
                      <a:pPr algn="ctr"/>
                      <a:r>
                        <a:rPr lang="en-US" sz="2200" dirty="0"/>
                        <a:t>Multi-class – </a:t>
                      </a:r>
                      <a:r>
                        <a:rPr lang="en-US" sz="2200" dirty="0" err="1"/>
                        <a:t>ovr</a:t>
                      </a:r>
                      <a:r>
                        <a:rPr lang="en-US" sz="2200" dirty="0"/>
                        <a:t> and Random state - 0</a:t>
                      </a:r>
                    </a:p>
                  </a:txBody>
                  <a:tcPr marL="109958" marR="109958" marT="54979" marB="54979"/>
                </a:tc>
                <a:extLst>
                  <a:ext uri="{0D108BD9-81ED-4DB2-BD59-A6C34878D82A}">
                    <a16:rowId xmlns:a16="http://schemas.microsoft.com/office/drawing/2014/main" val="1930614529"/>
                  </a:ext>
                </a:extLst>
              </a:tr>
              <a:tr h="483815">
                <a:tc>
                  <a:txBody>
                    <a:bodyPr/>
                    <a:lstStyle/>
                    <a:p>
                      <a:pPr algn="ctr"/>
                      <a:r>
                        <a:rPr lang="en-US" sz="2200"/>
                        <a:t>Decision Tree</a:t>
                      </a:r>
                    </a:p>
                  </a:txBody>
                  <a:tcPr marL="109958" marR="109958" marT="54979" marB="54979"/>
                </a:tc>
                <a:tc>
                  <a:txBody>
                    <a:bodyPr/>
                    <a:lstStyle/>
                    <a:p>
                      <a:pPr algn="ctr"/>
                      <a:r>
                        <a:rPr lang="en-US" sz="2200" dirty="0"/>
                        <a:t>Criterion – entropy and Random state - 0</a:t>
                      </a:r>
                    </a:p>
                  </a:txBody>
                  <a:tcPr marL="109958" marR="109958" marT="54979" marB="54979"/>
                </a:tc>
                <a:extLst>
                  <a:ext uri="{0D108BD9-81ED-4DB2-BD59-A6C34878D82A}">
                    <a16:rowId xmlns:a16="http://schemas.microsoft.com/office/drawing/2014/main" val="734705971"/>
                  </a:ext>
                </a:extLst>
              </a:tr>
            </a:tbl>
          </a:graphicData>
        </a:graphic>
      </p:graphicFrame>
    </p:spTree>
    <p:extLst>
      <p:ext uri="{BB962C8B-B14F-4D97-AF65-F5344CB8AC3E}">
        <p14:creationId xmlns:p14="http://schemas.microsoft.com/office/powerpoint/2010/main" val="66031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005753-2A5E-D44B-BA94-80F1A8C78F8E}"/>
              </a:ext>
            </a:extLst>
          </p:cNvPr>
          <p:cNvSpPr>
            <a:spLocks noGrp="1"/>
          </p:cNvSpPr>
          <p:nvPr>
            <p:ph type="title"/>
          </p:nvPr>
        </p:nvSpPr>
        <p:spPr>
          <a:xfrm>
            <a:off x="863029" y="1012004"/>
            <a:ext cx="3416158" cy="4795408"/>
          </a:xfrm>
        </p:spPr>
        <p:txBody>
          <a:bodyPr>
            <a:normAutofit/>
          </a:bodyPr>
          <a:lstStyle/>
          <a:p>
            <a:r>
              <a:rPr lang="en-US">
                <a:solidFill>
                  <a:srgbClr val="FFFFFF"/>
                </a:solidFill>
              </a:rPr>
              <a:t>Table of Contents</a:t>
            </a:r>
          </a:p>
        </p:txBody>
      </p:sp>
      <p:graphicFrame>
        <p:nvGraphicFramePr>
          <p:cNvPr id="5" name="Content Placeholder 2">
            <a:extLst>
              <a:ext uri="{FF2B5EF4-FFF2-40B4-BE49-F238E27FC236}">
                <a16:creationId xmlns:a16="http://schemas.microsoft.com/office/drawing/2014/main" id="{E8DC3321-CBAD-4196-8986-3D7CB51B9016}"/>
              </a:ext>
            </a:extLst>
          </p:cNvPr>
          <p:cNvGraphicFramePr>
            <a:graphicFrameLocks noGrp="1"/>
          </p:cNvGraphicFramePr>
          <p:nvPr>
            <p:ph idx="1"/>
            <p:extLst>
              <p:ext uri="{D42A27DB-BD31-4B8C-83A1-F6EECF244321}">
                <p14:modId xmlns:p14="http://schemas.microsoft.com/office/powerpoint/2010/main" val="35117992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38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ECF0B-F9B7-644B-AA4C-1E94C878F4D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Evaluation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B445A8-3F81-734A-A084-831155CB9CCA}"/>
              </a:ext>
            </a:extLst>
          </p:cNvPr>
          <p:cNvSpPr>
            <a:spLocks noGrp="1"/>
          </p:cNvSpPr>
          <p:nvPr>
            <p:ph idx="1"/>
          </p:nvPr>
        </p:nvSpPr>
        <p:spPr>
          <a:xfrm>
            <a:off x="4976031" y="963877"/>
            <a:ext cx="6377769" cy="4930246"/>
          </a:xfrm>
        </p:spPr>
        <p:txBody>
          <a:bodyPr anchor="ctr">
            <a:normAutofit/>
          </a:bodyPr>
          <a:lstStyle/>
          <a:p>
            <a:r>
              <a:rPr lang="en-US" sz="2400"/>
              <a:t>For evaluating the performance of classifiers, various performance metrics such as Confusion Matrix, Accuracy, precision, recall and  F1-score were taken into consideration.</a:t>
            </a:r>
          </a:p>
          <a:p>
            <a:r>
              <a:rPr lang="en-US" sz="2400"/>
              <a:t>Among the classifiers, SVM performed the best with an accuracy of 80.03%.</a:t>
            </a:r>
          </a:p>
        </p:txBody>
      </p:sp>
    </p:spTree>
    <p:extLst>
      <p:ext uri="{BB962C8B-B14F-4D97-AF65-F5344CB8AC3E}">
        <p14:creationId xmlns:p14="http://schemas.microsoft.com/office/powerpoint/2010/main" val="141212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94F2-C852-2B4B-8FC8-9E20FA07CAB2}"/>
              </a:ext>
            </a:extLst>
          </p:cNvPr>
          <p:cNvSpPr>
            <a:spLocks noGrp="1"/>
          </p:cNvSpPr>
          <p:nvPr>
            <p:ph type="title"/>
          </p:nvPr>
        </p:nvSpPr>
        <p:spPr>
          <a:xfrm>
            <a:off x="1" y="640081"/>
            <a:ext cx="4625926" cy="3793488"/>
          </a:xfrm>
          <a:noFill/>
        </p:spPr>
        <p:txBody>
          <a:bodyPr vert="horz" lIns="91440" tIns="45720" rIns="91440" bIns="45720" rtlCol="0" anchor="b">
            <a:normAutofit/>
          </a:bodyPr>
          <a:lstStyle/>
          <a:p>
            <a:r>
              <a:rPr lang="en-US" sz="4600" dirty="0"/>
              <a:t>Confusion Matrix for SVM</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438FDA2-A8A7-F647-81A7-C2A8A8739EB1}"/>
              </a:ext>
            </a:extLst>
          </p:cNvPr>
          <p:cNvPicPr>
            <a:picLocks noGrp="1" noChangeAspect="1"/>
          </p:cNvPicPr>
          <p:nvPr>
            <p:ph idx="1"/>
          </p:nvPr>
        </p:nvPicPr>
        <p:blipFill rotWithShape="1">
          <a:blip r:embed="rId2"/>
          <a:srcRect l="1067" r="-1" b="-1"/>
          <a:stretch/>
        </p:blipFill>
        <p:spPr>
          <a:xfrm>
            <a:off x="5441735" y="804672"/>
            <a:ext cx="5934456" cy="5248656"/>
          </a:xfrm>
          <a:prstGeom prst="rect">
            <a:avLst/>
          </a:prstGeom>
          <a:effectLst/>
        </p:spPr>
      </p:pic>
    </p:spTree>
    <p:extLst>
      <p:ext uri="{BB962C8B-B14F-4D97-AF65-F5344CB8AC3E}">
        <p14:creationId xmlns:p14="http://schemas.microsoft.com/office/powerpoint/2010/main" val="3860000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D079-4B0D-124B-9D01-AA35CA4FE738}"/>
              </a:ext>
            </a:extLst>
          </p:cNvPr>
          <p:cNvSpPr>
            <a:spLocks noGrp="1"/>
          </p:cNvSpPr>
          <p:nvPr>
            <p:ph type="title"/>
          </p:nvPr>
        </p:nvSpPr>
        <p:spPr>
          <a:xfrm>
            <a:off x="0" y="640091"/>
            <a:ext cx="4625926" cy="3793488"/>
          </a:xfrm>
          <a:noFill/>
        </p:spPr>
        <p:txBody>
          <a:bodyPr vert="horz" lIns="91440" tIns="45720" rIns="91440" bIns="45720" rtlCol="0" anchor="b">
            <a:normAutofit/>
          </a:bodyPr>
          <a:lstStyle/>
          <a:p>
            <a:r>
              <a:rPr lang="en-US" sz="4600" dirty="0"/>
              <a:t>Confusion Matrix for ANN</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6286F37-A9E5-9148-9A94-8A895C46C145}"/>
              </a:ext>
            </a:extLst>
          </p:cNvPr>
          <p:cNvPicPr>
            <a:picLocks noGrp="1" noChangeAspect="1"/>
          </p:cNvPicPr>
          <p:nvPr>
            <p:ph idx="1"/>
          </p:nvPr>
        </p:nvPicPr>
        <p:blipFill rotWithShape="1">
          <a:blip r:embed="rId2"/>
          <a:srcRect l="1067" r="-1" b="-1"/>
          <a:stretch/>
        </p:blipFill>
        <p:spPr>
          <a:xfrm>
            <a:off x="5441735" y="804672"/>
            <a:ext cx="5934456" cy="5248656"/>
          </a:xfrm>
          <a:prstGeom prst="rect">
            <a:avLst/>
          </a:prstGeom>
          <a:effectLst/>
        </p:spPr>
      </p:pic>
    </p:spTree>
    <p:extLst>
      <p:ext uri="{BB962C8B-B14F-4D97-AF65-F5344CB8AC3E}">
        <p14:creationId xmlns:p14="http://schemas.microsoft.com/office/powerpoint/2010/main" val="2252356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573-F00E-5448-81E7-46AF04D52CA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a:t>Confusion Matrix for LR</a:t>
            </a:r>
          </a:p>
        </p:txBody>
      </p:sp>
      <p:sp>
        <p:nvSpPr>
          <p:cNvPr id="15" name="Rectangle 14">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90EE42-788B-7A42-A501-9A3FCF74F7D3}"/>
              </a:ext>
            </a:extLst>
          </p:cNvPr>
          <p:cNvPicPr>
            <a:picLocks noGrp="1" noChangeAspect="1"/>
          </p:cNvPicPr>
          <p:nvPr>
            <p:ph idx="1"/>
          </p:nvPr>
        </p:nvPicPr>
        <p:blipFill rotWithShape="1">
          <a:blip r:embed="rId2"/>
          <a:srcRect l="1067" r="-1" b="-1"/>
          <a:stretch/>
        </p:blipFill>
        <p:spPr>
          <a:xfrm>
            <a:off x="5441735" y="804672"/>
            <a:ext cx="5934456" cy="5248656"/>
          </a:xfrm>
          <a:prstGeom prst="rect">
            <a:avLst/>
          </a:prstGeom>
          <a:effectLst/>
        </p:spPr>
      </p:pic>
    </p:spTree>
    <p:extLst>
      <p:ext uri="{BB962C8B-B14F-4D97-AF65-F5344CB8AC3E}">
        <p14:creationId xmlns:p14="http://schemas.microsoft.com/office/powerpoint/2010/main" val="205491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2518-AABA-8444-994A-5B16F21D90F3}"/>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a:t>Confusion Matrix for DT</a:t>
            </a:r>
          </a:p>
        </p:txBody>
      </p:sp>
      <p:sp>
        <p:nvSpPr>
          <p:cNvPr id="66" name="Rectangle 65">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17E31BD-5EBF-0345-80D4-F9D6BE34B578}"/>
              </a:ext>
            </a:extLst>
          </p:cNvPr>
          <p:cNvPicPr>
            <a:picLocks noGrp="1" noChangeAspect="1"/>
          </p:cNvPicPr>
          <p:nvPr>
            <p:ph idx="1"/>
          </p:nvPr>
        </p:nvPicPr>
        <p:blipFill rotWithShape="1">
          <a:blip r:embed="rId2"/>
          <a:srcRect l="251" r="251"/>
          <a:stretch/>
        </p:blipFill>
        <p:spPr>
          <a:xfrm>
            <a:off x="5441735" y="804672"/>
            <a:ext cx="5934456" cy="5248656"/>
          </a:xfrm>
          <a:prstGeom prst="rect">
            <a:avLst/>
          </a:prstGeom>
          <a:effectLst/>
        </p:spPr>
      </p:pic>
    </p:spTree>
    <p:extLst>
      <p:ext uri="{BB962C8B-B14F-4D97-AF65-F5344CB8AC3E}">
        <p14:creationId xmlns:p14="http://schemas.microsoft.com/office/powerpoint/2010/main" val="416535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71171-ED04-3941-8265-EFB6E21A21B1}"/>
              </a:ext>
            </a:extLst>
          </p:cNvPr>
          <p:cNvSpPr>
            <a:spLocks noGrp="1"/>
          </p:cNvSpPr>
          <p:nvPr>
            <p:ph type="title"/>
          </p:nvPr>
        </p:nvSpPr>
        <p:spPr>
          <a:xfrm>
            <a:off x="838200" y="365125"/>
            <a:ext cx="10515600" cy="1325563"/>
          </a:xfrm>
        </p:spPr>
        <p:txBody>
          <a:bodyPr>
            <a:normAutofit/>
          </a:bodyPr>
          <a:lstStyle/>
          <a:p>
            <a:pPr algn="ctr"/>
            <a:r>
              <a:rPr lang="en-US" sz="4600">
                <a:solidFill>
                  <a:srgbClr val="FFFFFF"/>
                </a:solidFill>
              </a:rPr>
              <a:t>Comparison Table- Classification Models</a:t>
            </a:r>
          </a:p>
        </p:txBody>
      </p:sp>
      <p:graphicFrame>
        <p:nvGraphicFramePr>
          <p:cNvPr id="5" name="Content Placeholder 4">
            <a:extLst>
              <a:ext uri="{FF2B5EF4-FFF2-40B4-BE49-F238E27FC236}">
                <a16:creationId xmlns:a16="http://schemas.microsoft.com/office/drawing/2014/main" id="{E4B1E017-FAF5-734F-9788-C84619091DF8}"/>
              </a:ext>
            </a:extLst>
          </p:cNvPr>
          <p:cNvGraphicFramePr>
            <a:graphicFrameLocks noGrp="1"/>
          </p:cNvGraphicFramePr>
          <p:nvPr>
            <p:ph idx="1"/>
            <p:extLst>
              <p:ext uri="{D42A27DB-BD31-4B8C-83A1-F6EECF244321}">
                <p14:modId xmlns:p14="http://schemas.microsoft.com/office/powerpoint/2010/main" val="2438514425"/>
              </p:ext>
            </p:extLst>
          </p:nvPr>
        </p:nvGraphicFramePr>
        <p:xfrm>
          <a:off x="859707" y="2438400"/>
          <a:ext cx="10472586" cy="3738567"/>
        </p:xfrm>
        <a:graphic>
          <a:graphicData uri="http://schemas.openxmlformats.org/drawingml/2006/table">
            <a:tbl>
              <a:tblPr firstRow="1" bandRow="1">
                <a:tableStyleId>{5C22544A-7EE6-4342-B048-85BDC9FD1C3A}</a:tableStyleId>
              </a:tblPr>
              <a:tblGrid>
                <a:gridCol w="7215138">
                  <a:extLst>
                    <a:ext uri="{9D8B030D-6E8A-4147-A177-3AD203B41FA5}">
                      <a16:colId xmlns:a16="http://schemas.microsoft.com/office/drawing/2014/main" val="2645322304"/>
                    </a:ext>
                  </a:extLst>
                </a:gridCol>
                <a:gridCol w="3257448">
                  <a:extLst>
                    <a:ext uri="{9D8B030D-6E8A-4147-A177-3AD203B41FA5}">
                      <a16:colId xmlns:a16="http://schemas.microsoft.com/office/drawing/2014/main" val="2305160307"/>
                    </a:ext>
                  </a:extLst>
                </a:gridCol>
              </a:tblGrid>
              <a:tr h="534081">
                <a:tc>
                  <a:txBody>
                    <a:bodyPr/>
                    <a:lstStyle/>
                    <a:p>
                      <a:r>
                        <a:rPr lang="en-US" sz="2400"/>
                        <a:t>Models</a:t>
                      </a:r>
                    </a:p>
                  </a:txBody>
                  <a:tcPr marL="121382" marR="121382" marT="60691" marB="60691"/>
                </a:tc>
                <a:tc>
                  <a:txBody>
                    <a:bodyPr/>
                    <a:lstStyle/>
                    <a:p>
                      <a:r>
                        <a:rPr lang="en-US" sz="2400"/>
                        <a:t>Accuracy</a:t>
                      </a:r>
                    </a:p>
                  </a:txBody>
                  <a:tcPr marL="121382" marR="121382" marT="60691" marB="60691"/>
                </a:tc>
                <a:extLst>
                  <a:ext uri="{0D108BD9-81ED-4DB2-BD59-A6C34878D82A}">
                    <a16:rowId xmlns:a16="http://schemas.microsoft.com/office/drawing/2014/main" val="132524392"/>
                  </a:ext>
                </a:extLst>
              </a:tr>
              <a:tr h="534081">
                <a:tc>
                  <a:txBody>
                    <a:bodyPr/>
                    <a:lstStyle/>
                    <a:p>
                      <a:r>
                        <a:rPr lang="en-US" sz="2400"/>
                        <a:t>SVM</a:t>
                      </a:r>
                    </a:p>
                  </a:txBody>
                  <a:tcPr marL="121382" marR="121382" marT="60691" marB="60691"/>
                </a:tc>
                <a:tc>
                  <a:txBody>
                    <a:bodyPr/>
                    <a:lstStyle/>
                    <a:p>
                      <a:r>
                        <a:rPr lang="en-US" sz="2400"/>
                        <a:t>80.03%</a:t>
                      </a:r>
                    </a:p>
                  </a:txBody>
                  <a:tcPr marL="121382" marR="121382" marT="60691" marB="60691"/>
                </a:tc>
                <a:extLst>
                  <a:ext uri="{0D108BD9-81ED-4DB2-BD59-A6C34878D82A}">
                    <a16:rowId xmlns:a16="http://schemas.microsoft.com/office/drawing/2014/main" val="2462785109"/>
                  </a:ext>
                </a:extLst>
              </a:tr>
              <a:tr h="534081">
                <a:tc>
                  <a:txBody>
                    <a:bodyPr/>
                    <a:lstStyle/>
                    <a:p>
                      <a:r>
                        <a:rPr lang="en-US" sz="2400"/>
                        <a:t>ANN</a:t>
                      </a:r>
                    </a:p>
                  </a:txBody>
                  <a:tcPr marL="121382" marR="121382" marT="60691" marB="60691"/>
                </a:tc>
                <a:tc>
                  <a:txBody>
                    <a:bodyPr/>
                    <a:lstStyle/>
                    <a:p>
                      <a:r>
                        <a:rPr lang="en-US" sz="2400"/>
                        <a:t>75%</a:t>
                      </a:r>
                    </a:p>
                  </a:txBody>
                  <a:tcPr marL="121382" marR="121382" marT="60691" marB="60691"/>
                </a:tc>
                <a:extLst>
                  <a:ext uri="{0D108BD9-81ED-4DB2-BD59-A6C34878D82A}">
                    <a16:rowId xmlns:a16="http://schemas.microsoft.com/office/drawing/2014/main" val="2446217863"/>
                  </a:ext>
                </a:extLst>
              </a:tr>
              <a:tr h="534081">
                <a:tc>
                  <a:txBody>
                    <a:bodyPr/>
                    <a:lstStyle/>
                    <a:p>
                      <a:r>
                        <a:rPr lang="en-US" sz="2400"/>
                        <a:t>LR</a:t>
                      </a:r>
                    </a:p>
                  </a:txBody>
                  <a:tcPr marL="121382" marR="121382" marT="60691" marB="60691"/>
                </a:tc>
                <a:tc>
                  <a:txBody>
                    <a:bodyPr/>
                    <a:lstStyle/>
                    <a:p>
                      <a:r>
                        <a:rPr lang="en-US" sz="2400"/>
                        <a:t>72%</a:t>
                      </a:r>
                    </a:p>
                  </a:txBody>
                  <a:tcPr marL="121382" marR="121382" marT="60691" marB="60691"/>
                </a:tc>
                <a:extLst>
                  <a:ext uri="{0D108BD9-81ED-4DB2-BD59-A6C34878D82A}">
                    <a16:rowId xmlns:a16="http://schemas.microsoft.com/office/drawing/2014/main" val="3972914637"/>
                  </a:ext>
                </a:extLst>
              </a:tr>
              <a:tr h="534081">
                <a:tc>
                  <a:txBody>
                    <a:bodyPr/>
                    <a:lstStyle/>
                    <a:p>
                      <a:r>
                        <a:rPr lang="en-US" sz="2400"/>
                        <a:t>DT</a:t>
                      </a:r>
                    </a:p>
                  </a:txBody>
                  <a:tcPr marL="121382" marR="121382" marT="60691" marB="60691"/>
                </a:tc>
                <a:tc>
                  <a:txBody>
                    <a:bodyPr/>
                    <a:lstStyle/>
                    <a:p>
                      <a:r>
                        <a:rPr lang="en-US" sz="2400"/>
                        <a:t>55%</a:t>
                      </a:r>
                    </a:p>
                  </a:txBody>
                  <a:tcPr marL="121382" marR="121382" marT="60691" marB="60691"/>
                </a:tc>
                <a:extLst>
                  <a:ext uri="{0D108BD9-81ED-4DB2-BD59-A6C34878D82A}">
                    <a16:rowId xmlns:a16="http://schemas.microsoft.com/office/drawing/2014/main" val="2375011806"/>
                  </a:ext>
                </a:extLst>
              </a:tr>
              <a:tr h="534081">
                <a:tc>
                  <a:txBody>
                    <a:bodyPr/>
                    <a:lstStyle/>
                    <a:p>
                      <a:r>
                        <a:rPr lang="en-US" sz="2400"/>
                        <a:t>MLP </a:t>
                      </a:r>
                      <a:r>
                        <a:rPr lang="en-IN" sz="2400" kern="1200">
                          <a:solidFill>
                            <a:schemeClr val="dk1"/>
                          </a:solidFill>
                          <a:effectLst/>
                          <a:latin typeface="+mn-lt"/>
                          <a:ea typeface="+mn-ea"/>
                          <a:cs typeface="+mn-cs"/>
                        </a:rPr>
                        <a:t>(Kumar et al., 2018)</a:t>
                      </a:r>
                      <a:r>
                        <a:rPr lang="en-IN" sz="2400">
                          <a:effectLst/>
                        </a:rPr>
                        <a:t> </a:t>
                      </a:r>
                      <a:endParaRPr lang="en-US" sz="2400"/>
                    </a:p>
                  </a:txBody>
                  <a:tcPr marL="121382" marR="121382" marT="60691" marB="60691"/>
                </a:tc>
                <a:tc>
                  <a:txBody>
                    <a:bodyPr/>
                    <a:lstStyle/>
                    <a:p>
                      <a:r>
                        <a:rPr lang="en-US" sz="2400"/>
                        <a:t>57.14%</a:t>
                      </a:r>
                    </a:p>
                  </a:txBody>
                  <a:tcPr marL="121382" marR="121382" marT="60691" marB="60691"/>
                </a:tc>
                <a:extLst>
                  <a:ext uri="{0D108BD9-81ED-4DB2-BD59-A6C34878D82A}">
                    <a16:rowId xmlns:a16="http://schemas.microsoft.com/office/drawing/2014/main" val="1919164420"/>
                  </a:ext>
                </a:extLst>
              </a:tr>
              <a:tr h="534081">
                <a:tc>
                  <a:txBody>
                    <a:bodyPr/>
                    <a:lstStyle/>
                    <a:p>
                      <a:r>
                        <a:rPr lang="en-US" sz="2400"/>
                        <a:t>DT </a:t>
                      </a:r>
                      <a:r>
                        <a:rPr lang="en-IN" sz="2400" kern="1200">
                          <a:solidFill>
                            <a:schemeClr val="dk1"/>
                          </a:solidFill>
                          <a:effectLst/>
                          <a:latin typeface="+mn-lt"/>
                          <a:ea typeface="+mn-ea"/>
                          <a:cs typeface="+mn-cs"/>
                        </a:rPr>
                        <a:t>(Kumar et al., 2018)</a:t>
                      </a:r>
                      <a:r>
                        <a:rPr lang="en-IN" sz="2400">
                          <a:effectLst/>
                        </a:rPr>
                        <a:t> </a:t>
                      </a:r>
                      <a:endParaRPr lang="en-US" sz="2400"/>
                    </a:p>
                  </a:txBody>
                  <a:tcPr marL="121382" marR="121382" marT="60691" marB="60691"/>
                </a:tc>
                <a:tc>
                  <a:txBody>
                    <a:bodyPr/>
                    <a:lstStyle/>
                    <a:p>
                      <a:r>
                        <a:rPr lang="en-US" sz="2400"/>
                        <a:t>55.1%</a:t>
                      </a:r>
                    </a:p>
                  </a:txBody>
                  <a:tcPr marL="121382" marR="121382" marT="60691" marB="60691"/>
                </a:tc>
                <a:extLst>
                  <a:ext uri="{0D108BD9-81ED-4DB2-BD59-A6C34878D82A}">
                    <a16:rowId xmlns:a16="http://schemas.microsoft.com/office/drawing/2014/main" val="1776116555"/>
                  </a:ext>
                </a:extLst>
              </a:tr>
            </a:tbl>
          </a:graphicData>
        </a:graphic>
      </p:graphicFrame>
    </p:spTree>
    <p:extLst>
      <p:ext uri="{BB962C8B-B14F-4D97-AF65-F5344CB8AC3E}">
        <p14:creationId xmlns:p14="http://schemas.microsoft.com/office/powerpoint/2010/main" val="4195760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DAD3-5222-DF4B-80BC-82B63179AB0F}"/>
              </a:ext>
            </a:extLst>
          </p:cNvPr>
          <p:cNvSpPr>
            <a:spLocks noGrp="1"/>
          </p:cNvSpPr>
          <p:nvPr>
            <p:ph type="title"/>
          </p:nvPr>
        </p:nvSpPr>
        <p:spPr>
          <a:xfrm>
            <a:off x="1" y="640081"/>
            <a:ext cx="4654296" cy="3681976"/>
          </a:xfrm>
          <a:noFill/>
        </p:spPr>
        <p:txBody>
          <a:bodyPr vert="horz" lIns="91440" tIns="45720" rIns="91440" bIns="45720" rtlCol="0" anchor="b">
            <a:normAutofit/>
          </a:bodyPr>
          <a:lstStyle/>
          <a:p>
            <a:pPr algn="ctr"/>
            <a:r>
              <a:rPr lang="en-US" sz="5400" i="1" dirty="0"/>
              <a:t>Precision, Recall and F1-score for SVM.</a:t>
            </a:r>
          </a:p>
        </p:txBody>
      </p:sp>
      <p:pic>
        <p:nvPicPr>
          <p:cNvPr id="5" name="Content Placeholder 4" descr="A screenshot of a cell phone&#10;&#10;Description automatically generated">
            <a:extLst>
              <a:ext uri="{FF2B5EF4-FFF2-40B4-BE49-F238E27FC236}">
                <a16:creationId xmlns:a16="http://schemas.microsoft.com/office/drawing/2014/main" id="{E5415523-D7EC-CE43-B770-5E8BE665D23B}"/>
              </a:ext>
            </a:extLst>
          </p:cNvPr>
          <p:cNvPicPr>
            <a:picLocks noGrp="1" noChangeAspect="1"/>
          </p:cNvPicPr>
          <p:nvPr>
            <p:ph idx="1"/>
          </p:nvPr>
        </p:nvPicPr>
        <p:blipFill rotWithShape="1">
          <a:blip r:embed="rId2"/>
          <a:srcRect t="3637" r="-1" b="3522"/>
          <a:stretch/>
        </p:blipFill>
        <p:spPr>
          <a:xfrm>
            <a:off x="4654297" y="10"/>
            <a:ext cx="7537704" cy="6857990"/>
          </a:xfrm>
          <a:prstGeom prst="rect">
            <a:avLst/>
          </a:prstGeom>
        </p:spPr>
      </p:pic>
    </p:spTree>
    <p:extLst>
      <p:ext uri="{BB962C8B-B14F-4D97-AF65-F5344CB8AC3E}">
        <p14:creationId xmlns:p14="http://schemas.microsoft.com/office/powerpoint/2010/main" val="214451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A47-3389-6743-AA6C-0FEA666E7D65}"/>
              </a:ext>
            </a:extLst>
          </p:cNvPr>
          <p:cNvSpPr>
            <a:spLocks noGrp="1"/>
          </p:cNvSpPr>
          <p:nvPr>
            <p:ph type="title"/>
          </p:nvPr>
        </p:nvSpPr>
        <p:spPr>
          <a:xfrm>
            <a:off x="0" y="640081"/>
            <a:ext cx="4654297" cy="3681976"/>
          </a:xfrm>
          <a:noFill/>
        </p:spPr>
        <p:txBody>
          <a:bodyPr vert="horz" lIns="91440" tIns="45720" rIns="91440" bIns="45720" rtlCol="0" anchor="b">
            <a:normAutofit/>
          </a:bodyPr>
          <a:lstStyle/>
          <a:p>
            <a:pPr algn="ctr"/>
            <a:r>
              <a:rPr lang="en-US" sz="5400" i="1" dirty="0"/>
              <a:t>Precision, Recall and F1-score for ANN</a:t>
            </a:r>
          </a:p>
        </p:txBody>
      </p:sp>
      <p:pic>
        <p:nvPicPr>
          <p:cNvPr id="10" name="Content Placeholder 9" descr="A picture containing text&#10;&#10;Description automatically generated">
            <a:extLst>
              <a:ext uri="{FF2B5EF4-FFF2-40B4-BE49-F238E27FC236}">
                <a16:creationId xmlns:a16="http://schemas.microsoft.com/office/drawing/2014/main" id="{FEE085F2-4922-1546-A39B-D1396549F2E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4481" r="-1" b="1721"/>
          <a:stretch/>
        </p:blipFill>
        <p:spPr>
          <a:xfrm>
            <a:off x="4654297" y="10"/>
            <a:ext cx="7537704" cy="6857990"/>
          </a:xfrm>
          <a:prstGeom prst="rect">
            <a:avLst/>
          </a:prstGeom>
        </p:spPr>
      </p:pic>
    </p:spTree>
    <p:extLst>
      <p:ext uri="{BB962C8B-B14F-4D97-AF65-F5344CB8AC3E}">
        <p14:creationId xmlns:p14="http://schemas.microsoft.com/office/powerpoint/2010/main" val="151666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BEDF-CD77-DE41-B030-2CE55412CF6D}"/>
              </a:ext>
            </a:extLst>
          </p:cNvPr>
          <p:cNvSpPr>
            <a:spLocks noGrp="1"/>
          </p:cNvSpPr>
          <p:nvPr>
            <p:ph type="title"/>
          </p:nvPr>
        </p:nvSpPr>
        <p:spPr>
          <a:xfrm>
            <a:off x="1" y="640081"/>
            <a:ext cx="4654296" cy="3681976"/>
          </a:xfrm>
          <a:noFill/>
        </p:spPr>
        <p:txBody>
          <a:bodyPr vert="horz" lIns="91440" tIns="45720" rIns="91440" bIns="45720" rtlCol="0" anchor="b">
            <a:normAutofit/>
          </a:bodyPr>
          <a:lstStyle/>
          <a:p>
            <a:pPr algn="ctr"/>
            <a:r>
              <a:rPr lang="en-US" sz="5400" i="1" dirty="0"/>
              <a:t>Precision, Recall and F1-score for LR</a:t>
            </a:r>
          </a:p>
        </p:txBody>
      </p:sp>
      <p:pic>
        <p:nvPicPr>
          <p:cNvPr id="4" name="Content Placeholder 3" descr="A screenshot of a cell phone&#10;&#10;Description automatically generated">
            <a:extLst>
              <a:ext uri="{FF2B5EF4-FFF2-40B4-BE49-F238E27FC236}">
                <a16:creationId xmlns:a16="http://schemas.microsoft.com/office/drawing/2014/main" id="{6C1B22A5-0E1E-3A44-A5B2-EA2EEA8CCAD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2669" r="-1" b="3533"/>
          <a:stretch/>
        </p:blipFill>
        <p:spPr>
          <a:xfrm>
            <a:off x="4654297" y="10"/>
            <a:ext cx="7537704" cy="6857990"/>
          </a:xfrm>
          <a:prstGeom prst="rect">
            <a:avLst/>
          </a:prstGeom>
        </p:spPr>
      </p:pic>
    </p:spTree>
    <p:extLst>
      <p:ext uri="{BB962C8B-B14F-4D97-AF65-F5344CB8AC3E}">
        <p14:creationId xmlns:p14="http://schemas.microsoft.com/office/powerpoint/2010/main" val="404197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9A2D-CAEA-C548-A273-873CE5BA2483}"/>
              </a:ext>
            </a:extLst>
          </p:cNvPr>
          <p:cNvSpPr>
            <a:spLocks noGrp="1"/>
          </p:cNvSpPr>
          <p:nvPr>
            <p:ph type="title"/>
          </p:nvPr>
        </p:nvSpPr>
        <p:spPr>
          <a:xfrm>
            <a:off x="0" y="640081"/>
            <a:ext cx="4654297" cy="3681976"/>
          </a:xfrm>
          <a:noFill/>
        </p:spPr>
        <p:txBody>
          <a:bodyPr vert="horz" lIns="91440" tIns="45720" rIns="91440" bIns="45720" rtlCol="0" anchor="b">
            <a:normAutofit/>
          </a:bodyPr>
          <a:lstStyle/>
          <a:p>
            <a:pPr algn="ctr"/>
            <a:r>
              <a:rPr lang="en-US" sz="5400" i="1" dirty="0"/>
              <a:t>Precision, Recall and F1-score for DT</a:t>
            </a:r>
          </a:p>
        </p:txBody>
      </p:sp>
      <p:pic>
        <p:nvPicPr>
          <p:cNvPr id="4" name="Content Placeholder 3" descr="A screenshot of a cell phone&#10;&#10;Description automatically generated">
            <a:extLst>
              <a:ext uri="{FF2B5EF4-FFF2-40B4-BE49-F238E27FC236}">
                <a16:creationId xmlns:a16="http://schemas.microsoft.com/office/drawing/2014/main" id="{7C8EC774-FED8-AA49-AB9D-87B26A784A4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808" r="-1" b="2167"/>
          <a:stretch/>
        </p:blipFill>
        <p:spPr>
          <a:xfrm>
            <a:off x="4654297" y="10"/>
            <a:ext cx="7537704" cy="6857990"/>
          </a:xfrm>
          <a:prstGeom prst="rect">
            <a:avLst/>
          </a:prstGeom>
        </p:spPr>
      </p:pic>
    </p:spTree>
    <p:extLst>
      <p:ext uri="{BB962C8B-B14F-4D97-AF65-F5344CB8AC3E}">
        <p14:creationId xmlns:p14="http://schemas.microsoft.com/office/powerpoint/2010/main" val="228375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3D606D-9634-0C4A-9CB2-F6B62A0682F4}"/>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a:t>
            </a:r>
          </a:p>
        </p:txBody>
      </p:sp>
      <p:graphicFrame>
        <p:nvGraphicFramePr>
          <p:cNvPr id="12" name="Content Placeholder 2">
            <a:extLst>
              <a:ext uri="{FF2B5EF4-FFF2-40B4-BE49-F238E27FC236}">
                <a16:creationId xmlns:a16="http://schemas.microsoft.com/office/drawing/2014/main" id="{76D870E7-B6C8-4298-9768-C32C29B1FEB4}"/>
              </a:ext>
            </a:extLst>
          </p:cNvPr>
          <p:cNvGraphicFramePr>
            <a:graphicFrameLocks noGrp="1"/>
          </p:cNvGraphicFramePr>
          <p:nvPr>
            <p:ph idx="1"/>
            <p:extLst>
              <p:ext uri="{D42A27DB-BD31-4B8C-83A1-F6EECF244321}">
                <p14:modId xmlns:p14="http://schemas.microsoft.com/office/powerpoint/2010/main" val="13995464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865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E4F8AC7-4FD9-9847-87F8-1EE68A3248FF}"/>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Deployment</a:t>
            </a:r>
          </a:p>
        </p:txBody>
      </p:sp>
      <p:cxnSp>
        <p:nvCxnSpPr>
          <p:cNvPr id="48" name="Straight Connector 4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8">
            <a:extLst>
              <a:ext uri="{FF2B5EF4-FFF2-40B4-BE49-F238E27FC236}">
                <a16:creationId xmlns:a16="http://schemas.microsoft.com/office/drawing/2014/main" id="{44613C13-3BA6-46CF-ACBA-95BE8AAA6EB5}"/>
              </a:ext>
            </a:extLst>
          </p:cNvPr>
          <p:cNvSpPr>
            <a:spLocks noGrp="1"/>
          </p:cNvSpPr>
          <p:nvPr>
            <p:ph idx="1"/>
          </p:nvPr>
        </p:nvSpPr>
        <p:spPr>
          <a:xfrm>
            <a:off x="4878783" y="411881"/>
            <a:ext cx="6512265" cy="1461780"/>
          </a:xfrm>
        </p:spPr>
        <p:txBody>
          <a:bodyPr anchor="ctr">
            <a:normAutofit/>
          </a:bodyPr>
          <a:lstStyle/>
          <a:p>
            <a:pPr marL="0" indent="0">
              <a:buNone/>
            </a:pPr>
            <a:r>
              <a:rPr lang="en-US" sz="1800">
                <a:solidFill>
                  <a:schemeClr val="bg1"/>
                </a:solidFill>
              </a:rPr>
              <a:t>This World Cup T20 prediction tool will predict the winner of ICC T20 World Cup 2020 in the Australia region.</a:t>
            </a:r>
          </a:p>
          <a:p>
            <a:pPr marL="0" indent="0">
              <a:buNone/>
            </a:pPr>
            <a:r>
              <a:rPr lang="en-US" sz="1800">
                <a:solidFill>
                  <a:schemeClr val="bg1"/>
                </a:solidFill>
              </a:rPr>
              <a:t>This Tournament consist of three stages like Qualifiers, Super 12s , Semifinals and the final.</a:t>
            </a:r>
          </a:p>
        </p:txBody>
      </p:sp>
      <p:pic>
        <p:nvPicPr>
          <p:cNvPr id="5" name="Content Placeholder 4" descr="A screenshot of a cell phone&#10;&#10;Description automatically generated">
            <a:extLst>
              <a:ext uri="{FF2B5EF4-FFF2-40B4-BE49-F238E27FC236}">
                <a16:creationId xmlns:a16="http://schemas.microsoft.com/office/drawing/2014/main" id="{A81F02B0-2411-0F48-AECC-B37B6E976EF8}"/>
              </a:ext>
            </a:extLst>
          </p:cNvPr>
          <p:cNvPicPr>
            <a:picLocks noChangeAspect="1"/>
          </p:cNvPicPr>
          <p:nvPr/>
        </p:nvPicPr>
        <p:blipFill rotWithShape="1">
          <a:blip r:embed="rId2"/>
          <a:srcRect l="3554" r="11528" b="-1"/>
          <a:stretch/>
        </p:blipFill>
        <p:spPr>
          <a:xfrm>
            <a:off x="795142" y="2789624"/>
            <a:ext cx="10595911" cy="3306652"/>
          </a:xfrm>
          <a:prstGeom prst="rect">
            <a:avLst/>
          </a:prstGeom>
        </p:spPr>
      </p:pic>
    </p:spTree>
    <p:extLst>
      <p:ext uri="{BB962C8B-B14F-4D97-AF65-F5344CB8AC3E}">
        <p14:creationId xmlns:p14="http://schemas.microsoft.com/office/powerpoint/2010/main" val="2558222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39EE-4852-D540-A63A-C4B83FAE7C26}"/>
              </a:ext>
            </a:extLst>
          </p:cNvPr>
          <p:cNvSpPr>
            <a:spLocks noGrp="1"/>
          </p:cNvSpPr>
          <p:nvPr>
            <p:ph type="title"/>
          </p:nvPr>
        </p:nvSpPr>
        <p:spPr>
          <a:xfrm>
            <a:off x="0" y="640081"/>
            <a:ext cx="4625925" cy="3793488"/>
          </a:xfrm>
          <a:noFill/>
        </p:spPr>
        <p:txBody>
          <a:bodyPr vert="horz" lIns="91440" tIns="45720" rIns="91440" bIns="45720" rtlCol="0" anchor="b">
            <a:normAutofit/>
          </a:bodyPr>
          <a:lstStyle/>
          <a:p>
            <a:r>
              <a:rPr lang="en-US" sz="3200" b="1" i="1" dirty="0"/>
              <a:t>Qualifiers Table</a:t>
            </a:r>
            <a:r>
              <a:rPr lang="en-US" sz="3200" i="1" dirty="0"/>
              <a:t>: </a:t>
            </a:r>
            <a:br>
              <a:rPr lang="en-US" sz="3200" i="1" dirty="0"/>
            </a:br>
            <a:br>
              <a:rPr lang="en-US" sz="3200" i="1" dirty="0"/>
            </a:br>
            <a:r>
              <a:rPr lang="en-US" sz="3200" i="1" dirty="0"/>
              <a:t>As we can see from the fig top 4 team that are qualified for super 12s are Sri Lanka, Ireland, Bangladesh and Scotland.</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device&#10;&#10;Description automatically generated">
            <a:extLst>
              <a:ext uri="{FF2B5EF4-FFF2-40B4-BE49-F238E27FC236}">
                <a16:creationId xmlns:a16="http://schemas.microsoft.com/office/drawing/2014/main" id="{05A21D17-5A7E-6C48-944B-6B29BC9C893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782" b="-3"/>
          <a:stretch/>
        </p:blipFill>
        <p:spPr>
          <a:xfrm>
            <a:off x="5441735" y="804672"/>
            <a:ext cx="5934456" cy="5248656"/>
          </a:xfrm>
          <a:prstGeom prst="rect">
            <a:avLst/>
          </a:prstGeom>
          <a:effectLst/>
        </p:spPr>
      </p:pic>
    </p:spTree>
    <p:extLst>
      <p:ext uri="{BB962C8B-B14F-4D97-AF65-F5344CB8AC3E}">
        <p14:creationId xmlns:p14="http://schemas.microsoft.com/office/powerpoint/2010/main" val="177751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 name="Rectangle 79">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6B4E8574-CB18-4075-B191-8B1B26CD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B992F-19B0-7648-BB68-01BC86C5277D}"/>
              </a:ext>
            </a:extLst>
          </p:cNvPr>
          <p:cNvSpPr>
            <a:spLocks noGrp="1"/>
          </p:cNvSpPr>
          <p:nvPr>
            <p:ph type="title"/>
          </p:nvPr>
        </p:nvSpPr>
        <p:spPr>
          <a:xfrm>
            <a:off x="422898" y="576263"/>
            <a:ext cx="4977777" cy="2967606"/>
          </a:xfrm>
        </p:spPr>
        <p:txBody>
          <a:bodyPr vert="horz" lIns="91440" tIns="45720" rIns="91440" bIns="45720" rtlCol="0" anchor="b">
            <a:normAutofit/>
          </a:bodyPr>
          <a:lstStyle/>
          <a:p>
            <a:r>
              <a:rPr lang="en-US" sz="2600" b="1" i="1"/>
              <a:t>Super 12 Table:</a:t>
            </a:r>
            <a:br>
              <a:rPr lang="en-US" sz="2600" i="1"/>
            </a:br>
            <a:br>
              <a:rPr lang="en-US" sz="2600" i="1"/>
            </a:br>
            <a:r>
              <a:rPr lang="en-US" sz="2600" i="1"/>
              <a:t> In all 12 teams will compete against each other to qualify for the semifinals. As w can see from the table, India, Australia, Pakistan and England have qualified for the semifinal stage.</a:t>
            </a:r>
          </a:p>
        </p:txBody>
      </p:sp>
      <p:sp>
        <p:nvSpPr>
          <p:cNvPr id="84" name="Rectangle 83">
            <a:extLst>
              <a:ext uri="{FF2B5EF4-FFF2-40B4-BE49-F238E27FC236}">
                <a16:creationId xmlns:a16="http://schemas.microsoft.com/office/drawing/2014/main" id="{ED94FB78-D9F3-4510-93F1-361F35434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78989" y="698863"/>
            <a:ext cx="413010" cy="541351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Content Placeholder 3" descr="A close up of a piece of paper&#10;&#10;Description automatically generated">
            <a:extLst>
              <a:ext uri="{FF2B5EF4-FFF2-40B4-BE49-F238E27FC236}">
                <a16:creationId xmlns:a16="http://schemas.microsoft.com/office/drawing/2014/main" id="{9360EEAE-053D-C34D-A700-708B131E1BC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3" b="2816"/>
          <a:stretch/>
        </p:blipFill>
        <p:spPr>
          <a:xfrm>
            <a:off x="7454884" y="693244"/>
            <a:ext cx="4336132" cy="5420166"/>
          </a:xfrm>
          <a:prstGeom prst="rect">
            <a:avLst/>
          </a:prstGeom>
        </p:spPr>
      </p:pic>
      <p:cxnSp>
        <p:nvCxnSpPr>
          <p:cNvPr id="86" name="Straight Connector 85">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238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A274-678E-0C44-8185-880B8D95A542}"/>
              </a:ext>
            </a:extLst>
          </p:cNvPr>
          <p:cNvSpPr>
            <a:spLocks noGrp="1"/>
          </p:cNvSpPr>
          <p:nvPr>
            <p:ph type="title"/>
          </p:nvPr>
        </p:nvSpPr>
        <p:spPr/>
        <p:txBody>
          <a:bodyPr/>
          <a:lstStyle/>
          <a:p>
            <a:r>
              <a:rPr lang="en-US" dirty="0"/>
              <a:t>Prediction of Final Match</a:t>
            </a:r>
          </a:p>
        </p:txBody>
      </p:sp>
      <p:pic>
        <p:nvPicPr>
          <p:cNvPr id="5" name="Content Placeholder 4" descr="A screenshot of a cell phone&#10;&#10;Description automatically generated">
            <a:extLst>
              <a:ext uri="{FF2B5EF4-FFF2-40B4-BE49-F238E27FC236}">
                <a16:creationId xmlns:a16="http://schemas.microsoft.com/office/drawing/2014/main" id="{7C7935A1-0361-914E-A47C-DBA367C34904}"/>
              </a:ext>
            </a:extLst>
          </p:cNvPr>
          <p:cNvPicPr>
            <a:picLocks noGrp="1" noChangeAspect="1"/>
          </p:cNvPicPr>
          <p:nvPr>
            <p:ph idx="1"/>
          </p:nvPr>
        </p:nvPicPr>
        <p:blipFill>
          <a:blip r:embed="rId2"/>
          <a:stretch>
            <a:fillRect/>
          </a:stretch>
        </p:blipFill>
        <p:spPr>
          <a:xfrm>
            <a:off x="838200" y="2036162"/>
            <a:ext cx="10515600" cy="3930264"/>
          </a:xfrm>
        </p:spPr>
      </p:pic>
    </p:spTree>
    <p:extLst>
      <p:ext uri="{BB962C8B-B14F-4D97-AF65-F5344CB8AC3E}">
        <p14:creationId xmlns:p14="http://schemas.microsoft.com/office/powerpoint/2010/main" val="2192554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C1BD2BB-CDEE-C54D-A444-C9A5ED0DE338}"/>
              </a:ext>
            </a:extLst>
          </p:cNvPr>
          <p:cNvSpPr>
            <a:spLocks noGrp="1"/>
          </p:cNvSpPr>
          <p:nvPr>
            <p:ph type="title"/>
          </p:nvPr>
        </p:nvSpPr>
        <p:spPr>
          <a:xfrm>
            <a:off x="1098468" y="885651"/>
            <a:ext cx="3229803" cy="4624603"/>
          </a:xfrm>
        </p:spPr>
        <p:txBody>
          <a:bodyPr>
            <a:normAutofit/>
          </a:bodyPr>
          <a:lstStyle/>
          <a:p>
            <a:r>
              <a:rPr lang="en-US">
                <a:solidFill>
                  <a:srgbClr val="FFFFFF"/>
                </a:solidFill>
              </a:rPr>
              <a:t>Conclusion and Future Work</a:t>
            </a:r>
          </a:p>
        </p:txBody>
      </p:sp>
      <p:sp>
        <p:nvSpPr>
          <p:cNvPr id="3" name="Content Placeholder 2">
            <a:extLst>
              <a:ext uri="{FF2B5EF4-FFF2-40B4-BE49-F238E27FC236}">
                <a16:creationId xmlns:a16="http://schemas.microsoft.com/office/drawing/2014/main" id="{66967F86-7FD4-E941-8EF8-1B4F65CF476E}"/>
              </a:ext>
            </a:extLst>
          </p:cNvPr>
          <p:cNvSpPr>
            <a:spLocks noGrp="1"/>
          </p:cNvSpPr>
          <p:nvPr>
            <p:ph idx="1"/>
          </p:nvPr>
        </p:nvSpPr>
        <p:spPr>
          <a:xfrm>
            <a:off x="4978708" y="885651"/>
            <a:ext cx="6525220" cy="4616849"/>
          </a:xfrm>
        </p:spPr>
        <p:txBody>
          <a:bodyPr anchor="ctr">
            <a:normAutofit/>
          </a:bodyPr>
          <a:lstStyle/>
          <a:p>
            <a:r>
              <a:rPr lang="en-US" sz="2200" dirty="0"/>
              <a:t>Developed T20 World Cup Prediction tool to identify the winner of ICC T20 World Cup 2020 in Australia.</a:t>
            </a:r>
          </a:p>
          <a:p>
            <a:r>
              <a:rPr lang="en-IN" sz="2200" dirty="0"/>
              <a:t>Data was extracted from </a:t>
            </a:r>
            <a:r>
              <a:rPr lang="en-IN" sz="2200" dirty="0" err="1"/>
              <a:t>ESPNCricInfo</a:t>
            </a:r>
            <a:r>
              <a:rPr lang="en-IN" sz="2200" dirty="0"/>
              <a:t> (</a:t>
            </a:r>
            <a:r>
              <a:rPr lang="en-IN" sz="2200" i="1" dirty="0"/>
              <a:t>Cricket Records - Find ICC Cricket Stats Online | </a:t>
            </a:r>
            <a:r>
              <a:rPr lang="en-IN" sz="2200" i="1" dirty="0" err="1"/>
              <a:t>ESPNcricinfo.com</a:t>
            </a:r>
            <a:r>
              <a:rPr lang="en-IN" sz="2200" dirty="0"/>
              <a:t>, 2019).</a:t>
            </a:r>
            <a:endParaRPr lang="en-US" sz="2200" dirty="0"/>
          </a:p>
          <a:p>
            <a:r>
              <a:rPr lang="en-US" sz="2200" dirty="0"/>
              <a:t>Among the four classifiers used, SVM performed the best with accuracy of 80.03%.</a:t>
            </a:r>
          </a:p>
          <a:p>
            <a:r>
              <a:rPr lang="en-US" sz="2200" dirty="0"/>
              <a:t>As for future work, during evaluation process more features could be added or removed. More number of entries can be added in the dataset.</a:t>
            </a:r>
          </a:p>
          <a:p>
            <a:r>
              <a:rPr lang="en-US" sz="2200" dirty="0"/>
              <a:t>This tool can be used to predict other versions of T20 leagues such as Big Bash League, Bangladesh Premier League, etc.</a:t>
            </a:r>
          </a:p>
        </p:txBody>
      </p:sp>
    </p:spTree>
    <p:extLst>
      <p:ext uri="{BB962C8B-B14F-4D97-AF65-F5344CB8AC3E}">
        <p14:creationId xmlns:p14="http://schemas.microsoft.com/office/powerpoint/2010/main" val="3771862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B1528D-046D-E240-ABA7-FC00A35C62B1}"/>
              </a:ext>
            </a:extLst>
          </p:cNvPr>
          <p:cNvSpPr>
            <a:spLocks noGrp="1"/>
          </p:cNvSpPr>
          <p:nvPr>
            <p:ph type="title"/>
          </p:nvPr>
        </p:nvSpPr>
        <p:spPr>
          <a:xfrm>
            <a:off x="1098468" y="885651"/>
            <a:ext cx="3229803" cy="4624603"/>
          </a:xfrm>
        </p:spPr>
        <p:txBody>
          <a:bodyP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3613B6AA-4BF8-F945-8367-126987E9E40E}"/>
              </a:ext>
            </a:extLst>
          </p:cNvPr>
          <p:cNvSpPr>
            <a:spLocks noGrp="1"/>
          </p:cNvSpPr>
          <p:nvPr>
            <p:ph idx="1"/>
          </p:nvPr>
        </p:nvSpPr>
        <p:spPr>
          <a:xfrm>
            <a:off x="4978708" y="885651"/>
            <a:ext cx="6525220" cy="4616849"/>
          </a:xfrm>
        </p:spPr>
        <p:txBody>
          <a:bodyPr anchor="ctr">
            <a:noAutofit/>
          </a:bodyPr>
          <a:lstStyle/>
          <a:p>
            <a:pPr marL="0" indent="0">
              <a:buNone/>
            </a:pPr>
            <a:endParaRPr lang="en-IN" sz="1000" dirty="0"/>
          </a:p>
          <a:p>
            <a:r>
              <a:rPr lang="en-GB" sz="1000" i="1" dirty="0"/>
              <a:t>2020 ICC Men’s T20 World Cup - Wikipedia</a:t>
            </a:r>
            <a:r>
              <a:rPr lang="en-GB" sz="1000" dirty="0"/>
              <a:t> (2019) </a:t>
            </a:r>
            <a:r>
              <a:rPr lang="en-GB" sz="1000" i="1" dirty="0"/>
              <a:t>Wikipedia</a:t>
            </a:r>
            <a:r>
              <a:rPr lang="en-GB" sz="1000" dirty="0"/>
              <a:t>. Available at: https://</a:t>
            </a:r>
            <a:r>
              <a:rPr lang="en-GB" sz="1000" dirty="0" err="1"/>
              <a:t>en.wikipedia.org</a:t>
            </a:r>
            <a:r>
              <a:rPr lang="en-GB" sz="1000" dirty="0"/>
              <a:t>/wiki/2020_ICC_Men%27s_T20_World_Cup (Accessed: 27 December 2019).</a:t>
            </a:r>
            <a:endParaRPr lang="en-IN" sz="1000" dirty="0"/>
          </a:p>
          <a:p>
            <a:r>
              <a:rPr lang="en-GB" sz="1000" dirty="0" err="1"/>
              <a:t>Aburas</a:t>
            </a:r>
            <a:r>
              <a:rPr lang="en-GB" sz="1000" dirty="0"/>
              <a:t>, A., </a:t>
            </a:r>
            <a:r>
              <a:rPr lang="en-GB" sz="1000" dirty="0" err="1"/>
              <a:t>Mehtab</a:t>
            </a:r>
            <a:r>
              <a:rPr lang="en-GB" sz="1000" dirty="0"/>
              <a:t>, M. and </a:t>
            </a:r>
            <a:r>
              <a:rPr lang="en-GB" sz="1000" dirty="0" err="1"/>
              <a:t>Mehtab</a:t>
            </a:r>
            <a:r>
              <a:rPr lang="en-GB" sz="1000" dirty="0"/>
              <a:t>, Y. (2019) ‘ICC World Cup Prediction Based Data Analytics and Business Intelligent (BI) Techniques’, in </a:t>
            </a:r>
            <a:r>
              <a:rPr lang="en-GB" sz="1000" i="1" dirty="0"/>
              <a:t>Proceedings - 2018 International Conference on Cyber-Enabled Distributed Computing and Knowledge Discovery, </a:t>
            </a:r>
            <a:r>
              <a:rPr lang="en-GB" sz="1000" i="1" dirty="0" err="1"/>
              <a:t>CyberC</a:t>
            </a:r>
            <a:r>
              <a:rPr lang="en-GB" sz="1000" i="1" dirty="0"/>
              <a:t> 2018</a:t>
            </a:r>
            <a:r>
              <a:rPr lang="en-GB" sz="1000" dirty="0"/>
              <a:t>, pp. 273–279. </a:t>
            </a:r>
            <a:r>
              <a:rPr lang="en-GB" sz="1000" dirty="0" err="1"/>
              <a:t>doi</a:t>
            </a:r>
            <a:r>
              <a:rPr lang="en-GB" sz="1000" dirty="0"/>
              <a:t>: 10.1109/CyberC.2018.00056.</a:t>
            </a:r>
            <a:endParaRPr lang="en-IN" sz="1000" dirty="0"/>
          </a:p>
          <a:p>
            <a:r>
              <a:rPr lang="en-GB" sz="1000" dirty="0"/>
              <a:t>Bailey, M. and Clarke, S. R. (2006) ‘Predicting the match outcome in one day international cricket matches, while the game is in progress’, </a:t>
            </a:r>
            <a:r>
              <a:rPr lang="en-GB" sz="1000" i="1" dirty="0"/>
              <a:t>Journal of Sports Science and Medicine</a:t>
            </a:r>
            <a:r>
              <a:rPr lang="en-GB" sz="1000" dirty="0"/>
              <a:t>, 5(4), pp. 480–487.</a:t>
            </a:r>
            <a:endParaRPr lang="en-IN" sz="1000" dirty="0"/>
          </a:p>
          <a:p>
            <a:r>
              <a:rPr lang="en-GB" sz="1000" dirty="0"/>
              <a:t>Bird, R. S. (2018) </a:t>
            </a:r>
            <a:r>
              <a:rPr lang="en-GB" sz="1000" i="1" dirty="0"/>
              <a:t>Decision Trees — A simple way to visualize a decision</a:t>
            </a:r>
            <a:r>
              <a:rPr lang="en-GB" sz="1000" dirty="0"/>
              <a:t>, </a:t>
            </a:r>
            <a:r>
              <a:rPr lang="en-GB" sz="1000" i="1" dirty="0"/>
              <a:t>Medium</a:t>
            </a:r>
            <a:r>
              <a:rPr lang="en-GB" sz="1000" dirty="0"/>
              <a:t>. Available at: https://</a:t>
            </a:r>
            <a:r>
              <a:rPr lang="en-GB" sz="1000" dirty="0" err="1"/>
              <a:t>medium.com</a:t>
            </a:r>
            <a:r>
              <a:rPr lang="en-GB" sz="1000" dirty="0"/>
              <a:t>/</a:t>
            </a:r>
            <a:r>
              <a:rPr lang="en-GB" sz="1000" dirty="0" err="1"/>
              <a:t>greyatom</a:t>
            </a:r>
            <a:r>
              <a:rPr lang="en-GB" sz="1000" dirty="0"/>
              <a:t>/decision-trees-a-simple-way-to-visualize-a-decision-dc506a403aeb (Accessed: 22 December 2019).</a:t>
            </a:r>
            <a:endParaRPr lang="en-IN" sz="1000" dirty="0"/>
          </a:p>
          <a:p>
            <a:r>
              <a:rPr lang="en-GB" sz="1000" dirty="0"/>
              <a:t>Brownlee, J. (2019) </a:t>
            </a:r>
            <a:r>
              <a:rPr lang="en-GB" sz="1000" i="1" dirty="0"/>
              <a:t>Supervised and Unsupervised Machine Learning Algorithms</a:t>
            </a:r>
            <a:r>
              <a:rPr lang="en-GB" sz="1000" dirty="0"/>
              <a:t>, </a:t>
            </a:r>
            <a:r>
              <a:rPr lang="en-GB" sz="1000" i="1" dirty="0"/>
              <a:t>Machine Learning Mastery</a:t>
            </a:r>
            <a:r>
              <a:rPr lang="en-GB" sz="1000" dirty="0"/>
              <a:t>. Available at: https://</a:t>
            </a:r>
            <a:r>
              <a:rPr lang="en-GB" sz="1000" dirty="0" err="1"/>
              <a:t>machinelearningmastery.com</a:t>
            </a:r>
            <a:r>
              <a:rPr lang="en-GB" sz="1000" dirty="0"/>
              <a:t>/supervised-and-unsupervised-machine-learning-algorithms/ (Accessed: 22 December 2019).</a:t>
            </a:r>
            <a:endParaRPr lang="en-IN" sz="1000" dirty="0"/>
          </a:p>
          <a:p>
            <a:r>
              <a:rPr lang="en-GB" sz="1000" dirty="0"/>
              <a:t>Bunker, R. P. and </a:t>
            </a:r>
            <a:r>
              <a:rPr lang="en-GB" sz="1000" dirty="0" err="1"/>
              <a:t>Thabtah</a:t>
            </a:r>
            <a:r>
              <a:rPr lang="en-GB" sz="1000" dirty="0"/>
              <a:t>, F. (2019) ‘A machine learning framework for sport result prediction’, </a:t>
            </a:r>
            <a:r>
              <a:rPr lang="en-GB" sz="1000" i="1" dirty="0"/>
              <a:t>Applied Computing and Informatics</a:t>
            </a:r>
            <a:r>
              <a:rPr lang="en-GB" sz="1000" dirty="0"/>
              <a:t>, 15(1), pp. 27–33. </a:t>
            </a:r>
            <a:r>
              <a:rPr lang="en-GB" sz="1000" dirty="0" err="1"/>
              <a:t>doi</a:t>
            </a:r>
            <a:r>
              <a:rPr lang="en-GB" sz="1000" dirty="0"/>
              <a:t>: https://</a:t>
            </a:r>
            <a:r>
              <a:rPr lang="en-GB" sz="1000" dirty="0" err="1"/>
              <a:t>doi.org</a:t>
            </a:r>
            <a:r>
              <a:rPr lang="en-GB" sz="1000" dirty="0"/>
              <a:t>/10.1016/j.aci.2017.09.005.</a:t>
            </a:r>
            <a:endParaRPr lang="en-IN" sz="1000" dirty="0"/>
          </a:p>
          <a:p>
            <a:r>
              <a:rPr lang="en-GB" sz="1000" dirty="0" err="1"/>
              <a:t>Chandrayan</a:t>
            </a:r>
            <a:r>
              <a:rPr lang="en-GB" sz="1000" dirty="0"/>
              <a:t>, P. (2019) </a:t>
            </a:r>
            <a:r>
              <a:rPr lang="en-GB" sz="1000" i="1" dirty="0"/>
              <a:t>Logistic Regression For Dummies: A Detailed Explanation</a:t>
            </a:r>
            <a:r>
              <a:rPr lang="en-GB" sz="1000" dirty="0"/>
              <a:t>, </a:t>
            </a:r>
            <a:r>
              <a:rPr lang="en-GB" sz="1000" i="1" dirty="0"/>
              <a:t>Medium</a:t>
            </a:r>
            <a:r>
              <a:rPr lang="en-GB" sz="1000" dirty="0"/>
              <a:t>. Available at: https://</a:t>
            </a:r>
            <a:r>
              <a:rPr lang="en-GB" sz="1000" dirty="0" err="1"/>
              <a:t>towardsdatascience.com</a:t>
            </a:r>
            <a:r>
              <a:rPr lang="en-GB" sz="1000" dirty="0"/>
              <a:t>/logistic-regression-for-dummies-a-detailed-explanation-9597f76edf46 (Accessed: 22 December 2019).</a:t>
            </a:r>
            <a:endParaRPr lang="en-IN" sz="1000" dirty="0"/>
          </a:p>
          <a:p>
            <a:r>
              <a:rPr lang="en-GB" sz="1000" i="1" dirty="0"/>
              <a:t>Cricket Records - Find ICC Cricket Stats Online | </a:t>
            </a:r>
            <a:r>
              <a:rPr lang="en-GB" sz="1000" i="1" dirty="0" err="1"/>
              <a:t>ESPNcricinfo.com</a:t>
            </a:r>
            <a:r>
              <a:rPr lang="en-GB" sz="1000" dirty="0"/>
              <a:t> (2019). Available at: http://</a:t>
            </a:r>
            <a:r>
              <a:rPr lang="en-GB" sz="1000" dirty="0" err="1"/>
              <a:t>stats.espncricinfo.com</a:t>
            </a:r>
            <a:r>
              <a:rPr lang="en-GB" sz="1000" dirty="0"/>
              <a:t>/ci/engine/records/</a:t>
            </a:r>
            <a:r>
              <a:rPr lang="en-GB" sz="1000" dirty="0" err="1"/>
              <a:t>index.html</a:t>
            </a:r>
            <a:r>
              <a:rPr lang="en-GB" sz="1000" dirty="0"/>
              <a:t> (Accessed: 22 December 2019).</a:t>
            </a:r>
            <a:endParaRPr lang="en-IN" sz="1000" dirty="0"/>
          </a:p>
          <a:p>
            <a:r>
              <a:rPr lang="en-GB" sz="1000" dirty="0"/>
              <a:t>Harshit, G. J. and Rajkumar, S. (2016) ‘A Review Paper on Cricket Predictions Using Various Machine Learning Algorithms and’, </a:t>
            </a:r>
            <a:r>
              <a:rPr lang="en-GB" sz="1000" i="1" dirty="0"/>
              <a:t>International Journal for Research in Applied Science &amp; Engineering Technology (IJRASET)</a:t>
            </a:r>
            <a:r>
              <a:rPr lang="en-GB" sz="1000" dirty="0"/>
              <a:t>, pp. 27–32.</a:t>
            </a:r>
            <a:endParaRPr lang="en-IN" sz="1000" dirty="0"/>
          </a:p>
          <a:p>
            <a:r>
              <a:rPr lang="en-GB" sz="1000" dirty="0"/>
              <a:t>Hp, S. (2019) </a:t>
            </a:r>
            <a:r>
              <a:rPr lang="en-GB" sz="1000" i="1" dirty="0"/>
              <a:t>Logistic regression in Statistics and Machine learning</a:t>
            </a:r>
            <a:r>
              <a:rPr lang="en-GB" sz="1000" dirty="0"/>
              <a:t>, </a:t>
            </a:r>
            <a:r>
              <a:rPr lang="en-GB" sz="1000" i="1" dirty="0"/>
              <a:t>Medium</a:t>
            </a:r>
            <a:r>
              <a:rPr lang="en-GB" sz="1000" dirty="0"/>
              <a:t>. Available at: https://</a:t>
            </a:r>
            <a:r>
              <a:rPr lang="en-GB" sz="1000" dirty="0" err="1"/>
              <a:t>medium.com</a:t>
            </a:r>
            <a:r>
              <a:rPr lang="en-GB" sz="1000" dirty="0"/>
              <a:t>/@hpsuresh12345/logistic-regression-60694a973bee (Accessed: 22 December 2019).</a:t>
            </a:r>
            <a:endParaRPr lang="en-IN" sz="1000" dirty="0"/>
          </a:p>
          <a:p>
            <a:r>
              <a:rPr lang="en-GB" sz="1000" dirty="0"/>
              <a:t>India, T. T. of (2020) </a:t>
            </a:r>
            <a:r>
              <a:rPr lang="en-GB" sz="1000" i="1" dirty="0"/>
              <a:t>Cricket Score, Schedule, Latest News, Stats &amp; Videos | </a:t>
            </a:r>
            <a:r>
              <a:rPr lang="en-GB" sz="1000" i="1" dirty="0" err="1"/>
              <a:t>Cricbuzz.com</a:t>
            </a:r>
            <a:r>
              <a:rPr lang="en-GB" sz="1000" dirty="0"/>
              <a:t>, </a:t>
            </a:r>
            <a:r>
              <a:rPr lang="en-GB" sz="1000" i="1" dirty="0" err="1"/>
              <a:t>CricBuzz</a:t>
            </a:r>
            <a:r>
              <a:rPr lang="en-GB" sz="1000" dirty="0"/>
              <a:t>. Available at: https://</a:t>
            </a:r>
            <a:r>
              <a:rPr lang="en-GB" sz="1000" dirty="0" err="1"/>
              <a:t>www.cricbuzz.com</a:t>
            </a:r>
            <a:r>
              <a:rPr lang="en-GB" sz="1000" dirty="0"/>
              <a:t>/ (Accessed: 2 January 2020).</a:t>
            </a:r>
            <a:endParaRPr lang="en-IN" sz="1000" dirty="0"/>
          </a:p>
          <a:p>
            <a:r>
              <a:rPr lang="en-GB" sz="1000" dirty="0" err="1"/>
              <a:t>Jhanwar</a:t>
            </a:r>
            <a:r>
              <a:rPr lang="en-GB" sz="1000" dirty="0"/>
              <a:t>, M. G. and </a:t>
            </a:r>
            <a:r>
              <a:rPr lang="en-GB" sz="1000" dirty="0" err="1"/>
              <a:t>Pudi</a:t>
            </a:r>
            <a:r>
              <a:rPr lang="en-GB" sz="1000" dirty="0"/>
              <a:t>, V. (2016) </a:t>
            </a:r>
            <a:r>
              <a:rPr lang="en-GB" sz="1000" i="1" dirty="0"/>
              <a:t>Predicting the outcome of ODI cricket matches: A team composition based approach</a:t>
            </a:r>
            <a:r>
              <a:rPr lang="en-GB" sz="1000" dirty="0"/>
              <a:t>, </a:t>
            </a:r>
            <a:r>
              <a:rPr lang="en-GB" sz="1000" i="1" dirty="0"/>
              <a:t>CEUR Workshop Proceedings</a:t>
            </a:r>
            <a:r>
              <a:rPr lang="en-GB" sz="1000" dirty="0"/>
              <a:t>.</a:t>
            </a:r>
            <a:endParaRPr lang="en-IN" sz="1000" dirty="0"/>
          </a:p>
          <a:p>
            <a:r>
              <a:rPr lang="en-GB" sz="1000" dirty="0" err="1"/>
              <a:t>Kaluarachchi</a:t>
            </a:r>
            <a:r>
              <a:rPr lang="en-GB" sz="1000" dirty="0"/>
              <a:t>, A. and Aparna, S. V (2010) ‘</a:t>
            </a:r>
            <a:r>
              <a:rPr lang="en-GB" sz="1000" dirty="0" err="1"/>
              <a:t>CricAI</a:t>
            </a:r>
            <a:r>
              <a:rPr lang="en-GB" sz="1000" dirty="0"/>
              <a:t>: A classification based tool to predict the outcome in ODI cricket’, in </a:t>
            </a:r>
            <a:r>
              <a:rPr lang="en-GB" sz="1000" i="1" dirty="0"/>
              <a:t>2010 Fifth International Conference on Information and Automation for Sustainability</a:t>
            </a:r>
            <a:r>
              <a:rPr lang="en-GB" sz="1000" dirty="0"/>
              <a:t>, pp. 250–255. </a:t>
            </a:r>
            <a:r>
              <a:rPr lang="en-GB" sz="1000" dirty="0" err="1"/>
              <a:t>doi</a:t>
            </a:r>
            <a:r>
              <a:rPr lang="en-GB" sz="1000" dirty="0"/>
              <a:t>: 10.1109/ICIAFS.2010.5715668.</a:t>
            </a:r>
            <a:endParaRPr lang="en-US" sz="1000" dirty="0"/>
          </a:p>
        </p:txBody>
      </p:sp>
    </p:spTree>
    <p:extLst>
      <p:ext uri="{BB962C8B-B14F-4D97-AF65-F5344CB8AC3E}">
        <p14:creationId xmlns:p14="http://schemas.microsoft.com/office/powerpoint/2010/main" val="102699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841769C-6904-1B43-AE9B-CCBBAE795332}"/>
              </a:ext>
            </a:extLst>
          </p:cNvPr>
          <p:cNvSpPr>
            <a:spLocks noGrp="1"/>
          </p:cNvSpPr>
          <p:nvPr>
            <p:ph type="title"/>
          </p:nvPr>
        </p:nvSpPr>
        <p:spPr>
          <a:xfrm>
            <a:off x="1098468" y="885651"/>
            <a:ext cx="3229803" cy="4624603"/>
          </a:xfrm>
        </p:spPr>
        <p:txBody>
          <a:bodyP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2DCE9212-0886-994E-BD1C-48FC26887131}"/>
              </a:ext>
            </a:extLst>
          </p:cNvPr>
          <p:cNvSpPr>
            <a:spLocks noGrp="1"/>
          </p:cNvSpPr>
          <p:nvPr>
            <p:ph idx="1"/>
          </p:nvPr>
        </p:nvSpPr>
        <p:spPr>
          <a:xfrm>
            <a:off x="4978708" y="885651"/>
            <a:ext cx="6525220" cy="4616849"/>
          </a:xfrm>
        </p:spPr>
        <p:txBody>
          <a:bodyPr anchor="ctr">
            <a:noAutofit/>
          </a:bodyPr>
          <a:lstStyle/>
          <a:p>
            <a:endParaRPr lang="en-IN" sz="1000" dirty="0"/>
          </a:p>
          <a:p>
            <a:r>
              <a:rPr lang="en-GB" sz="1000" dirty="0" err="1"/>
              <a:t>Kn</a:t>
            </a:r>
            <a:r>
              <a:rPr lang="en-GB" sz="1000" dirty="0"/>
              <a:t>, S. (2017) ‘Analysis on Attributes Deciding Cricket Winning’, </a:t>
            </a:r>
            <a:r>
              <a:rPr lang="en-GB" sz="1000" i="1" dirty="0"/>
              <a:t>International Research Journal of Engineering and Technology (IRJET)</a:t>
            </a:r>
            <a:r>
              <a:rPr lang="en-GB" sz="1000" dirty="0"/>
              <a:t>, 4(3), pp. 1105–1107. Available at: https://</a:t>
            </a:r>
            <a:r>
              <a:rPr lang="en-GB" sz="1000" dirty="0" err="1"/>
              <a:t>irjet.net</a:t>
            </a:r>
            <a:r>
              <a:rPr lang="en-GB" sz="1000" dirty="0"/>
              <a:t>/archives/V4/i3/IRJET-V4I3269.pdf.</a:t>
            </a:r>
            <a:endParaRPr lang="en-IN" sz="1000" dirty="0"/>
          </a:p>
          <a:p>
            <a:r>
              <a:rPr lang="en-GB" sz="1000" dirty="0"/>
              <a:t>Kumar, J., Kumar, R. and Kumar, P. (2018) ‘Outcome Prediction of ODI Cricket Matches using Decision Trees and MLP Networks’, in </a:t>
            </a:r>
            <a:r>
              <a:rPr lang="en-GB" sz="1000" i="1" dirty="0"/>
              <a:t>2018 First International Conference on Secure Cyber Computing and Communication (ICSCCC)</a:t>
            </a:r>
            <a:r>
              <a:rPr lang="en-GB" sz="1000" dirty="0"/>
              <a:t>, pp. 343–347. </a:t>
            </a:r>
            <a:r>
              <a:rPr lang="en-GB" sz="1000" dirty="0" err="1"/>
              <a:t>doi</a:t>
            </a:r>
            <a:r>
              <a:rPr lang="en-GB" sz="1000" dirty="0"/>
              <a:t>: 10.1109/ICSCCC.2018.8703301.</a:t>
            </a:r>
            <a:endParaRPr lang="en-IN" sz="1000" dirty="0"/>
          </a:p>
          <a:p>
            <a:r>
              <a:rPr lang="en-GB" sz="1000" dirty="0" err="1"/>
              <a:t>Lamsal</a:t>
            </a:r>
            <a:r>
              <a:rPr lang="en-GB" sz="1000" dirty="0"/>
              <a:t>, R. and Choudhary, A. (2018) ‘Predicting Outcome of Indian Premier League (IPL) Matches Using Machine Learning’, </a:t>
            </a:r>
            <a:r>
              <a:rPr lang="en-GB" sz="1000" i="1" dirty="0" err="1"/>
              <a:t>ArXiv</a:t>
            </a:r>
            <a:r>
              <a:rPr lang="en-GB" sz="1000" dirty="0"/>
              <a:t>. </a:t>
            </a:r>
            <a:r>
              <a:rPr lang="en-GB" sz="1000" dirty="0" err="1"/>
              <a:t>ArXiv</a:t>
            </a:r>
            <a:r>
              <a:rPr lang="en-GB" sz="1000" dirty="0"/>
              <a:t>. Available at: http://</a:t>
            </a:r>
            <a:r>
              <a:rPr lang="en-GB" sz="1000" dirty="0" err="1"/>
              <a:t>arxiv.org</a:t>
            </a:r>
            <a:r>
              <a:rPr lang="en-GB" sz="1000" dirty="0"/>
              <a:t>/abs/1809.09813.</a:t>
            </a:r>
            <a:endParaRPr lang="en-IN" sz="1000" dirty="0"/>
          </a:p>
          <a:p>
            <a:r>
              <a:rPr lang="en-GB" sz="1000" dirty="0"/>
              <a:t>Naik, A. </a:t>
            </a:r>
            <a:r>
              <a:rPr lang="en-GB" sz="1000" i="1" dirty="0"/>
              <a:t>et al.</a:t>
            </a:r>
            <a:r>
              <a:rPr lang="en-GB" sz="1000" dirty="0"/>
              <a:t> (2018) ‘Winning Prediction Analysis in One-Day-International ( ODI ) Cricket Using Machine Learning Techniques’, </a:t>
            </a:r>
            <a:r>
              <a:rPr lang="en-GB" sz="1000" i="1" dirty="0"/>
              <a:t>International Journal of Emerging Technology and Computer Science</a:t>
            </a:r>
            <a:r>
              <a:rPr lang="en-GB" sz="1000" dirty="0"/>
              <a:t>, 3(2).</a:t>
            </a:r>
            <a:endParaRPr lang="en-IN" sz="1000" dirty="0"/>
          </a:p>
          <a:p>
            <a:r>
              <a:rPr lang="en-GB" sz="1000" dirty="0" err="1"/>
              <a:t>Passi</a:t>
            </a:r>
            <a:r>
              <a:rPr lang="en-GB" sz="1000" dirty="0"/>
              <a:t>, K. and Pandey, N. (2018) ‘Predicting Players’ Performance in One Day International Cricket Matches Using Machine Learning’, </a:t>
            </a:r>
            <a:r>
              <a:rPr lang="en-GB" sz="1000" i="1" dirty="0"/>
              <a:t>Academy and Industry Research Collaboration </a:t>
            </a:r>
            <a:r>
              <a:rPr lang="en-GB" sz="1000" i="1" dirty="0" err="1"/>
              <a:t>Center</a:t>
            </a:r>
            <a:r>
              <a:rPr lang="en-GB" sz="1000" i="1" dirty="0"/>
              <a:t> (AIRCC)</a:t>
            </a:r>
            <a:r>
              <a:rPr lang="en-GB" sz="1000" dirty="0"/>
              <a:t>, pp. 111–126. </a:t>
            </a:r>
            <a:r>
              <a:rPr lang="en-GB" sz="1000" dirty="0" err="1"/>
              <a:t>doi</a:t>
            </a:r>
            <a:r>
              <a:rPr lang="en-GB" sz="1000" dirty="0"/>
              <a:t>: 10.5121/csit.2018.80310.</a:t>
            </a:r>
            <a:endParaRPr lang="en-IN" sz="1000" dirty="0"/>
          </a:p>
          <a:p>
            <a:r>
              <a:rPr lang="en-GB" sz="1000" dirty="0"/>
              <a:t>Pathak, N. and Wadhwa, H. (2016) ‘Applications of Modern Classification Techniques to Predict the Outcome of ODI Cricket’, </a:t>
            </a:r>
            <a:r>
              <a:rPr lang="en-GB" sz="1000" i="1" dirty="0"/>
              <a:t>Procedia Computer Science</a:t>
            </a:r>
            <a:r>
              <a:rPr lang="en-GB" sz="1000" dirty="0"/>
              <a:t>. Elsevier, 87, pp. 55–60. </a:t>
            </a:r>
            <a:r>
              <a:rPr lang="en-GB" sz="1000" dirty="0" err="1"/>
              <a:t>doi</a:t>
            </a:r>
            <a:r>
              <a:rPr lang="en-GB" sz="1000" dirty="0"/>
              <a:t>: 10.1016/J.PROCS.2016.05.126.</a:t>
            </a:r>
            <a:endParaRPr lang="en-IN" sz="1000" dirty="0"/>
          </a:p>
          <a:p>
            <a:r>
              <a:rPr lang="en-GB" sz="1000" dirty="0" err="1"/>
              <a:t>Schlenker</a:t>
            </a:r>
            <a:r>
              <a:rPr lang="en-GB" sz="1000" dirty="0"/>
              <a:t>, L. (2019) </a:t>
            </a:r>
            <a:r>
              <a:rPr lang="en-GB" sz="1000" i="1" dirty="0"/>
              <a:t>Artificial Neural Networks: Man vs Machine? - Group </a:t>
            </a:r>
            <a:r>
              <a:rPr lang="en-GB" sz="1000" i="1" dirty="0" err="1"/>
              <a:t>Futurista</a:t>
            </a:r>
            <a:r>
              <a:rPr lang="en-GB" sz="1000" dirty="0"/>
              <a:t>, </a:t>
            </a:r>
            <a:r>
              <a:rPr lang="en-GB" sz="1000" i="1" dirty="0"/>
              <a:t>Group </a:t>
            </a:r>
            <a:r>
              <a:rPr lang="en-GB" sz="1000" i="1" dirty="0" err="1"/>
              <a:t>Futurista</a:t>
            </a:r>
            <a:r>
              <a:rPr lang="en-GB" sz="1000" dirty="0"/>
              <a:t>. Available at: https://</a:t>
            </a:r>
            <a:r>
              <a:rPr lang="en-GB" sz="1000" dirty="0" err="1"/>
              <a:t>groupfuturista.com</a:t>
            </a:r>
            <a:r>
              <a:rPr lang="en-GB" sz="1000" dirty="0"/>
              <a:t>/blog/artificial-neural-networks-man-vs-machine/ (Accessed: 22 December 2019).</a:t>
            </a:r>
            <a:endParaRPr lang="en-IN" sz="1000" dirty="0"/>
          </a:p>
          <a:p>
            <a:r>
              <a:rPr lang="en-GB" sz="1000" dirty="0"/>
              <a:t>Shukla, L. (2019) </a:t>
            </a:r>
            <a:r>
              <a:rPr lang="en-GB" sz="1000" i="1" dirty="0"/>
              <a:t>Choosing a Machine Learning Model - Towards Data Science</a:t>
            </a:r>
            <a:r>
              <a:rPr lang="en-GB" sz="1000" dirty="0"/>
              <a:t>, </a:t>
            </a:r>
            <a:r>
              <a:rPr lang="en-GB" sz="1000" i="1" dirty="0"/>
              <a:t>Medium</a:t>
            </a:r>
            <a:r>
              <a:rPr lang="en-GB" sz="1000" dirty="0"/>
              <a:t>. Available at: https://</a:t>
            </a:r>
            <a:r>
              <a:rPr lang="en-GB" sz="1000" dirty="0" err="1"/>
              <a:t>towardsdatascience.com</a:t>
            </a:r>
            <a:r>
              <a:rPr lang="en-GB" sz="1000" dirty="0"/>
              <a:t>/part-i-choosing-a-machine-learning-model-9821eecdc4ce (Accessed: 22 December 2019).</a:t>
            </a:r>
            <a:endParaRPr lang="en-IN" sz="1000" dirty="0"/>
          </a:p>
          <a:p>
            <a:r>
              <a:rPr lang="en-GB" sz="1000" i="1" dirty="0"/>
              <a:t>Simple Tutorial on SVM and Parameter Tuning in Python and R | </a:t>
            </a:r>
            <a:r>
              <a:rPr lang="en-GB" sz="1000" i="1" dirty="0" err="1"/>
              <a:t>HackerEarth</a:t>
            </a:r>
            <a:r>
              <a:rPr lang="en-GB" sz="1000" i="1" dirty="0"/>
              <a:t> Blog</a:t>
            </a:r>
            <a:r>
              <a:rPr lang="en-GB" sz="1000" dirty="0"/>
              <a:t> (2017) </a:t>
            </a:r>
            <a:r>
              <a:rPr lang="en-GB" sz="1000" i="1" dirty="0"/>
              <a:t>Medium</a:t>
            </a:r>
            <a:r>
              <a:rPr lang="en-GB" sz="1000" dirty="0"/>
              <a:t>. Available at: https://</a:t>
            </a:r>
            <a:r>
              <a:rPr lang="en-GB" sz="1000" dirty="0" err="1"/>
              <a:t>www.hackerearth.com</a:t>
            </a:r>
            <a:r>
              <a:rPr lang="en-GB" sz="1000" dirty="0"/>
              <a:t>/blog/developers/simple-tutorial-</a:t>
            </a:r>
            <a:r>
              <a:rPr lang="en-GB" sz="1000" dirty="0" err="1"/>
              <a:t>svm</a:t>
            </a:r>
            <a:r>
              <a:rPr lang="en-GB" sz="1000" dirty="0"/>
              <a:t>-parameter-tuning-python-r/ (Accessed: 22 December 2019).</a:t>
            </a:r>
            <a:endParaRPr lang="en-IN" sz="1000" dirty="0"/>
          </a:p>
          <a:p>
            <a:r>
              <a:rPr lang="en-GB" sz="1000" dirty="0" err="1"/>
              <a:t>Singhvi</a:t>
            </a:r>
            <a:r>
              <a:rPr lang="en-GB" sz="1000" dirty="0"/>
              <a:t>, A. </a:t>
            </a:r>
            <a:r>
              <a:rPr lang="en-GB" sz="1000" i="1" dirty="0"/>
              <a:t>et al.</a:t>
            </a:r>
            <a:r>
              <a:rPr lang="en-GB" sz="1000" dirty="0"/>
              <a:t> (2015) ‘Prediction of the outcome of a Twenty-20 Cricket Match’, </a:t>
            </a:r>
            <a:r>
              <a:rPr lang="en-GB" sz="1000" i="1" dirty="0"/>
              <a:t>Computer Science Journal</a:t>
            </a:r>
            <a:r>
              <a:rPr lang="en-GB" sz="1000" dirty="0"/>
              <a:t>.</a:t>
            </a:r>
            <a:endParaRPr lang="en-IN" sz="1000" dirty="0"/>
          </a:p>
          <a:p>
            <a:r>
              <a:rPr lang="en-GB" sz="1000" dirty="0" err="1"/>
              <a:t>Thenmozhi</a:t>
            </a:r>
            <a:r>
              <a:rPr lang="en-GB" sz="1000" dirty="0"/>
              <a:t>, D. </a:t>
            </a:r>
            <a:r>
              <a:rPr lang="en-GB" sz="1000" i="1" dirty="0"/>
              <a:t>et al.</a:t>
            </a:r>
            <a:r>
              <a:rPr lang="en-GB" sz="1000" dirty="0"/>
              <a:t> (2019) ‘</a:t>
            </a:r>
            <a:r>
              <a:rPr lang="en-GB" sz="1000" dirty="0" err="1"/>
              <a:t>MoneyBall</a:t>
            </a:r>
            <a:r>
              <a:rPr lang="en-GB" sz="1000" dirty="0"/>
              <a:t> - Data mining on cricket dataset’, in </a:t>
            </a:r>
            <a:r>
              <a:rPr lang="en-GB" sz="1000" i="1" dirty="0"/>
              <a:t>ICCIDS 2019 - 2nd International Conference on Computational Intelligence in Data Science, Proceedings</a:t>
            </a:r>
            <a:r>
              <a:rPr lang="en-GB" sz="1000" dirty="0"/>
              <a:t>, pp. 1–5. </a:t>
            </a:r>
            <a:r>
              <a:rPr lang="en-GB" sz="1000" dirty="0" err="1"/>
              <a:t>doi</a:t>
            </a:r>
            <a:r>
              <a:rPr lang="en-GB" sz="1000" dirty="0"/>
              <a:t>: 10.1109/ICCIDS.2019.8862065.</a:t>
            </a:r>
            <a:endParaRPr lang="en-IN" sz="1000" dirty="0"/>
          </a:p>
          <a:p>
            <a:r>
              <a:rPr lang="en-GB" sz="1000" i="1" dirty="0"/>
              <a:t>Twenty20 - Wikipedia</a:t>
            </a:r>
            <a:r>
              <a:rPr lang="en-GB" sz="1000" dirty="0"/>
              <a:t> (2019) </a:t>
            </a:r>
            <a:r>
              <a:rPr lang="en-GB" sz="1000" i="1" dirty="0"/>
              <a:t>Wikipedia</a:t>
            </a:r>
            <a:r>
              <a:rPr lang="en-GB" sz="1000" dirty="0"/>
              <a:t>. Available at: https://</a:t>
            </a:r>
            <a:r>
              <a:rPr lang="en-GB" sz="1000" dirty="0" err="1"/>
              <a:t>en.wikipedia.org</a:t>
            </a:r>
            <a:r>
              <a:rPr lang="en-GB" sz="1000" dirty="0"/>
              <a:t>/wiki/Twenty20 (Accessed: 27 December 2019).</a:t>
            </a:r>
            <a:endParaRPr lang="en-IN" sz="1000" dirty="0"/>
          </a:p>
          <a:p>
            <a:r>
              <a:rPr lang="en-GB" sz="1000" dirty="0" err="1"/>
              <a:t>Viswanadha</a:t>
            </a:r>
            <a:r>
              <a:rPr lang="en-GB" sz="1000" dirty="0"/>
              <a:t>, S. </a:t>
            </a:r>
            <a:r>
              <a:rPr lang="en-GB" sz="1000" i="1" dirty="0"/>
              <a:t>et al.</a:t>
            </a:r>
            <a:r>
              <a:rPr lang="en-GB" sz="1000" dirty="0"/>
              <a:t> (2017) ‘Dynamic winner prediction in twenty20 cricket: Based on relative team strengths’, </a:t>
            </a:r>
            <a:r>
              <a:rPr lang="en-GB" sz="1000" i="1" dirty="0"/>
              <a:t>CEUR Workshop Proceedings</a:t>
            </a:r>
            <a:r>
              <a:rPr lang="en-GB" sz="1000" dirty="0"/>
              <a:t>, 1971(September), pp. 41–50.</a:t>
            </a:r>
            <a:endParaRPr lang="en-IN" sz="1000" dirty="0"/>
          </a:p>
          <a:p>
            <a:r>
              <a:rPr lang="en-GB" sz="1000" i="1" dirty="0"/>
              <a:t>What is the CRISP-DM methodology?</a:t>
            </a:r>
            <a:r>
              <a:rPr lang="en-GB" sz="1000" dirty="0"/>
              <a:t> (2018) </a:t>
            </a:r>
            <a:r>
              <a:rPr lang="en-GB" sz="1000" i="1" dirty="0" err="1"/>
              <a:t>SmartVision</a:t>
            </a:r>
            <a:r>
              <a:rPr lang="en-GB" sz="1000" dirty="0"/>
              <a:t>. Available at: https://</a:t>
            </a:r>
            <a:r>
              <a:rPr lang="en-GB" sz="1000" dirty="0" err="1"/>
              <a:t>www.sv-europe.com</a:t>
            </a:r>
            <a:r>
              <a:rPr lang="en-GB" sz="1000" dirty="0"/>
              <a:t>/crisp-dm-methodology/ (Accessed: 24 December 2019).</a:t>
            </a:r>
            <a:endParaRPr lang="en-IN" sz="1000" dirty="0"/>
          </a:p>
          <a:p>
            <a:endParaRPr lang="en-US" sz="1000" dirty="0"/>
          </a:p>
        </p:txBody>
      </p:sp>
    </p:spTree>
    <p:extLst>
      <p:ext uri="{BB962C8B-B14F-4D97-AF65-F5344CB8AC3E}">
        <p14:creationId xmlns:p14="http://schemas.microsoft.com/office/powerpoint/2010/main" val="21811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D0FA6-0195-C240-B6A0-FBA357FFACBB}"/>
              </a:ext>
            </a:extLst>
          </p:cNvPr>
          <p:cNvSpPr>
            <a:spLocks noGrp="1"/>
          </p:cNvSpPr>
          <p:nvPr>
            <p:ph type="title"/>
          </p:nvPr>
        </p:nvSpPr>
        <p:spPr>
          <a:xfrm>
            <a:off x="841248" y="426720"/>
            <a:ext cx="10506456" cy="1919141"/>
          </a:xfrm>
        </p:spPr>
        <p:txBody>
          <a:bodyPr anchor="b">
            <a:normAutofit/>
          </a:bodyPr>
          <a:lstStyle/>
          <a:p>
            <a:r>
              <a:rPr lang="en-IN" sz="6000" b="1" dirty="0"/>
              <a:t> Research Question</a:t>
            </a:r>
            <a:br>
              <a:rPr lang="en-IN" sz="6000" b="1" dirty="0"/>
            </a:br>
            <a:endParaRPr lang="en-US" sz="6000" dirty="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0985F0-30A7-3543-AA93-7919AA93073E}"/>
              </a:ext>
            </a:extLst>
          </p:cNvPr>
          <p:cNvSpPr>
            <a:spLocks noGrp="1"/>
          </p:cNvSpPr>
          <p:nvPr>
            <p:ph idx="1"/>
          </p:nvPr>
        </p:nvSpPr>
        <p:spPr>
          <a:xfrm>
            <a:off x="841248" y="3337269"/>
            <a:ext cx="10509504" cy="2905686"/>
          </a:xfrm>
        </p:spPr>
        <p:txBody>
          <a:bodyPr>
            <a:normAutofit/>
          </a:bodyPr>
          <a:lstStyle/>
          <a:p>
            <a:pPr marL="0" lvl="0" indent="0">
              <a:buNone/>
            </a:pPr>
            <a:r>
              <a:rPr lang="en-US" sz="2200" dirty="0"/>
              <a:t>How to predict the winner of ICC T20 World Cup 2020 in Australia using various machine learning algorithms?</a:t>
            </a:r>
            <a:endParaRPr lang="en-IN" sz="2200" dirty="0"/>
          </a:p>
          <a:p>
            <a:endParaRPr lang="en-US" sz="2200" dirty="0"/>
          </a:p>
        </p:txBody>
      </p:sp>
    </p:spTree>
    <p:extLst>
      <p:ext uri="{BB962C8B-B14F-4D97-AF65-F5344CB8AC3E}">
        <p14:creationId xmlns:p14="http://schemas.microsoft.com/office/powerpoint/2010/main" val="145575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358DEB-D697-514B-8118-FA79E48919AC}"/>
              </a:ext>
            </a:extLst>
          </p:cNvPr>
          <p:cNvSpPr>
            <a:spLocks noGrp="1"/>
          </p:cNvSpPr>
          <p:nvPr>
            <p:ph type="title"/>
          </p:nvPr>
        </p:nvSpPr>
        <p:spPr>
          <a:xfrm>
            <a:off x="863029" y="1012004"/>
            <a:ext cx="3416158" cy="4795408"/>
          </a:xfrm>
        </p:spPr>
        <p:txBody>
          <a:bodyPr>
            <a:normAutofit/>
          </a:bodyPr>
          <a:lstStyle/>
          <a:p>
            <a:r>
              <a:rPr lang="en-US">
                <a:solidFill>
                  <a:srgbClr val="FFFFFF"/>
                </a:solidFill>
              </a:rPr>
              <a:t>Objectives</a:t>
            </a:r>
          </a:p>
        </p:txBody>
      </p:sp>
      <p:graphicFrame>
        <p:nvGraphicFramePr>
          <p:cNvPr id="5" name="Content Placeholder 2">
            <a:extLst>
              <a:ext uri="{FF2B5EF4-FFF2-40B4-BE49-F238E27FC236}">
                <a16:creationId xmlns:a16="http://schemas.microsoft.com/office/drawing/2014/main" id="{FFEE857B-7A8A-43B2-AF90-A081081139BC}"/>
              </a:ext>
            </a:extLst>
          </p:cNvPr>
          <p:cNvGraphicFramePr>
            <a:graphicFrameLocks noGrp="1"/>
          </p:cNvGraphicFramePr>
          <p:nvPr>
            <p:ph idx="1"/>
            <p:extLst>
              <p:ext uri="{D42A27DB-BD31-4B8C-83A1-F6EECF244321}">
                <p14:modId xmlns:p14="http://schemas.microsoft.com/office/powerpoint/2010/main" val="25188172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544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8C5146-9D67-0448-A7FF-C0D2A3C3A13F}"/>
              </a:ext>
            </a:extLst>
          </p:cNvPr>
          <p:cNvSpPr>
            <a:spLocks noGrp="1"/>
          </p:cNvSpPr>
          <p:nvPr>
            <p:ph type="title"/>
          </p:nvPr>
        </p:nvSpPr>
        <p:spPr>
          <a:xfrm>
            <a:off x="643467" y="1698171"/>
            <a:ext cx="3962061" cy="4516360"/>
          </a:xfrm>
          <a:prstGeom prst="ellipse">
            <a:avLst/>
          </a:prstGeom>
        </p:spPr>
        <p:txBody>
          <a:bodyPr anchor="t">
            <a:normAutofit/>
          </a:bodyPr>
          <a:lstStyle/>
          <a:p>
            <a:r>
              <a:rPr lang="en-US" sz="3600" dirty="0"/>
              <a:t>2. Literature Review</a:t>
            </a:r>
          </a:p>
        </p:txBody>
      </p:sp>
      <p:sp>
        <p:nvSpPr>
          <p:cNvPr id="32" name="Rectangle 3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Content Placeholder 2">
            <a:extLst>
              <a:ext uri="{FF2B5EF4-FFF2-40B4-BE49-F238E27FC236}">
                <a16:creationId xmlns:a16="http://schemas.microsoft.com/office/drawing/2014/main" id="{3DF4B9C8-13BB-4C41-8E0E-38919A0E2CA5}"/>
              </a:ext>
            </a:extLst>
          </p:cNvPr>
          <p:cNvSpPr>
            <a:spLocks noGrp="1"/>
          </p:cNvSpPr>
          <p:nvPr>
            <p:ph idx="1"/>
          </p:nvPr>
        </p:nvSpPr>
        <p:spPr>
          <a:xfrm>
            <a:off x="5070020" y="1698170"/>
            <a:ext cx="6478513" cy="4516361"/>
          </a:xfrm>
        </p:spPr>
        <p:txBody>
          <a:bodyPr>
            <a:normAutofit/>
          </a:bodyPr>
          <a:lstStyle/>
          <a:p>
            <a:r>
              <a:rPr lang="en-US" sz="2000" b="1" dirty="0"/>
              <a:t>Base paper: </a:t>
            </a:r>
            <a:r>
              <a:rPr lang="en-IN" sz="2000" b="1" dirty="0"/>
              <a:t>Outcome Prediction of ODI Cricket Matches using Decision Trees and MLP Networks</a:t>
            </a:r>
            <a:r>
              <a:rPr lang="en-US" sz="2000" b="1" dirty="0"/>
              <a:t> by </a:t>
            </a:r>
            <a:r>
              <a:rPr lang="en-GB" sz="2000" dirty="0"/>
              <a:t>Kumar J., Kumar R. and Kumar P. (2018).</a:t>
            </a:r>
          </a:p>
          <a:p>
            <a:r>
              <a:rPr lang="en-GB" sz="2000" b="1" dirty="0"/>
              <a:t>Main Goal: </a:t>
            </a:r>
            <a:r>
              <a:rPr lang="en-GB" sz="2000" dirty="0"/>
              <a:t>To predict the outcome of One-day Internationals (ODI) using Machine Learning Techniques.</a:t>
            </a:r>
          </a:p>
          <a:p>
            <a:r>
              <a:rPr lang="en-GB" sz="2000" b="1" dirty="0"/>
              <a:t>Explain in brief about the project:</a:t>
            </a:r>
          </a:p>
          <a:p>
            <a:pPr marL="0" indent="0">
              <a:buNone/>
            </a:pPr>
            <a:r>
              <a:rPr lang="en-IN" sz="2000" dirty="0"/>
              <a:t>   1. Dataset acquired from </a:t>
            </a:r>
            <a:r>
              <a:rPr lang="en-IN" sz="2000" dirty="0">
                <a:hlinkClick r:id="rId2"/>
              </a:rPr>
              <a:t>www.cricinfo.com</a:t>
            </a:r>
            <a:r>
              <a:rPr lang="en-IN" sz="2000" dirty="0"/>
              <a:t>.</a:t>
            </a:r>
          </a:p>
          <a:p>
            <a:pPr marL="0" indent="0">
              <a:buNone/>
            </a:pPr>
            <a:r>
              <a:rPr lang="en-IN" sz="2000" dirty="0"/>
              <a:t>   2. Features included are grounds, team past     performances, Home-game advantage and innings.</a:t>
            </a:r>
          </a:p>
          <a:p>
            <a:pPr marL="0" indent="0">
              <a:buNone/>
            </a:pPr>
            <a:r>
              <a:rPr lang="en-IN" sz="2000" dirty="0"/>
              <a:t>   3. In this supervised classification problem, two classifiers such as Multilayer perceptron and Decision Tree were used for testing and evaluation purpose.</a:t>
            </a:r>
          </a:p>
          <a:p>
            <a:pPr marL="0" indent="0">
              <a:buNone/>
            </a:pPr>
            <a:r>
              <a:rPr lang="en-IN" sz="2000" dirty="0"/>
              <a:t>  4. Best Model : MLP – 57.4%</a:t>
            </a:r>
          </a:p>
          <a:p>
            <a:pPr marL="0" indent="0">
              <a:buNone/>
            </a:pPr>
            <a:endParaRPr lang="en-IN" sz="2000" dirty="0"/>
          </a:p>
        </p:txBody>
      </p:sp>
      <p:sp>
        <p:nvSpPr>
          <p:cNvPr id="40" name="Isosceles Triangle 3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Isosceles Triangle 4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877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A247D5-DF25-554F-96A5-CA688E98E606}"/>
              </a:ext>
            </a:extLst>
          </p:cNvPr>
          <p:cNvSpPr>
            <a:spLocks noGrp="1"/>
          </p:cNvSpPr>
          <p:nvPr>
            <p:ph type="title"/>
          </p:nvPr>
        </p:nvSpPr>
        <p:spPr>
          <a:xfrm>
            <a:off x="643467" y="1698171"/>
            <a:ext cx="3962061" cy="4516360"/>
          </a:xfrm>
        </p:spPr>
        <p:txBody>
          <a:bodyPr anchor="t">
            <a:normAutofit/>
          </a:bodyPr>
          <a:lstStyle/>
          <a:p>
            <a:r>
              <a:rPr lang="en-US" sz="3600" dirty="0"/>
              <a:t>My work</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E9DBC93-FA8B-054E-BB23-54912ED2FA9C}"/>
              </a:ext>
            </a:extLst>
          </p:cNvPr>
          <p:cNvSpPr>
            <a:spLocks noGrp="1"/>
          </p:cNvSpPr>
          <p:nvPr>
            <p:ph idx="1"/>
          </p:nvPr>
        </p:nvSpPr>
        <p:spPr>
          <a:xfrm>
            <a:off x="5070020" y="1698170"/>
            <a:ext cx="6478513" cy="4516361"/>
          </a:xfrm>
        </p:spPr>
        <p:txBody>
          <a:bodyPr>
            <a:normAutofit/>
          </a:bodyPr>
          <a:lstStyle/>
          <a:p>
            <a:pPr marL="0" indent="0">
              <a:buNone/>
            </a:pPr>
            <a:endParaRPr lang="en-IN" sz="2000" dirty="0"/>
          </a:p>
          <a:p>
            <a:r>
              <a:rPr lang="en-IN" sz="2000" dirty="0"/>
              <a:t>The approach considered for predicting the winner of T20 World Cup 2020 is based on three different stages of the tournament. </a:t>
            </a:r>
          </a:p>
          <a:p>
            <a:r>
              <a:rPr lang="en-IN" sz="2000" dirty="0"/>
              <a:t>For each stage, predictive analysis is carried out to identify the winner of each matches. </a:t>
            </a:r>
          </a:p>
          <a:p>
            <a:r>
              <a:rPr lang="en-IN" sz="2000" dirty="0"/>
              <a:t>(Kumar, Kumar and Kumar, 2018) conducted a study where-in they have predicted outcome of a ODI match but they have not predicted the winner for any major ICC tournaments.</a:t>
            </a:r>
          </a:p>
          <a:p>
            <a:r>
              <a:rPr lang="en-IN" sz="2000" dirty="0"/>
              <a:t> Also, a prediction tool has been developed which will predict the winner of T20 World Cup 2020 with the help of certain factors as inputs and ML classifiers. </a:t>
            </a:r>
          </a:p>
          <a:p>
            <a:pPr marL="0" indent="0">
              <a:buNone/>
            </a:pPr>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441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B7897-B2F2-7B48-8FB7-80F3E0B8A7E0}"/>
              </a:ext>
            </a:extLst>
          </p:cNvPr>
          <p:cNvSpPr>
            <a:spLocks noGrp="1"/>
          </p:cNvSpPr>
          <p:nvPr>
            <p:ph type="title"/>
          </p:nvPr>
        </p:nvSpPr>
        <p:spPr>
          <a:xfrm>
            <a:off x="863029" y="1012004"/>
            <a:ext cx="3416158" cy="4795408"/>
          </a:xfrm>
        </p:spPr>
        <p:txBody>
          <a:bodyPr>
            <a:normAutofit/>
          </a:bodyPr>
          <a:lstStyle/>
          <a:p>
            <a:r>
              <a:rPr lang="en-US">
                <a:solidFill>
                  <a:srgbClr val="FFFFFF"/>
                </a:solidFill>
              </a:rPr>
              <a:t>Methodology</a:t>
            </a:r>
          </a:p>
        </p:txBody>
      </p:sp>
      <p:graphicFrame>
        <p:nvGraphicFramePr>
          <p:cNvPr id="15" name="Content Placeholder 2">
            <a:extLst>
              <a:ext uri="{FF2B5EF4-FFF2-40B4-BE49-F238E27FC236}">
                <a16:creationId xmlns:a16="http://schemas.microsoft.com/office/drawing/2014/main" id="{D0D19C3B-4208-423C-BE85-7747CA8C7752}"/>
              </a:ext>
            </a:extLst>
          </p:cNvPr>
          <p:cNvGraphicFramePr>
            <a:graphicFrameLocks noGrp="1"/>
          </p:cNvGraphicFramePr>
          <p:nvPr>
            <p:ph idx="1"/>
            <p:extLst>
              <p:ext uri="{D42A27DB-BD31-4B8C-83A1-F6EECF244321}">
                <p14:modId xmlns:p14="http://schemas.microsoft.com/office/powerpoint/2010/main" val="35244491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42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73355-65BD-7B4C-B8B6-8B5D9FEE52B6}"/>
              </a:ext>
            </a:extLst>
          </p:cNvPr>
          <p:cNvSpPr>
            <a:spLocks noGrp="1"/>
          </p:cNvSpPr>
          <p:nvPr>
            <p:ph type="title"/>
          </p:nvPr>
        </p:nvSpPr>
        <p:spPr>
          <a:xfrm>
            <a:off x="863029" y="1012004"/>
            <a:ext cx="3416158" cy="4795408"/>
          </a:xfrm>
        </p:spPr>
        <p:txBody>
          <a:bodyPr>
            <a:normAutofit/>
          </a:bodyPr>
          <a:lstStyle/>
          <a:p>
            <a:r>
              <a:rPr lang="en-US">
                <a:solidFill>
                  <a:srgbClr val="FFFFFF"/>
                </a:solidFill>
              </a:rPr>
              <a:t>Methodology</a:t>
            </a:r>
          </a:p>
        </p:txBody>
      </p:sp>
      <p:graphicFrame>
        <p:nvGraphicFramePr>
          <p:cNvPr id="5" name="Content Placeholder 2">
            <a:extLst>
              <a:ext uri="{FF2B5EF4-FFF2-40B4-BE49-F238E27FC236}">
                <a16:creationId xmlns:a16="http://schemas.microsoft.com/office/drawing/2014/main" id="{8AA08E19-3E11-4E3A-A81E-D61177EE91CD}"/>
              </a:ext>
            </a:extLst>
          </p:cNvPr>
          <p:cNvGraphicFramePr>
            <a:graphicFrameLocks noGrp="1"/>
          </p:cNvGraphicFramePr>
          <p:nvPr>
            <p:ph idx="1"/>
            <p:extLst>
              <p:ext uri="{D42A27DB-BD31-4B8C-83A1-F6EECF244321}">
                <p14:modId xmlns:p14="http://schemas.microsoft.com/office/powerpoint/2010/main" val="15036883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04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2825</Words>
  <Application>Microsoft Macintosh PowerPoint</Application>
  <PresentationFormat>Widescreen</PresentationFormat>
  <Paragraphs>219</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Helvetica Neue Medium</vt:lpstr>
      <vt:lpstr>Tw Cen MT</vt:lpstr>
      <vt:lpstr>Office Theme</vt:lpstr>
      <vt:lpstr>  Predicting Winner of ICC T-20 Cricket World Cup 2020 using Machine Learning Techniques</vt:lpstr>
      <vt:lpstr>Table of Contents</vt:lpstr>
      <vt:lpstr>Introduction</vt:lpstr>
      <vt:lpstr> Research Question </vt:lpstr>
      <vt:lpstr>Objectives</vt:lpstr>
      <vt:lpstr>2. Literature Review</vt:lpstr>
      <vt:lpstr>My work</vt:lpstr>
      <vt:lpstr>Methodology</vt:lpstr>
      <vt:lpstr>Methodology</vt:lpstr>
      <vt:lpstr>Support Vector Machines (SVM)</vt:lpstr>
      <vt:lpstr>Artificial Neural Network</vt:lpstr>
      <vt:lpstr>Logistic Regression</vt:lpstr>
      <vt:lpstr>Decision Tree</vt:lpstr>
      <vt:lpstr>Use-case of each model</vt:lpstr>
      <vt:lpstr>System Design and Implementation</vt:lpstr>
      <vt:lpstr>Datasets</vt:lpstr>
      <vt:lpstr>PowerPoint Presentation</vt:lpstr>
      <vt:lpstr>Ground Level Analysis</vt:lpstr>
      <vt:lpstr>Grid-Search</vt:lpstr>
      <vt:lpstr>Evaluation </vt:lpstr>
      <vt:lpstr>Confusion Matrix for SVM</vt:lpstr>
      <vt:lpstr>Confusion Matrix for ANN</vt:lpstr>
      <vt:lpstr>Confusion Matrix for LR</vt:lpstr>
      <vt:lpstr>Confusion Matrix for DT</vt:lpstr>
      <vt:lpstr>Comparison Table- Classification Models</vt:lpstr>
      <vt:lpstr>Precision, Recall and F1-score for SVM.</vt:lpstr>
      <vt:lpstr>Precision, Recall and F1-score for ANN</vt:lpstr>
      <vt:lpstr>Precision, Recall and F1-score for LR</vt:lpstr>
      <vt:lpstr>Precision, Recall and F1-score for DT</vt:lpstr>
      <vt:lpstr>Deployment</vt:lpstr>
      <vt:lpstr>Qualifiers Table:   As we can see from the fig top 4 team that are qualified for super 12s are Sri Lanka, Ireland, Bangladesh and Scotland.</vt:lpstr>
      <vt:lpstr>Super 12 Table:   In all 12 teams will compete against each other to qualify for the semifinals. As w can see from the table, India, Australia, Pakistan and England have qualified for the semifinal stage.</vt:lpstr>
      <vt:lpstr>Prediction of Final Match</vt:lpstr>
      <vt:lpstr>Conclusion and Future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Winner of ICC T-20 Cricket World Cup 2020 using Machine Learning Techniques</dc:title>
  <dc:creator>nikgharge@outlook.com</dc:creator>
  <cp:lastModifiedBy>nikgharge@outlook.com</cp:lastModifiedBy>
  <cp:revision>2</cp:revision>
  <dcterms:created xsi:type="dcterms:W3CDTF">2020-01-16T19:32:02Z</dcterms:created>
  <dcterms:modified xsi:type="dcterms:W3CDTF">2020-01-16T22:57:07Z</dcterms:modified>
</cp:coreProperties>
</file>