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Nuni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Nunito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Nunito-italic.fntdata"/><Relationship Id="rId16" Type="http://schemas.openxmlformats.org/officeDocument/2006/relationships/slide" Target="slides/slide11.xml"/><Relationship Id="rId38" Type="http://schemas.openxmlformats.org/officeDocument/2006/relationships/font" Target="fonts/Nuni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035a2ea6d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035a2ea6d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035a2ea6d_0_1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035a2ea6d_0_1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035a2ea6d_0_1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035a2ea6d_0_1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035a2ea6d_0_1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035a2ea6d_0_1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03f92d4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403f92d4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035a2ea6d_0_1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035a2ea6d_0_1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03f92d4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403f92d4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035a2ea6d_0_2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4035a2ea6d_0_2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035a2ea6d_0_2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4035a2ea6d_0_2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03f92d48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403f92d48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035a2ea6d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035a2ea6d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4035a2ea6d_0_2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4035a2ea6d_0_2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03f92d48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403f92d4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035a2ea6d_0_2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4035a2ea6d_0_2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403f92d48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403f92d48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035a2ea6d_0_2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4035a2ea6d_0_2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03f92d48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403f92d48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035a2ea6d_0_2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4035a2ea6d_0_2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035a2ea6d_0_2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4035a2ea6d_0_2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035a2ea6d_0_1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035a2ea6d_0_1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035a2ea6d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035a2ea6d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035a2ea6d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035a2ea6d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035a2ea6d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035a2ea6d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035a2ea6d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035a2ea6d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035a2ea6d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035a2ea6d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035a2ea6d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035a2ea6d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linkedin.com/in/ingnikhilgill" TargetMode="External"/><Relationship Id="rId4" Type="http://schemas.openxmlformats.org/officeDocument/2006/relationships/hyperlink" Target="https://sites.google.com/view/nikhilgill" TargetMode="External"/><Relationship Id="rId5" Type="http://schemas.openxmlformats.org/officeDocument/2006/relationships/hyperlink" Target="https://github.com/nikhilgi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linkedin.com/in/ingnikhilgill" TargetMode="External"/><Relationship Id="rId4" Type="http://schemas.openxmlformats.org/officeDocument/2006/relationships/hyperlink" Target="https://sites.google.com/view/nikhilgill" TargetMode="External"/><Relationship Id="rId5" Type="http://schemas.openxmlformats.org/officeDocument/2006/relationships/hyperlink" Target="https://github.com/nikhilgil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810325" y="1164150"/>
            <a:ext cx="5742300" cy="15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Ad_Hoc Insights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Consumer Goods</a:t>
            </a:r>
            <a:endParaRPr sz="32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487975" y="2872701"/>
            <a:ext cx="55281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http://www.linkedin.com/in/ingnikhilgill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- 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https://sites.google.com/view/nikhilgill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https://github.com/nikhilgill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729450" y="834450"/>
            <a:ext cx="7688700" cy="3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fact_sales_monthly (5 columns, 971631 rows)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94" name="Google Shape;194;p22"/>
          <p:cNvSpPr txBox="1"/>
          <p:nvPr>
            <p:ph type="title"/>
          </p:nvPr>
        </p:nvSpPr>
        <p:spPr>
          <a:xfrm>
            <a:off x="455875" y="299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 in tables	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38" y="1424200"/>
            <a:ext cx="6105525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3025" y="3915063"/>
            <a:ext cx="97155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819150" y="998600"/>
            <a:ext cx="7505700" cy="3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/>
              <a:t>Provide the list of markets in which customer "Atliq Exclusive" operates its business in the APAC region.</a:t>
            </a:r>
            <a:endParaRPr sz="1800"/>
          </a:p>
        </p:txBody>
      </p:sp>
      <p:sp>
        <p:nvSpPr>
          <p:cNvPr id="202" name="Google Shape;202;p23"/>
          <p:cNvSpPr txBox="1"/>
          <p:nvPr>
            <p:ph type="title"/>
          </p:nvPr>
        </p:nvSpPr>
        <p:spPr>
          <a:xfrm>
            <a:off x="819150" y="298400"/>
            <a:ext cx="62121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Request From Company’s Management</a:t>
            </a:r>
            <a:endParaRPr sz="2500"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96888"/>
            <a:ext cx="39814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6825" y="1996900"/>
            <a:ext cx="1224434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819150" y="998600"/>
            <a:ext cx="7505700" cy="3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/>
              <a:t>What is the percentage of unique product increase in 2021 vs. 2020? The final output contains fields - unique_products_2020,  unique_products_2021, percentage_chg</a:t>
            </a:r>
            <a:endParaRPr sz="18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10" name="Google Shape;210;p24"/>
          <p:cNvSpPr txBox="1"/>
          <p:nvPr>
            <p:ph type="title"/>
          </p:nvPr>
        </p:nvSpPr>
        <p:spPr>
          <a:xfrm>
            <a:off x="819150" y="298400"/>
            <a:ext cx="62121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Request From Company’s Management</a:t>
            </a:r>
            <a:endParaRPr sz="2500"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2138925"/>
            <a:ext cx="82867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838" y="3367200"/>
            <a:ext cx="5370725" cy="7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819150" y="998600"/>
            <a:ext cx="7505700" cy="3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/>
              <a:t>Provide a report with all the unique product counts for each segment and sort them in descending order of product counts. The final output contains 2 fields, segment product_count</a:t>
            </a:r>
            <a:endParaRPr sz="18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18" name="Google Shape;218;p25"/>
          <p:cNvSpPr txBox="1"/>
          <p:nvPr>
            <p:ph type="title"/>
          </p:nvPr>
        </p:nvSpPr>
        <p:spPr>
          <a:xfrm>
            <a:off x="819150" y="298400"/>
            <a:ext cx="62121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Request From Company’s Management</a:t>
            </a:r>
            <a:endParaRPr sz="2500"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125" y="2380251"/>
            <a:ext cx="1619250" cy="17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38" y="2324550"/>
            <a:ext cx="42386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419100"/>
            <a:ext cx="71628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819150" y="998600"/>
            <a:ext cx="7505700" cy="3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700"/>
              <a:t>Follow-up: Which segment had the most increase in unique products in 2021 vs 2020? The final output contains these fields, segment product_count_2020 product_count_2021 difference</a:t>
            </a:r>
            <a:endParaRPr sz="17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31" name="Google Shape;231;p27"/>
          <p:cNvSpPr txBox="1"/>
          <p:nvPr>
            <p:ph type="title"/>
          </p:nvPr>
        </p:nvSpPr>
        <p:spPr>
          <a:xfrm>
            <a:off x="819150" y="298400"/>
            <a:ext cx="62121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Request From Company’s Management</a:t>
            </a:r>
            <a:endParaRPr sz="2500"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350" y="2078383"/>
            <a:ext cx="2990850" cy="21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1975" y="1723625"/>
            <a:ext cx="4585775" cy="19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3425" y="3652425"/>
            <a:ext cx="3362325" cy="12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8" y="193450"/>
            <a:ext cx="793432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819150" y="998600"/>
            <a:ext cx="7505700" cy="3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700"/>
              <a:t>Get the products that have the highest and lowest manufacturing costs. The final output should contain these fields, product_code product manufacturing_cost </a:t>
            </a:r>
            <a:endParaRPr sz="17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45" name="Google Shape;245;p29"/>
          <p:cNvSpPr txBox="1"/>
          <p:nvPr>
            <p:ph type="title"/>
          </p:nvPr>
        </p:nvSpPr>
        <p:spPr>
          <a:xfrm>
            <a:off x="819150" y="298400"/>
            <a:ext cx="62121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Request From Company’s Management</a:t>
            </a:r>
            <a:endParaRPr sz="2500"/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72125"/>
            <a:ext cx="451485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450" y="3710375"/>
            <a:ext cx="3654169" cy="7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819150" y="998600"/>
            <a:ext cx="7505700" cy="3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700"/>
              <a:t>Generate a report which contains the top 5 customers who received an average high pre_invoice_discount_pct for the fiscal year 2021 and in the Indian market. The final output contains these fields, customer_code customer average_discount_percentage</a:t>
            </a:r>
            <a:endParaRPr sz="17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53" name="Google Shape;253;p30"/>
          <p:cNvSpPr txBox="1"/>
          <p:nvPr>
            <p:ph type="title"/>
          </p:nvPr>
        </p:nvSpPr>
        <p:spPr>
          <a:xfrm>
            <a:off x="819150" y="298400"/>
            <a:ext cx="62121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Request From Company’s Management</a:t>
            </a:r>
            <a:endParaRPr sz="2500"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2311325"/>
            <a:ext cx="479107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0225" y="2448600"/>
            <a:ext cx="2775325" cy="13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75" y="343900"/>
            <a:ext cx="71628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578975" y="1053450"/>
            <a:ext cx="7688700" cy="32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Gilla Hardwares </a:t>
            </a:r>
            <a:r>
              <a:rPr lang="en" sz="1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(a fictional company) has established itself as a leading computer hardware manufacturer in India, with a strong presence in </a:t>
            </a:r>
            <a:r>
              <a:rPr b="1" lang="en" sz="1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26 </a:t>
            </a:r>
            <a:r>
              <a:rPr lang="en" sz="1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other countries as well.</a:t>
            </a:r>
            <a:endParaRPr sz="1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74</a:t>
            </a:r>
            <a:r>
              <a:rPr lang="en" sz="1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Customers all over the world</a:t>
            </a:r>
            <a:endParaRPr sz="1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73 </a:t>
            </a:r>
            <a:r>
              <a:rPr lang="en" sz="1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products under company’s Brand</a:t>
            </a:r>
            <a:endParaRPr sz="1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major divisions (Networking &amp; Storage, PC, Peripherals &amp; Accessories)</a:t>
            </a:r>
            <a:endParaRPr sz="1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428525" y="38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Company	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819150" y="998600"/>
            <a:ext cx="7505700" cy="3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700"/>
              <a:t>Get the complete report of the Gross sales amount for the customer “Atliq Exclusive” for each month. This analysis helps to get an idea of low and high-performing months and take strategic decisions. The final report contains these columns: Month Year Gross sales Amount </a:t>
            </a:r>
            <a:endParaRPr sz="17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66" name="Google Shape;266;p32"/>
          <p:cNvSpPr txBox="1"/>
          <p:nvPr>
            <p:ph type="title"/>
          </p:nvPr>
        </p:nvSpPr>
        <p:spPr>
          <a:xfrm>
            <a:off x="819150" y="298400"/>
            <a:ext cx="62121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Request From Company’s Management</a:t>
            </a:r>
            <a:endParaRPr sz="2500"/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88" y="2362713"/>
            <a:ext cx="496252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3688" y="2294100"/>
            <a:ext cx="23145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5275" y="3777600"/>
            <a:ext cx="923925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8" y="273575"/>
            <a:ext cx="7591425" cy="47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idx="1" type="body"/>
          </p:nvPr>
        </p:nvSpPr>
        <p:spPr>
          <a:xfrm>
            <a:off x="819150" y="998600"/>
            <a:ext cx="7505700" cy="3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700"/>
              <a:t>In which quarter of 2020, got the maximum total_sold_quantity? The final output contains these fields sorted by the total_sold_quantity, Quarter total_sold_quantity</a:t>
            </a:r>
            <a:endParaRPr sz="17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819150" y="298400"/>
            <a:ext cx="62121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Request From Company’s Management</a:t>
            </a:r>
            <a:endParaRPr sz="2500"/>
          </a:p>
        </p:txBody>
      </p:sp>
      <p:pic>
        <p:nvPicPr>
          <p:cNvPr id="281" name="Google Shape;2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1739225"/>
            <a:ext cx="675322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613" y="2571750"/>
            <a:ext cx="16668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480675"/>
            <a:ext cx="71628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idx="1" type="body"/>
          </p:nvPr>
        </p:nvSpPr>
        <p:spPr>
          <a:xfrm>
            <a:off x="819150" y="998600"/>
            <a:ext cx="7505700" cy="3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700"/>
              <a:t>Which channel helped to bring more gross sales in the fiscal year 2021 and the percentage of contribution? The final output contains these fields, channel gross_sales_mln percentage </a:t>
            </a:r>
            <a:endParaRPr sz="17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93" name="Google Shape;293;p36"/>
          <p:cNvSpPr txBox="1"/>
          <p:nvPr>
            <p:ph type="title"/>
          </p:nvPr>
        </p:nvSpPr>
        <p:spPr>
          <a:xfrm>
            <a:off x="819150" y="298400"/>
            <a:ext cx="62121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Request From Company’s Management</a:t>
            </a:r>
            <a:endParaRPr sz="2500"/>
          </a:p>
        </p:txBody>
      </p:sp>
      <p:pic>
        <p:nvPicPr>
          <p:cNvPr id="294" name="Google Shape;2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25" y="1977575"/>
            <a:ext cx="6790225" cy="20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4238" y="2196013"/>
            <a:ext cx="23526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419100"/>
            <a:ext cx="71628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819150" y="998600"/>
            <a:ext cx="7505700" cy="3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700"/>
              <a:t>Get the Top 3 products in each division that have a high total_sold_quantity in the fiscal_year 2021? The final output contains these fields, division product_code product, total_sold_quantity rank_order</a:t>
            </a:r>
            <a:endParaRPr sz="17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06" name="Google Shape;306;p38"/>
          <p:cNvSpPr txBox="1"/>
          <p:nvPr>
            <p:ph type="title"/>
          </p:nvPr>
        </p:nvSpPr>
        <p:spPr>
          <a:xfrm>
            <a:off x="819150" y="298400"/>
            <a:ext cx="62121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Request From Company’s Management</a:t>
            </a:r>
            <a:endParaRPr sz="2500"/>
          </a:p>
        </p:txBody>
      </p:sp>
      <p:pic>
        <p:nvPicPr>
          <p:cNvPr id="307" name="Google Shape;3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513" y="2028838"/>
            <a:ext cx="7038975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375" y="3117925"/>
            <a:ext cx="38365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0925" y="4327600"/>
            <a:ext cx="923925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315" name="Google Shape;315;p3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 -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http://www.linkedin.com/in/ingnikhilgill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Portfolio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https://sites.google.com/view/nikhilgill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GitHub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https://github.com/nikhilgill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578975" y="1272200"/>
            <a:ext cx="7688700" cy="25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31022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1310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Company’s management wants </a:t>
            </a:r>
            <a:r>
              <a:rPr lang="en" sz="2000">
                <a:solidFill>
                  <a:srgbClr val="1310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insights to make quick and smart data-informed decisions</a:t>
            </a:r>
            <a:endParaRPr sz="2000">
              <a:solidFill>
                <a:srgbClr val="1310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31022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1310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Company wants to expand their data analytics team by adding several junior data analysts. </a:t>
            </a:r>
            <a:endParaRPr sz="2000">
              <a:solidFill>
                <a:srgbClr val="1310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31022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1310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Their data analytics director wanted to hire someone who is good at both tech and soft skills.</a:t>
            </a:r>
            <a:endParaRPr sz="28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5"/>
          <p:cNvSpPr txBox="1"/>
          <p:nvPr>
            <p:ph type="title"/>
          </p:nvPr>
        </p:nvSpPr>
        <p:spPr>
          <a:xfrm>
            <a:off x="428525" y="38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Company’s Objectives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727650" y="1189900"/>
            <a:ext cx="7688700" cy="31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Company’s Data is stored in 6 tables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dim_customer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dim_product 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fact_gross_price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Fact_manufacturing_cost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fact_pre_invoice_deductions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fact_sales_monthly</a:t>
            </a:r>
            <a:endParaRPr sz="2100"/>
          </a:p>
        </p:txBody>
      </p:sp>
      <p:sp>
        <p:nvSpPr>
          <p:cNvPr id="147" name="Google Shape;147;p16"/>
          <p:cNvSpPr txBox="1"/>
          <p:nvPr>
            <p:ph type="title"/>
          </p:nvPr>
        </p:nvSpPr>
        <p:spPr>
          <a:xfrm>
            <a:off x="565300" y="449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	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975" y="1791825"/>
            <a:ext cx="3145375" cy="22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729450" y="957575"/>
            <a:ext cx="7688700" cy="3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im_customer    (7 columns, 209 rows)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54" name="Google Shape;154;p17"/>
          <p:cNvSpPr txBox="1"/>
          <p:nvPr>
            <p:ph type="title"/>
          </p:nvPr>
        </p:nvSpPr>
        <p:spPr>
          <a:xfrm>
            <a:off x="592650" y="36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 in tables	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000" y="1582925"/>
            <a:ext cx="7236574" cy="28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3600" y="4500575"/>
            <a:ext cx="1940975" cy="3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729450" y="957575"/>
            <a:ext cx="7688700" cy="3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im_product    (6 columns, 397 rows)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62" name="Google Shape;162;p18"/>
          <p:cNvSpPr txBox="1"/>
          <p:nvPr>
            <p:ph type="title"/>
          </p:nvPr>
        </p:nvSpPr>
        <p:spPr>
          <a:xfrm>
            <a:off x="455875" y="340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 in tables	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73" y="1610299"/>
            <a:ext cx="8274653" cy="28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3750" y="4486875"/>
            <a:ext cx="1822050" cy="3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729450" y="930200"/>
            <a:ext cx="7688700" cy="3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fact_gross_price</a:t>
            </a: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(3 columns, 579 rows)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70" name="Google Shape;170;p19"/>
          <p:cNvSpPr txBox="1"/>
          <p:nvPr>
            <p:ph type="title"/>
          </p:nvPr>
        </p:nvSpPr>
        <p:spPr>
          <a:xfrm>
            <a:off x="442200" y="32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 in tables	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450" y="1498563"/>
            <a:ext cx="3333750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8500" y="3853725"/>
            <a:ext cx="1965593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729450" y="902850"/>
            <a:ext cx="7688700" cy="3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fact_manufacturing_cost (3 columns, 579 rows)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78" name="Google Shape;178;p20"/>
          <p:cNvSpPr txBox="1"/>
          <p:nvPr>
            <p:ph type="title"/>
          </p:nvPr>
        </p:nvSpPr>
        <p:spPr>
          <a:xfrm>
            <a:off x="428500" y="299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 in tables	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213" y="1451550"/>
            <a:ext cx="3971925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8500" y="3853725"/>
            <a:ext cx="1965593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729450" y="943875"/>
            <a:ext cx="7688700" cy="3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fact_pre_invoice_deductions (3 columns, 418 rows)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86" name="Google Shape;186;p21"/>
          <p:cNvSpPr txBox="1"/>
          <p:nvPr>
            <p:ph type="title"/>
          </p:nvPr>
        </p:nvSpPr>
        <p:spPr>
          <a:xfrm>
            <a:off x="442200" y="326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 in tables	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550" y="1502738"/>
            <a:ext cx="4552950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550" y="3967050"/>
            <a:ext cx="1823500" cy="4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