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304" r:id="rId5"/>
    <p:sldId id="305" r:id="rId6"/>
    <p:sldId id="306" r:id="rId7"/>
    <p:sldId id="307" r:id="rId8"/>
    <p:sldId id="261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308" r:id="rId20"/>
    <p:sldId id="277" r:id="rId21"/>
    <p:sldId id="309" r:id="rId22"/>
    <p:sldId id="310" r:id="rId23"/>
    <p:sldId id="280" r:id="rId24"/>
    <p:sldId id="279" r:id="rId25"/>
    <p:sldId id="278" r:id="rId26"/>
    <p:sldId id="311" r:id="rId27"/>
    <p:sldId id="284" r:id="rId28"/>
    <p:sldId id="285" r:id="rId29"/>
    <p:sldId id="312" r:id="rId30"/>
    <p:sldId id="313" r:id="rId31"/>
    <p:sldId id="287" r:id="rId32"/>
    <p:sldId id="288" r:id="rId33"/>
    <p:sldId id="314" r:id="rId34"/>
    <p:sldId id="315" r:id="rId35"/>
    <p:sldId id="300" r:id="rId36"/>
    <p:sldId id="316" r:id="rId37"/>
    <p:sldId id="317" r:id="rId38"/>
    <p:sldId id="292" r:id="rId39"/>
    <p:sldId id="293" r:id="rId40"/>
    <p:sldId id="294" r:id="rId41"/>
    <p:sldId id="296" r:id="rId42"/>
    <p:sldId id="297" r:id="rId43"/>
    <p:sldId id="298" r:id="rId44"/>
    <p:sldId id="303" r:id="rId4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FD23-E53D-4993-A889-BB11831F36A1}" type="datetimeFigureOut">
              <a:rPr lang="en-IN" smtClean="0"/>
              <a:pPr/>
              <a:t>12-02-2023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41B7A-12CD-4DA3-B603-9DB05D0C85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08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41B7A-12CD-4DA3-B603-9DB05D0C85C7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174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41B7A-12CD-4DA3-B603-9DB05D0C85C7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867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41B7A-12CD-4DA3-B603-9DB05D0C85C7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35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41B7A-12CD-4DA3-B603-9DB05D0C85C7}" type="slidenum">
              <a:rPr lang="en-IN" smtClean="0"/>
              <a:pPr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378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41B7A-12CD-4DA3-B603-9DB05D0C85C7}" type="slidenum">
              <a:rPr lang="en-IN" smtClean="0"/>
              <a:pPr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768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239"/>
            <a:ext cx="9143999" cy="10261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6928" y="0"/>
            <a:ext cx="4737070" cy="59983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90762" cy="102006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880" y="52959"/>
            <a:ext cx="9145642" cy="9008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4230" y="109169"/>
            <a:ext cx="5955538" cy="953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0994" y="2182628"/>
            <a:ext cx="8095615" cy="281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80" y="0"/>
            <a:ext cx="9145905" cy="6858000"/>
            <a:chOff x="-880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39"/>
              <a:ext cx="9143999" cy="1026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6928" y="0"/>
              <a:ext cx="4737070" cy="59983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90762" cy="10200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80" y="52959"/>
              <a:ext cx="9145642" cy="900811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76655" y="2493010"/>
            <a:ext cx="7793990" cy="1164590"/>
            <a:chOff x="676655" y="829055"/>
            <a:chExt cx="7793990" cy="1164590"/>
          </a:xfrm>
        </p:grpSpPr>
        <p:sp>
          <p:nvSpPr>
            <p:cNvPr id="9" name="object 9"/>
            <p:cNvSpPr/>
            <p:nvPr/>
          </p:nvSpPr>
          <p:spPr>
            <a:xfrm>
              <a:off x="687323" y="839723"/>
              <a:ext cx="7772400" cy="1143000"/>
            </a:xfrm>
            <a:custGeom>
              <a:avLst/>
              <a:gdLst/>
              <a:ahLst/>
              <a:cxnLst/>
              <a:rect l="l" t="t" r="r" b="b"/>
              <a:pathLst>
                <a:path w="7772400" h="1143000">
                  <a:moveTo>
                    <a:pt x="0" y="1143000"/>
                  </a:moveTo>
                  <a:lnTo>
                    <a:pt x="7772400" y="11430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213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191" y="1292351"/>
              <a:ext cx="7657973" cy="6811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161" y="816673"/>
            <a:ext cx="8924925" cy="5819140"/>
            <a:chOff x="149161" y="816673"/>
            <a:chExt cx="8924925" cy="5819140"/>
          </a:xfrm>
        </p:grpSpPr>
        <p:sp>
          <p:nvSpPr>
            <p:cNvPr id="3" name="object 3"/>
            <p:cNvSpPr/>
            <p:nvPr/>
          </p:nvSpPr>
          <p:spPr>
            <a:xfrm>
              <a:off x="153923" y="821436"/>
              <a:ext cx="8915400" cy="5809615"/>
            </a:xfrm>
            <a:custGeom>
              <a:avLst/>
              <a:gdLst/>
              <a:ahLst/>
              <a:cxnLst/>
              <a:rect l="l" t="t" r="r" b="b"/>
              <a:pathLst>
                <a:path w="8915400" h="5809615">
                  <a:moveTo>
                    <a:pt x="8915400" y="0"/>
                  </a:moveTo>
                  <a:lnTo>
                    <a:pt x="0" y="0"/>
                  </a:lnTo>
                  <a:lnTo>
                    <a:pt x="0" y="5809488"/>
                  </a:lnTo>
                  <a:lnTo>
                    <a:pt x="8915400" y="5809488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923" y="821436"/>
              <a:ext cx="8915400" cy="5809615"/>
            </a:xfrm>
            <a:custGeom>
              <a:avLst/>
              <a:gdLst/>
              <a:ahLst/>
              <a:cxnLst/>
              <a:rect l="l" t="t" r="r" b="b"/>
              <a:pathLst>
                <a:path w="8915400" h="5809615">
                  <a:moveTo>
                    <a:pt x="0" y="5809488"/>
                  </a:moveTo>
                  <a:lnTo>
                    <a:pt x="8915400" y="5809488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58094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31140" y="848550"/>
            <a:ext cx="8731250" cy="3134995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48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spc="-5" dirty="0">
                <a:solidFill>
                  <a:srgbClr val="0033CC"/>
                </a:solidFill>
                <a:latin typeface="Constantia"/>
                <a:cs typeface="Constantia"/>
              </a:rPr>
              <a:t>State</a:t>
            </a:r>
            <a:r>
              <a:rPr sz="2200" b="1" spc="-8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–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A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state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desc.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specifies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location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of</a:t>
            </a:r>
            <a:r>
              <a:rPr sz="2200" spc="6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8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tiles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&amp;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blank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space</a:t>
            </a:r>
            <a:endParaRPr sz="22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390"/>
              </a:spcBef>
              <a:buClr>
                <a:srgbClr val="0AD0D9"/>
              </a:buClr>
              <a:buSzPct val="95454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dirty="0">
                <a:solidFill>
                  <a:srgbClr val="0033CC"/>
                </a:solidFill>
                <a:latin typeface="Constantia"/>
                <a:cs typeface="Constantia"/>
              </a:rPr>
              <a:t>Initial</a:t>
            </a:r>
            <a:r>
              <a:rPr sz="2200" b="1" spc="-5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0033CC"/>
                </a:solidFill>
                <a:latin typeface="Constantia"/>
                <a:cs typeface="Constantia"/>
              </a:rPr>
              <a:t>State</a:t>
            </a:r>
            <a:r>
              <a:rPr sz="2200" b="1" spc="-7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–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Any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state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can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be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initial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state</a:t>
            </a:r>
            <a:endParaRPr sz="22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39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dirty="0">
                <a:solidFill>
                  <a:srgbClr val="0033CC"/>
                </a:solidFill>
                <a:latin typeface="Constantia"/>
                <a:cs typeface="Constantia"/>
              </a:rPr>
              <a:t>Actions</a:t>
            </a:r>
            <a:r>
              <a:rPr sz="2200" b="1" spc="-4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0033CC"/>
                </a:solidFill>
                <a:latin typeface="Constantia"/>
                <a:cs typeface="Constantia"/>
              </a:rPr>
              <a:t>– </a:t>
            </a:r>
            <a:r>
              <a:rPr sz="2200" spc="-15" dirty="0">
                <a:latin typeface="Constantia"/>
                <a:cs typeface="Constantia"/>
              </a:rPr>
              <a:t>Movement</a:t>
            </a:r>
            <a:r>
              <a:rPr sz="2200" spc="-17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of</a:t>
            </a:r>
            <a:r>
              <a:rPr sz="2200" spc="-5" dirty="0">
                <a:latin typeface="Constantia"/>
                <a:cs typeface="Constantia"/>
              </a:rPr>
              <a:t> the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blank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space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i="1" dirty="0">
                <a:solidFill>
                  <a:srgbClr val="008000"/>
                </a:solidFill>
                <a:latin typeface="Constantia"/>
                <a:cs typeface="Constantia"/>
              </a:rPr>
              <a:t>Left,</a:t>
            </a:r>
            <a:r>
              <a:rPr sz="2200" i="1" spc="-2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sz="2200" i="1" spc="-5" dirty="0">
                <a:solidFill>
                  <a:srgbClr val="008000"/>
                </a:solidFill>
                <a:latin typeface="Constantia"/>
                <a:cs typeface="Constantia"/>
              </a:rPr>
              <a:t>Right,</a:t>
            </a:r>
            <a:r>
              <a:rPr sz="2200" i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sz="2200" i="1" spc="-25" dirty="0">
                <a:solidFill>
                  <a:srgbClr val="008000"/>
                </a:solidFill>
                <a:latin typeface="Constantia"/>
                <a:cs typeface="Constantia"/>
              </a:rPr>
              <a:t>Up</a:t>
            </a:r>
            <a:r>
              <a:rPr sz="2200" i="1" spc="5" dirty="0">
                <a:solidFill>
                  <a:srgbClr val="008000"/>
                </a:solidFill>
                <a:latin typeface="Constantia"/>
                <a:cs typeface="Constantia"/>
              </a:rPr>
              <a:t> &amp; </a:t>
            </a:r>
            <a:r>
              <a:rPr sz="2200" i="1" spc="-10" dirty="0">
                <a:solidFill>
                  <a:srgbClr val="008000"/>
                </a:solidFill>
                <a:latin typeface="Constantia"/>
                <a:cs typeface="Constantia"/>
              </a:rPr>
              <a:t>Down</a:t>
            </a:r>
            <a:endParaRPr sz="22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39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spc="-15" dirty="0">
                <a:solidFill>
                  <a:srgbClr val="0033CC"/>
                </a:solidFill>
                <a:latin typeface="Constantia"/>
                <a:cs typeface="Constantia"/>
              </a:rPr>
              <a:t>Transitions</a:t>
            </a:r>
            <a:r>
              <a:rPr sz="2200" spc="-15" dirty="0">
                <a:solidFill>
                  <a:srgbClr val="0033CC"/>
                </a:solidFill>
                <a:latin typeface="Constantia"/>
                <a:cs typeface="Constantia"/>
              </a:rPr>
              <a:t>–</a:t>
            </a:r>
            <a:r>
              <a:rPr sz="2200" spc="-7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For</a:t>
            </a:r>
            <a:r>
              <a:rPr sz="2200" spc="-16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given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state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&amp;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action,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this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returns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resulting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state</a:t>
            </a:r>
            <a:endParaRPr sz="22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39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spc="-5" dirty="0">
                <a:solidFill>
                  <a:srgbClr val="0033CC"/>
                </a:solidFill>
                <a:latin typeface="Constantia"/>
                <a:cs typeface="Constantia"/>
              </a:rPr>
              <a:t>Goal</a:t>
            </a:r>
            <a:r>
              <a:rPr sz="2200" b="1" spc="-5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200" b="1" spc="-50" dirty="0">
                <a:solidFill>
                  <a:srgbClr val="0033CC"/>
                </a:solidFill>
                <a:latin typeface="Constantia"/>
                <a:cs typeface="Constantia"/>
              </a:rPr>
              <a:t>Test</a:t>
            </a:r>
            <a:r>
              <a:rPr sz="2200" b="1" spc="-7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100" spc="5" dirty="0">
                <a:solidFill>
                  <a:srgbClr val="0033CC"/>
                </a:solidFill>
                <a:latin typeface="Constantia"/>
                <a:cs typeface="Constantia"/>
              </a:rPr>
              <a:t>– </a:t>
            </a:r>
            <a:r>
              <a:rPr sz="2100" dirty="0">
                <a:latin typeface="Constantia"/>
                <a:cs typeface="Constantia"/>
              </a:rPr>
              <a:t>Checks</a:t>
            </a:r>
            <a:r>
              <a:rPr sz="2100" spc="-8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if</a:t>
            </a:r>
            <a:r>
              <a:rPr sz="2100" spc="2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the</a:t>
            </a:r>
            <a:r>
              <a:rPr sz="2100" spc="-13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resulting</a:t>
            </a:r>
            <a:r>
              <a:rPr sz="2100" spc="-12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state</a:t>
            </a:r>
            <a:r>
              <a:rPr sz="2100" spc="-9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matches</a:t>
            </a:r>
            <a:r>
              <a:rPr sz="2100" spc="-14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goal</a:t>
            </a:r>
            <a:r>
              <a:rPr sz="2100" spc="-7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state</a:t>
            </a:r>
            <a:r>
              <a:rPr sz="2100" spc="-14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given</a:t>
            </a:r>
            <a:r>
              <a:rPr sz="2100" spc="-10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below</a:t>
            </a:r>
            <a:endParaRPr sz="21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680"/>
              </a:spcBef>
              <a:buClr>
                <a:srgbClr val="0AD0D9"/>
              </a:buClr>
              <a:buSzPct val="95454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spc="-5" dirty="0">
                <a:solidFill>
                  <a:srgbClr val="0033CC"/>
                </a:solidFill>
                <a:latin typeface="Constantia"/>
                <a:cs typeface="Constantia"/>
              </a:rPr>
              <a:t>Path</a:t>
            </a:r>
            <a:r>
              <a:rPr sz="2200" b="1" spc="-6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0033CC"/>
                </a:solidFill>
                <a:latin typeface="Constantia"/>
                <a:cs typeface="Constantia"/>
              </a:rPr>
              <a:t>Cost</a:t>
            </a:r>
            <a:r>
              <a:rPr sz="2200" dirty="0">
                <a:solidFill>
                  <a:srgbClr val="0033CC"/>
                </a:solidFill>
                <a:latin typeface="Constantia"/>
                <a:cs typeface="Constantia"/>
              </a:rPr>
              <a:t>–</a:t>
            </a:r>
            <a:r>
              <a:rPr sz="2200" spc="-3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Each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step</a:t>
            </a:r>
            <a:r>
              <a:rPr sz="2200" spc="-14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costs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1</a:t>
            </a:r>
            <a:r>
              <a:rPr sz="2200" spc="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(Path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cost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is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‘no.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of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steps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in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path’)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5344" y="0"/>
            <a:ext cx="73113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0" spc="-10" dirty="0">
                <a:solidFill>
                  <a:srgbClr val="04607A"/>
                </a:solidFill>
                <a:latin typeface="Calibri"/>
                <a:cs typeface="Calibri"/>
              </a:rPr>
              <a:t>Example</a:t>
            </a:r>
            <a:r>
              <a:rPr sz="4600" b="0" spc="-6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600" b="0" spc="-10" dirty="0">
                <a:solidFill>
                  <a:srgbClr val="04607A"/>
                </a:solidFill>
                <a:latin typeface="Calibri"/>
                <a:cs typeface="Calibri"/>
              </a:rPr>
              <a:t>Problems</a:t>
            </a:r>
            <a:r>
              <a:rPr sz="4600" b="0" spc="-6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600" b="0" spc="5" dirty="0">
                <a:solidFill>
                  <a:srgbClr val="04607A"/>
                </a:solidFill>
                <a:latin typeface="Calibri"/>
                <a:cs typeface="Calibri"/>
              </a:rPr>
              <a:t>–</a:t>
            </a:r>
            <a:r>
              <a:rPr sz="4600" b="0" spc="-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800" dirty="0"/>
              <a:t>8</a:t>
            </a:r>
            <a:r>
              <a:rPr sz="4800" spc="-5" dirty="0"/>
              <a:t> </a:t>
            </a:r>
            <a:r>
              <a:rPr sz="4800" dirty="0"/>
              <a:t>-</a:t>
            </a:r>
            <a:r>
              <a:rPr sz="4800" spc="-15" dirty="0"/>
              <a:t> </a:t>
            </a:r>
            <a:r>
              <a:rPr sz="4800" spc="-5" dirty="0"/>
              <a:t>Puzzle</a:t>
            </a:r>
            <a:endParaRPr sz="4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97607" y="4407408"/>
            <a:ext cx="4063365" cy="2158365"/>
            <a:chOff x="2197607" y="4407408"/>
            <a:chExt cx="4063365" cy="2158365"/>
          </a:xfrm>
        </p:grpSpPr>
        <p:sp>
          <p:nvSpPr>
            <p:cNvPr id="8" name="object 8"/>
            <p:cNvSpPr/>
            <p:nvPr/>
          </p:nvSpPr>
          <p:spPr>
            <a:xfrm>
              <a:off x="2209799" y="4419600"/>
              <a:ext cx="4038600" cy="2133600"/>
            </a:xfrm>
            <a:custGeom>
              <a:avLst/>
              <a:gdLst/>
              <a:ahLst/>
              <a:cxnLst/>
              <a:rect l="l" t="t" r="r" b="b"/>
              <a:pathLst>
                <a:path w="4038600" h="2133600">
                  <a:moveTo>
                    <a:pt x="4038600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4038600" y="2133600"/>
                  </a:lnTo>
                  <a:lnTo>
                    <a:pt x="4038600" y="0"/>
                  </a:lnTo>
                  <a:close/>
                </a:path>
              </a:pathLst>
            </a:custGeom>
            <a:solidFill>
              <a:srgbClr val="DBE7B6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09799" y="4419600"/>
              <a:ext cx="4038600" cy="2133600"/>
            </a:xfrm>
            <a:custGeom>
              <a:avLst/>
              <a:gdLst/>
              <a:ahLst/>
              <a:cxnLst/>
              <a:rect l="l" t="t" r="r" b="b"/>
              <a:pathLst>
                <a:path w="4038600" h="2133600">
                  <a:moveTo>
                    <a:pt x="0" y="2133600"/>
                  </a:moveTo>
                  <a:lnTo>
                    <a:pt x="4038600" y="2133600"/>
                  </a:lnTo>
                  <a:lnTo>
                    <a:pt x="4038600" y="0"/>
                  </a:lnTo>
                  <a:lnTo>
                    <a:pt x="0" y="0"/>
                  </a:lnTo>
                  <a:lnTo>
                    <a:pt x="0" y="21336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5999" y="4477512"/>
              <a:ext cx="3965448" cy="19994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9055" y="328996"/>
            <a:ext cx="7538084" cy="6300470"/>
            <a:chOff x="829055" y="338327"/>
            <a:chExt cx="7538084" cy="63004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199" y="347471"/>
              <a:ext cx="7519416" cy="62819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33627" y="342899"/>
              <a:ext cx="7528559" cy="6291580"/>
            </a:xfrm>
            <a:custGeom>
              <a:avLst/>
              <a:gdLst/>
              <a:ahLst/>
              <a:cxnLst/>
              <a:rect l="l" t="t" r="r" b="b"/>
              <a:pathLst>
                <a:path w="7528559" h="6291580">
                  <a:moveTo>
                    <a:pt x="0" y="6291072"/>
                  </a:moveTo>
                  <a:lnTo>
                    <a:pt x="7528559" y="6291072"/>
                  </a:lnTo>
                  <a:lnTo>
                    <a:pt x="7528559" y="0"/>
                  </a:lnTo>
                  <a:lnTo>
                    <a:pt x="0" y="0"/>
                  </a:lnTo>
                  <a:lnTo>
                    <a:pt x="0" y="62910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9342" y="176225"/>
            <a:ext cx="492506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8-Queens</a:t>
            </a:r>
            <a:r>
              <a:rPr sz="5000" spc="-75" dirty="0"/>
              <a:t> </a:t>
            </a:r>
            <a:r>
              <a:rPr sz="5000" spc="-15" dirty="0"/>
              <a:t>problem</a:t>
            </a:r>
            <a:endParaRPr sz="5000"/>
          </a:p>
        </p:txBody>
      </p:sp>
      <p:grpSp>
        <p:nvGrpSpPr>
          <p:cNvPr id="3" name="object 3"/>
          <p:cNvGrpSpPr/>
          <p:nvPr/>
        </p:nvGrpSpPr>
        <p:grpSpPr>
          <a:xfrm>
            <a:off x="149161" y="1063561"/>
            <a:ext cx="8772525" cy="5495925"/>
            <a:chOff x="149161" y="1063561"/>
            <a:chExt cx="8772525" cy="5495925"/>
          </a:xfrm>
        </p:grpSpPr>
        <p:sp>
          <p:nvSpPr>
            <p:cNvPr id="4" name="object 4"/>
            <p:cNvSpPr/>
            <p:nvPr/>
          </p:nvSpPr>
          <p:spPr>
            <a:xfrm>
              <a:off x="153923" y="1068324"/>
              <a:ext cx="8763000" cy="5486400"/>
            </a:xfrm>
            <a:custGeom>
              <a:avLst/>
              <a:gdLst/>
              <a:ahLst/>
              <a:cxnLst/>
              <a:rect l="l" t="t" r="r" b="b"/>
              <a:pathLst>
                <a:path w="8763000" h="5486400">
                  <a:moveTo>
                    <a:pt x="8763000" y="0"/>
                  </a:moveTo>
                  <a:lnTo>
                    <a:pt x="0" y="0"/>
                  </a:lnTo>
                  <a:lnTo>
                    <a:pt x="0" y="5486400"/>
                  </a:lnTo>
                  <a:lnTo>
                    <a:pt x="8763000" y="5486400"/>
                  </a:lnTo>
                  <a:lnTo>
                    <a:pt x="8763000" y="0"/>
                  </a:lnTo>
                  <a:close/>
                </a:path>
              </a:pathLst>
            </a:custGeom>
            <a:solidFill>
              <a:srgbClr val="99CCFF">
                <a:alpha val="4117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923" y="1068324"/>
              <a:ext cx="8763000" cy="5486400"/>
            </a:xfrm>
            <a:custGeom>
              <a:avLst/>
              <a:gdLst/>
              <a:ahLst/>
              <a:cxnLst/>
              <a:rect l="l" t="t" r="r" b="b"/>
              <a:pathLst>
                <a:path w="8763000" h="5486400">
                  <a:moveTo>
                    <a:pt x="0" y="5486400"/>
                  </a:moveTo>
                  <a:lnTo>
                    <a:pt x="8763000" y="5486400"/>
                  </a:lnTo>
                  <a:lnTo>
                    <a:pt x="8763000" y="0"/>
                  </a:lnTo>
                  <a:lnTo>
                    <a:pt x="0" y="0"/>
                  </a:lnTo>
                  <a:lnTo>
                    <a:pt x="0" y="5486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8600" y="1219200"/>
            <a:ext cx="8077200" cy="1081706"/>
          </a:xfrm>
          <a:prstGeom prst="rect">
            <a:avLst/>
          </a:prstGeom>
          <a:solidFill>
            <a:srgbClr val="FFC000">
              <a:alpha val="12940"/>
            </a:srgbClr>
          </a:solidFill>
          <a:ln w="24384">
            <a:solidFill>
              <a:srgbClr val="085091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515"/>
              </a:spcBef>
            </a:pPr>
            <a:r>
              <a:rPr sz="2200" b="1" dirty="0">
                <a:latin typeface="Constantia"/>
                <a:cs typeface="Constantia"/>
              </a:rPr>
              <a:t>Placing</a:t>
            </a:r>
            <a:r>
              <a:rPr sz="2200" b="1" spc="-50" dirty="0">
                <a:latin typeface="Constantia"/>
                <a:cs typeface="Constantia"/>
              </a:rPr>
              <a:t> </a:t>
            </a:r>
            <a:r>
              <a:rPr sz="2200" b="1" spc="5" dirty="0">
                <a:latin typeface="Constantia"/>
                <a:cs typeface="Constantia"/>
              </a:rPr>
              <a:t>8</a:t>
            </a:r>
            <a:r>
              <a:rPr sz="2200" b="1" spc="-45" dirty="0">
                <a:latin typeface="Constantia"/>
                <a:cs typeface="Constantia"/>
              </a:rPr>
              <a:t> </a:t>
            </a:r>
            <a:r>
              <a:rPr sz="2200" b="1" dirty="0">
                <a:latin typeface="Constantia"/>
                <a:cs typeface="Constantia"/>
              </a:rPr>
              <a:t>queens</a:t>
            </a:r>
            <a:r>
              <a:rPr sz="2200" b="1" spc="-114" dirty="0">
                <a:latin typeface="Constantia"/>
                <a:cs typeface="Constantia"/>
              </a:rPr>
              <a:t> </a:t>
            </a:r>
            <a:r>
              <a:rPr sz="2200" b="1" spc="5" dirty="0">
                <a:latin typeface="Constantia"/>
                <a:cs typeface="Constantia"/>
              </a:rPr>
              <a:t>on</a:t>
            </a:r>
            <a:r>
              <a:rPr sz="2200" b="1" spc="-95" dirty="0">
                <a:latin typeface="Constantia"/>
                <a:cs typeface="Constantia"/>
              </a:rPr>
              <a:t> </a:t>
            </a:r>
            <a:r>
              <a:rPr sz="2200" b="1" spc="5" dirty="0">
                <a:latin typeface="Constantia"/>
                <a:cs typeface="Constantia"/>
              </a:rPr>
              <a:t>a</a:t>
            </a:r>
            <a:r>
              <a:rPr sz="2200" b="1" spc="-130" dirty="0">
                <a:latin typeface="Constantia"/>
                <a:cs typeface="Constantia"/>
              </a:rPr>
              <a:t> </a:t>
            </a:r>
            <a:r>
              <a:rPr sz="2200" b="1" dirty="0">
                <a:latin typeface="Constantia"/>
                <a:cs typeface="Constantia"/>
              </a:rPr>
              <a:t>chess</a:t>
            </a:r>
            <a:r>
              <a:rPr sz="2200" b="1" spc="-95" dirty="0">
                <a:latin typeface="Constantia"/>
                <a:cs typeface="Constantia"/>
              </a:rPr>
              <a:t> </a:t>
            </a:r>
            <a:r>
              <a:rPr sz="2200" b="1" spc="-5" dirty="0">
                <a:latin typeface="Constantia"/>
                <a:cs typeface="Constantia"/>
              </a:rPr>
              <a:t>board,</a:t>
            </a:r>
            <a:r>
              <a:rPr sz="2200" b="1" spc="-80" dirty="0">
                <a:latin typeface="Constantia"/>
                <a:cs typeface="Constantia"/>
              </a:rPr>
              <a:t> </a:t>
            </a:r>
            <a:r>
              <a:rPr sz="2200" b="1" spc="5" dirty="0">
                <a:latin typeface="Constantia"/>
                <a:cs typeface="Constantia"/>
              </a:rPr>
              <a:t>so</a:t>
            </a:r>
            <a:r>
              <a:rPr sz="2200" b="1" spc="-105" dirty="0">
                <a:latin typeface="Constantia"/>
                <a:cs typeface="Constantia"/>
              </a:rPr>
              <a:t> </a:t>
            </a:r>
            <a:r>
              <a:rPr sz="2200" b="1" dirty="0">
                <a:latin typeface="Constantia"/>
                <a:cs typeface="Constantia"/>
              </a:rPr>
              <a:t>that</a:t>
            </a:r>
            <a:r>
              <a:rPr sz="2200" b="1" spc="-40" dirty="0">
                <a:latin typeface="Constantia"/>
                <a:cs typeface="Constantia"/>
              </a:rPr>
              <a:t> </a:t>
            </a:r>
            <a:r>
              <a:rPr sz="2200" b="1" spc="5" dirty="0">
                <a:latin typeface="Constantia"/>
                <a:cs typeface="Constantia"/>
              </a:rPr>
              <a:t>none</a:t>
            </a:r>
            <a:r>
              <a:rPr sz="2200" b="1" spc="-135" dirty="0">
                <a:latin typeface="Constantia"/>
                <a:cs typeface="Constantia"/>
              </a:rPr>
              <a:t> </a:t>
            </a:r>
            <a:r>
              <a:rPr sz="2200" b="1" spc="-5" dirty="0">
                <a:latin typeface="Constantia"/>
                <a:cs typeface="Constantia"/>
              </a:rPr>
              <a:t>attacks</a:t>
            </a:r>
            <a:r>
              <a:rPr sz="2200" b="1" spc="-120" dirty="0">
                <a:latin typeface="Constantia"/>
                <a:cs typeface="Constantia"/>
              </a:rPr>
              <a:t> </a:t>
            </a:r>
            <a:r>
              <a:rPr sz="2200" b="1" spc="5" dirty="0">
                <a:latin typeface="Constantia"/>
                <a:cs typeface="Constantia"/>
              </a:rPr>
              <a:t>the</a:t>
            </a:r>
            <a:r>
              <a:rPr sz="2200" b="1" spc="-105" dirty="0">
                <a:latin typeface="Constantia"/>
                <a:cs typeface="Constantia"/>
              </a:rPr>
              <a:t> </a:t>
            </a:r>
            <a:r>
              <a:rPr sz="2200" b="1" dirty="0">
                <a:latin typeface="Constantia"/>
                <a:cs typeface="Constantia"/>
              </a:rPr>
              <a:t>other</a:t>
            </a:r>
            <a:r>
              <a:rPr lang="en-US" sz="2200" b="1" dirty="0">
                <a:latin typeface="Constantia"/>
                <a:cs typeface="Constantia"/>
              </a:rPr>
              <a:t>. A queen attacks other queen in the same row, column or diagonals.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1825828"/>
            <a:ext cx="6510655" cy="3639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1295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689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spc="-5" dirty="0">
                <a:solidFill>
                  <a:srgbClr val="0000FF"/>
                </a:solidFill>
                <a:latin typeface="Constantia"/>
                <a:cs typeface="Constantia"/>
              </a:rPr>
              <a:t>State</a:t>
            </a:r>
            <a:r>
              <a:rPr sz="2200" b="1" spc="-1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-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Any</a:t>
            </a:r>
            <a:r>
              <a:rPr sz="2200" spc="-15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arrangement</a:t>
            </a:r>
            <a:r>
              <a:rPr sz="2200" spc="-18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of</a:t>
            </a:r>
            <a:r>
              <a:rPr sz="2200" spc="15" dirty="0">
                <a:latin typeface="Constantia"/>
                <a:cs typeface="Constantia"/>
              </a:rPr>
              <a:t> </a:t>
            </a:r>
            <a:r>
              <a:rPr lang="en-US" sz="2200" b="1" spc="5" dirty="0">
                <a:solidFill>
                  <a:srgbClr val="FF0000"/>
                </a:solidFill>
                <a:latin typeface="Constantia"/>
                <a:cs typeface="Constantia"/>
              </a:rPr>
              <a:t>1</a:t>
            </a:r>
            <a:r>
              <a:rPr sz="2200" b="1" spc="-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onstantia"/>
                <a:cs typeface="Constantia"/>
              </a:rPr>
              <a:t>to</a:t>
            </a:r>
            <a:r>
              <a:rPr sz="2200" b="1" spc="-10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b="1" spc="5" dirty="0">
                <a:solidFill>
                  <a:srgbClr val="FF0000"/>
                </a:solidFill>
                <a:latin typeface="Constantia"/>
                <a:cs typeface="Constantia"/>
              </a:rPr>
              <a:t>8</a:t>
            </a:r>
            <a:r>
              <a:rPr sz="2200" b="1" spc="-5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onstantia"/>
                <a:cs typeface="Constantia"/>
              </a:rPr>
              <a:t>queens</a:t>
            </a:r>
            <a:r>
              <a:rPr sz="2200" b="1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on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board</a:t>
            </a:r>
            <a:endParaRPr sz="2200" dirty="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68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dirty="0">
                <a:solidFill>
                  <a:srgbClr val="0000FF"/>
                </a:solidFill>
                <a:latin typeface="Constantia"/>
                <a:cs typeface="Constantia"/>
              </a:rPr>
              <a:t>Initial</a:t>
            </a:r>
            <a:r>
              <a:rPr sz="2200" b="1" spc="-5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onstantia"/>
                <a:cs typeface="Constantia"/>
              </a:rPr>
              <a:t>State</a:t>
            </a:r>
            <a:r>
              <a:rPr sz="2200" b="1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– </a:t>
            </a:r>
            <a:r>
              <a:rPr sz="2200" b="1" spc="-5" dirty="0">
                <a:solidFill>
                  <a:srgbClr val="FF0000"/>
                </a:solidFill>
                <a:latin typeface="Constantia"/>
                <a:cs typeface="Constantia"/>
              </a:rPr>
              <a:t>No</a:t>
            </a:r>
            <a:r>
              <a:rPr sz="2200" b="1" spc="-1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onstantia"/>
                <a:cs typeface="Constantia"/>
              </a:rPr>
              <a:t>queen</a:t>
            </a:r>
            <a:r>
              <a:rPr sz="2200" b="1" spc="-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on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board</a:t>
            </a:r>
            <a:endParaRPr sz="2200" dirty="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68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spc="-10" dirty="0">
                <a:solidFill>
                  <a:srgbClr val="0000FF"/>
                </a:solidFill>
                <a:latin typeface="Constantia"/>
                <a:cs typeface="Constantia"/>
              </a:rPr>
              <a:t>A</a:t>
            </a:r>
            <a:r>
              <a:rPr sz="2200" b="1" spc="5" dirty="0">
                <a:solidFill>
                  <a:srgbClr val="0000FF"/>
                </a:solidFill>
                <a:latin typeface="Constantia"/>
                <a:cs typeface="Constantia"/>
              </a:rPr>
              <a:t>c</a:t>
            </a:r>
            <a:r>
              <a:rPr sz="2200" b="1" dirty="0">
                <a:solidFill>
                  <a:srgbClr val="0000FF"/>
                </a:solidFill>
                <a:latin typeface="Constantia"/>
                <a:cs typeface="Constantia"/>
              </a:rPr>
              <a:t>t</a:t>
            </a:r>
            <a:r>
              <a:rPr sz="2200" b="1" spc="10" dirty="0">
                <a:solidFill>
                  <a:srgbClr val="0000FF"/>
                </a:solidFill>
                <a:latin typeface="Constantia"/>
                <a:cs typeface="Constantia"/>
              </a:rPr>
              <a:t>i</a:t>
            </a:r>
            <a:r>
              <a:rPr sz="2200" b="1" dirty="0">
                <a:solidFill>
                  <a:srgbClr val="0000FF"/>
                </a:solidFill>
                <a:latin typeface="Constantia"/>
                <a:cs typeface="Constantia"/>
              </a:rPr>
              <a:t>ons</a:t>
            </a:r>
            <a:r>
              <a:rPr sz="2200" b="1" spc="-4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0000FF"/>
                </a:solidFill>
                <a:latin typeface="Constantia"/>
                <a:cs typeface="Constantia"/>
              </a:rPr>
              <a:t>-</a:t>
            </a:r>
            <a:r>
              <a:rPr sz="2200" spc="-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200" b="1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200" b="1" spc="5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200" b="1" spc="-7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200" b="1" spc="-1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b="1" spc="5" dirty="0">
                <a:solidFill>
                  <a:srgbClr val="FF0000"/>
                </a:solidFill>
                <a:latin typeface="Constantia"/>
                <a:cs typeface="Constantia"/>
              </a:rPr>
              <a:t>qu</a:t>
            </a:r>
            <a:r>
              <a:rPr sz="2200" b="1" spc="-15" dirty="0">
                <a:solidFill>
                  <a:srgbClr val="FF0000"/>
                </a:solidFill>
                <a:latin typeface="Constantia"/>
                <a:cs typeface="Constantia"/>
              </a:rPr>
              <a:t>ee</a:t>
            </a:r>
            <a:r>
              <a:rPr sz="2200" b="1" spc="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200" b="1" spc="-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spc="-40" dirty="0">
                <a:latin typeface="Constantia"/>
                <a:cs typeface="Constantia"/>
              </a:rPr>
              <a:t>t</a:t>
            </a:r>
            <a:r>
              <a:rPr sz="2200" dirty="0">
                <a:latin typeface="Constantia"/>
                <a:cs typeface="Constantia"/>
              </a:rPr>
              <a:t>o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</a:t>
            </a:r>
            <a:r>
              <a:rPr sz="2200" spc="-20" dirty="0">
                <a:latin typeface="Constantia"/>
                <a:cs typeface="Constantia"/>
              </a:rPr>
              <a:t>n</a:t>
            </a:r>
            <a:r>
              <a:rPr sz="2200" dirty="0">
                <a:latin typeface="Constantia"/>
                <a:cs typeface="Constantia"/>
              </a:rPr>
              <a:t>y</a:t>
            </a:r>
            <a:r>
              <a:rPr sz="2200" spc="-150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emp</a:t>
            </a:r>
            <a:r>
              <a:rPr sz="2200" spc="-20" dirty="0">
                <a:latin typeface="Constantia"/>
                <a:cs typeface="Constantia"/>
              </a:rPr>
              <a:t>t</a:t>
            </a:r>
            <a:r>
              <a:rPr sz="2200" dirty="0">
                <a:latin typeface="Constantia"/>
                <a:cs typeface="Constantia"/>
              </a:rPr>
              <a:t>y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sq</a:t>
            </a:r>
            <a:r>
              <a:rPr sz="2200" spc="-15" dirty="0">
                <a:latin typeface="Constantia"/>
                <a:cs typeface="Constantia"/>
              </a:rPr>
              <a:t>u</a:t>
            </a:r>
            <a:r>
              <a:rPr sz="2200" dirty="0">
                <a:latin typeface="Constantia"/>
                <a:cs typeface="Constantia"/>
              </a:rPr>
              <a:t>a</a:t>
            </a:r>
            <a:r>
              <a:rPr sz="2200" spc="-35" dirty="0">
                <a:latin typeface="Constantia"/>
                <a:cs typeface="Constantia"/>
              </a:rPr>
              <a:t>r</a:t>
            </a:r>
            <a:r>
              <a:rPr sz="2200" dirty="0">
                <a:latin typeface="Constantia"/>
                <a:cs typeface="Constantia"/>
              </a:rPr>
              <a:t>e</a:t>
            </a:r>
          </a:p>
          <a:p>
            <a:pPr>
              <a:lnSpc>
                <a:spcPct val="100000"/>
              </a:lnSpc>
              <a:buChar char="⚫"/>
            </a:pPr>
            <a:endParaRPr sz="2300" dirty="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buClr>
                <a:srgbClr val="0AD0D9"/>
              </a:buClr>
              <a:buSzPct val="95454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spc="-120" dirty="0">
                <a:solidFill>
                  <a:srgbClr val="0000FF"/>
                </a:solidFill>
                <a:latin typeface="Constantia"/>
                <a:cs typeface="Constantia"/>
              </a:rPr>
              <a:t>T</a:t>
            </a:r>
            <a:r>
              <a:rPr sz="2200" b="1" spc="-50" dirty="0">
                <a:solidFill>
                  <a:srgbClr val="0000FF"/>
                </a:solidFill>
                <a:latin typeface="Constantia"/>
                <a:cs typeface="Constantia"/>
              </a:rPr>
              <a:t>r</a:t>
            </a:r>
            <a:r>
              <a:rPr sz="2200" b="1" spc="-5" dirty="0">
                <a:solidFill>
                  <a:srgbClr val="0000FF"/>
                </a:solidFill>
                <a:latin typeface="Constantia"/>
                <a:cs typeface="Constantia"/>
              </a:rPr>
              <a:t>a</a:t>
            </a:r>
            <a:r>
              <a:rPr sz="2200" b="1" spc="5" dirty="0">
                <a:solidFill>
                  <a:srgbClr val="0000FF"/>
                </a:solidFill>
                <a:latin typeface="Constantia"/>
                <a:cs typeface="Constantia"/>
              </a:rPr>
              <a:t>nsi</a:t>
            </a:r>
            <a:r>
              <a:rPr sz="2200" b="1" dirty="0">
                <a:solidFill>
                  <a:srgbClr val="0000FF"/>
                </a:solidFill>
                <a:latin typeface="Constantia"/>
                <a:cs typeface="Constantia"/>
              </a:rPr>
              <a:t>t</a:t>
            </a:r>
            <a:r>
              <a:rPr sz="2200" b="1" spc="5" dirty="0">
                <a:solidFill>
                  <a:srgbClr val="0000FF"/>
                </a:solidFill>
                <a:latin typeface="Constantia"/>
                <a:cs typeface="Constantia"/>
              </a:rPr>
              <a:t>ion</a:t>
            </a:r>
            <a:r>
              <a:rPr sz="2200" b="1" spc="-1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b="1" spc="-50" dirty="0">
                <a:solidFill>
                  <a:srgbClr val="0000FF"/>
                </a:solidFill>
                <a:latin typeface="Constantia"/>
                <a:cs typeface="Constantia"/>
              </a:rPr>
              <a:t>M</a:t>
            </a:r>
            <a:r>
              <a:rPr sz="2200" b="1" spc="5" dirty="0">
                <a:solidFill>
                  <a:srgbClr val="0000FF"/>
                </a:solidFill>
                <a:latin typeface="Constantia"/>
                <a:cs typeface="Constantia"/>
              </a:rPr>
              <a:t>od</a:t>
            </a:r>
            <a:r>
              <a:rPr sz="2200" b="1" spc="-15" dirty="0">
                <a:solidFill>
                  <a:srgbClr val="0000FF"/>
                </a:solidFill>
                <a:latin typeface="Constantia"/>
                <a:cs typeface="Constantia"/>
              </a:rPr>
              <a:t>e</a:t>
            </a:r>
            <a:r>
              <a:rPr sz="2200" b="1" dirty="0">
                <a:solidFill>
                  <a:srgbClr val="0000FF"/>
                </a:solidFill>
                <a:latin typeface="Constantia"/>
                <a:cs typeface="Constantia"/>
              </a:rPr>
              <a:t>l </a:t>
            </a:r>
            <a:r>
              <a:rPr sz="2200" spc="5" dirty="0">
                <a:solidFill>
                  <a:srgbClr val="0000FF"/>
                </a:solidFill>
                <a:latin typeface="Constantia"/>
                <a:cs typeface="Constantia"/>
              </a:rPr>
              <a:t>–</a:t>
            </a:r>
            <a:r>
              <a:rPr lang="en-US" sz="220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Returns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board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with</a:t>
            </a:r>
            <a:r>
              <a:rPr lang="en-US" sz="2200" spc="-5" dirty="0"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200" b="1" spc="-1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onstantia"/>
                <a:cs typeface="Constantia"/>
              </a:rPr>
              <a:t>queen</a:t>
            </a:r>
            <a:r>
              <a:rPr sz="2200" b="1" spc="-9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onstantia"/>
                <a:cs typeface="Constantia"/>
              </a:rPr>
              <a:t>added</a:t>
            </a:r>
            <a:r>
              <a:rPr sz="2200" b="1" spc="-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onstantia"/>
                <a:cs typeface="Constantia"/>
              </a:rPr>
              <a:t>to</a:t>
            </a:r>
            <a:r>
              <a:rPr sz="2200" b="1" spc="-10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b="1" spc="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200" b="1" spc="-10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b="1" spc="5" dirty="0">
                <a:solidFill>
                  <a:srgbClr val="FF0000"/>
                </a:solidFill>
                <a:latin typeface="Constantia"/>
                <a:cs typeface="Constantia"/>
              </a:rPr>
              <a:t>specific</a:t>
            </a:r>
            <a:r>
              <a:rPr sz="2200" b="1" spc="-16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onstantia"/>
                <a:cs typeface="Constantia"/>
              </a:rPr>
              <a:t>square</a:t>
            </a:r>
            <a:endParaRPr sz="2200" dirty="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680"/>
              </a:spcBef>
              <a:buClr>
                <a:srgbClr val="0AD0D9"/>
              </a:buClr>
              <a:buSzPct val="95454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dirty="0">
                <a:solidFill>
                  <a:srgbClr val="0000FF"/>
                </a:solidFill>
                <a:latin typeface="Constantia"/>
                <a:cs typeface="Constantia"/>
              </a:rPr>
              <a:t>G</a:t>
            </a:r>
            <a:r>
              <a:rPr sz="2200" b="1" spc="-5" dirty="0">
                <a:solidFill>
                  <a:srgbClr val="0000FF"/>
                </a:solidFill>
                <a:latin typeface="Constantia"/>
                <a:cs typeface="Constantia"/>
              </a:rPr>
              <a:t>oa</a:t>
            </a:r>
            <a:r>
              <a:rPr sz="2200" b="1" dirty="0">
                <a:solidFill>
                  <a:srgbClr val="0000FF"/>
                </a:solidFill>
                <a:latin typeface="Constantia"/>
                <a:cs typeface="Constantia"/>
              </a:rPr>
              <a:t>l</a:t>
            </a:r>
            <a:r>
              <a:rPr sz="2200" b="1" spc="-5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b="1" spc="-195" dirty="0">
                <a:solidFill>
                  <a:srgbClr val="0000FF"/>
                </a:solidFill>
                <a:latin typeface="Constantia"/>
                <a:cs typeface="Constantia"/>
              </a:rPr>
              <a:t>T</a:t>
            </a:r>
            <a:r>
              <a:rPr sz="2200" b="1" spc="-10" dirty="0">
                <a:solidFill>
                  <a:srgbClr val="0000FF"/>
                </a:solidFill>
                <a:latin typeface="Constantia"/>
                <a:cs typeface="Constantia"/>
              </a:rPr>
              <a:t>e</a:t>
            </a:r>
            <a:r>
              <a:rPr sz="2200" b="1" dirty="0">
                <a:solidFill>
                  <a:srgbClr val="0000FF"/>
                </a:solidFill>
                <a:latin typeface="Constantia"/>
                <a:cs typeface="Constantia"/>
              </a:rPr>
              <a:t>st</a:t>
            </a:r>
            <a:r>
              <a:rPr sz="2200" spc="5" dirty="0">
                <a:solidFill>
                  <a:srgbClr val="0000FF"/>
                </a:solidFill>
                <a:latin typeface="Constantia"/>
                <a:cs typeface="Constantia"/>
              </a:rPr>
              <a:t>–</a:t>
            </a:r>
            <a:r>
              <a:rPr sz="2200" spc="-3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8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quee</a:t>
            </a:r>
            <a:r>
              <a:rPr sz="2200" spc="10" dirty="0">
                <a:latin typeface="Constantia"/>
                <a:cs typeface="Constantia"/>
              </a:rPr>
              <a:t>n</a:t>
            </a:r>
            <a:r>
              <a:rPr sz="2200" dirty="0">
                <a:latin typeface="Constantia"/>
                <a:cs typeface="Constantia"/>
              </a:rPr>
              <a:t>s</a:t>
            </a:r>
            <a:r>
              <a:rPr sz="2200" spc="-150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on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boa</a:t>
            </a:r>
            <a:r>
              <a:rPr sz="2200" spc="-30" dirty="0">
                <a:latin typeface="Constantia"/>
                <a:cs typeface="Constantia"/>
              </a:rPr>
              <a:t>r</a:t>
            </a:r>
            <a:r>
              <a:rPr sz="2200" dirty="0">
                <a:latin typeface="Constantia"/>
                <a:cs typeface="Constantia"/>
              </a:rPr>
              <a:t>d,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10" dirty="0">
                <a:latin typeface="Constantia"/>
                <a:cs typeface="Constantia"/>
              </a:rPr>
              <a:t>n</a:t>
            </a:r>
            <a:r>
              <a:rPr sz="2200" spc="5" dirty="0">
                <a:latin typeface="Constantia"/>
                <a:cs typeface="Constantia"/>
              </a:rPr>
              <a:t>o</a:t>
            </a:r>
            <a:r>
              <a:rPr sz="2200" spc="20" dirty="0">
                <a:latin typeface="Constantia"/>
                <a:cs typeface="Constantia"/>
              </a:rPr>
              <a:t>n</a:t>
            </a:r>
            <a:r>
              <a:rPr sz="2200" spc="5" dirty="0">
                <a:latin typeface="Constantia"/>
                <a:cs typeface="Constantia"/>
              </a:rPr>
              <a:t>e</a:t>
            </a:r>
            <a:r>
              <a:rPr sz="2200" spc="-170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a</a:t>
            </a:r>
            <a:r>
              <a:rPr sz="2200" spc="-40" dirty="0">
                <a:latin typeface="Constantia"/>
                <a:cs typeface="Constantia"/>
              </a:rPr>
              <a:t>t</a:t>
            </a:r>
            <a:r>
              <a:rPr sz="2200" spc="-10" dirty="0">
                <a:latin typeface="Constantia"/>
                <a:cs typeface="Constantia"/>
              </a:rPr>
              <a:t>t</a:t>
            </a:r>
            <a:r>
              <a:rPr sz="2200" spc="5" dirty="0">
                <a:latin typeface="Constantia"/>
                <a:cs typeface="Constantia"/>
              </a:rPr>
              <a:t>a</a:t>
            </a:r>
            <a:r>
              <a:rPr sz="2200" spc="-15" dirty="0">
                <a:latin typeface="Constantia"/>
                <a:cs typeface="Constantia"/>
              </a:rPr>
              <a:t>c</a:t>
            </a:r>
            <a:r>
              <a:rPr sz="2200" spc="-50" dirty="0">
                <a:latin typeface="Constantia"/>
                <a:cs typeface="Constantia"/>
              </a:rPr>
              <a:t>k</a:t>
            </a:r>
            <a:r>
              <a:rPr sz="2200" spc="5" dirty="0">
                <a:latin typeface="Constantia"/>
                <a:cs typeface="Constantia"/>
              </a:rPr>
              <a:t>ed</a:t>
            </a:r>
            <a:endParaRPr sz="2200" dirty="0">
              <a:latin typeface="Constantia"/>
              <a:cs typeface="Constant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8400" y="2819400"/>
            <a:ext cx="2657855" cy="26852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80" y="0"/>
            <a:ext cx="9145642" cy="1027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2953" y="195529"/>
            <a:ext cx="663575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Missionaries</a:t>
            </a:r>
            <a:r>
              <a:rPr sz="5000" spc="-20" dirty="0"/>
              <a:t> </a:t>
            </a:r>
            <a:r>
              <a:rPr sz="5000" spc="-5" dirty="0"/>
              <a:t>&amp;</a:t>
            </a:r>
            <a:r>
              <a:rPr sz="5000" spc="-35" dirty="0"/>
              <a:t> </a:t>
            </a:r>
            <a:r>
              <a:rPr sz="5000" spc="-5" dirty="0"/>
              <a:t>Cannibals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377952" y="1216152"/>
            <a:ext cx="8507095" cy="5419725"/>
            <a:chOff x="377952" y="1216152"/>
            <a:chExt cx="8507095" cy="5419725"/>
          </a:xfrm>
        </p:grpSpPr>
        <p:sp>
          <p:nvSpPr>
            <p:cNvPr id="5" name="object 5"/>
            <p:cNvSpPr/>
            <p:nvPr/>
          </p:nvSpPr>
          <p:spPr>
            <a:xfrm>
              <a:off x="382524" y="1220724"/>
              <a:ext cx="8498205" cy="5410200"/>
            </a:xfrm>
            <a:custGeom>
              <a:avLst/>
              <a:gdLst/>
              <a:ahLst/>
              <a:cxnLst/>
              <a:rect l="l" t="t" r="r" b="b"/>
              <a:pathLst>
                <a:path w="8498205" h="5410200">
                  <a:moveTo>
                    <a:pt x="8497824" y="0"/>
                  </a:moveTo>
                  <a:lnTo>
                    <a:pt x="0" y="0"/>
                  </a:lnTo>
                  <a:lnTo>
                    <a:pt x="0" y="5410200"/>
                  </a:lnTo>
                  <a:lnTo>
                    <a:pt x="8497824" y="5410200"/>
                  </a:lnTo>
                  <a:lnTo>
                    <a:pt x="8497824" y="0"/>
                  </a:lnTo>
                  <a:close/>
                </a:path>
              </a:pathLst>
            </a:custGeom>
            <a:solidFill>
              <a:srgbClr val="DB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2524" y="1220724"/>
              <a:ext cx="8498205" cy="5410200"/>
            </a:xfrm>
            <a:custGeom>
              <a:avLst/>
              <a:gdLst/>
              <a:ahLst/>
              <a:cxnLst/>
              <a:rect l="l" t="t" r="r" b="b"/>
              <a:pathLst>
                <a:path w="8498205" h="5410200">
                  <a:moveTo>
                    <a:pt x="0" y="5410200"/>
                  </a:moveTo>
                  <a:lnTo>
                    <a:pt x="8497824" y="5410200"/>
                  </a:lnTo>
                  <a:lnTo>
                    <a:pt x="8497824" y="0"/>
                  </a:lnTo>
                  <a:lnTo>
                    <a:pt x="0" y="0"/>
                  </a:lnTo>
                  <a:lnTo>
                    <a:pt x="0" y="541020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0044" y="1358336"/>
            <a:ext cx="6925945" cy="829944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3 miss</a:t>
            </a:r>
            <a:r>
              <a:rPr sz="2200" b="1" spc="5" dirty="0">
                <a:solidFill>
                  <a:srgbClr val="C00000"/>
                </a:solidFill>
                <a:latin typeface="Constantia"/>
                <a:cs typeface="Constantia"/>
              </a:rPr>
              <a:t>ion</a:t>
            </a:r>
            <a:r>
              <a:rPr sz="2200" b="1" spc="-10" dirty="0">
                <a:solidFill>
                  <a:srgbClr val="C00000"/>
                </a:solidFill>
                <a:latin typeface="Constantia"/>
                <a:cs typeface="Constantia"/>
              </a:rPr>
              <a:t>a</a:t>
            </a:r>
            <a:r>
              <a:rPr sz="2200" b="1" spc="-25" dirty="0">
                <a:solidFill>
                  <a:srgbClr val="C00000"/>
                </a:solidFill>
                <a:latin typeface="Constantia"/>
                <a:cs typeface="Constantia"/>
              </a:rPr>
              <a:t>r</a:t>
            </a:r>
            <a:r>
              <a:rPr sz="2200" b="1" spc="5" dirty="0">
                <a:solidFill>
                  <a:srgbClr val="C00000"/>
                </a:solidFill>
                <a:latin typeface="Constantia"/>
                <a:cs typeface="Constantia"/>
              </a:rPr>
              <a:t>i</a:t>
            </a:r>
            <a:r>
              <a:rPr sz="2200" b="1" spc="-15" dirty="0">
                <a:solidFill>
                  <a:srgbClr val="C00000"/>
                </a:solidFill>
                <a:latin typeface="Constantia"/>
                <a:cs typeface="Constantia"/>
              </a:rPr>
              <a:t>e</a:t>
            </a: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s</a:t>
            </a:r>
            <a:r>
              <a:rPr sz="2200" b="1" spc="-4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&amp;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3</a:t>
            </a:r>
            <a:r>
              <a:rPr sz="2200" b="1" spc="-4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10" dirty="0">
                <a:solidFill>
                  <a:srgbClr val="C00000"/>
                </a:solidFill>
                <a:latin typeface="Constantia"/>
                <a:cs typeface="Constantia"/>
              </a:rPr>
              <a:t>c</a:t>
            </a: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ann</a:t>
            </a:r>
            <a:r>
              <a:rPr sz="2200" b="1" spc="15" dirty="0">
                <a:solidFill>
                  <a:srgbClr val="C00000"/>
                </a:solidFill>
                <a:latin typeface="Constantia"/>
                <a:cs typeface="Constantia"/>
              </a:rPr>
              <a:t>i</a:t>
            </a: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ba</a:t>
            </a:r>
            <a:r>
              <a:rPr sz="2200" b="1" spc="-10" dirty="0">
                <a:solidFill>
                  <a:srgbClr val="C00000"/>
                </a:solidFill>
                <a:latin typeface="Constantia"/>
                <a:cs typeface="Constantia"/>
              </a:rPr>
              <a:t>l</a:t>
            </a: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s</a:t>
            </a:r>
            <a:r>
              <a:rPr sz="2200" b="1" spc="-11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</a:t>
            </a:r>
            <a:r>
              <a:rPr sz="2200" spc="-35" dirty="0">
                <a:latin typeface="Constantia"/>
                <a:cs typeface="Constantia"/>
              </a:rPr>
              <a:t>r</a:t>
            </a:r>
            <a:r>
              <a:rPr sz="2200" dirty="0">
                <a:latin typeface="Constantia"/>
                <a:cs typeface="Constantia"/>
              </a:rPr>
              <a:t>e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on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</a:t>
            </a:r>
            <a:r>
              <a:rPr sz="2200" spc="10" dirty="0">
                <a:latin typeface="Constantia"/>
                <a:cs typeface="Constantia"/>
              </a:rPr>
              <a:t>n</a:t>
            </a:r>
            <a:r>
              <a:rPr sz="2200" dirty="0">
                <a:latin typeface="Constantia"/>
                <a:cs typeface="Constantia"/>
              </a:rPr>
              <a:t>e</a:t>
            </a:r>
            <a:r>
              <a:rPr sz="2200" spc="-14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s</a:t>
            </a:r>
            <a:r>
              <a:rPr sz="2200" spc="-10" dirty="0">
                <a:latin typeface="Constantia"/>
                <a:cs typeface="Constantia"/>
              </a:rPr>
              <a:t>i</a:t>
            </a:r>
            <a:r>
              <a:rPr sz="2200" spc="-5" dirty="0">
                <a:latin typeface="Constantia"/>
                <a:cs typeface="Constantia"/>
              </a:rPr>
              <a:t>d</a:t>
            </a:r>
            <a:r>
              <a:rPr sz="2200" dirty="0">
                <a:latin typeface="Constantia"/>
                <a:cs typeface="Constantia"/>
              </a:rPr>
              <a:t>e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of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r</a:t>
            </a:r>
            <a:r>
              <a:rPr sz="2200" spc="-35" dirty="0">
                <a:latin typeface="Constantia"/>
                <a:cs typeface="Constantia"/>
              </a:rPr>
              <a:t>i</a:t>
            </a:r>
            <a:r>
              <a:rPr sz="2200" spc="-60" dirty="0">
                <a:latin typeface="Constantia"/>
                <a:cs typeface="Constantia"/>
              </a:rPr>
              <a:t>v</a:t>
            </a:r>
            <a:r>
              <a:rPr sz="2200" dirty="0">
                <a:latin typeface="Constantia"/>
                <a:cs typeface="Constantia"/>
              </a:rPr>
              <a:t>er</a:t>
            </a:r>
            <a:endParaRPr sz="22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5454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boat</a:t>
            </a:r>
            <a:r>
              <a:rPr sz="2200" b="1" spc="-5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can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hold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1</a:t>
            </a:r>
            <a:r>
              <a:rPr sz="2200" b="1" spc="-7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5" dirty="0">
                <a:solidFill>
                  <a:srgbClr val="C00000"/>
                </a:solidFill>
                <a:latin typeface="Constantia"/>
                <a:cs typeface="Constantia"/>
              </a:rPr>
              <a:t>or</a:t>
            </a:r>
            <a:r>
              <a:rPr sz="2200" b="1" spc="-10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5" dirty="0">
                <a:solidFill>
                  <a:srgbClr val="C00000"/>
                </a:solidFill>
                <a:latin typeface="Constantia"/>
                <a:cs typeface="Constantia"/>
              </a:rPr>
              <a:t>2</a:t>
            </a:r>
            <a:r>
              <a:rPr sz="2200" b="1" spc="-6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onstantia"/>
                <a:cs typeface="Constantia"/>
              </a:rPr>
              <a:t>people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044" y="2244089"/>
            <a:ext cx="17272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-755" dirty="0">
                <a:solidFill>
                  <a:srgbClr val="0AD0D9"/>
                </a:solidFill>
                <a:latin typeface="Segoe UI Symbol"/>
                <a:cs typeface="Segoe UI Symbol"/>
              </a:rPr>
              <a:t>⚫</a:t>
            </a:r>
            <a:endParaRPr sz="205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2209800"/>
            <a:ext cx="8077200" cy="838200"/>
          </a:xfrm>
          <a:prstGeom prst="rect">
            <a:avLst/>
          </a:prstGeom>
          <a:solidFill>
            <a:srgbClr val="DBE7B6">
              <a:alpha val="30195"/>
            </a:srgbClr>
          </a:solidFill>
          <a:ln w="24384">
            <a:solidFill>
              <a:srgbClr val="085091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254"/>
              </a:spcBef>
            </a:pPr>
            <a:r>
              <a:rPr sz="2200" dirty="0">
                <a:latin typeface="Constantia"/>
                <a:cs typeface="Constantia"/>
              </a:rPr>
              <a:t>Find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way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get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everyone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other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side,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without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ever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leaving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</a:t>
            </a:r>
            <a:endParaRPr sz="2200">
              <a:latin typeface="Constantia"/>
              <a:cs typeface="Constantia"/>
            </a:endParaRPr>
          </a:p>
          <a:p>
            <a:pPr marL="60960">
              <a:lnSpc>
                <a:spcPct val="100000"/>
              </a:lnSpc>
            </a:pPr>
            <a:r>
              <a:rPr sz="2200" b="1" spc="-5" dirty="0">
                <a:solidFill>
                  <a:srgbClr val="0000FF"/>
                </a:solidFill>
                <a:latin typeface="Constantia"/>
                <a:cs typeface="Constantia"/>
              </a:rPr>
              <a:t>group</a:t>
            </a:r>
            <a:r>
              <a:rPr sz="2200" b="1" spc="-15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b="1" spc="5" dirty="0">
                <a:solidFill>
                  <a:srgbClr val="0000FF"/>
                </a:solidFill>
                <a:latin typeface="Constantia"/>
                <a:cs typeface="Constantia"/>
              </a:rPr>
              <a:t>of</a:t>
            </a:r>
            <a:r>
              <a:rPr sz="2200" b="1" spc="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onstantia"/>
                <a:cs typeface="Constantia"/>
              </a:rPr>
              <a:t>missionaries</a:t>
            </a:r>
            <a:r>
              <a:rPr sz="2200" b="1" spc="-17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nstantia"/>
                <a:cs typeface="Constantia"/>
              </a:rPr>
              <a:t>outnumbered</a:t>
            </a:r>
            <a:r>
              <a:rPr sz="2200" b="1" spc="-7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Constantia"/>
                <a:cs typeface="Constantia"/>
              </a:rPr>
              <a:t>by</a:t>
            </a:r>
            <a:r>
              <a:rPr sz="2200" b="1" spc="-10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nstantia"/>
                <a:cs typeface="Constantia"/>
              </a:rPr>
              <a:t>cannibals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044" y="3229497"/>
            <a:ext cx="7672070" cy="1965923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5454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b="1" spc="-5" dirty="0">
                <a:solidFill>
                  <a:srgbClr val="C00000"/>
                </a:solidFill>
                <a:latin typeface="Constantia"/>
                <a:cs typeface="Constantia"/>
              </a:rPr>
              <a:t>State:</a:t>
            </a:r>
            <a:r>
              <a:rPr sz="2200" b="1" spc="-5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(#m,</a:t>
            </a:r>
            <a:r>
              <a:rPr sz="2200" b="1" spc="-3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5" dirty="0">
                <a:solidFill>
                  <a:srgbClr val="C00000"/>
                </a:solidFill>
                <a:latin typeface="Constantia"/>
                <a:cs typeface="Constantia"/>
              </a:rPr>
              <a:t>#c,</a:t>
            </a:r>
            <a:r>
              <a:rPr sz="2200" b="1" spc="-5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5" dirty="0">
                <a:solidFill>
                  <a:srgbClr val="C00000"/>
                </a:solidFill>
                <a:latin typeface="Constantia"/>
                <a:cs typeface="Constantia"/>
              </a:rPr>
              <a:t>1/0)</a:t>
            </a:r>
            <a:endParaRPr sz="2200" dirty="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2780" algn="l"/>
              </a:tabLst>
            </a:pPr>
            <a:r>
              <a:rPr sz="2200" b="1" spc="5" dirty="0">
                <a:solidFill>
                  <a:srgbClr val="C00000"/>
                </a:solidFill>
                <a:latin typeface="Constantia"/>
                <a:cs typeface="Constantia"/>
              </a:rPr>
              <a:t>#m</a:t>
            </a:r>
            <a:r>
              <a:rPr sz="2200" b="1" spc="-5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latin typeface="Constantia"/>
                <a:cs typeface="Constantia"/>
              </a:rPr>
              <a:t>-</a:t>
            </a:r>
            <a:r>
              <a:rPr sz="2200" b="1" spc="-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denotes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no.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of</a:t>
            </a:r>
            <a:r>
              <a:rPr sz="2200" spc="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missionaries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in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first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bank</a:t>
            </a:r>
          </a:p>
          <a:p>
            <a:pPr marL="652780" lvl="1" indent="-247015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2780" algn="l"/>
              </a:tabLst>
            </a:pPr>
            <a:r>
              <a:rPr sz="2200" b="1" spc="5" dirty="0">
                <a:solidFill>
                  <a:srgbClr val="C00000"/>
                </a:solidFill>
                <a:latin typeface="Constantia"/>
                <a:cs typeface="Constantia"/>
              </a:rPr>
              <a:t>#c</a:t>
            </a:r>
            <a:r>
              <a:rPr sz="2200" b="1" spc="44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latin typeface="Constantia"/>
                <a:cs typeface="Constantia"/>
              </a:rPr>
              <a:t>-</a:t>
            </a:r>
            <a:r>
              <a:rPr sz="2200" b="1" spc="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denotes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no.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of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cannibals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in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first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bank</a:t>
            </a:r>
          </a:p>
          <a:p>
            <a:pPr marL="652780" lvl="1" indent="-247015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2780" algn="l"/>
              </a:tabLst>
            </a:pPr>
            <a:r>
              <a:rPr sz="2200" spc="-5" dirty="0">
                <a:solidFill>
                  <a:srgbClr val="C00000"/>
                </a:solidFill>
                <a:latin typeface="Constantia"/>
                <a:cs typeface="Constantia"/>
              </a:rPr>
              <a:t>The</a:t>
            </a:r>
            <a:r>
              <a:rPr sz="2200" spc="-5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C00000"/>
                </a:solidFill>
                <a:latin typeface="Constantia"/>
                <a:cs typeface="Constantia"/>
              </a:rPr>
              <a:t>last</a:t>
            </a:r>
            <a:r>
              <a:rPr sz="2200" spc="-8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onstantia"/>
                <a:cs typeface="Constantia"/>
              </a:rPr>
              <a:t>bit</a:t>
            </a:r>
            <a:r>
              <a:rPr sz="2200" spc="-5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C00000"/>
                </a:solidFill>
                <a:latin typeface="Constantia"/>
                <a:cs typeface="Constantia"/>
              </a:rPr>
              <a:t>-</a:t>
            </a:r>
            <a:r>
              <a:rPr sz="2200" spc="-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indicates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whether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boat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is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in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first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bank</a:t>
            </a:r>
            <a:r>
              <a:rPr lang="en-US" sz="2200" dirty="0">
                <a:latin typeface="Constantia"/>
                <a:cs typeface="Constantia"/>
              </a:rPr>
              <a:t> (1 stands for boat is in first bank )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0" y="5180500"/>
            <a:ext cx="2928483" cy="915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1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Initial</a:t>
            </a:r>
            <a:r>
              <a:rPr sz="2200" b="1" spc="-11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onstantia"/>
                <a:cs typeface="Constantia"/>
              </a:rPr>
              <a:t>state</a:t>
            </a:r>
            <a:r>
              <a:rPr sz="2200" spc="-5" dirty="0">
                <a:latin typeface="Constantia"/>
                <a:cs typeface="Constantia"/>
              </a:rPr>
              <a:t>: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(3,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3,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1)</a:t>
            </a:r>
          </a:p>
          <a:p>
            <a:pPr marL="287020" indent="-274320">
              <a:lnSpc>
                <a:spcPct val="100000"/>
              </a:lnSpc>
              <a:spcBef>
                <a:spcPts val="168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  <a:tab pos="1981835" algn="l"/>
              </a:tabLst>
            </a:pPr>
            <a:r>
              <a:rPr sz="2200" b="1" spc="-5" dirty="0">
                <a:solidFill>
                  <a:srgbClr val="C00000"/>
                </a:solidFill>
                <a:latin typeface="Constantia"/>
                <a:cs typeface="Constantia"/>
              </a:rPr>
              <a:t>Goal</a:t>
            </a:r>
            <a:r>
              <a:rPr sz="2200" b="1" spc="-5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onstantia"/>
                <a:cs typeface="Constantia"/>
              </a:rPr>
              <a:t>state</a:t>
            </a:r>
            <a:r>
              <a:rPr sz="2200" spc="-5" dirty="0">
                <a:latin typeface="Constantia"/>
                <a:cs typeface="Constantia"/>
              </a:rPr>
              <a:t>:	</a:t>
            </a:r>
            <a:r>
              <a:rPr sz="2200" dirty="0">
                <a:latin typeface="Constantia"/>
                <a:cs typeface="Constantia"/>
              </a:rPr>
              <a:t>(0,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0,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0)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0044" y="6150355"/>
            <a:ext cx="7947659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  <a:tab pos="1981835" algn="l"/>
              </a:tabLst>
            </a:pP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Actions</a:t>
            </a:r>
            <a:r>
              <a:rPr sz="2200" dirty="0">
                <a:latin typeface="Constantia"/>
                <a:cs typeface="Constantia"/>
              </a:rPr>
              <a:t>:	Boat</a:t>
            </a:r>
            <a:r>
              <a:rPr sz="2200" spc="-1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carries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(1,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0)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or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(0,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1)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or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(1,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1)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or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(2,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0)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or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(0,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2)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67400" y="5410200"/>
            <a:ext cx="2209800" cy="447558"/>
          </a:xfrm>
          <a:prstGeom prst="rect">
            <a:avLst/>
          </a:prstGeom>
          <a:solidFill>
            <a:srgbClr val="DBF5F8"/>
          </a:solidFill>
          <a:ln w="24384">
            <a:solidFill>
              <a:srgbClr val="085091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marL="371475">
              <a:lnSpc>
                <a:spcPct val="100000"/>
              </a:lnSpc>
              <a:spcBef>
                <a:spcPts val="1090"/>
              </a:spcBef>
            </a:pPr>
            <a:r>
              <a:rPr sz="2000" spc="-10" dirty="0">
                <a:solidFill>
                  <a:srgbClr val="003300"/>
                </a:solidFill>
                <a:latin typeface="Constantia"/>
                <a:cs typeface="Constantia"/>
              </a:rPr>
              <a:t>m</a:t>
            </a:r>
            <a:r>
              <a:rPr sz="2000" spc="-35" dirty="0">
                <a:solidFill>
                  <a:srgbClr val="003300"/>
                </a:solidFill>
                <a:latin typeface="Constantia"/>
                <a:cs typeface="Constantia"/>
              </a:rPr>
              <a:t> </a:t>
            </a:r>
            <a:r>
              <a:rPr lang="en-US" sz="2000" spc="-5" dirty="0">
                <a:solidFill>
                  <a:srgbClr val="003300"/>
                </a:solidFill>
                <a:latin typeface="Constantia"/>
                <a:cs typeface="Constantia"/>
              </a:rPr>
              <a:t>=</a:t>
            </a:r>
            <a:r>
              <a:rPr sz="2000" spc="-5" dirty="0">
                <a:solidFill>
                  <a:srgbClr val="003300"/>
                </a:solidFill>
                <a:latin typeface="Constantia"/>
                <a:cs typeface="Constantia"/>
              </a:rPr>
              <a:t> 0</a:t>
            </a:r>
            <a:r>
              <a:rPr sz="2000" spc="-75" dirty="0">
                <a:solidFill>
                  <a:srgbClr val="003300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solidFill>
                  <a:srgbClr val="003300"/>
                </a:solidFill>
                <a:latin typeface="Constantia"/>
                <a:cs typeface="Constantia"/>
              </a:rPr>
              <a:t>or</a:t>
            </a:r>
            <a:r>
              <a:rPr sz="2000" spc="395" dirty="0">
                <a:solidFill>
                  <a:srgbClr val="003300"/>
                </a:solidFill>
                <a:latin typeface="Constantia"/>
                <a:cs typeface="Constantia"/>
              </a:rPr>
              <a:t> </a:t>
            </a:r>
            <a:r>
              <a:rPr lang="en-US" sz="2000" spc="395" dirty="0">
                <a:solidFill>
                  <a:srgbClr val="003300"/>
                </a:solidFill>
                <a:latin typeface="Constantia"/>
                <a:cs typeface="Constantia"/>
              </a:rPr>
              <a:t>m</a:t>
            </a:r>
            <a:r>
              <a:rPr sz="2000" spc="-5" dirty="0">
                <a:solidFill>
                  <a:srgbClr val="003300"/>
                </a:solidFill>
                <a:latin typeface="Constantia"/>
                <a:cs typeface="Constantia"/>
              </a:rPr>
              <a:t>&gt;=</a:t>
            </a:r>
            <a:r>
              <a:rPr sz="2000" spc="-55" dirty="0">
                <a:solidFill>
                  <a:srgbClr val="003300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solidFill>
                  <a:srgbClr val="003300"/>
                </a:solidFill>
                <a:latin typeface="Constantia"/>
                <a:cs typeface="Constantia"/>
              </a:rPr>
              <a:t>c</a:t>
            </a:r>
            <a:endParaRPr sz="20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1057655"/>
            <a:ext cx="8339455" cy="5163820"/>
            <a:chOff x="448055" y="1057655"/>
            <a:chExt cx="8339455" cy="51638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99" y="1066799"/>
              <a:ext cx="8321040" cy="51450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2627" y="1062227"/>
              <a:ext cx="8330565" cy="5154295"/>
            </a:xfrm>
            <a:custGeom>
              <a:avLst/>
              <a:gdLst/>
              <a:ahLst/>
              <a:cxnLst/>
              <a:rect l="l" t="t" r="r" b="b"/>
              <a:pathLst>
                <a:path w="8330565" h="5154295">
                  <a:moveTo>
                    <a:pt x="0" y="5154168"/>
                  </a:moveTo>
                  <a:lnTo>
                    <a:pt x="8330183" y="5154168"/>
                  </a:lnTo>
                  <a:lnTo>
                    <a:pt x="8330183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2094" y="633425"/>
            <a:ext cx="2634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Initial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r>
              <a:rPr sz="24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(3,</a:t>
            </a:r>
            <a:r>
              <a:rPr sz="24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3,</a:t>
            </a:r>
            <a:r>
              <a:rPr sz="24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444" y="6346342"/>
            <a:ext cx="14185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Goal</a:t>
            </a:r>
            <a:r>
              <a:rPr sz="2400" b="1" spc="-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state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4229" y="6346342"/>
            <a:ext cx="9899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(0,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0)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161" y="758760"/>
            <a:ext cx="8924925" cy="6047740"/>
            <a:chOff x="149161" y="758760"/>
            <a:chExt cx="8924925" cy="6047740"/>
          </a:xfrm>
        </p:grpSpPr>
        <p:sp>
          <p:nvSpPr>
            <p:cNvPr id="3" name="object 3"/>
            <p:cNvSpPr/>
            <p:nvPr/>
          </p:nvSpPr>
          <p:spPr>
            <a:xfrm>
              <a:off x="153923" y="763522"/>
              <a:ext cx="8915400" cy="6038215"/>
            </a:xfrm>
            <a:custGeom>
              <a:avLst/>
              <a:gdLst/>
              <a:ahLst/>
              <a:cxnLst/>
              <a:rect l="l" t="t" r="r" b="b"/>
              <a:pathLst>
                <a:path w="8915400" h="6038215">
                  <a:moveTo>
                    <a:pt x="8915400" y="0"/>
                  </a:moveTo>
                  <a:lnTo>
                    <a:pt x="0" y="0"/>
                  </a:lnTo>
                  <a:lnTo>
                    <a:pt x="0" y="6038088"/>
                  </a:lnTo>
                  <a:lnTo>
                    <a:pt x="8915400" y="6038088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923" y="763522"/>
              <a:ext cx="8915400" cy="6038215"/>
            </a:xfrm>
            <a:custGeom>
              <a:avLst/>
              <a:gdLst/>
              <a:ahLst/>
              <a:cxnLst/>
              <a:rect l="l" t="t" r="r" b="b"/>
              <a:pathLst>
                <a:path w="8915400" h="6038215">
                  <a:moveTo>
                    <a:pt x="0" y="6038088"/>
                  </a:moveTo>
                  <a:lnTo>
                    <a:pt x="8915400" y="6038088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60380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62000" y="838200"/>
            <a:ext cx="7772400" cy="457200"/>
          </a:xfrm>
          <a:prstGeom prst="rect">
            <a:avLst/>
          </a:prstGeom>
          <a:solidFill>
            <a:srgbClr val="DBE7B6">
              <a:alpha val="30195"/>
            </a:srgbClr>
          </a:solidFill>
          <a:ln w="24384">
            <a:solidFill>
              <a:srgbClr val="0850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655">
              <a:lnSpc>
                <a:spcPts val="3404"/>
              </a:lnSpc>
            </a:pPr>
            <a:r>
              <a:rPr sz="3200" b="1" spc="-25" dirty="0">
                <a:solidFill>
                  <a:srgbClr val="C00000"/>
                </a:solidFill>
                <a:latin typeface="Constantia"/>
                <a:cs typeface="Constantia"/>
              </a:rPr>
              <a:t>Route</a:t>
            </a:r>
            <a:r>
              <a:rPr sz="3200" b="1" spc="-7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onstantia"/>
                <a:cs typeface="Constantia"/>
              </a:rPr>
              <a:t>Finding</a:t>
            </a:r>
            <a:r>
              <a:rPr sz="3200" b="1" spc="5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onstantia"/>
                <a:cs typeface="Constantia"/>
              </a:rPr>
              <a:t>Problem</a:t>
            </a:r>
            <a:r>
              <a:rPr sz="3200" b="1" spc="-5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Constantia"/>
                <a:cs typeface="Constantia"/>
              </a:rPr>
              <a:t>-</a:t>
            </a:r>
            <a:r>
              <a:rPr sz="3200" b="1" spc="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Problem</a:t>
            </a:r>
            <a:r>
              <a:rPr sz="2200" b="1" u="heavy" spc="-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sz="22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formulation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8160" y="5660148"/>
            <a:ext cx="3636645" cy="518159"/>
          </a:xfrm>
          <a:custGeom>
            <a:avLst/>
            <a:gdLst/>
            <a:ahLst/>
            <a:cxnLst/>
            <a:rect l="l" t="t" r="r" b="b"/>
            <a:pathLst>
              <a:path w="3636645" h="518160">
                <a:moveTo>
                  <a:pt x="1490472" y="0"/>
                </a:moveTo>
                <a:lnTo>
                  <a:pt x="0" y="0"/>
                </a:lnTo>
                <a:lnTo>
                  <a:pt x="0" y="12179"/>
                </a:lnTo>
                <a:lnTo>
                  <a:pt x="1490472" y="12179"/>
                </a:lnTo>
                <a:lnTo>
                  <a:pt x="1490472" y="0"/>
                </a:lnTo>
                <a:close/>
              </a:path>
              <a:path w="3636645" h="518160">
                <a:moveTo>
                  <a:pt x="3636264" y="505955"/>
                </a:moveTo>
                <a:lnTo>
                  <a:pt x="1481328" y="505955"/>
                </a:lnTo>
                <a:lnTo>
                  <a:pt x="1481328" y="518147"/>
                </a:lnTo>
                <a:lnTo>
                  <a:pt x="3636264" y="518147"/>
                </a:lnTo>
                <a:lnTo>
                  <a:pt x="3636264" y="50595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1141" y="1439037"/>
            <a:ext cx="8303259" cy="53848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9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7020" algn="l"/>
                <a:tab pos="287655" algn="l"/>
                <a:tab pos="4360545" algn="l"/>
              </a:tabLst>
            </a:pPr>
            <a:r>
              <a:rPr sz="2000" spc="-15" dirty="0">
                <a:solidFill>
                  <a:srgbClr val="003300"/>
                </a:solidFill>
                <a:latin typeface="Constantia"/>
                <a:cs typeface="Constantia"/>
              </a:rPr>
              <a:t>Used </a:t>
            </a:r>
            <a:r>
              <a:rPr sz="2000" spc="-5" dirty="0">
                <a:solidFill>
                  <a:srgbClr val="003300"/>
                </a:solidFill>
                <a:latin typeface="Constantia"/>
                <a:cs typeface="Constantia"/>
              </a:rPr>
              <a:t>in </a:t>
            </a:r>
            <a:r>
              <a:rPr sz="2000" spc="-10" dirty="0">
                <a:solidFill>
                  <a:srgbClr val="003300"/>
                </a:solidFill>
                <a:latin typeface="Constantia"/>
                <a:cs typeface="Constantia"/>
              </a:rPr>
              <a:t>applications </a:t>
            </a:r>
            <a:r>
              <a:rPr sz="2000" spc="-20" dirty="0">
                <a:solidFill>
                  <a:srgbClr val="003300"/>
                </a:solidFill>
                <a:latin typeface="Constantia"/>
                <a:cs typeface="Constantia"/>
              </a:rPr>
              <a:t>like </a:t>
            </a:r>
            <a:r>
              <a:rPr sz="2000" spc="-10" dirty="0">
                <a:solidFill>
                  <a:srgbClr val="0000FF"/>
                </a:solidFill>
                <a:latin typeface="Constantia"/>
                <a:cs typeface="Constantia"/>
              </a:rPr>
              <a:t>Driving Directions, </a:t>
            </a:r>
            <a:r>
              <a:rPr sz="2000" spc="-30" dirty="0">
                <a:solidFill>
                  <a:srgbClr val="0000FF"/>
                </a:solidFill>
                <a:latin typeface="Constantia"/>
                <a:cs typeface="Constantia"/>
              </a:rPr>
              <a:t>Touring, Travelling </a:t>
            </a:r>
            <a:r>
              <a:rPr sz="2000" spc="-5" dirty="0">
                <a:solidFill>
                  <a:srgbClr val="0000FF"/>
                </a:solidFill>
                <a:latin typeface="Constantia"/>
                <a:cs typeface="Constantia"/>
              </a:rPr>
              <a:t>Salesman </a:t>
            </a:r>
            <a:r>
              <a:rPr sz="2000" spc="-49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onstantia"/>
                <a:cs typeface="Constantia"/>
              </a:rPr>
              <a:t>(TSP),</a:t>
            </a:r>
            <a:r>
              <a:rPr sz="2000" spc="3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25" dirty="0">
                <a:solidFill>
                  <a:srgbClr val="0000FF"/>
                </a:solidFill>
                <a:latin typeface="Constantia"/>
                <a:cs typeface="Constantia"/>
              </a:rPr>
              <a:t>ROBOT</a:t>
            </a:r>
            <a:r>
              <a:rPr sz="200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15" dirty="0">
                <a:solidFill>
                  <a:srgbClr val="0000FF"/>
                </a:solidFill>
                <a:latin typeface="Constantia"/>
                <a:cs typeface="Constantia"/>
              </a:rPr>
              <a:t>Navigation</a:t>
            </a:r>
            <a:r>
              <a:rPr sz="2000" spc="-5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15" dirty="0">
                <a:solidFill>
                  <a:srgbClr val="0000FF"/>
                </a:solidFill>
                <a:latin typeface="Constantia"/>
                <a:cs typeface="Constantia"/>
              </a:rPr>
              <a:t>etc..	</a:t>
            </a:r>
            <a:r>
              <a:rPr sz="2000" b="1" spc="-5" dirty="0">
                <a:solidFill>
                  <a:srgbClr val="C00000"/>
                </a:solidFill>
                <a:latin typeface="Constantia"/>
                <a:cs typeface="Constantia"/>
              </a:rPr>
              <a:t>Described</a:t>
            </a:r>
            <a:r>
              <a:rPr sz="2000" b="1" spc="-1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onstantia"/>
                <a:cs typeface="Constantia"/>
              </a:rPr>
              <a:t>by</a:t>
            </a:r>
            <a:r>
              <a:rPr sz="2000" b="1" spc="-6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onstantia"/>
                <a:cs typeface="Constantia"/>
              </a:rPr>
              <a:t>&lt;S,</a:t>
            </a:r>
            <a:r>
              <a:rPr sz="2000" b="1" spc="-7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000" b="1" spc="-20" dirty="0">
                <a:solidFill>
                  <a:srgbClr val="C00000"/>
                </a:solidFill>
                <a:latin typeface="Constantia"/>
                <a:cs typeface="Constantia"/>
              </a:rPr>
              <a:t>s,</a:t>
            </a:r>
            <a:r>
              <a:rPr sz="2000" b="1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000" b="1" spc="-65" dirty="0">
                <a:solidFill>
                  <a:srgbClr val="C00000"/>
                </a:solidFill>
                <a:latin typeface="Constantia"/>
                <a:cs typeface="Constantia"/>
              </a:rPr>
              <a:t>O,</a:t>
            </a:r>
            <a:r>
              <a:rPr sz="2000" b="1" spc="-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000" b="1" spc="-15" dirty="0">
                <a:solidFill>
                  <a:srgbClr val="C00000"/>
                </a:solidFill>
                <a:latin typeface="Constantia"/>
                <a:cs typeface="Constantia"/>
              </a:rPr>
              <a:t>G&gt;</a:t>
            </a:r>
            <a:endParaRPr sz="2000" dirty="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67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Set</a:t>
            </a:r>
            <a:r>
              <a:rPr sz="2200" b="1" spc="-13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of</a:t>
            </a:r>
            <a:r>
              <a:rPr sz="2200" b="1" spc="1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onstantia"/>
                <a:cs typeface="Constantia"/>
              </a:rPr>
              <a:t>States</a:t>
            </a:r>
            <a:r>
              <a:rPr sz="2200" b="1" spc="-9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(S)</a:t>
            </a:r>
            <a:endParaRPr lang="en-US" sz="2200" dirty="0">
              <a:latin typeface="Constantia"/>
              <a:cs typeface="Constantia"/>
            </a:endParaRPr>
          </a:p>
          <a:p>
            <a:pPr marL="12065">
              <a:lnSpc>
                <a:spcPct val="100000"/>
              </a:lnSpc>
              <a:spcBef>
                <a:spcPts val="489"/>
              </a:spcBef>
              <a:buClr>
                <a:srgbClr val="0AD0D9"/>
              </a:buClr>
              <a:buSzPct val="95000"/>
              <a:tabLst>
                <a:tab pos="287020" algn="l"/>
                <a:tab pos="287655" algn="l"/>
              </a:tabLst>
            </a:pPr>
            <a:r>
              <a:rPr lang="en-US" sz="2000" spc="-10" dirty="0">
                <a:latin typeface="Constantia"/>
                <a:cs typeface="Constantia"/>
              </a:rPr>
              <a:t>Each</a:t>
            </a:r>
            <a:r>
              <a:rPr lang="en-US" sz="2000" spc="-40" dirty="0">
                <a:latin typeface="Constantia"/>
                <a:cs typeface="Constantia"/>
              </a:rPr>
              <a:t> </a:t>
            </a:r>
            <a:r>
              <a:rPr lang="en-US" sz="2000" spc="-10" dirty="0">
                <a:latin typeface="Constantia"/>
                <a:cs typeface="Constantia"/>
              </a:rPr>
              <a:t>state</a:t>
            </a:r>
            <a:r>
              <a:rPr lang="en-US" sz="2000" spc="-70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is</a:t>
            </a:r>
            <a:r>
              <a:rPr lang="en-US" sz="2000" spc="-85" dirty="0">
                <a:latin typeface="Constantia"/>
                <a:cs typeface="Constantia"/>
              </a:rPr>
              <a:t> </a:t>
            </a:r>
            <a:r>
              <a:rPr lang="en-US" sz="2000" spc="-5" dirty="0">
                <a:latin typeface="Constantia"/>
                <a:cs typeface="Constantia"/>
              </a:rPr>
              <a:t>a</a:t>
            </a:r>
            <a:r>
              <a:rPr lang="en-US" sz="2000" spc="-95" dirty="0">
                <a:latin typeface="Constantia"/>
                <a:cs typeface="Constantia"/>
              </a:rPr>
              <a:t> </a:t>
            </a:r>
            <a:r>
              <a:rPr lang="en-US" sz="2000" spc="-10" dirty="0">
                <a:latin typeface="Constantia"/>
                <a:cs typeface="Constantia"/>
              </a:rPr>
              <a:t>combination</a:t>
            </a:r>
            <a:r>
              <a:rPr lang="en-US" sz="2000" spc="-55" dirty="0">
                <a:latin typeface="Constantia"/>
                <a:cs typeface="Constantia"/>
              </a:rPr>
              <a:t> </a:t>
            </a:r>
            <a:r>
              <a:rPr lang="en-US" sz="2000" spc="-5" dirty="0">
                <a:latin typeface="Constantia"/>
                <a:cs typeface="Constantia"/>
              </a:rPr>
              <a:t>of</a:t>
            </a:r>
            <a:r>
              <a:rPr lang="en-US" sz="2000" spc="40" dirty="0">
                <a:latin typeface="Constantia"/>
                <a:cs typeface="Constantia"/>
              </a:rPr>
              <a:t> </a:t>
            </a:r>
            <a:r>
              <a:rPr lang="en-US" sz="2000" b="1" spc="-5" dirty="0">
                <a:solidFill>
                  <a:srgbClr val="0000FF"/>
                </a:solidFill>
                <a:latin typeface="Constantia"/>
                <a:cs typeface="Constantia"/>
              </a:rPr>
              <a:t>&lt;</a:t>
            </a:r>
            <a:r>
              <a:rPr lang="en-US" sz="2000" b="1" spc="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lang="en-US" sz="20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location</a:t>
            </a:r>
            <a:r>
              <a:rPr lang="en-US" sz="2000" b="1" spc="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lang="en-US" sz="2000" b="1" spc="-5" dirty="0">
                <a:solidFill>
                  <a:srgbClr val="0000FF"/>
                </a:solidFill>
                <a:latin typeface="Constantia"/>
                <a:cs typeface="Constantia"/>
              </a:rPr>
              <a:t>&amp;</a:t>
            </a:r>
            <a:r>
              <a:rPr lang="en-US" sz="2000" b="1" spc="-5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lang="en-US" sz="20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current</a:t>
            </a:r>
            <a:r>
              <a:rPr lang="en-US" sz="2000" b="1" u="sng" spc="-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lang="en-US" sz="20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time</a:t>
            </a:r>
            <a:r>
              <a:rPr lang="en-US" sz="2000" b="1" spc="-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lang="en-US" sz="2000" b="1" spc="-5" dirty="0">
                <a:solidFill>
                  <a:srgbClr val="0000FF"/>
                </a:solidFill>
                <a:latin typeface="Constantia"/>
                <a:cs typeface="Constantia"/>
              </a:rPr>
              <a:t>&gt;</a:t>
            </a:r>
            <a:endParaRPr lang="en-US" sz="2000" dirty="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670"/>
              </a:spcBef>
              <a:buClr>
                <a:srgbClr val="0AD0D9"/>
              </a:buClr>
              <a:buSzPct val="95454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Initial</a:t>
            </a:r>
            <a:r>
              <a:rPr sz="2200" b="1" spc="-7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onstantia"/>
                <a:cs typeface="Constantia"/>
              </a:rPr>
              <a:t>State</a:t>
            </a:r>
            <a:r>
              <a:rPr sz="2200" b="1" spc="-9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onstantia"/>
                <a:cs typeface="Constantia"/>
              </a:rPr>
              <a:t>(s)</a:t>
            </a:r>
            <a:endParaRPr sz="2200" dirty="0">
              <a:latin typeface="Constantia"/>
              <a:cs typeface="Constantia"/>
            </a:endParaRPr>
          </a:p>
          <a:p>
            <a:pPr marL="12065">
              <a:lnSpc>
                <a:spcPct val="100000"/>
              </a:lnSpc>
              <a:spcBef>
                <a:spcPts val="490"/>
              </a:spcBef>
              <a:buClr>
                <a:srgbClr val="0AD0D9"/>
              </a:buClr>
              <a:buSzPct val="95000"/>
              <a:tabLst>
                <a:tab pos="287020" algn="l"/>
                <a:tab pos="287655" algn="l"/>
              </a:tabLst>
            </a:pPr>
            <a:r>
              <a:rPr sz="20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Starting</a:t>
            </a:r>
            <a:r>
              <a:rPr sz="2000" b="1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sz="20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location</a:t>
            </a:r>
            <a:r>
              <a:rPr sz="2000" b="1" spc="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as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specified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by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user</a:t>
            </a:r>
            <a:endParaRPr sz="20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⚫"/>
            </a:pPr>
            <a:endParaRPr sz="1800" dirty="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buClr>
                <a:srgbClr val="0AD0D9"/>
              </a:buClr>
              <a:buSzPct val="93181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Actions</a:t>
            </a:r>
            <a:r>
              <a:rPr sz="2200" b="1" spc="-12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onstantia"/>
                <a:cs typeface="Constantia"/>
              </a:rPr>
              <a:t>(O)</a:t>
            </a:r>
            <a:r>
              <a:rPr sz="2200" b="1" spc="4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–</a:t>
            </a:r>
            <a:r>
              <a:rPr sz="2200" spc="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b="1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Taking</a:t>
            </a:r>
            <a:r>
              <a:rPr sz="2000" b="1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sz="2000" b="1" u="sng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flight</a:t>
            </a:r>
            <a:r>
              <a:rPr sz="2000" b="1" spc="-1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from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current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location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i="1" spc="-10" dirty="0">
                <a:solidFill>
                  <a:srgbClr val="003300"/>
                </a:solidFill>
                <a:latin typeface="Constantia"/>
                <a:cs typeface="Constantia"/>
              </a:rPr>
              <a:t>(seat,</a:t>
            </a:r>
            <a:r>
              <a:rPr sz="2000" i="1" spc="50" dirty="0">
                <a:solidFill>
                  <a:srgbClr val="003300"/>
                </a:solidFill>
                <a:latin typeface="Constantia"/>
                <a:cs typeface="Constantia"/>
              </a:rPr>
              <a:t> </a:t>
            </a:r>
            <a:r>
              <a:rPr sz="2000" i="1" spc="-15" dirty="0">
                <a:solidFill>
                  <a:srgbClr val="003300"/>
                </a:solidFill>
                <a:latin typeface="Constantia"/>
                <a:cs typeface="Constantia"/>
              </a:rPr>
              <a:t>class</a:t>
            </a:r>
            <a:r>
              <a:rPr sz="2000" i="1" spc="5" dirty="0">
                <a:solidFill>
                  <a:srgbClr val="003300"/>
                </a:solidFill>
                <a:latin typeface="Constantia"/>
                <a:cs typeface="Constantia"/>
              </a:rPr>
              <a:t> </a:t>
            </a:r>
            <a:r>
              <a:rPr sz="2000" i="1" spc="-10" dirty="0">
                <a:solidFill>
                  <a:srgbClr val="003300"/>
                </a:solidFill>
                <a:latin typeface="Constantia"/>
                <a:cs typeface="Constantia"/>
              </a:rPr>
              <a:t>…)</a:t>
            </a:r>
            <a:endParaRPr sz="2000" dirty="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39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spc="-15" dirty="0">
                <a:solidFill>
                  <a:srgbClr val="C00000"/>
                </a:solidFill>
                <a:latin typeface="Constantia"/>
                <a:cs typeface="Constantia"/>
              </a:rPr>
              <a:t>Transitions</a:t>
            </a:r>
            <a:endParaRPr sz="2200" dirty="0">
              <a:latin typeface="Constantia"/>
              <a:cs typeface="Constantia"/>
            </a:endParaRPr>
          </a:p>
          <a:p>
            <a:pPr marL="12065">
              <a:lnSpc>
                <a:spcPct val="100000"/>
              </a:lnSpc>
              <a:spcBef>
                <a:spcPts val="489"/>
              </a:spcBef>
              <a:buClr>
                <a:srgbClr val="0AD0D9"/>
              </a:buClr>
              <a:buSzPct val="95000"/>
              <a:tabLst>
                <a:tab pos="287020" algn="l"/>
                <a:tab pos="287655" algn="l"/>
              </a:tabLst>
            </a:pPr>
            <a:r>
              <a:rPr sz="2000" spc="-15" dirty="0">
                <a:latin typeface="Constantia"/>
                <a:cs typeface="Constantia"/>
              </a:rPr>
              <a:t>State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resulting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from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taking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20" dirty="0">
                <a:latin typeface="Constantia"/>
                <a:cs typeface="Constantia"/>
              </a:rPr>
              <a:t>flight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-&gt;</a:t>
            </a:r>
            <a:r>
              <a:rPr sz="200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b="1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Destination</a:t>
            </a:r>
            <a:r>
              <a:rPr sz="2000" b="1" spc="3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(current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location),</a:t>
            </a:r>
            <a:r>
              <a:rPr lang="en-US" sz="2000" dirty="0">
                <a:latin typeface="Constantia"/>
                <a:cs typeface="Constantia"/>
              </a:rPr>
              <a:t> </a:t>
            </a:r>
            <a:r>
              <a:rPr sz="2000" b="1" spc="-15" dirty="0">
                <a:solidFill>
                  <a:srgbClr val="0000FF"/>
                </a:solidFill>
                <a:latin typeface="Constantia"/>
                <a:cs typeface="Constantia"/>
              </a:rPr>
              <a:t>Arrival</a:t>
            </a:r>
            <a:r>
              <a:rPr sz="2000" b="1" spc="-3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nstantia"/>
                <a:cs typeface="Constantia"/>
              </a:rPr>
              <a:t>time</a:t>
            </a:r>
            <a:r>
              <a:rPr sz="2000" b="1" spc="-5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(current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time)</a:t>
            </a:r>
            <a:endParaRPr sz="2000" dirty="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385"/>
              </a:spcBef>
              <a:buClr>
                <a:srgbClr val="0AD0D9"/>
              </a:buClr>
              <a:buSzPct val="95454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spc="-5" dirty="0">
                <a:solidFill>
                  <a:srgbClr val="C00000"/>
                </a:solidFill>
                <a:latin typeface="Constantia"/>
                <a:cs typeface="Constantia"/>
              </a:rPr>
              <a:t>Goal</a:t>
            </a:r>
            <a:r>
              <a:rPr sz="2200" b="1" spc="-5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-50" dirty="0">
                <a:solidFill>
                  <a:srgbClr val="C00000"/>
                </a:solidFill>
                <a:latin typeface="Constantia"/>
                <a:cs typeface="Constantia"/>
              </a:rPr>
              <a:t>Test</a:t>
            </a:r>
            <a:r>
              <a:rPr sz="2200" b="1" spc="-6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spc="5" dirty="0">
                <a:solidFill>
                  <a:srgbClr val="0033CC"/>
                </a:solidFill>
                <a:latin typeface="Constantia"/>
                <a:cs typeface="Constantia"/>
              </a:rPr>
              <a:t>–</a:t>
            </a:r>
            <a:r>
              <a:rPr sz="220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onstantia"/>
                <a:cs typeface="Constantia"/>
              </a:rPr>
              <a:t>Final</a:t>
            </a:r>
            <a:r>
              <a:rPr sz="2000" b="1" spc="-3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onstantia"/>
                <a:cs typeface="Constantia"/>
              </a:rPr>
              <a:t>destinations</a:t>
            </a:r>
            <a:r>
              <a:rPr sz="2000" b="1" spc="-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onstantia"/>
                <a:cs typeface="Constantia"/>
              </a:rPr>
              <a:t>(G</a:t>
            </a:r>
            <a:r>
              <a:rPr sz="2000" b="1" spc="1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onstantia"/>
                <a:cs typeface="Constantia"/>
              </a:rPr>
              <a:t>–</a:t>
            </a:r>
            <a:r>
              <a:rPr sz="2000" b="1" spc="-1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onstantia"/>
                <a:cs typeface="Constantia"/>
              </a:rPr>
              <a:t>Goal</a:t>
            </a:r>
            <a:r>
              <a:rPr sz="2000" b="1" spc="4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onstantia"/>
                <a:cs typeface="Constantia"/>
              </a:rPr>
              <a:t>Set)</a:t>
            </a:r>
            <a:r>
              <a:rPr sz="2000" b="1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as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specified</a:t>
            </a:r>
            <a:r>
              <a:rPr sz="2000" spc="3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by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the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user</a:t>
            </a:r>
            <a:endParaRPr sz="2000" dirty="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68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spc="-5" dirty="0">
                <a:solidFill>
                  <a:srgbClr val="C00000"/>
                </a:solidFill>
                <a:latin typeface="Constantia"/>
                <a:cs typeface="Constantia"/>
              </a:rPr>
              <a:t>Path</a:t>
            </a:r>
            <a:r>
              <a:rPr sz="2200" b="1" spc="-6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Cost</a:t>
            </a:r>
            <a:r>
              <a:rPr sz="2200" b="1" spc="-7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spc="5" dirty="0">
                <a:solidFill>
                  <a:srgbClr val="0033CC"/>
                </a:solidFill>
                <a:latin typeface="Constantia"/>
                <a:cs typeface="Constantia"/>
              </a:rPr>
              <a:t>–</a:t>
            </a:r>
            <a:r>
              <a:rPr sz="2200" spc="-3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Monetary</a:t>
            </a:r>
            <a:r>
              <a:rPr sz="2000" b="1" u="sng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sz="2000" b="1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cost</a:t>
            </a:r>
            <a:r>
              <a:rPr sz="2000" spc="-15" dirty="0">
                <a:latin typeface="Constantia"/>
                <a:cs typeface="Constantia"/>
              </a:rPr>
              <a:t>,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45" dirty="0">
                <a:latin typeface="Constantia"/>
                <a:cs typeface="Constantia"/>
              </a:rPr>
              <a:t>Travel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time,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Airplane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details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etc..</a:t>
            </a:r>
            <a:endParaRPr sz="2000" dirty="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95880" y="0"/>
            <a:ext cx="5027295" cy="728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600" b="0" spc="-25" dirty="0">
                <a:solidFill>
                  <a:srgbClr val="04607A"/>
                </a:solidFill>
                <a:latin typeface="Calibri"/>
                <a:cs typeface="Calibri"/>
              </a:rPr>
              <a:t>Real-World</a:t>
            </a:r>
            <a:r>
              <a:rPr sz="4600" b="0" spc="-15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600" b="0" spc="-10" dirty="0">
                <a:solidFill>
                  <a:srgbClr val="04607A"/>
                </a:solidFill>
                <a:latin typeface="Calibri"/>
                <a:cs typeface="Calibri"/>
              </a:rPr>
              <a:t>Problems</a:t>
            </a:r>
            <a:endParaRPr sz="4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063" y="331673"/>
            <a:ext cx="6433185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500" spc="-5" dirty="0">
                <a:solidFill>
                  <a:srgbClr val="04607A"/>
                </a:solidFill>
              </a:rPr>
              <a:t>Problem</a:t>
            </a:r>
            <a:r>
              <a:rPr sz="4500" spc="-60" dirty="0">
                <a:solidFill>
                  <a:srgbClr val="04607A"/>
                </a:solidFill>
              </a:rPr>
              <a:t> </a:t>
            </a:r>
            <a:r>
              <a:rPr sz="4500" spc="5" dirty="0">
                <a:solidFill>
                  <a:srgbClr val="04607A"/>
                </a:solidFill>
              </a:rPr>
              <a:t>spaces</a:t>
            </a:r>
            <a:r>
              <a:rPr sz="4500" spc="-65" dirty="0">
                <a:solidFill>
                  <a:srgbClr val="04607A"/>
                </a:solidFill>
              </a:rPr>
              <a:t> </a:t>
            </a:r>
            <a:r>
              <a:rPr sz="4500" spc="5" dirty="0">
                <a:solidFill>
                  <a:srgbClr val="04607A"/>
                </a:solidFill>
              </a:rPr>
              <a:t>and</a:t>
            </a:r>
            <a:r>
              <a:rPr sz="4500" spc="-40" dirty="0">
                <a:solidFill>
                  <a:srgbClr val="04607A"/>
                </a:solidFill>
              </a:rPr>
              <a:t> </a:t>
            </a:r>
            <a:r>
              <a:rPr sz="4500" spc="-10" dirty="0">
                <a:solidFill>
                  <a:srgbClr val="04607A"/>
                </a:solidFill>
              </a:rPr>
              <a:t>search</a:t>
            </a:r>
            <a:endParaRPr sz="4500"/>
          </a:p>
        </p:txBody>
      </p:sp>
      <p:grpSp>
        <p:nvGrpSpPr>
          <p:cNvPr id="3" name="object 3"/>
          <p:cNvGrpSpPr/>
          <p:nvPr/>
        </p:nvGrpSpPr>
        <p:grpSpPr>
          <a:xfrm>
            <a:off x="448055" y="1926335"/>
            <a:ext cx="8251190" cy="4410710"/>
            <a:chOff x="448055" y="1926335"/>
            <a:chExt cx="8251190" cy="4410710"/>
          </a:xfrm>
        </p:grpSpPr>
        <p:sp>
          <p:nvSpPr>
            <p:cNvPr id="4" name="object 4"/>
            <p:cNvSpPr/>
            <p:nvPr/>
          </p:nvSpPr>
          <p:spPr>
            <a:xfrm>
              <a:off x="458723" y="1937003"/>
              <a:ext cx="8229600" cy="4389120"/>
            </a:xfrm>
            <a:custGeom>
              <a:avLst/>
              <a:gdLst/>
              <a:ahLst/>
              <a:cxnLst/>
              <a:rect l="l" t="t" r="r" b="b"/>
              <a:pathLst>
                <a:path w="8229600" h="4389120">
                  <a:moveTo>
                    <a:pt x="8229600" y="0"/>
                  </a:moveTo>
                  <a:lnTo>
                    <a:pt x="0" y="0"/>
                  </a:lnTo>
                  <a:lnTo>
                    <a:pt x="0" y="4389120"/>
                  </a:lnTo>
                  <a:lnTo>
                    <a:pt x="8229600" y="438912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C7E2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8723" y="1937003"/>
              <a:ext cx="8229600" cy="4389120"/>
            </a:xfrm>
            <a:custGeom>
              <a:avLst/>
              <a:gdLst/>
              <a:ahLst/>
              <a:cxnLst/>
              <a:rect l="l" t="t" r="r" b="b"/>
              <a:pathLst>
                <a:path w="8229600" h="4389120">
                  <a:moveTo>
                    <a:pt x="0" y="4389120"/>
                  </a:moveTo>
                  <a:lnTo>
                    <a:pt x="8229600" y="4389120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389120"/>
                  </a:lnTo>
                  <a:close/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6244" y="2392756"/>
            <a:ext cx="7664450" cy="3712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44450" indent="-274320">
              <a:lnSpc>
                <a:spcPct val="100000"/>
              </a:lnSpc>
              <a:spcBef>
                <a:spcPts val="95"/>
              </a:spcBef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254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b</a:t>
            </a:r>
            <a:r>
              <a:rPr sz="2600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u</a:t>
            </a:r>
            <a:r>
              <a:rPr sz="26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i</a:t>
            </a:r>
            <a:r>
              <a:rPr sz="26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ld</a:t>
            </a:r>
            <a:r>
              <a:rPr sz="2600" spc="-5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s</a:t>
            </a:r>
            <a:r>
              <a:rPr sz="2600" u="heavy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y</a:t>
            </a:r>
            <a:r>
              <a:rPr sz="26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s</a:t>
            </a:r>
            <a:r>
              <a:rPr sz="2600" u="heavy" spc="-5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t</a:t>
            </a:r>
            <a:r>
              <a:rPr sz="26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em</a:t>
            </a:r>
            <a:r>
              <a:rPr sz="2600" u="heavy" spc="-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 </a:t>
            </a:r>
            <a:r>
              <a:rPr sz="2600" u="heavy" spc="-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f</a:t>
            </a:r>
            <a:r>
              <a:rPr sz="2600" u="heavy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o</a:t>
            </a:r>
            <a:r>
              <a:rPr sz="26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r</a:t>
            </a:r>
            <a:r>
              <a:rPr sz="2600" u="heavy" spc="-1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 </a:t>
            </a:r>
            <a:r>
              <a:rPr sz="2600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p</a:t>
            </a:r>
            <a:r>
              <a:rPr sz="2600" u="heavy" spc="-6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r</a:t>
            </a:r>
            <a:r>
              <a:rPr sz="2600" u="heavy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o</a:t>
            </a:r>
            <a:r>
              <a:rPr sz="26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b</a:t>
            </a:r>
            <a:r>
              <a:rPr sz="2600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l</a:t>
            </a:r>
            <a:r>
              <a:rPr sz="26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em</a:t>
            </a:r>
            <a:r>
              <a:rPr sz="2600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 </a:t>
            </a:r>
            <a:r>
              <a:rPr sz="26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so</a:t>
            </a:r>
            <a:r>
              <a:rPr sz="2600" u="heavy" spc="-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l</a:t>
            </a:r>
            <a:r>
              <a:rPr sz="26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ving</a:t>
            </a:r>
            <a:r>
              <a:rPr sz="2600" spc="-4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spc="-85" dirty="0">
                <a:latin typeface="Constantia"/>
                <a:cs typeface="Constantia"/>
              </a:rPr>
              <a:t>w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ne</a:t>
            </a:r>
            <a:r>
              <a:rPr sz="2600" spc="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do  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following:</a:t>
            </a:r>
            <a:endParaRPr sz="2600">
              <a:latin typeface="Constantia"/>
              <a:cs typeface="Constantia"/>
            </a:endParaRPr>
          </a:p>
          <a:p>
            <a:pPr marL="728980" lvl="1" indent="-323215">
              <a:lnSpc>
                <a:spcPct val="100000"/>
              </a:lnSpc>
              <a:spcBef>
                <a:spcPts val="2065"/>
              </a:spcBef>
              <a:buClr>
                <a:srgbClr val="000000"/>
              </a:buClr>
              <a:buSzPct val="78846"/>
              <a:buAutoNum type="arabicPeriod"/>
              <a:tabLst>
                <a:tab pos="728345" algn="l"/>
                <a:tab pos="728980" algn="l"/>
              </a:tabLst>
            </a:pPr>
            <a:r>
              <a:rPr sz="26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Define</a:t>
            </a:r>
            <a:r>
              <a:rPr sz="2600" spc="-8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6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problem</a:t>
            </a:r>
            <a:r>
              <a:rPr sz="2600" spc="-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precisely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1780"/>
              </a:spcBef>
              <a:buSzPct val="84615"/>
              <a:buAutoNum type="arabicPeriod"/>
              <a:tabLst>
                <a:tab pos="652780" algn="l"/>
              </a:tabLst>
            </a:pPr>
            <a:r>
              <a:rPr sz="2600" u="heavy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Analyze</a:t>
            </a:r>
            <a:r>
              <a:rPr sz="2600" spc="-7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9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problem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1780"/>
              </a:spcBef>
              <a:buSzPct val="84615"/>
              <a:buAutoNum type="arabicPeriod"/>
              <a:tabLst>
                <a:tab pos="652780" algn="l"/>
              </a:tabLst>
            </a:pPr>
            <a:r>
              <a:rPr sz="2600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Represent</a:t>
            </a:r>
            <a:r>
              <a:rPr sz="2600" spc="-2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4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knowledge</a:t>
            </a:r>
            <a:r>
              <a:rPr sz="2600" spc="-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necessary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for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problem</a:t>
            </a:r>
            <a:endParaRPr sz="2400">
              <a:latin typeface="Constantia"/>
              <a:cs typeface="Constantia"/>
            </a:endParaRPr>
          </a:p>
          <a:p>
            <a:pPr marL="652780" marR="350520" lvl="1" indent="-247015">
              <a:lnSpc>
                <a:spcPct val="101000"/>
              </a:lnSpc>
              <a:spcBef>
                <a:spcPts val="1745"/>
              </a:spcBef>
              <a:buSzPct val="84615"/>
              <a:buAutoNum type="arabicPeriod"/>
              <a:tabLst>
                <a:tab pos="652780" algn="l"/>
              </a:tabLst>
            </a:pPr>
            <a:r>
              <a:rPr sz="26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Choose</a:t>
            </a:r>
            <a:r>
              <a:rPr sz="2600" spc="-5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5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best</a:t>
            </a:r>
            <a:r>
              <a:rPr sz="2600" u="heavy" spc="-11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sz="26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problem</a:t>
            </a:r>
            <a:r>
              <a:rPr sz="2600" u="heavy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sz="2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solving</a:t>
            </a:r>
            <a:r>
              <a:rPr sz="26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sz="2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technique</a:t>
            </a:r>
            <a:r>
              <a:rPr sz="2600" spc="-8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apply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to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solve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problem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241" y="356108"/>
            <a:ext cx="2625090" cy="713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0" dirty="0">
                <a:solidFill>
                  <a:srgbClr val="04607A"/>
                </a:solidFill>
              </a:rPr>
              <a:t>Def</a:t>
            </a:r>
            <a:r>
              <a:rPr sz="4500" spc="-20" dirty="0">
                <a:solidFill>
                  <a:srgbClr val="04607A"/>
                </a:solidFill>
              </a:rPr>
              <a:t>i</a:t>
            </a:r>
            <a:r>
              <a:rPr sz="4500" dirty="0">
                <a:solidFill>
                  <a:srgbClr val="04607A"/>
                </a:solidFill>
              </a:rPr>
              <a:t>nit</a:t>
            </a:r>
            <a:r>
              <a:rPr sz="4500" spc="-20" dirty="0">
                <a:solidFill>
                  <a:srgbClr val="04607A"/>
                </a:solidFill>
              </a:rPr>
              <a:t>i</a:t>
            </a:r>
            <a:r>
              <a:rPr sz="4500" spc="5" dirty="0">
                <a:solidFill>
                  <a:srgbClr val="04607A"/>
                </a:solidFill>
              </a:rPr>
              <a:t>ons</a:t>
            </a:r>
            <a:endParaRPr sz="4500"/>
          </a:p>
        </p:txBody>
      </p:sp>
      <p:grpSp>
        <p:nvGrpSpPr>
          <p:cNvPr id="3" name="object 3"/>
          <p:cNvGrpSpPr/>
          <p:nvPr/>
        </p:nvGrpSpPr>
        <p:grpSpPr>
          <a:xfrm>
            <a:off x="448055" y="1743455"/>
            <a:ext cx="8251190" cy="4410710"/>
            <a:chOff x="448055" y="1743455"/>
            <a:chExt cx="8251190" cy="4410710"/>
          </a:xfrm>
        </p:grpSpPr>
        <p:sp>
          <p:nvSpPr>
            <p:cNvPr id="4" name="object 4"/>
            <p:cNvSpPr/>
            <p:nvPr/>
          </p:nvSpPr>
          <p:spPr>
            <a:xfrm>
              <a:off x="458723" y="1754123"/>
              <a:ext cx="8229600" cy="4389120"/>
            </a:xfrm>
            <a:custGeom>
              <a:avLst/>
              <a:gdLst/>
              <a:ahLst/>
              <a:cxnLst/>
              <a:rect l="l" t="t" r="r" b="b"/>
              <a:pathLst>
                <a:path w="8229600" h="4389120">
                  <a:moveTo>
                    <a:pt x="8229600" y="0"/>
                  </a:moveTo>
                  <a:lnTo>
                    <a:pt x="0" y="0"/>
                  </a:lnTo>
                  <a:lnTo>
                    <a:pt x="0" y="4389120"/>
                  </a:lnTo>
                  <a:lnTo>
                    <a:pt x="8229600" y="438912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C7E2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8723" y="1754123"/>
              <a:ext cx="8229600" cy="4389120"/>
            </a:xfrm>
            <a:custGeom>
              <a:avLst/>
              <a:gdLst/>
              <a:ahLst/>
              <a:cxnLst/>
              <a:rect l="l" t="t" r="r" b="b"/>
              <a:pathLst>
                <a:path w="8229600" h="4389120">
                  <a:moveTo>
                    <a:pt x="0" y="4389120"/>
                  </a:moveTo>
                  <a:lnTo>
                    <a:pt x="8229600" y="4389120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389120"/>
                  </a:lnTo>
                  <a:close/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6244" y="2241042"/>
            <a:ext cx="7213600" cy="3506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"/>
              </a:spcBef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b="1" spc="-20" dirty="0">
                <a:solidFill>
                  <a:srgbClr val="C00000"/>
                </a:solidFill>
                <a:latin typeface="Constantia"/>
                <a:cs typeface="Constantia"/>
              </a:rPr>
              <a:t>State</a:t>
            </a:r>
            <a:r>
              <a:rPr sz="2600" b="1" spc="4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- is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spc="-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instance</a:t>
            </a:r>
            <a:r>
              <a:rPr sz="2600" spc="-14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of</a:t>
            </a:r>
            <a:r>
              <a:rPr sz="2600" spc="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problem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C00000"/>
              </a:buClr>
              <a:buFont typeface="Segoe UI Symbol"/>
              <a:buChar char="⚫"/>
            </a:pPr>
            <a:endParaRPr sz="355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b="1" spc="-20" dirty="0">
                <a:solidFill>
                  <a:srgbClr val="C00000"/>
                </a:solidFill>
                <a:latin typeface="Constantia"/>
                <a:cs typeface="Constantia"/>
              </a:rPr>
              <a:t>State</a:t>
            </a:r>
            <a:r>
              <a:rPr sz="2600" b="1" spc="-6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onstantia"/>
                <a:cs typeface="Constantia"/>
              </a:rPr>
              <a:t>Space</a:t>
            </a:r>
            <a:r>
              <a:rPr sz="2600" spc="-15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2050"/>
              </a:spcBef>
              <a:buSzPct val="85416"/>
              <a:buFont typeface="Segoe UI Symbol"/>
              <a:buChar char="⚫"/>
              <a:tabLst>
                <a:tab pos="652780" algn="l"/>
              </a:tabLst>
            </a:pPr>
            <a:r>
              <a:rPr sz="2400" spc="-15" dirty="0">
                <a:latin typeface="Constantia"/>
                <a:cs typeface="Constantia"/>
              </a:rPr>
              <a:t>Is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8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200" b="1" u="heavy" spc="-10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Constantia"/>
                <a:cs typeface="Constantia"/>
              </a:rPr>
              <a:t>graph</a:t>
            </a:r>
            <a:r>
              <a:rPr sz="2200" b="1" spc="3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:</a:t>
            </a:r>
            <a:endParaRPr sz="240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spcBef>
                <a:spcPts val="1980"/>
              </a:spcBef>
              <a:buSzPct val="68181"/>
              <a:buFont typeface="Segoe UI Symbol"/>
              <a:buChar char="⚫"/>
              <a:tabLst>
                <a:tab pos="927100" algn="l"/>
                <a:tab pos="927735" algn="l"/>
              </a:tabLst>
            </a:pPr>
            <a:r>
              <a:rPr sz="2200" spc="10" dirty="0">
                <a:latin typeface="Constantia"/>
                <a:cs typeface="Constantia"/>
              </a:rPr>
              <a:t>W</a:t>
            </a:r>
            <a:r>
              <a:rPr sz="2200" spc="-5" dirty="0">
                <a:latin typeface="Constantia"/>
                <a:cs typeface="Constantia"/>
              </a:rPr>
              <a:t>h</a:t>
            </a:r>
            <a:r>
              <a:rPr sz="2200" dirty="0">
                <a:latin typeface="Constantia"/>
                <a:cs typeface="Constantia"/>
              </a:rPr>
              <a:t>ose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b="1" u="heavy" spc="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Constantia"/>
                <a:cs typeface="Constantia"/>
              </a:rPr>
              <a:t>nod</a:t>
            </a:r>
            <a:r>
              <a:rPr sz="2200" b="1" u="heavy" spc="-1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Constantia"/>
                <a:cs typeface="Constantia"/>
              </a:rPr>
              <a:t>e</a:t>
            </a:r>
            <a:r>
              <a:rPr sz="2200" b="1" u="heavy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Constantia"/>
                <a:cs typeface="Constantia"/>
              </a:rPr>
              <a:t>s</a:t>
            </a:r>
            <a:r>
              <a:rPr sz="2200" b="1" spc="-5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a</a:t>
            </a:r>
            <a:r>
              <a:rPr sz="2200" spc="-40" dirty="0">
                <a:latin typeface="Constantia"/>
                <a:cs typeface="Constantia"/>
              </a:rPr>
              <a:t>r</a:t>
            </a:r>
            <a:r>
              <a:rPr sz="2200" spc="5" dirty="0">
                <a:latin typeface="Constantia"/>
                <a:cs typeface="Constantia"/>
              </a:rPr>
              <a:t>e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</a:t>
            </a:r>
            <a:r>
              <a:rPr sz="2200" dirty="0">
                <a:latin typeface="Constantia"/>
                <a:cs typeface="Constantia"/>
              </a:rPr>
              <a:t>et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of</a:t>
            </a:r>
            <a:r>
              <a:rPr sz="2200" spc="40" dirty="0">
                <a:latin typeface="Constantia"/>
                <a:cs typeface="Constantia"/>
              </a:rPr>
              <a:t> </a:t>
            </a:r>
            <a:r>
              <a:rPr sz="2200" b="1" u="heavy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Constantia"/>
                <a:cs typeface="Constantia"/>
              </a:rPr>
              <a:t>st</a:t>
            </a:r>
            <a:r>
              <a:rPr sz="2200" b="1" u="heavy" spc="-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Constantia"/>
                <a:cs typeface="Constantia"/>
              </a:rPr>
              <a:t>a</a:t>
            </a:r>
            <a:r>
              <a:rPr sz="2200" b="1" u="heavy" spc="-2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Constantia"/>
                <a:cs typeface="Constantia"/>
              </a:rPr>
              <a:t>t</a:t>
            </a:r>
            <a:r>
              <a:rPr sz="2200" b="1" u="heavy" spc="-10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Constantia"/>
                <a:cs typeface="Constantia"/>
              </a:rPr>
              <a:t>e</a:t>
            </a:r>
            <a:r>
              <a:rPr sz="2200" b="1" u="heavy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Constantia"/>
                <a:cs typeface="Constantia"/>
              </a:rPr>
              <a:t>s</a:t>
            </a:r>
            <a:endParaRPr sz="220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spcBef>
                <a:spcPts val="1970"/>
              </a:spcBef>
              <a:buSzPct val="68181"/>
              <a:buFont typeface="Segoe UI Symbol"/>
              <a:buChar char="⚫"/>
              <a:tabLst>
                <a:tab pos="927100" algn="l"/>
                <a:tab pos="927735" algn="l"/>
              </a:tabLst>
            </a:pPr>
            <a:r>
              <a:rPr sz="2200" spc="10" dirty="0">
                <a:latin typeface="Constantia"/>
                <a:cs typeface="Constantia"/>
              </a:rPr>
              <a:t>W</a:t>
            </a:r>
            <a:r>
              <a:rPr sz="2200" spc="-5" dirty="0">
                <a:latin typeface="Constantia"/>
                <a:cs typeface="Constantia"/>
              </a:rPr>
              <a:t>h</a:t>
            </a:r>
            <a:r>
              <a:rPr sz="2200" dirty="0">
                <a:latin typeface="Constantia"/>
                <a:cs typeface="Constantia"/>
              </a:rPr>
              <a:t>ose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b="1" u="heavy" spc="-10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Constantia"/>
                <a:cs typeface="Constantia"/>
              </a:rPr>
              <a:t>l</a:t>
            </a:r>
            <a:r>
              <a:rPr sz="2200" b="1" u="heavy" spc="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Constantia"/>
                <a:cs typeface="Constantia"/>
              </a:rPr>
              <a:t>inks</a:t>
            </a:r>
            <a:r>
              <a:rPr sz="2200" b="1" spc="-5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a</a:t>
            </a:r>
            <a:r>
              <a:rPr sz="2200" spc="-40" dirty="0">
                <a:latin typeface="Constantia"/>
                <a:cs typeface="Constantia"/>
              </a:rPr>
              <a:t>r</a:t>
            </a:r>
            <a:r>
              <a:rPr sz="2200" spc="5" dirty="0">
                <a:latin typeface="Constantia"/>
                <a:cs typeface="Constantia"/>
              </a:rPr>
              <a:t>e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b="1" u="heavy" spc="-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Constantia"/>
                <a:cs typeface="Constantia"/>
              </a:rPr>
              <a:t>a</a:t>
            </a:r>
            <a:r>
              <a:rPr sz="2200" b="1" u="heavy" spc="10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Constantia"/>
                <a:cs typeface="Constantia"/>
              </a:rPr>
              <a:t>c</a:t>
            </a:r>
            <a:r>
              <a:rPr sz="2200" b="1" u="heavy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Constantia"/>
                <a:cs typeface="Constantia"/>
              </a:rPr>
              <a:t>t</a:t>
            </a:r>
            <a:r>
              <a:rPr sz="2200" b="1" u="heavy" spc="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Constantia"/>
                <a:cs typeface="Constantia"/>
              </a:rPr>
              <a:t>ions</a:t>
            </a:r>
            <a:r>
              <a:rPr sz="2200" b="1" spc="-4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th</a:t>
            </a:r>
            <a:r>
              <a:rPr sz="2200" dirty="0">
                <a:latin typeface="Constantia"/>
                <a:cs typeface="Constantia"/>
              </a:rPr>
              <a:t>at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15" dirty="0">
                <a:solidFill>
                  <a:srgbClr val="007937"/>
                </a:solidFill>
                <a:latin typeface="Constantia"/>
                <a:cs typeface="Constantia"/>
              </a:rPr>
              <a:t>t</a:t>
            </a:r>
            <a:r>
              <a:rPr sz="2200" spc="-60" dirty="0">
                <a:solidFill>
                  <a:srgbClr val="007937"/>
                </a:solidFill>
                <a:latin typeface="Constantia"/>
                <a:cs typeface="Constantia"/>
              </a:rPr>
              <a:t>r</a:t>
            </a:r>
            <a:r>
              <a:rPr sz="2200" spc="5" dirty="0">
                <a:solidFill>
                  <a:srgbClr val="007937"/>
                </a:solidFill>
                <a:latin typeface="Constantia"/>
                <a:cs typeface="Constantia"/>
              </a:rPr>
              <a:t>ans</a:t>
            </a:r>
            <a:r>
              <a:rPr sz="2200" spc="-40" dirty="0">
                <a:solidFill>
                  <a:srgbClr val="007937"/>
                </a:solidFill>
                <a:latin typeface="Constantia"/>
                <a:cs typeface="Constantia"/>
              </a:rPr>
              <a:t>f</a:t>
            </a:r>
            <a:r>
              <a:rPr sz="2200" spc="5" dirty="0">
                <a:solidFill>
                  <a:srgbClr val="007937"/>
                </a:solidFill>
                <a:latin typeface="Constantia"/>
                <a:cs typeface="Constantia"/>
              </a:rPr>
              <a:t>orm</a:t>
            </a:r>
            <a:r>
              <a:rPr sz="2200" spc="-120" dirty="0">
                <a:solidFill>
                  <a:srgbClr val="007937"/>
                </a:solidFill>
                <a:latin typeface="Constantia"/>
                <a:cs typeface="Constantia"/>
              </a:rPr>
              <a:t> </a:t>
            </a:r>
            <a:r>
              <a:rPr sz="2200" spc="5" dirty="0">
                <a:solidFill>
                  <a:srgbClr val="007937"/>
                </a:solidFill>
                <a:latin typeface="Constantia"/>
                <a:cs typeface="Constantia"/>
              </a:rPr>
              <a:t>o</a:t>
            </a:r>
            <a:r>
              <a:rPr sz="2200" spc="15" dirty="0">
                <a:solidFill>
                  <a:srgbClr val="007937"/>
                </a:solidFill>
                <a:latin typeface="Constantia"/>
                <a:cs typeface="Constantia"/>
              </a:rPr>
              <a:t>n</a:t>
            </a:r>
            <a:r>
              <a:rPr sz="2200" spc="5" dirty="0">
                <a:solidFill>
                  <a:srgbClr val="007937"/>
                </a:solidFill>
                <a:latin typeface="Constantia"/>
                <a:cs typeface="Constantia"/>
              </a:rPr>
              <a:t>e</a:t>
            </a:r>
            <a:r>
              <a:rPr sz="2200" spc="-150" dirty="0">
                <a:solidFill>
                  <a:srgbClr val="007937"/>
                </a:solidFill>
                <a:latin typeface="Constantia"/>
                <a:cs typeface="Constantia"/>
              </a:rPr>
              <a:t> </a:t>
            </a:r>
            <a:r>
              <a:rPr sz="2200" spc="-10" dirty="0">
                <a:solidFill>
                  <a:srgbClr val="007937"/>
                </a:solidFill>
                <a:latin typeface="Constantia"/>
                <a:cs typeface="Constantia"/>
              </a:rPr>
              <a:t>s</a:t>
            </a:r>
            <a:r>
              <a:rPr sz="2200" spc="-15" dirty="0">
                <a:solidFill>
                  <a:srgbClr val="007937"/>
                </a:solidFill>
                <a:latin typeface="Constantia"/>
                <a:cs typeface="Constantia"/>
              </a:rPr>
              <a:t>t</a:t>
            </a:r>
            <a:r>
              <a:rPr sz="2200" spc="5" dirty="0">
                <a:solidFill>
                  <a:srgbClr val="007937"/>
                </a:solidFill>
                <a:latin typeface="Constantia"/>
                <a:cs typeface="Constantia"/>
              </a:rPr>
              <a:t>a</a:t>
            </a:r>
            <a:r>
              <a:rPr sz="2200" spc="-45" dirty="0">
                <a:solidFill>
                  <a:srgbClr val="007937"/>
                </a:solidFill>
                <a:latin typeface="Constantia"/>
                <a:cs typeface="Constantia"/>
              </a:rPr>
              <a:t>t</a:t>
            </a:r>
            <a:r>
              <a:rPr sz="2200" spc="5" dirty="0">
                <a:solidFill>
                  <a:srgbClr val="007937"/>
                </a:solidFill>
                <a:latin typeface="Constantia"/>
                <a:cs typeface="Constantia"/>
              </a:rPr>
              <a:t>e</a:t>
            </a:r>
            <a:r>
              <a:rPr sz="2200" spc="-75" dirty="0">
                <a:solidFill>
                  <a:srgbClr val="007937"/>
                </a:solidFill>
                <a:latin typeface="Constantia"/>
                <a:cs typeface="Constantia"/>
              </a:rPr>
              <a:t> </a:t>
            </a:r>
            <a:r>
              <a:rPr sz="2200" spc="-40" dirty="0">
                <a:solidFill>
                  <a:srgbClr val="007937"/>
                </a:solidFill>
                <a:latin typeface="Constantia"/>
                <a:cs typeface="Constantia"/>
              </a:rPr>
              <a:t>t</a:t>
            </a:r>
            <a:r>
              <a:rPr sz="2200" spc="5" dirty="0">
                <a:solidFill>
                  <a:srgbClr val="007937"/>
                </a:solidFill>
                <a:latin typeface="Constantia"/>
                <a:cs typeface="Constantia"/>
              </a:rPr>
              <a:t>o</a:t>
            </a:r>
            <a:endParaRPr sz="22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007937"/>
                </a:solidFill>
                <a:latin typeface="Constantia"/>
                <a:cs typeface="Constantia"/>
              </a:rPr>
              <a:t>anot</a:t>
            </a:r>
            <a:r>
              <a:rPr sz="2200" spc="-15" dirty="0">
                <a:solidFill>
                  <a:srgbClr val="007937"/>
                </a:solidFill>
                <a:latin typeface="Constantia"/>
                <a:cs typeface="Constantia"/>
              </a:rPr>
              <a:t>h</a:t>
            </a:r>
            <a:r>
              <a:rPr sz="2200" dirty="0">
                <a:solidFill>
                  <a:srgbClr val="007937"/>
                </a:solidFill>
                <a:latin typeface="Constantia"/>
                <a:cs typeface="Constantia"/>
              </a:rPr>
              <a:t>er</a:t>
            </a:r>
            <a:r>
              <a:rPr sz="2200" spc="-175" dirty="0">
                <a:solidFill>
                  <a:srgbClr val="007937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007937"/>
                </a:solidFill>
                <a:latin typeface="Constantia"/>
                <a:cs typeface="Constantia"/>
              </a:rPr>
              <a:t>s</a:t>
            </a:r>
            <a:r>
              <a:rPr sz="2200" spc="-20" dirty="0">
                <a:solidFill>
                  <a:srgbClr val="007937"/>
                </a:solidFill>
                <a:latin typeface="Constantia"/>
                <a:cs typeface="Constantia"/>
              </a:rPr>
              <a:t>t</a:t>
            </a:r>
            <a:r>
              <a:rPr sz="2200" dirty="0">
                <a:solidFill>
                  <a:srgbClr val="007937"/>
                </a:solidFill>
                <a:latin typeface="Constantia"/>
                <a:cs typeface="Constantia"/>
              </a:rPr>
              <a:t>a</a:t>
            </a:r>
            <a:r>
              <a:rPr sz="2200" spc="-40" dirty="0">
                <a:solidFill>
                  <a:srgbClr val="007937"/>
                </a:solidFill>
                <a:latin typeface="Constantia"/>
                <a:cs typeface="Constantia"/>
              </a:rPr>
              <a:t>t</a:t>
            </a:r>
            <a:r>
              <a:rPr sz="2200" dirty="0">
                <a:solidFill>
                  <a:srgbClr val="007937"/>
                </a:solidFill>
                <a:latin typeface="Constantia"/>
                <a:cs typeface="Constantia"/>
              </a:rPr>
              <a:t>e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2748" y="462229"/>
            <a:ext cx="478028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0" spc="-35" dirty="0">
                <a:solidFill>
                  <a:srgbClr val="04607A"/>
                </a:solidFill>
                <a:latin typeface="Calibri"/>
                <a:cs typeface="Calibri"/>
              </a:rPr>
              <a:t>State</a:t>
            </a:r>
            <a:r>
              <a:rPr sz="5000" b="0" spc="-5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b="0" spc="-10" dirty="0">
                <a:solidFill>
                  <a:srgbClr val="04607A"/>
                </a:solidFill>
                <a:latin typeface="Calibri"/>
                <a:cs typeface="Calibri"/>
              </a:rPr>
              <a:t>space</a:t>
            </a:r>
            <a:r>
              <a:rPr sz="5000" b="0" spc="-3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b="0" spc="-15" dirty="0">
                <a:solidFill>
                  <a:srgbClr val="04607A"/>
                </a:solidFill>
                <a:latin typeface="Calibri"/>
                <a:cs typeface="Calibri"/>
              </a:rPr>
              <a:t>search</a:t>
            </a:r>
            <a:endParaRPr sz="5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238" y="1444752"/>
            <a:ext cx="8696325" cy="5114925"/>
            <a:chOff x="225552" y="1444752"/>
            <a:chExt cx="8696325" cy="5114925"/>
          </a:xfrm>
        </p:grpSpPr>
        <p:sp>
          <p:nvSpPr>
            <p:cNvPr id="4" name="object 4"/>
            <p:cNvSpPr/>
            <p:nvPr/>
          </p:nvSpPr>
          <p:spPr>
            <a:xfrm>
              <a:off x="230124" y="1449324"/>
              <a:ext cx="8686800" cy="5105400"/>
            </a:xfrm>
            <a:custGeom>
              <a:avLst/>
              <a:gdLst/>
              <a:ahLst/>
              <a:cxnLst/>
              <a:rect l="l" t="t" r="r" b="b"/>
              <a:pathLst>
                <a:path w="8686800" h="5105400">
                  <a:moveTo>
                    <a:pt x="8686800" y="0"/>
                  </a:moveTo>
                  <a:lnTo>
                    <a:pt x="0" y="0"/>
                  </a:lnTo>
                  <a:lnTo>
                    <a:pt x="0" y="5105400"/>
                  </a:lnTo>
                  <a:lnTo>
                    <a:pt x="8686800" y="5105400"/>
                  </a:lnTo>
                  <a:lnTo>
                    <a:pt x="86868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30124" y="1449324"/>
              <a:ext cx="8686800" cy="5105400"/>
            </a:xfrm>
            <a:custGeom>
              <a:avLst/>
              <a:gdLst/>
              <a:ahLst/>
              <a:cxnLst/>
              <a:rect l="l" t="t" r="r" b="b"/>
              <a:pathLst>
                <a:path w="8686800" h="5105400">
                  <a:moveTo>
                    <a:pt x="0" y="5105400"/>
                  </a:moveTo>
                  <a:lnTo>
                    <a:pt x="8686800" y="5105400"/>
                  </a:lnTo>
                  <a:lnTo>
                    <a:pt x="8686800" y="0"/>
                  </a:lnTo>
                  <a:lnTo>
                    <a:pt x="0" y="0"/>
                  </a:lnTo>
                  <a:lnTo>
                    <a:pt x="0" y="5105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7340" y="1652397"/>
            <a:ext cx="5939155" cy="2338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Basic</a:t>
            </a:r>
            <a:r>
              <a:rPr sz="2200" b="1" spc="-13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onstantia"/>
                <a:cs typeface="Constantia"/>
              </a:rPr>
              <a:t>Search</a:t>
            </a:r>
            <a:r>
              <a:rPr sz="2200" b="1" spc="-10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onstantia"/>
                <a:cs typeface="Constantia"/>
              </a:rPr>
              <a:t>Problem:</a:t>
            </a:r>
            <a:endParaRPr sz="22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1645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3415" algn="l"/>
                <a:tab pos="1841500" algn="l"/>
                <a:tab pos="3671570" algn="l"/>
              </a:tabLst>
            </a:pPr>
            <a:r>
              <a:rPr sz="2000" b="1" spc="-20" dirty="0">
                <a:latin typeface="Constantia"/>
                <a:cs typeface="Constantia"/>
              </a:rPr>
              <a:t>Given:	</a:t>
            </a:r>
            <a:r>
              <a:rPr sz="2000" b="1" spc="-5" dirty="0">
                <a:solidFill>
                  <a:srgbClr val="0000FF"/>
                </a:solidFill>
                <a:latin typeface="Constantia"/>
                <a:cs typeface="Constantia"/>
              </a:rPr>
              <a:t>[S,</a:t>
            </a:r>
            <a:r>
              <a:rPr sz="2000" b="1" spc="-15" dirty="0">
                <a:solidFill>
                  <a:srgbClr val="0000FF"/>
                </a:solidFill>
                <a:latin typeface="Constantia"/>
                <a:cs typeface="Constantia"/>
              </a:rPr>
              <a:t> s, </a:t>
            </a:r>
            <a:r>
              <a:rPr sz="2000" b="1" spc="-65" dirty="0">
                <a:solidFill>
                  <a:srgbClr val="0000FF"/>
                </a:solidFill>
                <a:latin typeface="Constantia"/>
                <a:cs typeface="Constantia"/>
              </a:rPr>
              <a:t>O,</a:t>
            </a:r>
            <a:r>
              <a:rPr sz="2000" b="1" spc="3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onstantia"/>
                <a:cs typeface="Constantia"/>
              </a:rPr>
              <a:t>G]	</a:t>
            </a:r>
            <a:r>
              <a:rPr sz="2000" b="1" spc="-20" dirty="0">
                <a:latin typeface="Constantia"/>
                <a:cs typeface="Constantia"/>
              </a:rPr>
              <a:t>where</a:t>
            </a:r>
            <a:endParaRPr sz="2000" dirty="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spcBef>
                <a:spcPts val="480"/>
              </a:spcBef>
              <a:buClr>
                <a:srgbClr val="009DD9"/>
              </a:buClr>
              <a:buSzPct val="70000"/>
              <a:buFont typeface="Segoe UI Symbol"/>
              <a:buChar char="⚫"/>
              <a:tabLst>
                <a:tab pos="927100" algn="l"/>
                <a:tab pos="927735" algn="l"/>
              </a:tabLst>
            </a:pPr>
            <a:r>
              <a:rPr sz="2000" b="1" spc="-5" dirty="0">
                <a:solidFill>
                  <a:srgbClr val="0000FF"/>
                </a:solidFill>
                <a:latin typeface="Constantia"/>
                <a:cs typeface="Constantia"/>
              </a:rPr>
              <a:t>S</a:t>
            </a:r>
            <a:r>
              <a:rPr sz="2000" b="1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-</a:t>
            </a:r>
            <a:r>
              <a:rPr sz="2000" b="1" dirty="0">
                <a:latin typeface="Constantia"/>
                <a:cs typeface="Constantia"/>
              </a:rPr>
              <a:t> is</a:t>
            </a:r>
            <a:r>
              <a:rPr sz="2000" b="1" spc="-100" dirty="0">
                <a:latin typeface="Constantia"/>
                <a:cs typeface="Constantia"/>
              </a:rPr>
              <a:t> </a:t>
            </a:r>
            <a:r>
              <a:rPr sz="2000" b="1" spc="-10" dirty="0">
                <a:latin typeface="Constantia"/>
                <a:cs typeface="Constantia"/>
              </a:rPr>
              <a:t>the</a:t>
            </a:r>
            <a:r>
              <a:rPr sz="2000" b="1" spc="-30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set</a:t>
            </a:r>
            <a:r>
              <a:rPr sz="2000" b="1" spc="-105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of</a:t>
            </a:r>
            <a:r>
              <a:rPr sz="2000" b="1" spc="20" dirty="0">
                <a:latin typeface="Constantia"/>
                <a:cs typeface="Constantia"/>
              </a:rPr>
              <a:t> </a:t>
            </a:r>
            <a:r>
              <a:rPr sz="2000" b="1" spc="-15" dirty="0">
                <a:latin typeface="Constantia"/>
                <a:cs typeface="Constantia"/>
              </a:rPr>
              <a:t>states</a:t>
            </a:r>
            <a:endParaRPr sz="2000" dirty="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spcBef>
                <a:spcPts val="480"/>
              </a:spcBef>
              <a:buClr>
                <a:srgbClr val="009DD9"/>
              </a:buClr>
              <a:buSzPct val="70000"/>
              <a:buFont typeface="Segoe UI Symbol"/>
              <a:buChar char="⚫"/>
              <a:tabLst>
                <a:tab pos="927100" algn="l"/>
                <a:tab pos="927735" algn="l"/>
              </a:tabLst>
            </a:pPr>
            <a:r>
              <a:rPr sz="2000" b="1" spc="-5" dirty="0">
                <a:solidFill>
                  <a:srgbClr val="0000FF"/>
                </a:solidFill>
                <a:latin typeface="Constantia"/>
                <a:cs typeface="Constantia"/>
              </a:rPr>
              <a:t>s</a:t>
            </a:r>
            <a:r>
              <a:rPr sz="2000" b="1" spc="-5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-</a:t>
            </a:r>
            <a:r>
              <a:rPr sz="2000" b="1" spc="-10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is</a:t>
            </a:r>
            <a:r>
              <a:rPr sz="2000" b="1" spc="-80" dirty="0">
                <a:latin typeface="Constantia"/>
                <a:cs typeface="Constantia"/>
              </a:rPr>
              <a:t> </a:t>
            </a:r>
            <a:r>
              <a:rPr sz="2000" b="1" spc="-10" dirty="0">
                <a:latin typeface="Constantia"/>
                <a:cs typeface="Constantia"/>
              </a:rPr>
              <a:t>the</a:t>
            </a:r>
            <a:r>
              <a:rPr sz="2000" b="1" spc="-45" dirty="0">
                <a:latin typeface="Constantia"/>
                <a:cs typeface="Constantia"/>
              </a:rPr>
              <a:t> </a:t>
            </a:r>
            <a:r>
              <a:rPr sz="2000" b="1" spc="-10" dirty="0">
                <a:latin typeface="Constantia"/>
                <a:cs typeface="Constantia"/>
              </a:rPr>
              <a:t>Initial</a:t>
            </a:r>
            <a:r>
              <a:rPr sz="2000" b="1" spc="-25" dirty="0">
                <a:latin typeface="Constantia"/>
                <a:cs typeface="Constantia"/>
              </a:rPr>
              <a:t> </a:t>
            </a:r>
            <a:r>
              <a:rPr sz="2000" b="1" spc="-15" dirty="0">
                <a:latin typeface="Constantia"/>
                <a:cs typeface="Constantia"/>
              </a:rPr>
              <a:t>state</a:t>
            </a:r>
            <a:endParaRPr sz="2000" dirty="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spcBef>
                <a:spcPts val="480"/>
              </a:spcBef>
              <a:buClr>
                <a:srgbClr val="009DD9"/>
              </a:buClr>
              <a:buSzPct val="70000"/>
              <a:buFont typeface="Segoe UI Symbol"/>
              <a:buChar char="⚫"/>
              <a:tabLst>
                <a:tab pos="927100" algn="l"/>
                <a:tab pos="927735" algn="l"/>
              </a:tabLst>
            </a:pPr>
            <a:r>
              <a:rPr sz="2000" b="1" spc="-5" dirty="0">
                <a:solidFill>
                  <a:srgbClr val="0000FF"/>
                </a:solidFill>
                <a:latin typeface="Constantia"/>
                <a:cs typeface="Constantia"/>
              </a:rPr>
              <a:t>O</a:t>
            </a:r>
            <a:r>
              <a:rPr sz="2000" b="1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-</a:t>
            </a:r>
            <a:r>
              <a:rPr sz="2000" b="1" dirty="0">
                <a:latin typeface="Constantia"/>
                <a:cs typeface="Constantia"/>
              </a:rPr>
              <a:t> is</a:t>
            </a:r>
            <a:r>
              <a:rPr sz="2000" b="1" spc="-75" dirty="0">
                <a:latin typeface="Constantia"/>
                <a:cs typeface="Constantia"/>
              </a:rPr>
              <a:t> </a:t>
            </a:r>
            <a:r>
              <a:rPr sz="2000" b="1" spc="-10" dirty="0">
                <a:latin typeface="Constantia"/>
                <a:cs typeface="Constantia"/>
              </a:rPr>
              <a:t>the</a:t>
            </a:r>
            <a:r>
              <a:rPr sz="2000" b="1" spc="-90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set</a:t>
            </a:r>
            <a:r>
              <a:rPr sz="2000" b="1" spc="-105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of</a:t>
            </a:r>
            <a:r>
              <a:rPr sz="2000" b="1" spc="15" dirty="0">
                <a:latin typeface="Constantia"/>
                <a:cs typeface="Constantia"/>
              </a:rPr>
              <a:t> </a:t>
            </a:r>
            <a:r>
              <a:rPr sz="2000" b="1" spc="-15" dirty="0">
                <a:latin typeface="Constantia"/>
                <a:cs typeface="Constantia"/>
              </a:rPr>
              <a:t>state</a:t>
            </a:r>
            <a:r>
              <a:rPr sz="2000" b="1" spc="-45" dirty="0">
                <a:latin typeface="Constantia"/>
                <a:cs typeface="Constantia"/>
              </a:rPr>
              <a:t> </a:t>
            </a:r>
            <a:r>
              <a:rPr sz="2000" b="1" spc="-10" dirty="0">
                <a:latin typeface="Constantia"/>
                <a:cs typeface="Constantia"/>
              </a:rPr>
              <a:t>transition</a:t>
            </a:r>
            <a:r>
              <a:rPr sz="2000" b="1" spc="-75" dirty="0">
                <a:latin typeface="Constantia"/>
                <a:cs typeface="Constantia"/>
              </a:rPr>
              <a:t> </a:t>
            </a:r>
            <a:r>
              <a:rPr sz="2000" b="1" spc="-15" dirty="0">
                <a:latin typeface="Constantia"/>
                <a:cs typeface="Constantia"/>
              </a:rPr>
              <a:t>operators</a:t>
            </a:r>
            <a:endParaRPr sz="2000" dirty="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spcBef>
                <a:spcPts val="484"/>
              </a:spcBef>
              <a:buClr>
                <a:srgbClr val="009DD9"/>
              </a:buClr>
              <a:buSzPct val="70000"/>
              <a:buFont typeface="Segoe UI Symbol"/>
              <a:buChar char="⚫"/>
              <a:tabLst>
                <a:tab pos="927100" algn="l"/>
                <a:tab pos="927735" algn="l"/>
              </a:tabLst>
            </a:pPr>
            <a:r>
              <a:rPr sz="2000" b="1" spc="-10" dirty="0">
                <a:solidFill>
                  <a:srgbClr val="0000FF"/>
                </a:solidFill>
                <a:latin typeface="Constantia"/>
                <a:cs typeface="Constantia"/>
              </a:rPr>
              <a:t>G</a:t>
            </a:r>
            <a:r>
              <a:rPr sz="2000" b="1" spc="-1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- is</a:t>
            </a:r>
            <a:r>
              <a:rPr sz="2000" b="1" spc="-75" dirty="0">
                <a:latin typeface="Constantia"/>
                <a:cs typeface="Constantia"/>
              </a:rPr>
              <a:t> </a:t>
            </a:r>
            <a:r>
              <a:rPr sz="2000" b="1" spc="-10" dirty="0">
                <a:latin typeface="Constantia"/>
                <a:cs typeface="Constantia"/>
              </a:rPr>
              <a:t>the</a:t>
            </a:r>
            <a:r>
              <a:rPr sz="2000" b="1" spc="-90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set</a:t>
            </a:r>
            <a:r>
              <a:rPr sz="2000" b="1" spc="-105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of</a:t>
            </a:r>
            <a:r>
              <a:rPr sz="2000" b="1" spc="5" dirty="0">
                <a:latin typeface="Constantia"/>
                <a:cs typeface="Constantia"/>
              </a:rPr>
              <a:t> </a:t>
            </a:r>
            <a:r>
              <a:rPr sz="2000" b="1" spc="-25" dirty="0">
                <a:latin typeface="Constantia"/>
                <a:cs typeface="Constantia"/>
              </a:rPr>
              <a:t>goal</a:t>
            </a:r>
            <a:r>
              <a:rPr sz="2000" b="1" spc="-20" dirty="0">
                <a:latin typeface="Constantia"/>
                <a:cs typeface="Constantia"/>
              </a:rPr>
              <a:t> </a:t>
            </a:r>
            <a:r>
              <a:rPr sz="2000" b="1" spc="-15" dirty="0">
                <a:latin typeface="Constantia"/>
                <a:cs typeface="Constantia"/>
              </a:rPr>
              <a:t>states</a:t>
            </a:r>
            <a:endParaRPr sz="2000" dirty="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4229227"/>
            <a:ext cx="17272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-755" dirty="0">
                <a:solidFill>
                  <a:srgbClr val="0AD0D9"/>
                </a:solidFill>
                <a:latin typeface="Segoe UI Symbol"/>
                <a:cs typeface="Segoe UI Symbol"/>
              </a:rPr>
              <a:t>⚫</a:t>
            </a:r>
            <a:endParaRPr sz="205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4114800"/>
            <a:ext cx="8305800" cy="914400"/>
          </a:xfrm>
          <a:prstGeom prst="rect">
            <a:avLst/>
          </a:prstGeom>
          <a:solidFill>
            <a:srgbClr val="DBE7B6">
              <a:alpha val="29019"/>
            </a:srgbClr>
          </a:solidFill>
          <a:ln w="24384">
            <a:solidFill>
              <a:srgbClr val="085091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885"/>
              </a:spcBef>
            </a:pPr>
            <a:r>
              <a:rPr sz="2200" spc="-100" dirty="0">
                <a:latin typeface="Constantia"/>
                <a:cs typeface="Constantia"/>
              </a:rPr>
              <a:t>To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10" dirty="0">
                <a:latin typeface="Constantia"/>
                <a:cs typeface="Constantia"/>
              </a:rPr>
              <a:t>find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nstantia"/>
                <a:cs typeface="Constantia"/>
              </a:rPr>
              <a:t>a</a:t>
            </a:r>
            <a:r>
              <a:rPr sz="2200" b="1" spc="-10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onstantia"/>
                <a:cs typeface="Constantia"/>
              </a:rPr>
              <a:t>sequence</a:t>
            </a:r>
            <a:r>
              <a:rPr sz="2200" b="1" spc="-1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nstantia"/>
                <a:cs typeface="Constantia"/>
              </a:rPr>
              <a:t>of</a:t>
            </a:r>
            <a:r>
              <a:rPr sz="2200" b="1" spc="-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onstantia"/>
                <a:cs typeface="Constantia"/>
              </a:rPr>
              <a:t>state</a:t>
            </a:r>
            <a:r>
              <a:rPr sz="2200" b="1" spc="-11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nstantia"/>
                <a:cs typeface="Constantia"/>
              </a:rPr>
              <a:t>transitions</a:t>
            </a:r>
            <a:r>
              <a:rPr sz="2200" b="1" spc="-10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leading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from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Initial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state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nstantia"/>
                <a:cs typeface="Constantia"/>
              </a:rPr>
              <a:t>s</a:t>
            </a:r>
            <a:endParaRPr sz="2200">
              <a:latin typeface="Constantia"/>
              <a:cs typeface="Constantia"/>
            </a:endParaRPr>
          </a:p>
          <a:p>
            <a:pPr marL="60960">
              <a:lnSpc>
                <a:spcPct val="100000"/>
              </a:lnSpc>
            </a:pPr>
            <a:r>
              <a:rPr sz="2200" spc="-40" dirty="0">
                <a:latin typeface="Constantia"/>
                <a:cs typeface="Constantia"/>
              </a:rPr>
              <a:t>t</a:t>
            </a:r>
            <a:r>
              <a:rPr sz="2200" spc="5" dirty="0">
                <a:latin typeface="Constantia"/>
                <a:cs typeface="Constantia"/>
              </a:rPr>
              <a:t>o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a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40" dirty="0">
                <a:latin typeface="Constantia"/>
                <a:cs typeface="Constantia"/>
              </a:rPr>
              <a:t>g</a:t>
            </a:r>
            <a:r>
              <a:rPr sz="2200" dirty="0">
                <a:latin typeface="Constantia"/>
                <a:cs typeface="Constantia"/>
              </a:rPr>
              <a:t>oal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</a:t>
            </a:r>
            <a:r>
              <a:rPr sz="2200" spc="-15" dirty="0">
                <a:latin typeface="Constantia"/>
                <a:cs typeface="Constantia"/>
              </a:rPr>
              <a:t>t</a:t>
            </a:r>
            <a:r>
              <a:rPr sz="2200" spc="5" dirty="0">
                <a:latin typeface="Constantia"/>
                <a:cs typeface="Constantia"/>
              </a:rPr>
              <a:t>a</a:t>
            </a:r>
            <a:r>
              <a:rPr sz="2200" spc="-45" dirty="0">
                <a:latin typeface="Constantia"/>
                <a:cs typeface="Constantia"/>
              </a:rPr>
              <a:t>t</a:t>
            </a:r>
            <a:r>
              <a:rPr sz="2200" spc="5" dirty="0">
                <a:latin typeface="Constantia"/>
                <a:cs typeface="Constantia"/>
              </a:rPr>
              <a:t>e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b="1" spc="5" dirty="0">
                <a:solidFill>
                  <a:srgbClr val="0000FF"/>
                </a:solidFill>
                <a:latin typeface="Constantia"/>
                <a:cs typeface="Constantia"/>
              </a:rPr>
              <a:t>G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6B636-8BAF-492A-AEAB-C5F2002FC610}"/>
              </a:ext>
            </a:extLst>
          </p:cNvPr>
          <p:cNvSpPr txBox="1"/>
          <p:nvPr/>
        </p:nvSpPr>
        <p:spPr>
          <a:xfrm>
            <a:off x="228600" y="5029200"/>
            <a:ext cx="90678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>
              <a:lnSpc>
                <a:spcPct val="100000"/>
              </a:lnSpc>
              <a:spcBef>
                <a:spcPts val="805"/>
              </a:spcBef>
            </a:pPr>
            <a:r>
              <a:rPr lang="en-US" sz="1800" b="1" dirty="0">
                <a:latin typeface="Arial"/>
                <a:cs typeface="Arial"/>
              </a:rPr>
              <a:t>The shortest sequence can be found out using following approach:</a:t>
            </a:r>
          </a:p>
          <a:p>
            <a:pPr marL="45720">
              <a:lnSpc>
                <a:spcPct val="100000"/>
              </a:lnSpc>
              <a:spcBef>
                <a:spcPts val="805"/>
              </a:spcBef>
            </a:pPr>
            <a:r>
              <a:rPr lang="en-US" sz="1800" b="1" dirty="0">
                <a:solidFill>
                  <a:srgbClr val="C00000"/>
                </a:solidFill>
                <a:latin typeface="Arial"/>
                <a:cs typeface="Arial"/>
              </a:rPr>
              <a:t>Uninformed</a:t>
            </a:r>
            <a:r>
              <a:rPr lang="en-US" sz="18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Arial"/>
                <a:cs typeface="Arial"/>
              </a:rPr>
              <a:t>search</a:t>
            </a:r>
            <a:r>
              <a:rPr lang="en-US" sz="1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Arial"/>
                <a:cs typeface="Arial"/>
              </a:rPr>
              <a:t>algorithm</a:t>
            </a:r>
            <a:r>
              <a:rPr lang="en-US" sz="18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Arial MT"/>
                <a:cs typeface="Arial MT"/>
              </a:rPr>
              <a:t>–</a:t>
            </a:r>
            <a:r>
              <a:rPr lang="en-US" sz="1800" spc="-1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Have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no</a:t>
            </a:r>
            <a:r>
              <a:rPr lang="en-US" sz="1800" spc="-1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other</a:t>
            </a:r>
            <a:r>
              <a:rPr lang="en-US" sz="1800" spc="-2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info</a:t>
            </a:r>
            <a:r>
              <a:rPr lang="en-US" sz="1800" spc="-1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than</a:t>
            </a:r>
            <a:r>
              <a:rPr lang="en-US" sz="1800" spc="-5" dirty="0"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Arial MT"/>
                <a:cs typeface="Arial MT"/>
              </a:rPr>
              <a:t>problem</a:t>
            </a:r>
            <a:r>
              <a:rPr lang="en-US" sz="18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Arial MT"/>
                <a:cs typeface="Arial MT"/>
              </a:rPr>
              <a:t>definition</a:t>
            </a:r>
            <a:endParaRPr lang="en-US" sz="1800" dirty="0">
              <a:latin typeface="Arial MT"/>
              <a:cs typeface="Arial MT"/>
            </a:endParaRPr>
          </a:p>
          <a:p>
            <a:pPr marL="45720">
              <a:lnSpc>
                <a:spcPct val="100000"/>
              </a:lnSpc>
              <a:spcBef>
                <a:spcPts val="1585"/>
              </a:spcBef>
            </a:pPr>
            <a:r>
              <a:rPr lang="en-US" sz="1800" b="1" dirty="0">
                <a:solidFill>
                  <a:srgbClr val="C00000"/>
                </a:solidFill>
                <a:latin typeface="Arial"/>
                <a:cs typeface="Arial"/>
              </a:rPr>
              <a:t>Informed</a:t>
            </a:r>
            <a:r>
              <a:rPr lang="en-US" sz="18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Arial"/>
                <a:cs typeface="Arial"/>
              </a:rPr>
              <a:t>search</a:t>
            </a:r>
            <a:r>
              <a:rPr lang="en-US" sz="1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Arial"/>
                <a:cs typeface="Arial"/>
              </a:rPr>
              <a:t>algorithm</a:t>
            </a:r>
            <a:r>
              <a:rPr lang="en-US" sz="18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Arial MT"/>
                <a:cs typeface="Arial MT"/>
              </a:rPr>
              <a:t>–</a:t>
            </a:r>
            <a:r>
              <a:rPr lang="en-US" sz="1800" spc="-1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Guidance</a:t>
            </a:r>
            <a:r>
              <a:rPr lang="en-US"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provided</a:t>
            </a:r>
            <a:r>
              <a:rPr lang="en-US" sz="1800" spc="-3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for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finding</a:t>
            </a:r>
            <a:r>
              <a:rPr lang="en-US" sz="1800" spc="-6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solution</a:t>
            </a:r>
            <a:r>
              <a:rPr lang="en-US" dirty="0">
                <a:latin typeface="Arial MT"/>
                <a:cs typeface="Arial MT"/>
              </a:rPr>
              <a:t> i.e., operators have an associated cost.</a:t>
            </a:r>
            <a:endParaRPr lang="en-US"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11352" y="911352"/>
            <a:ext cx="7324725" cy="5724525"/>
            <a:chOff x="911352" y="911352"/>
            <a:chExt cx="7324725" cy="5724525"/>
          </a:xfrm>
        </p:grpSpPr>
        <p:sp>
          <p:nvSpPr>
            <p:cNvPr id="4" name="object 4"/>
            <p:cNvSpPr/>
            <p:nvPr/>
          </p:nvSpPr>
          <p:spPr>
            <a:xfrm>
              <a:off x="915924" y="915924"/>
              <a:ext cx="7315200" cy="5715000"/>
            </a:xfrm>
            <a:custGeom>
              <a:avLst/>
              <a:gdLst/>
              <a:ahLst/>
              <a:cxnLst/>
              <a:rect l="l" t="t" r="r" b="b"/>
              <a:pathLst>
                <a:path w="7315200" h="5715000">
                  <a:moveTo>
                    <a:pt x="7315200" y="0"/>
                  </a:moveTo>
                  <a:lnTo>
                    <a:pt x="0" y="0"/>
                  </a:lnTo>
                  <a:lnTo>
                    <a:pt x="0" y="5715000"/>
                  </a:lnTo>
                  <a:lnTo>
                    <a:pt x="7315200" y="5715000"/>
                  </a:lnTo>
                  <a:lnTo>
                    <a:pt x="73152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5924" y="915924"/>
              <a:ext cx="7315200" cy="5715000"/>
            </a:xfrm>
            <a:custGeom>
              <a:avLst/>
              <a:gdLst/>
              <a:ahLst/>
              <a:cxnLst/>
              <a:rect l="l" t="t" r="r" b="b"/>
              <a:pathLst>
                <a:path w="7315200" h="5715000">
                  <a:moveTo>
                    <a:pt x="0" y="5715000"/>
                  </a:moveTo>
                  <a:lnTo>
                    <a:pt x="7315200" y="5715000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5715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3444" y="1060508"/>
            <a:ext cx="6778956" cy="465447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720"/>
              </a:spcBef>
              <a:buClr>
                <a:srgbClr val="0AD0D9"/>
              </a:buClr>
              <a:buSzPct val="93750"/>
              <a:tabLst>
                <a:tab pos="287020" algn="l"/>
              </a:tabLst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Uninformed</a:t>
            </a:r>
            <a:r>
              <a:rPr sz="24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(Blind)</a:t>
            </a:r>
            <a:r>
              <a:rPr sz="24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Search</a:t>
            </a:r>
            <a:endParaRPr lang="en-US" sz="24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10"/>
              </a:spcBef>
              <a:buClr>
                <a:srgbClr val="0AD0D9"/>
              </a:buClr>
              <a:buSzPct val="95454"/>
              <a:tabLst>
                <a:tab pos="287020" algn="l"/>
                <a:tab pos="287655" algn="l"/>
              </a:tabLst>
            </a:pPr>
            <a:endParaRPr lang="en-US" sz="2800" b="1" spc="-15" dirty="0">
              <a:solidFill>
                <a:srgbClr val="C00000"/>
              </a:solidFill>
              <a:latin typeface="Constantia"/>
              <a:cs typeface="Constantia"/>
            </a:endParaRPr>
          </a:p>
          <a:p>
            <a:pPr marL="12065">
              <a:lnSpc>
                <a:spcPct val="100000"/>
              </a:lnSpc>
              <a:spcBef>
                <a:spcPts val="110"/>
              </a:spcBef>
              <a:buClr>
                <a:srgbClr val="0AD0D9"/>
              </a:buClr>
              <a:buSzPct val="95454"/>
              <a:tabLst>
                <a:tab pos="287020" algn="l"/>
                <a:tab pos="287655" algn="l"/>
              </a:tabLst>
            </a:pPr>
            <a:r>
              <a:rPr lang="en-US" sz="2400" spc="-20" dirty="0">
                <a:latin typeface="Constantia"/>
                <a:cs typeface="Constantia"/>
              </a:rPr>
              <a:t>G</a:t>
            </a:r>
            <a:r>
              <a:rPr lang="en-US" sz="2400" dirty="0">
                <a:latin typeface="Constantia"/>
                <a:cs typeface="Constantia"/>
              </a:rPr>
              <a:t>e</a:t>
            </a:r>
            <a:r>
              <a:rPr lang="en-US" sz="2400" spc="-5" dirty="0">
                <a:latin typeface="Constantia"/>
                <a:cs typeface="Constantia"/>
              </a:rPr>
              <a:t>ne</a:t>
            </a:r>
            <a:r>
              <a:rPr lang="en-US" sz="2400" spc="-25" dirty="0">
                <a:latin typeface="Constantia"/>
                <a:cs typeface="Constantia"/>
              </a:rPr>
              <a:t>r</a:t>
            </a:r>
            <a:r>
              <a:rPr lang="en-US" sz="2400" spc="-20" dirty="0">
                <a:latin typeface="Constantia"/>
                <a:cs typeface="Constantia"/>
              </a:rPr>
              <a:t>a</a:t>
            </a:r>
            <a:r>
              <a:rPr lang="en-US" sz="2400" spc="-40" dirty="0">
                <a:latin typeface="Constantia"/>
                <a:cs typeface="Constantia"/>
              </a:rPr>
              <a:t>t</a:t>
            </a:r>
            <a:r>
              <a:rPr lang="en-US" sz="2400" spc="-5" dirty="0">
                <a:latin typeface="Constantia"/>
                <a:cs typeface="Constantia"/>
              </a:rPr>
              <a:t>e</a:t>
            </a:r>
            <a:r>
              <a:rPr lang="en-US" sz="2400" spc="-90" dirty="0">
                <a:latin typeface="Constantia"/>
                <a:cs typeface="Constantia"/>
              </a:rPr>
              <a:t> </a:t>
            </a:r>
            <a:r>
              <a:rPr lang="en-US" sz="2400" spc="-5" dirty="0">
                <a:latin typeface="Constantia"/>
                <a:cs typeface="Constantia"/>
              </a:rPr>
              <a:t>su</a:t>
            </a:r>
            <a:r>
              <a:rPr lang="en-US" sz="2400" spc="-60" dirty="0">
                <a:latin typeface="Constantia"/>
                <a:cs typeface="Constantia"/>
              </a:rPr>
              <a:t>cc</a:t>
            </a:r>
            <a:r>
              <a:rPr lang="en-US" sz="2400" dirty="0">
                <a:latin typeface="Constantia"/>
                <a:cs typeface="Constantia"/>
              </a:rPr>
              <a:t>e</a:t>
            </a:r>
            <a:r>
              <a:rPr lang="en-US" sz="2400" spc="-5" dirty="0">
                <a:latin typeface="Constantia"/>
                <a:cs typeface="Constantia"/>
              </a:rPr>
              <a:t>sso</a:t>
            </a:r>
            <a:r>
              <a:rPr lang="en-US" sz="2400" spc="-10" dirty="0">
                <a:latin typeface="Constantia"/>
                <a:cs typeface="Constantia"/>
              </a:rPr>
              <a:t>r</a:t>
            </a:r>
            <a:r>
              <a:rPr lang="en-US" sz="2400" spc="-5" dirty="0">
                <a:latin typeface="Constantia"/>
                <a:cs typeface="Constantia"/>
              </a:rPr>
              <a:t>s</a:t>
            </a:r>
            <a:r>
              <a:rPr lang="en-US" sz="2400" spc="5" dirty="0">
                <a:latin typeface="Constantia"/>
                <a:cs typeface="Constantia"/>
              </a:rPr>
              <a:t> </a:t>
            </a:r>
            <a:r>
              <a:rPr lang="en-US" sz="2400" spc="-15" dirty="0">
                <a:latin typeface="Constantia"/>
                <a:cs typeface="Constantia"/>
              </a:rPr>
              <a:t>f</a:t>
            </a:r>
            <a:r>
              <a:rPr lang="en-US" sz="2400" spc="-35" dirty="0">
                <a:latin typeface="Constantia"/>
                <a:cs typeface="Constantia"/>
              </a:rPr>
              <a:t>r</a:t>
            </a:r>
            <a:r>
              <a:rPr lang="en-US" sz="2400" spc="-5" dirty="0">
                <a:latin typeface="Constantia"/>
                <a:cs typeface="Constantia"/>
              </a:rPr>
              <a:t>om</a:t>
            </a:r>
            <a:r>
              <a:rPr lang="en-US" sz="2400" spc="-60" dirty="0">
                <a:latin typeface="Constantia"/>
                <a:cs typeface="Constantia"/>
              </a:rPr>
              <a:t> </a:t>
            </a:r>
            <a:r>
              <a:rPr lang="en-US" sz="2400" spc="-10" dirty="0">
                <a:latin typeface="Constantia"/>
                <a:cs typeface="Constantia"/>
              </a:rPr>
              <a:t>c</a:t>
            </a:r>
            <a:r>
              <a:rPr lang="en-US" sz="2400" spc="-15" dirty="0">
                <a:latin typeface="Constantia"/>
                <a:cs typeface="Constantia"/>
              </a:rPr>
              <a:t>u</a:t>
            </a:r>
            <a:r>
              <a:rPr lang="en-US" sz="2400" spc="-10" dirty="0">
                <a:latin typeface="Constantia"/>
                <a:cs typeface="Constantia"/>
              </a:rPr>
              <a:t>r</a:t>
            </a:r>
            <a:r>
              <a:rPr lang="en-US" sz="2400" spc="-35" dirty="0">
                <a:latin typeface="Constantia"/>
                <a:cs typeface="Constantia"/>
              </a:rPr>
              <a:t>r</a:t>
            </a:r>
            <a:r>
              <a:rPr lang="en-US" sz="2400" dirty="0">
                <a:latin typeface="Constantia"/>
                <a:cs typeface="Constantia"/>
              </a:rPr>
              <a:t>e</a:t>
            </a:r>
            <a:r>
              <a:rPr lang="en-US" sz="2400" spc="-5" dirty="0">
                <a:latin typeface="Constantia"/>
                <a:cs typeface="Constantia"/>
              </a:rPr>
              <a:t>nt</a:t>
            </a:r>
            <a:r>
              <a:rPr lang="en-US" sz="2400" spc="-110" dirty="0">
                <a:latin typeface="Constantia"/>
                <a:cs typeface="Constantia"/>
              </a:rPr>
              <a:t> </a:t>
            </a:r>
            <a:r>
              <a:rPr lang="en-US" sz="2400" spc="-5" dirty="0">
                <a:latin typeface="Constantia"/>
                <a:cs typeface="Constantia"/>
              </a:rPr>
              <a:t>s</a:t>
            </a:r>
            <a:r>
              <a:rPr lang="en-US" sz="2400" spc="-15" dirty="0">
                <a:latin typeface="Constantia"/>
                <a:cs typeface="Constantia"/>
              </a:rPr>
              <a:t>t</a:t>
            </a:r>
            <a:r>
              <a:rPr lang="en-US" sz="2400" spc="-20" dirty="0">
                <a:latin typeface="Constantia"/>
                <a:cs typeface="Constantia"/>
              </a:rPr>
              <a:t>a</a:t>
            </a:r>
            <a:r>
              <a:rPr lang="en-US" sz="2400" spc="-40" dirty="0">
                <a:latin typeface="Constantia"/>
                <a:cs typeface="Constantia"/>
              </a:rPr>
              <a:t>t</a:t>
            </a:r>
            <a:r>
              <a:rPr lang="en-US" sz="2400" spc="-5" dirty="0">
                <a:latin typeface="Constantia"/>
                <a:cs typeface="Constantia"/>
              </a:rPr>
              <a:t>e</a:t>
            </a:r>
            <a:r>
              <a:rPr lang="en-US" sz="2400" spc="-10" dirty="0">
                <a:latin typeface="Constantia"/>
                <a:cs typeface="Constantia"/>
              </a:rPr>
              <a:t> </a:t>
            </a:r>
            <a:r>
              <a:rPr lang="en-US" sz="2400" spc="-5" dirty="0">
                <a:latin typeface="Constantia"/>
                <a:cs typeface="Constantia"/>
              </a:rPr>
              <a:t>&amp; </a:t>
            </a:r>
            <a:r>
              <a:rPr lang="en-US" sz="2400" spc="-20" dirty="0">
                <a:latin typeface="Constantia"/>
                <a:cs typeface="Constantia"/>
              </a:rPr>
              <a:t>d</a:t>
            </a:r>
            <a:r>
              <a:rPr lang="en-US" sz="2400" dirty="0">
                <a:latin typeface="Constantia"/>
                <a:cs typeface="Constantia"/>
              </a:rPr>
              <a:t>i</a:t>
            </a:r>
            <a:r>
              <a:rPr lang="en-US" sz="2400" spc="-5" dirty="0">
                <a:latin typeface="Constantia"/>
                <a:cs typeface="Constantia"/>
              </a:rPr>
              <a:t>s</a:t>
            </a:r>
            <a:r>
              <a:rPr lang="en-US" sz="2400" spc="-15" dirty="0">
                <a:latin typeface="Constantia"/>
                <a:cs typeface="Constantia"/>
              </a:rPr>
              <a:t>t</a:t>
            </a:r>
            <a:r>
              <a:rPr lang="en-US" sz="2400" dirty="0">
                <a:latin typeface="Constantia"/>
                <a:cs typeface="Constantia"/>
              </a:rPr>
              <a:t>i</a:t>
            </a:r>
            <a:r>
              <a:rPr lang="en-US" sz="2400" spc="-5" dirty="0">
                <a:latin typeface="Constantia"/>
                <a:cs typeface="Constantia"/>
              </a:rPr>
              <a:t>n</a:t>
            </a:r>
            <a:r>
              <a:rPr lang="en-US" sz="2400" spc="-20" dirty="0">
                <a:latin typeface="Constantia"/>
                <a:cs typeface="Constantia"/>
              </a:rPr>
              <a:t>g</a:t>
            </a:r>
            <a:r>
              <a:rPr lang="en-US" sz="2400" spc="-5" dirty="0">
                <a:latin typeface="Constantia"/>
                <a:cs typeface="Constantia"/>
              </a:rPr>
              <a:t>u</a:t>
            </a:r>
            <a:r>
              <a:rPr lang="en-US" sz="2400" dirty="0">
                <a:latin typeface="Constantia"/>
                <a:cs typeface="Constantia"/>
              </a:rPr>
              <a:t>i</a:t>
            </a:r>
            <a:r>
              <a:rPr lang="en-US" sz="2400" spc="-5" dirty="0">
                <a:latin typeface="Constantia"/>
                <a:cs typeface="Constantia"/>
              </a:rPr>
              <a:t>sh</a:t>
            </a:r>
            <a:r>
              <a:rPr lang="en-US" sz="2400" spc="-15" dirty="0">
                <a:latin typeface="Constantia"/>
                <a:cs typeface="Constantia"/>
              </a:rPr>
              <a:t> </a:t>
            </a:r>
            <a:r>
              <a:rPr lang="en-US" sz="2400" spc="-5" dirty="0">
                <a:latin typeface="Constantia"/>
                <a:cs typeface="Constantia"/>
              </a:rPr>
              <a:t>a </a:t>
            </a:r>
            <a:r>
              <a:rPr lang="en-US" sz="2400" spc="-25" dirty="0">
                <a:latin typeface="Constantia"/>
                <a:cs typeface="Constantia"/>
              </a:rPr>
              <a:t>goal </a:t>
            </a:r>
            <a:r>
              <a:rPr lang="en-US" sz="2400" spc="-15" dirty="0">
                <a:latin typeface="Constantia"/>
                <a:cs typeface="Constantia"/>
              </a:rPr>
              <a:t>state</a:t>
            </a:r>
            <a:r>
              <a:rPr lang="en-US" sz="2400" spc="-35" dirty="0">
                <a:latin typeface="Constantia"/>
                <a:cs typeface="Constantia"/>
              </a:rPr>
              <a:t> </a:t>
            </a:r>
            <a:r>
              <a:rPr lang="en-US" sz="2400" spc="-15" dirty="0">
                <a:latin typeface="Constantia"/>
                <a:cs typeface="Constantia"/>
              </a:rPr>
              <a:t>from</a:t>
            </a:r>
            <a:r>
              <a:rPr lang="en-US" sz="2400" spc="30" dirty="0">
                <a:latin typeface="Constantia"/>
                <a:cs typeface="Constantia"/>
              </a:rPr>
              <a:t> </a:t>
            </a:r>
            <a:r>
              <a:rPr lang="en-US" sz="2400" spc="-15" dirty="0">
                <a:latin typeface="Constantia"/>
                <a:cs typeface="Constantia"/>
              </a:rPr>
              <a:t>non-goal</a:t>
            </a:r>
            <a:r>
              <a:rPr lang="en-US" sz="2400" spc="5" dirty="0">
                <a:latin typeface="Constantia"/>
                <a:cs typeface="Constantia"/>
              </a:rPr>
              <a:t> </a:t>
            </a:r>
            <a:r>
              <a:rPr lang="en-US" sz="2400" spc="-20" dirty="0">
                <a:latin typeface="Constantia"/>
                <a:cs typeface="Constantia"/>
              </a:rPr>
              <a:t>state</a:t>
            </a:r>
            <a:endParaRPr lang="en-US" sz="2400" dirty="0">
              <a:latin typeface="Constantia"/>
              <a:cs typeface="Constantia"/>
            </a:endParaRPr>
          </a:p>
          <a:p>
            <a:pPr marL="12065">
              <a:lnSpc>
                <a:spcPct val="100000"/>
              </a:lnSpc>
              <a:spcBef>
                <a:spcPts val="1720"/>
              </a:spcBef>
              <a:buClr>
                <a:srgbClr val="0AD0D9"/>
              </a:buClr>
              <a:buSzPct val="93750"/>
              <a:tabLst>
                <a:tab pos="287020" algn="l"/>
              </a:tabLst>
            </a:pPr>
            <a:endParaRPr sz="2400" dirty="0">
              <a:latin typeface="Arial"/>
              <a:cs typeface="Arial"/>
            </a:endParaRPr>
          </a:p>
          <a:p>
            <a:pPr marL="652780" lvl="1" indent="-247650">
              <a:lnSpc>
                <a:spcPct val="100000"/>
              </a:lnSpc>
              <a:spcBef>
                <a:spcPts val="54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B</a:t>
            </a:r>
            <a:r>
              <a:rPr lang="en-US" sz="2200" dirty="0">
                <a:solidFill>
                  <a:srgbClr val="0000FF"/>
                </a:solidFill>
                <a:latin typeface="Arial MT"/>
                <a:cs typeface="Arial MT"/>
              </a:rPr>
              <a:t>readth-First </a:t>
            </a:r>
            <a:r>
              <a:rPr sz="2200" spc="-1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Search</a:t>
            </a:r>
            <a:endParaRPr sz="2200" dirty="0">
              <a:latin typeface="Arial MT"/>
              <a:cs typeface="Arial MT"/>
            </a:endParaRPr>
          </a:p>
          <a:p>
            <a:pPr marL="652780" lvl="1" indent="-247650">
              <a:lnSpc>
                <a:spcPct val="100000"/>
              </a:lnSpc>
              <a:spcBef>
                <a:spcPts val="53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D</a:t>
            </a:r>
            <a:r>
              <a:rPr lang="en-US" sz="2200" dirty="0">
                <a:solidFill>
                  <a:srgbClr val="0000FF"/>
                </a:solidFill>
                <a:latin typeface="Arial MT"/>
                <a:cs typeface="Arial MT"/>
              </a:rPr>
              <a:t>epth-First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Search</a:t>
            </a:r>
            <a:endParaRPr lang="en-US" sz="2200" dirty="0">
              <a:solidFill>
                <a:srgbClr val="0000FF"/>
              </a:solidFill>
              <a:latin typeface="Arial MT"/>
              <a:cs typeface="Arial MT"/>
            </a:endParaRPr>
          </a:p>
          <a:p>
            <a:pPr marL="652780" lvl="1" indent="-247650">
              <a:spcBef>
                <a:spcPts val="53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lang="en-IN" sz="2200">
                <a:solidFill>
                  <a:srgbClr val="0000FF"/>
                </a:solidFill>
                <a:latin typeface="Arial MT"/>
                <a:cs typeface="Arial MT"/>
              </a:rPr>
              <a:t>Uniform-cost search</a:t>
            </a:r>
            <a:endParaRPr sz="2200" dirty="0">
              <a:latin typeface="Arial MT"/>
              <a:cs typeface="Arial MT"/>
            </a:endParaRPr>
          </a:p>
          <a:p>
            <a:pPr marL="652780" lvl="1" indent="-24765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D</a:t>
            </a:r>
            <a:r>
              <a:rPr lang="en-US" sz="2200" dirty="0">
                <a:solidFill>
                  <a:srgbClr val="0000FF"/>
                </a:solidFill>
                <a:latin typeface="Arial MT"/>
                <a:cs typeface="Arial MT"/>
              </a:rPr>
              <a:t>epth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-L</a:t>
            </a:r>
            <a:r>
              <a:rPr lang="en-US" sz="2200" dirty="0">
                <a:solidFill>
                  <a:srgbClr val="0000FF"/>
                </a:solidFill>
                <a:latin typeface="Arial MT"/>
                <a:cs typeface="Arial MT"/>
              </a:rPr>
              <a:t>imited</a:t>
            </a:r>
            <a:r>
              <a:rPr sz="22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Search</a:t>
            </a:r>
            <a:endParaRPr sz="2200" dirty="0">
              <a:latin typeface="Arial MT"/>
              <a:cs typeface="Arial MT"/>
            </a:endParaRPr>
          </a:p>
          <a:p>
            <a:pPr marL="65278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Iterative</a:t>
            </a:r>
            <a:r>
              <a:rPr sz="22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 MT"/>
                <a:cs typeface="Arial MT"/>
              </a:rPr>
              <a:t>Deepening</a:t>
            </a:r>
            <a:r>
              <a:rPr sz="2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Depth-First</a:t>
            </a:r>
            <a:r>
              <a:rPr sz="2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Search</a:t>
            </a:r>
            <a:endParaRPr sz="2200" dirty="0">
              <a:latin typeface="Arial MT"/>
              <a:cs typeface="Arial MT"/>
            </a:endParaRPr>
          </a:p>
          <a:p>
            <a:pPr marL="65278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spc="-5" dirty="0">
                <a:solidFill>
                  <a:srgbClr val="0000FF"/>
                </a:solidFill>
                <a:latin typeface="Arial MT"/>
                <a:cs typeface="Arial MT"/>
              </a:rPr>
              <a:t>Bidirectional</a:t>
            </a:r>
            <a:r>
              <a:rPr sz="2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Search</a:t>
            </a:r>
            <a:endParaRPr lang="en-US" sz="2200" dirty="0">
              <a:solidFill>
                <a:srgbClr val="0000FF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55284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4041" y="23825"/>
            <a:ext cx="237490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30" dirty="0">
                <a:solidFill>
                  <a:srgbClr val="04607A"/>
                </a:solidFill>
              </a:rPr>
              <a:t>Contents</a:t>
            </a:r>
            <a:endParaRPr sz="5000"/>
          </a:p>
        </p:txBody>
      </p:sp>
      <p:grpSp>
        <p:nvGrpSpPr>
          <p:cNvPr id="3" name="object 3"/>
          <p:cNvGrpSpPr/>
          <p:nvPr/>
        </p:nvGrpSpPr>
        <p:grpSpPr>
          <a:xfrm>
            <a:off x="835152" y="911352"/>
            <a:ext cx="7553325" cy="5724525"/>
            <a:chOff x="835152" y="911352"/>
            <a:chExt cx="7553325" cy="5724525"/>
          </a:xfrm>
        </p:grpSpPr>
        <p:sp>
          <p:nvSpPr>
            <p:cNvPr id="4" name="object 4"/>
            <p:cNvSpPr/>
            <p:nvPr/>
          </p:nvSpPr>
          <p:spPr>
            <a:xfrm>
              <a:off x="839724" y="915924"/>
              <a:ext cx="7543800" cy="5715000"/>
            </a:xfrm>
            <a:custGeom>
              <a:avLst/>
              <a:gdLst/>
              <a:ahLst/>
              <a:cxnLst/>
              <a:rect l="l" t="t" r="r" b="b"/>
              <a:pathLst>
                <a:path w="7543800" h="5715000">
                  <a:moveTo>
                    <a:pt x="7543800" y="0"/>
                  </a:moveTo>
                  <a:lnTo>
                    <a:pt x="0" y="0"/>
                  </a:lnTo>
                  <a:lnTo>
                    <a:pt x="0" y="5715000"/>
                  </a:lnTo>
                  <a:lnTo>
                    <a:pt x="7543800" y="5715000"/>
                  </a:lnTo>
                  <a:lnTo>
                    <a:pt x="75438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9724" y="915924"/>
              <a:ext cx="7543800" cy="5715000"/>
            </a:xfrm>
            <a:custGeom>
              <a:avLst/>
              <a:gdLst/>
              <a:ahLst/>
              <a:cxnLst/>
              <a:rect l="l" t="t" r="r" b="b"/>
              <a:pathLst>
                <a:path w="7543800" h="5715000">
                  <a:moveTo>
                    <a:pt x="0" y="5715000"/>
                  </a:moveTo>
                  <a:lnTo>
                    <a:pt x="7543800" y="5715000"/>
                  </a:lnTo>
                  <a:lnTo>
                    <a:pt x="7543800" y="0"/>
                  </a:lnTo>
                  <a:lnTo>
                    <a:pt x="0" y="0"/>
                  </a:lnTo>
                  <a:lnTo>
                    <a:pt x="0" y="5715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79714" y="1066800"/>
            <a:ext cx="7249886" cy="41490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Introduction</a:t>
            </a:r>
            <a:endParaRPr sz="24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73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Problem</a:t>
            </a:r>
            <a:r>
              <a:rPr sz="24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Solving</a:t>
            </a:r>
            <a:r>
              <a:rPr sz="2400" b="1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Arial"/>
                <a:cs typeface="Arial"/>
              </a:rPr>
              <a:t>Agents</a:t>
            </a:r>
            <a:endParaRPr sz="24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72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Search</a:t>
            </a:r>
            <a:endParaRPr sz="24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72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lang="en-US" sz="2400" b="1" dirty="0">
                <a:solidFill>
                  <a:srgbClr val="C00000"/>
                </a:solidFill>
                <a:latin typeface="Arial"/>
                <a:cs typeface="Arial"/>
              </a:rPr>
              <a:t>Example</a:t>
            </a:r>
            <a:r>
              <a:rPr lang="en-US" sz="240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Arial"/>
                <a:cs typeface="Arial"/>
              </a:rPr>
              <a:t>problems</a:t>
            </a:r>
            <a:endParaRPr lang="en-US" sz="2400" dirty="0">
              <a:latin typeface="Arial"/>
              <a:cs typeface="Arial"/>
            </a:endParaRPr>
          </a:p>
          <a:p>
            <a:pPr marL="652780" lvl="1" indent="-247650">
              <a:lnSpc>
                <a:spcPct val="100000"/>
              </a:lnSpc>
              <a:spcBef>
                <a:spcPts val="53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lang="en-US" sz="2200" spc="-10" dirty="0">
                <a:latin typeface="Arial MT"/>
                <a:cs typeface="Arial MT"/>
              </a:rPr>
              <a:t>Traveler's</a:t>
            </a:r>
            <a:r>
              <a:rPr lang="en-US" sz="2200" spc="-15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route</a:t>
            </a:r>
            <a:r>
              <a:rPr lang="en-US" sz="2200" spc="-15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finding</a:t>
            </a:r>
            <a:r>
              <a:rPr lang="en-US" sz="2200" spc="-40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problem</a:t>
            </a:r>
            <a:r>
              <a:rPr lang="en-US" sz="2200" spc="15" dirty="0">
                <a:latin typeface="Arial MT"/>
                <a:cs typeface="Arial MT"/>
              </a:rPr>
              <a:t> </a:t>
            </a:r>
            <a:r>
              <a:rPr lang="en-US" sz="2200" spc="-10" dirty="0">
                <a:latin typeface="Arial MT"/>
                <a:cs typeface="Arial MT"/>
              </a:rPr>
              <a:t>(Travelling</a:t>
            </a:r>
            <a:r>
              <a:rPr lang="en-US" sz="2200" spc="-15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Romania)</a:t>
            </a:r>
          </a:p>
          <a:p>
            <a:pPr marL="652780" lvl="1" indent="-247650">
              <a:lnSpc>
                <a:spcPct val="100000"/>
              </a:lnSpc>
              <a:spcBef>
                <a:spcPts val="54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lang="en-US" sz="2200" spc="-10" dirty="0">
                <a:latin typeface="Arial MT"/>
                <a:cs typeface="Arial MT"/>
              </a:rPr>
              <a:t>8-Puzzle</a:t>
            </a:r>
            <a:r>
              <a:rPr lang="en-US" sz="2200" dirty="0">
                <a:latin typeface="Arial MT"/>
                <a:cs typeface="Arial MT"/>
              </a:rPr>
              <a:t> </a:t>
            </a:r>
            <a:r>
              <a:rPr lang="en-US" sz="2200" spc="5" dirty="0">
                <a:latin typeface="Arial MT"/>
                <a:cs typeface="Arial MT"/>
              </a:rPr>
              <a:t>&amp;</a:t>
            </a:r>
            <a:r>
              <a:rPr lang="en-US" sz="2200" spc="-25" dirty="0">
                <a:latin typeface="Arial MT"/>
                <a:cs typeface="Arial MT"/>
              </a:rPr>
              <a:t> </a:t>
            </a:r>
            <a:r>
              <a:rPr lang="en-US" sz="2200" spc="5" dirty="0">
                <a:latin typeface="Arial MT"/>
                <a:cs typeface="Arial MT"/>
              </a:rPr>
              <a:t>8-Queen</a:t>
            </a:r>
            <a:endParaRPr lang="en-US" sz="2200" dirty="0">
              <a:latin typeface="Arial MT"/>
              <a:cs typeface="Arial MT"/>
            </a:endParaRPr>
          </a:p>
          <a:p>
            <a:pPr marL="652780" lvl="1" indent="-247650">
              <a:lnSpc>
                <a:spcPct val="100000"/>
              </a:lnSpc>
              <a:spcBef>
                <a:spcPts val="54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lang="en-US" sz="2200" spc="-5" dirty="0">
                <a:latin typeface="Arial MT"/>
                <a:cs typeface="Arial MT"/>
              </a:rPr>
              <a:t>Missionaries</a:t>
            </a:r>
            <a:r>
              <a:rPr lang="en-US" sz="2200" spc="15" dirty="0">
                <a:latin typeface="Arial MT"/>
                <a:cs typeface="Arial MT"/>
              </a:rPr>
              <a:t> </a:t>
            </a:r>
            <a:r>
              <a:rPr lang="en-US" sz="2200" spc="5" dirty="0">
                <a:latin typeface="Arial MT"/>
                <a:cs typeface="Arial MT"/>
              </a:rPr>
              <a:t>&amp;</a:t>
            </a:r>
            <a:r>
              <a:rPr lang="en-US" sz="2200" spc="-10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Cannibals</a:t>
            </a:r>
          </a:p>
          <a:p>
            <a:pPr marL="652780" lvl="1" indent="-247650">
              <a:lnSpc>
                <a:spcPct val="100000"/>
              </a:lnSpc>
              <a:spcBef>
                <a:spcPts val="54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lang="en-US" sz="2200" dirty="0">
                <a:latin typeface="Arial MT"/>
                <a:cs typeface="Arial MT"/>
              </a:rPr>
              <a:t>Route</a:t>
            </a:r>
            <a:r>
              <a:rPr lang="en-US" sz="2200" spc="-2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Finding</a:t>
            </a:r>
            <a:r>
              <a:rPr lang="en-US" sz="2200" spc="20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Problem</a:t>
            </a:r>
            <a:endParaRPr lang="en-US" sz="2200" dirty="0">
              <a:latin typeface="Arial MT"/>
              <a:cs typeface="Arial MT"/>
            </a:endParaRPr>
          </a:p>
          <a:p>
            <a:pPr marL="405130">
              <a:lnSpc>
                <a:spcPct val="100000"/>
              </a:lnSpc>
              <a:spcBef>
                <a:spcPts val="525"/>
              </a:spcBef>
              <a:tabLst>
                <a:tab pos="826769" algn="l"/>
              </a:tabLst>
            </a:pPr>
            <a:endParaRPr lang="en-US"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161" y="762000"/>
            <a:ext cx="8924925" cy="6047740"/>
            <a:chOff x="149161" y="758760"/>
            <a:chExt cx="8924925" cy="6047740"/>
          </a:xfrm>
        </p:grpSpPr>
        <p:sp>
          <p:nvSpPr>
            <p:cNvPr id="3" name="object 3"/>
            <p:cNvSpPr/>
            <p:nvPr/>
          </p:nvSpPr>
          <p:spPr>
            <a:xfrm>
              <a:off x="153923" y="763522"/>
              <a:ext cx="8915400" cy="6038215"/>
            </a:xfrm>
            <a:custGeom>
              <a:avLst/>
              <a:gdLst/>
              <a:ahLst/>
              <a:cxnLst/>
              <a:rect l="l" t="t" r="r" b="b"/>
              <a:pathLst>
                <a:path w="8915400" h="6038215">
                  <a:moveTo>
                    <a:pt x="8915400" y="0"/>
                  </a:moveTo>
                  <a:lnTo>
                    <a:pt x="0" y="0"/>
                  </a:lnTo>
                  <a:lnTo>
                    <a:pt x="0" y="6038088"/>
                  </a:lnTo>
                  <a:lnTo>
                    <a:pt x="8915400" y="6038088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923" y="763522"/>
              <a:ext cx="8915400" cy="6038215"/>
            </a:xfrm>
            <a:custGeom>
              <a:avLst/>
              <a:gdLst/>
              <a:ahLst/>
              <a:cxnLst/>
              <a:rect l="l" t="t" r="r" b="b"/>
              <a:pathLst>
                <a:path w="8915400" h="6038215">
                  <a:moveTo>
                    <a:pt x="0" y="6038088"/>
                  </a:moveTo>
                  <a:lnTo>
                    <a:pt x="8915400" y="6038088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60380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3924" y="1367197"/>
            <a:ext cx="8380476" cy="533864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buClr>
                <a:srgbClr val="0AD0D9"/>
              </a:buClr>
              <a:buSzPct val="93181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lang="en-US" sz="2800" spc="-5" dirty="0">
                <a:latin typeface="Constantia"/>
                <a:cs typeface="Constantia"/>
              </a:rPr>
              <a:t>BFS is an algorithm for traversing  tree  or graph data structures.</a:t>
            </a:r>
          </a:p>
          <a:p>
            <a:pPr marL="354965" indent="-342900">
              <a:lnSpc>
                <a:spcPct val="100000"/>
              </a:lnSpc>
              <a:buClr>
                <a:srgbClr val="0AD0D9"/>
              </a:buClr>
              <a:buSzPct val="93181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sz="2800" spc="-5" dirty="0">
                <a:latin typeface="Constantia"/>
                <a:cs typeface="Constantia"/>
              </a:rPr>
              <a:t>Root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node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of</a:t>
            </a:r>
            <a:r>
              <a:rPr sz="2800" spc="1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the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search</a:t>
            </a:r>
            <a:r>
              <a:rPr sz="2800" spc="-9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tree</a:t>
            </a:r>
            <a:r>
              <a:rPr lang="en-US" sz="2800" spc="-5" dirty="0">
                <a:latin typeface="Constantia"/>
                <a:cs typeface="Constantia"/>
              </a:rPr>
              <a:t> or some arbitrary node of a graph (r)</a:t>
            </a:r>
            <a:r>
              <a:rPr sz="2800" spc="1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is</a:t>
            </a:r>
            <a:r>
              <a:rPr lang="en-US" sz="2800" dirty="0">
                <a:latin typeface="Constantia"/>
                <a:cs typeface="Constantia"/>
              </a:rPr>
              <a:t> expanded first.</a:t>
            </a:r>
          </a:p>
          <a:p>
            <a:pPr marL="354965" indent="-342900">
              <a:lnSpc>
                <a:spcPct val="100000"/>
              </a:lnSpc>
              <a:buClr>
                <a:srgbClr val="0AD0D9"/>
              </a:buClr>
              <a:buSzPct val="93181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sz="2800" dirty="0">
                <a:latin typeface="Constantia"/>
                <a:cs typeface="Constantia"/>
              </a:rPr>
              <a:t>All</a:t>
            </a:r>
            <a:r>
              <a:rPr sz="2800" spc="-4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the</a:t>
            </a:r>
            <a:r>
              <a:rPr sz="2800" spc="-4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successors</a:t>
            </a:r>
            <a:r>
              <a:rPr sz="2800" spc="-12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of</a:t>
            </a:r>
            <a:r>
              <a:rPr sz="2800" spc="40" dirty="0">
                <a:latin typeface="Constantia"/>
                <a:cs typeface="Constantia"/>
              </a:rPr>
              <a:t> </a:t>
            </a:r>
            <a:r>
              <a:rPr lang="en-US" sz="2800" spc="40" dirty="0">
                <a:latin typeface="Constantia"/>
                <a:cs typeface="Constantia"/>
              </a:rPr>
              <a:t>'</a:t>
            </a:r>
            <a:r>
              <a:rPr lang="en-US" sz="2800" spc="-5" dirty="0">
                <a:solidFill>
                  <a:srgbClr val="003300"/>
                </a:solidFill>
                <a:latin typeface="Constantia"/>
                <a:cs typeface="Constantia"/>
              </a:rPr>
              <a:t>r’</a:t>
            </a:r>
            <a:r>
              <a:rPr sz="2800" spc="-100" dirty="0">
                <a:solidFill>
                  <a:srgbClr val="003300"/>
                </a:solidFill>
                <a:latin typeface="Constantia"/>
                <a:cs typeface="Constantia"/>
              </a:rPr>
              <a:t> </a:t>
            </a:r>
            <a:r>
              <a:rPr sz="2800" dirty="0">
                <a:solidFill>
                  <a:srgbClr val="003300"/>
                </a:solidFill>
                <a:latin typeface="Constantia"/>
                <a:cs typeface="Constantia"/>
              </a:rPr>
              <a:t>node</a:t>
            </a:r>
            <a:r>
              <a:rPr sz="2800" spc="-55" dirty="0">
                <a:solidFill>
                  <a:srgbClr val="003300"/>
                </a:solidFill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are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spc="-10" dirty="0">
                <a:solidFill>
                  <a:srgbClr val="003300"/>
                </a:solidFill>
                <a:latin typeface="Constantia"/>
                <a:cs typeface="Constantia"/>
              </a:rPr>
              <a:t>expended</a:t>
            </a:r>
            <a:r>
              <a:rPr sz="2800" spc="25" dirty="0">
                <a:solidFill>
                  <a:srgbClr val="003300"/>
                </a:solidFill>
                <a:latin typeface="Constantia"/>
                <a:cs typeface="Constantia"/>
              </a:rPr>
              <a:t> </a:t>
            </a:r>
            <a:r>
              <a:rPr sz="2800" dirty="0">
                <a:solidFill>
                  <a:srgbClr val="003300"/>
                </a:solidFill>
                <a:latin typeface="Constantia"/>
                <a:cs typeface="Constantia"/>
              </a:rPr>
              <a:t>next</a:t>
            </a:r>
            <a:r>
              <a:rPr sz="2800" spc="-40" dirty="0">
                <a:solidFill>
                  <a:srgbClr val="003300"/>
                </a:solidFill>
                <a:latin typeface="Constantia"/>
                <a:cs typeface="Constantia"/>
              </a:rPr>
              <a:t> </a:t>
            </a:r>
            <a:r>
              <a:rPr sz="2800" spc="5" dirty="0">
                <a:latin typeface="Constantia"/>
                <a:cs typeface="Constantia"/>
              </a:rPr>
              <a:t>&amp;</a:t>
            </a:r>
            <a:r>
              <a:rPr sz="2800" spc="-3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then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their</a:t>
            </a:r>
            <a:r>
              <a:rPr lang="en-US" sz="2800" dirty="0">
                <a:latin typeface="Constantia"/>
                <a:cs typeface="Constantia"/>
              </a:rPr>
              <a:t> </a:t>
            </a:r>
            <a:r>
              <a:rPr sz="2800" spc="5" dirty="0">
                <a:solidFill>
                  <a:srgbClr val="003300"/>
                </a:solidFill>
                <a:latin typeface="Constantia"/>
                <a:cs typeface="Constantia"/>
              </a:rPr>
              <a:t>su</a:t>
            </a:r>
            <a:r>
              <a:rPr sz="2800" spc="-30" dirty="0">
                <a:solidFill>
                  <a:srgbClr val="003300"/>
                </a:solidFill>
                <a:latin typeface="Constantia"/>
                <a:cs typeface="Constantia"/>
              </a:rPr>
              <a:t>c</a:t>
            </a:r>
            <a:r>
              <a:rPr sz="2800" spc="-35" dirty="0">
                <a:solidFill>
                  <a:srgbClr val="003300"/>
                </a:solidFill>
                <a:latin typeface="Constantia"/>
                <a:cs typeface="Constantia"/>
              </a:rPr>
              <a:t>c</a:t>
            </a:r>
            <a:r>
              <a:rPr sz="2800" spc="-10" dirty="0">
                <a:solidFill>
                  <a:srgbClr val="003300"/>
                </a:solidFill>
                <a:latin typeface="Constantia"/>
                <a:cs typeface="Constantia"/>
              </a:rPr>
              <a:t>e</a:t>
            </a:r>
            <a:r>
              <a:rPr sz="2800" dirty="0">
                <a:solidFill>
                  <a:srgbClr val="003300"/>
                </a:solidFill>
                <a:latin typeface="Constantia"/>
                <a:cs typeface="Constantia"/>
              </a:rPr>
              <a:t>ss</a:t>
            </a:r>
            <a:r>
              <a:rPr sz="2800" spc="-5" dirty="0">
                <a:solidFill>
                  <a:srgbClr val="003300"/>
                </a:solidFill>
                <a:latin typeface="Constantia"/>
                <a:cs typeface="Constantia"/>
              </a:rPr>
              <a:t>ors</a:t>
            </a:r>
            <a:r>
              <a:rPr sz="2800" spc="-10" dirty="0">
                <a:latin typeface="Constantia"/>
                <a:cs typeface="Constantia"/>
              </a:rPr>
              <a:t>…</a:t>
            </a:r>
            <a:r>
              <a:rPr sz="2800" dirty="0">
                <a:latin typeface="Constantia"/>
                <a:cs typeface="Constantia"/>
              </a:rPr>
              <a:t>so</a:t>
            </a:r>
            <a:r>
              <a:rPr sz="2800" spc="-195" dirty="0">
                <a:latin typeface="Constantia"/>
                <a:cs typeface="Constantia"/>
              </a:rPr>
              <a:t> </a:t>
            </a:r>
            <a:r>
              <a:rPr sz="2800" spc="5" dirty="0">
                <a:latin typeface="Constantia"/>
                <a:cs typeface="Constantia"/>
              </a:rPr>
              <a:t>on</a:t>
            </a:r>
            <a:r>
              <a:rPr lang="en-US" sz="2800" spc="5" dirty="0">
                <a:latin typeface="Constantia"/>
                <a:cs typeface="Constantia"/>
              </a:rPr>
              <a:t>.</a:t>
            </a:r>
          </a:p>
          <a:p>
            <a:pPr marL="354965" indent="-342900">
              <a:lnSpc>
                <a:spcPct val="100000"/>
              </a:lnSpc>
              <a:buClr>
                <a:srgbClr val="0AD0D9"/>
              </a:buClr>
              <a:buSzPct val="93181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lang="en-US" sz="2800" spc="5" dirty="0">
                <a:latin typeface="Constantia"/>
                <a:cs typeface="Constantia"/>
              </a:rPr>
              <a:t>All nodes at a given level are expanded before next level.</a:t>
            </a:r>
          </a:p>
          <a:p>
            <a:pPr marL="354965" indent="-342900">
              <a:lnSpc>
                <a:spcPct val="100000"/>
              </a:lnSpc>
              <a:buClr>
                <a:srgbClr val="0AD0D9"/>
              </a:buClr>
              <a:buSzPct val="93181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lang="en-US" sz="2800" spc="5" dirty="0">
                <a:latin typeface="Constantia"/>
                <a:cs typeface="Constantia"/>
              </a:rPr>
              <a:t>BFS is implemented using FIFO Queue data structure. </a:t>
            </a:r>
          </a:p>
          <a:p>
            <a:pPr marL="62992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spc="5" dirty="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endParaRPr lang="en-US" sz="2200" spc="5" dirty="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endParaRPr sz="2200" dirty="0">
              <a:latin typeface="Constantia"/>
              <a:cs typeface="Constanti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6BCE13-F0A2-72EE-D109-17ED2A7D9C85}"/>
              </a:ext>
            </a:extLst>
          </p:cNvPr>
          <p:cNvSpPr txBox="1"/>
          <p:nvPr/>
        </p:nvSpPr>
        <p:spPr>
          <a:xfrm>
            <a:off x="76200" y="228600"/>
            <a:ext cx="6172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0">
              <a:lnSpc>
                <a:spcPct val="100000"/>
              </a:lnSpc>
            </a:pPr>
            <a:r>
              <a:rPr lang="en-IN" sz="2800" b="1" spc="25" dirty="0">
                <a:solidFill>
                  <a:srgbClr val="C00000"/>
                </a:solidFill>
                <a:latin typeface="Arial"/>
                <a:cs typeface="Arial"/>
              </a:rPr>
              <a:t>Breadth-First </a:t>
            </a:r>
            <a:r>
              <a:rPr lang="en-IN" sz="2800" b="1" spc="55" dirty="0">
                <a:solidFill>
                  <a:srgbClr val="C00000"/>
                </a:solidFill>
                <a:latin typeface="Arial"/>
                <a:cs typeface="Arial"/>
              </a:rPr>
              <a:t>Search (BFS)</a:t>
            </a:r>
            <a:endParaRPr lang="en-IN"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34060"/>
            <a:ext cx="8924925" cy="6047740"/>
            <a:chOff x="149161" y="758760"/>
            <a:chExt cx="8924925" cy="6047740"/>
          </a:xfrm>
        </p:grpSpPr>
        <p:sp>
          <p:nvSpPr>
            <p:cNvPr id="3" name="object 3"/>
            <p:cNvSpPr/>
            <p:nvPr/>
          </p:nvSpPr>
          <p:spPr>
            <a:xfrm>
              <a:off x="153923" y="763522"/>
              <a:ext cx="8915400" cy="6038215"/>
            </a:xfrm>
            <a:custGeom>
              <a:avLst/>
              <a:gdLst/>
              <a:ahLst/>
              <a:cxnLst/>
              <a:rect l="l" t="t" r="r" b="b"/>
              <a:pathLst>
                <a:path w="8915400" h="6038215">
                  <a:moveTo>
                    <a:pt x="8915400" y="0"/>
                  </a:moveTo>
                  <a:lnTo>
                    <a:pt x="0" y="0"/>
                  </a:lnTo>
                  <a:lnTo>
                    <a:pt x="0" y="6038088"/>
                  </a:lnTo>
                  <a:lnTo>
                    <a:pt x="8915400" y="6038088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923" y="763522"/>
              <a:ext cx="8915400" cy="6038215"/>
            </a:xfrm>
            <a:custGeom>
              <a:avLst/>
              <a:gdLst/>
              <a:ahLst/>
              <a:cxnLst/>
              <a:rect l="l" t="t" r="r" b="b"/>
              <a:pathLst>
                <a:path w="8915400" h="6038215">
                  <a:moveTo>
                    <a:pt x="0" y="6038088"/>
                  </a:moveTo>
                  <a:lnTo>
                    <a:pt x="8915400" y="6038088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60380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2400" y="961054"/>
            <a:ext cx="8826759" cy="62004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2800" spc="-5" dirty="0">
                <a:latin typeface="Constantia"/>
                <a:cs typeface="Constantia"/>
              </a:rPr>
              <a:t>1. Create a variable </a:t>
            </a:r>
            <a:r>
              <a:rPr lang="en-US" sz="2800" spc="-5" dirty="0" err="1">
                <a:latin typeface="Constantia"/>
                <a:cs typeface="Constantia"/>
              </a:rPr>
              <a:t>Node_list</a:t>
            </a:r>
            <a:r>
              <a:rPr lang="en-US" sz="2800" spc="-5" dirty="0">
                <a:latin typeface="Constantia"/>
                <a:cs typeface="Constantia"/>
              </a:rPr>
              <a:t> and add the root node to </a:t>
            </a:r>
            <a:r>
              <a:rPr lang="en-US" sz="2800" spc="-5" dirty="0" err="1">
                <a:latin typeface="Constantia"/>
                <a:cs typeface="Constantia"/>
              </a:rPr>
              <a:t>Node_list</a:t>
            </a:r>
            <a:r>
              <a:rPr lang="en-US" sz="2800" spc="-5" dirty="0">
                <a:latin typeface="Constantia"/>
                <a:cs typeface="Constantia"/>
              </a:rPr>
              <a:t>.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2800" spc="-5" dirty="0">
                <a:latin typeface="Constantia"/>
                <a:cs typeface="Constantia"/>
              </a:rPr>
              <a:t>2. If the initial state is goal state, quite and return success.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2800" spc="-5" dirty="0">
                <a:latin typeface="Constantia"/>
                <a:cs typeface="Constantia"/>
              </a:rPr>
              <a:t>3. Until goal state is found or </a:t>
            </a:r>
            <a:r>
              <a:rPr lang="en-US" sz="2800" spc="-5" dirty="0" err="1">
                <a:latin typeface="Constantia"/>
                <a:cs typeface="Constantia"/>
              </a:rPr>
              <a:t>Node_list</a:t>
            </a:r>
            <a:r>
              <a:rPr lang="en-US" sz="2800" spc="-5" dirty="0">
                <a:latin typeface="Constantia"/>
                <a:cs typeface="Constantia"/>
              </a:rPr>
              <a:t> empty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2800" spc="-5" dirty="0">
                <a:latin typeface="Constantia"/>
                <a:cs typeface="Constantia"/>
              </a:rPr>
              <a:t>			</a:t>
            </a:r>
            <a:r>
              <a:rPr lang="en-US" sz="2800" spc="-5" dirty="0" err="1">
                <a:latin typeface="Constantia"/>
                <a:cs typeface="Constantia"/>
              </a:rPr>
              <a:t>i</a:t>
            </a:r>
            <a:r>
              <a:rPr lang="en-US" sz="2800" spc="-5" dirty="0">
                <a:latin typeface="Constantia"/>
                <a:cs typeface="Constantia"/>
              </a:rPr>
              <a:t>. Remove first element from </a:t>
            </a:r>
            <a:r>
              <a:rPr lang="en-US" sz="2800" spc="-5" dirty="0" err="1">
                <a:latin typeface="Constantia"/>
                <a:cs typeface="Constantia"/>
              </a:rPr>
              <a:t>Node_list</a:t>
            </a:r>
            <a:r>
              <a:rPr lang="en-US" sz="2800" spc="-5" dirty="0">
                <a:latin typeface="Constantia"/>
                <a:cs typeface="Constantia"/>
              </a:rPr>
              <a:t> and 			call it E</a:t>
            </a:r>
            <a:r>
              <a:rPr lang="en-US" sz="2800" spc="5" dirty="0">
                <a:latin typeface="Constantia"/>
                <a:cs typeface="Constantia"/>
              </a:rPr>
              <a:t>.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2800" spc="5" dirty="0">
                <a:latin typeface="Constantia"/>
                <a:cs typeface="Constantia"/>
              </a:rPr>
              <a:t>			ii. For every rule which can be applied to E, 			generate a new state.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2800" spc="5" dirty="0">
                <a:latin typeface="Constantia"/>
                <a:cs typeface="Constantia"/>
              </a:rPr>
              <a:t>			iii. If new state is goal state return and quit.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2800" spc="5" dirty="0">
                <a:latin typeface="Constantia"/>
                <a:cs typeface="Constantia"/>
              </a:rPr>
              <a:t>			iv. Else, add the new state to end of 	</a:t>
            </a:r>
            <a:r>
              <a:rPr lang="en-US" sz="2800" spc="5" dirty="0" err="1">
                <a:latin typeface="Constantia"/>
                <a:cs typeface="Constantia"/>
              </a:rPr>
              <a:t>Node_list</a:t>
            </a:r>
            <a:r>
              <a:rPr lang="en-US" sz="2800" spc="5" dirty="0">
                <a:latin typeface="Constantia"/>
                <a:cs typeface="Constantia"/>
              </a:rPr>
              <a:t>.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2800" spc="5" dirty="0">
                <a:latin typeface="Constantia"/>
                <a:cs typeface="Constantia"/>
              </a:rPr>
              <a:t> 4. If </a:t>
            </a:r>
            <a:r>
              <a:rPr lang="en-US" sz="2800" spc="5" dirty="0" err="1">
                <a:latin typeface="Constantia"/>
                <a:cs typeface="Constantia"/>
              </a:rPr>
              <a:t>Node_list</a:t>
            </a:r>
            <a:r>
              <a:rPr lang="en-US" sz="2800" spc="5" dirty="0">
                <a:latin typeface="Constantia"/>
                <a:cs typeface="Constantia"/>
              </a:rPr>
              <a:t> is empty and the goal isn’t found, then failure   	</a:t>
            </a:r>
          </a:p>
          <a:p>
            <a:pPr marL="62992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spc="5" dirty="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endParaRPr lang="en-US" sz="2200" spc="5" dirty="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endParaRPr sz="2200" dirty="0">
              <a:latin typeface="Constantia"/>
              <a:cs typeface="Constanti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6BCE13-F0A2-72EE-D109-17ED2A7D9C85}"/>
              </a:ext>
            </a:extLst>
          </p:cNvPr>
          <p:cNvSpPr txBox="1"/>
          <p:nvPr/>
        </p:nvSpPr>
        <p:spPr>
          <a:xfrm>
            <a:off x="76200" y="228600"/>
            <a:ext cx="6172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0">
              <a:lnSpc>
                <a:spcPct val="100000"/>
              </a:lnSpc>
            </a:pPr>
            <a:r>
              <a:rPr lang="en-IN" sz="2800" b="1" spc="25" dirty="0">
                <a:solidFill>
                  <a:srgbClr val="C00000"/>
                </a:solidFill>
                <a:latin typeface="Arial"/>
                <a:cs typeface="Arial"/>
              </a:rPr>
              <a:t>Breadth-First </a:t>
            </a:r>
            <a:r>
              <a:rPr lang="en-IN" sz="2800" b="1" spc="55" dirty="0">
                <a:solidFill>
                  <a:srgbClr val="C00000"/>
                </a:solidFill>
                <a:latin typeface="Arial"/>
                <a:cs typeface="Arial"/>
              </a:rPr>
              <a:t>Search (BFS)</a:t>
            </a:r>
            <a:endParaRPr lang="en-I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7459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1191767"/>
            <a:ext cx="8166100" cy="5447030"/>
            <a:chOff x="533400" y="1191767"/>
            <a:chExt cx="8166100" cy="5447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191767"/>
              <a:ext cx="8165592" cy="544677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67400" y="45720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5541" y="145542"/>
                  </a:lnTo>
                  <a:lnTo>
                    <a:pt x="0" y="145542"/>
                  </a:lnTo>
                  <a:lnTo>
                    <a:pt x="117728" y="235457"/>
                  </a:lnTo>
                  <a:lnTo>
                    <a:pt x="72771" y="381000"/>
                  </a:lnTo>
                  <a:lnTo>
                    <a:pt x="190500" y="291083"/>
                  </a:lnTo>
                  <a:lnTo>
                    <a:pt x="308228" y="381000"/>
                  </a:lnTo>
                  <a:lnTo>
                    <a:pt x="263271" y="235457"/>
                  </a:lnTo>
                  <a:lnTo>
                    <a:pt x="381000" y="145542"/>
                  </a:lnTo>
                  <a:lnTo>
                    <a:pt x="235458" y="145542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7400" y="45720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45542"/>
                  </a:moveTo>
                  <a:lnTo>
                    <a:pt x="145541" y="145542"/>
                  </a:lnTo>
                  <a:lnTo>
                    <a:pt x="190500" y="0"/>
                  </a:lnTo>
                  <a:lnTo>
                    <a:pt x="235458" y="145542"/>
                  </a:lnTo>
                  <a:lnTo>
                    <a:pt x="381000" y="145542"/>
                  </a:lnTo>
                  <a:lnTo>
                    <a:pt x="263271" y="235457"/>
                  </a:lnTo>
                  <a:lnTo>
                    <a:pt x="308228" y="381000"/>
                  </a:lnTo>
                  <a:lnTo>
                    <a:pt x="190500" y="291083"/>
                  </a:lnTo>
                  <a:lnTo>
                    <a:pt x="72771" y="381000"/>
                  </a:lnTo>
                  <a:lnTo>
                    <a:pt x="117728" y="235457"/>
                  </a:lnTo>
                  <a:lnTo>
                    <a:pt x="0" y="145542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54151" y="73152"/>
            <a:ext cx="8239125" cy="1000125"/>
            <a:chOff x="454151" y="73152"/>
            <a:chExt cx="8239125" cy="1000125"/>
          </a:xfrm>
        </p:grpSpPr>
        <p:sp>
          <p:nvSpPr>
            <p:cNvPr id="7" name="object 7"/>
            <p:cNvSpPr/>
            <p:nvPr/>
          </p:nvSpPr>
          <p:spPr>
            <a:xfrm>
              <a:off x="458723" y="77724"/>
              <a:ext cx="8229600" cy="990600"/>
            </a:xfrm>
            <a:custGeom>
              <a:avLst/>
              <a:gdLst/>
              <a:ahLst/>
              <a:cxnLst/>
              <a:rect l="l" t="t" r="r" b="b"/>
              <a:pathLst>
                <a:path w="8229600" h="990600">
                  <a:moveTo>
                    <a:pt x="8229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8229600" y="99060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DB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23" y="77724"/>
              <a:ext cx="8229600" cy="990600"/>
            </a:xfrm>
            <a:custGeom>
              <a:avLst/>
              <a:gdLst/>
              <a:ahLst/>
              <a:cxnLst/>
              <a:rect l="l" t="t" r="r" b="b"/>
              <a:pathLst>
                <a:path w="8229600" h="990600">
                  <a:moveTo>
                    <a:pt x="0" y="990600"/>
                  </a:moveTo>
                  <a:lnTo>
                    <a:pt x="8229600" y="990600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Traveler's</a:t>
            </a:r>
            <a:r>
              <a:rPr spc="-50" dirty="0"/>
              <a:t> </a:t>
            </a:r>
            <a:r>
              <a:rPr spc="-5" dirty="0"/>
              <a:t>path</a:t>
            </a:r>
            <a:r>
              <a:rPr spc="-30" dirty="0"/>
              <a:t> </a:t>
            </a:r>
            <a:r>
              <a:rPr spc="-5" dirty="0"/>
              <a:t>finding</a:t>
            </a:r>
            <a:r>
              <a:rPr spc="-30" dirty="0"/>
              <a:t> </a:t>
            </a:r>
            <a:r>
              <a:rPr spc="-5" dirty="0"/>
              <a:t>problem</a:t>
            </a:r>
          </a:p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536321"/>
                </a:solidFill>
              </a:rPr>
              <a:t>(Travelling</a:t>
            </a:r>
            <a:r>
              <a:rPr sz="2400" spc="-85" dirty="0">
                <a:solidFill>
                  <a:srgbClr val="536321"/>
                </a:solidFill>
              </a:rPr>
              <a:t> </a:t>
            </a:r>
            <a:r>
              <a:rPr sz="2400" spc="-10" dirty="0">
                <a:solidFill>
                  <a:srgbClr val="536321"/>
                </a:solidFill>
              </a:rPr>
              <a:t>Romania)</a:t>
            </a:r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3200400" y="1371600"/>
            <a:ext cx="2362200" cy="829310"/>
          </a:xfrm>
          <a:prstGeom prst="rect">
            <a:avLst/>
          </a:prstGeom>
          <a:solidFill>
            <a:srgbClr val="AFDFA0"/>
          </a:solidFill>
        </p:spPr>
        <p:txBody>
          <a:bodyPr vert="horz" wrap="square" lIns="0" tIns="37465" rIns="0" bIns="0" rtlCol="0">
            <a:spAutoFit/>
          </a:bodyPr>
          <a:lstStyle/>
          <a:p>
            <a:pPr marL="200025" indent="-107950">
              <a:lnSpc>
                <a:spcPct val="100000"/>
              </a:lnSpc>
              <a:spcBef>
                <a:spcPts val="295"/>
              </a:spcBef>
              <a:buSzPct val="95833"/>
              <a:buFont typeface="Arial MT"/>
              <a:buChar char="•"/>
              <a:tabLst>
                <a:tab pos="20066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nodes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states</a:t>
            </a:r>
            <a:endParaRPr sz="2400">
              <a:latin typeface="Times New Roman"/>
              <a:cs typeface="Times New Roman"/>
            </a:endParaRPr>
          </a:p>
          <a:p>
            <a:pPr marL="200025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20066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actions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02208" y="2121407"/>
            <a:ext cx="405765" cy="405765"/>
            <a:chOff x="902208" y="2121407"/>
            <a:chExt cx="405765" cy="405765"/>
          </a:xfrm>
        </p:grpSpPr>
        <p:sp>
          <p:nvSpPr>
            <p:cNvPr id="12" name="object 12"/>
            <p:cNvSpPr/>
            <p:nvPr/>
          </p:nvSpPr>
          <p:spPr>
            <a:xfrm>
              <a:off x="914400" y="21335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5529" y="145541"/>
                  </a:lnTo>
                  <a:lnTo>
                    <a:pt x="0" y="145541"/>
                  </a:lnTo>
                  <a:lnTo>
                    <a:pt x="117741" y="235458"/>
                  </a:lnTo>
                  <a:lnTo>
                    <a:pt x="72758" y="381000"/>
                  </a:lnTo>
                  <a:lnTo>
                    <a:pt x="190500" y="291084"/>
                  </a:lnTo>
                  <a:lnTo>
                    <a:pt x="308228" y="381000"/>
                  </a:lnTo>
                  <a:lnTo>
                    <a:pt x="263258" y="235458"/>
                  </a:lnTo>
                  <a:lnTo>
                    <a:pt x="381000" y="145541"/>
                  </a:lnTo>
                  <a:lnTo>
                    <a:pt x="235470" y="14554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4400" y="21335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45541"/>
                  </a:moveTo>
                  <a:lnTo>
                    <a:pt x="145529" y="145541"/>
                  </a:lnTo>
                  <a:lnTo>
                    <a:pt x="190500" y="0"/>
                  </a:lnTo>
                  <a:lnTo>
                    <a:pt x="235470" y="145541"/>
                  </a:lnTo>
                  <a:lnTo>
                    <a:pt x="381000" y="145541"/>
                  </a:lnTo>
                  <a:lnTo>
                    <a:pt x="263258" y="235458"/>
                  </a:lnTo>
                  <a:lnTo>
                    <a:pt x="308228" y="381000"/>
                  </a:lnTo>
                  <a:lnTo>
                    <a:pt x="190500" y="291084"/>
                  </a:lnTo>
                  <a:lnTo>
                    <a:pt x="72758" y="381000"/>
                  </a:lnTo>
                  <a:lnTo>
                    <a:pt x="117741" y="235458"/>
                  </a:lnTo>
                  <a:lnTo>
                    <a:pt x="0" y="145541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155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176225"/>
            <a:ext cx="821626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0" spc="-15" dirty="0">
                <a:latin typeface="Calibri"/>
                <a:cs typeface="Calibri"/>
              </a:rPr>
              <a:t>Search</a:t>
            </a:r>
            <a:r>
              <a:rPr sz="5000" b="0" spc="-40" dirty="0">
                <a:latin typeface="Calibri"/>
                <a:cs typeface="Calibri"/>
              </a:rPr>
              <a:t> </a:t>
            </a:r>
            <a:r>
              <a:rPr sz="5000" b="0" spc="-105" dirty="0">
                <a:latin typeface="Calibri"/>
                <a:cs typeface="Calibri"/>
              </a:rPr>
              <a:t>Tree</a:t>
            </a:r>
            <a:r>
              <a:rPr sz="5000" b="0" spc="30" dirty="0">
                <a:latin typeface="Calibri"/>
                <a:cs typeface="Calibri"/>
              </a:rPr>
              <a:t> </a:t>
            </a:r>
            <a:r>
              <a:rPr sz="5000" b="0" spc="-5" dirty="0">
                <a:latin typeface="Calibri"/>
                <a:cs typeface="Calibri"/>
              </a:rPr>
              <a:t>–</a:t>
            </a:r>
            <a:r>
              <a:rPr sz="5000" b="0" spc="-20" dirty="0">
                <a:latin typeface="Calibri"/>
                <a:cs typeface="Calibri"/>
              </a:rPr>
              <a:t> </a:t>
            </a:r>
            <a:r>
              <a:rPr sz="5000" b="0" spc="-30" dirty="0">
                <a:latin typeface="Calibri"/>
                <a:cs typeface="Calibri"/>
              </a:rPr>
              <a:t>Arad</a:t>
            </a:r>
            <a:r>
              <a:rPr sz="5000" b="0" spc="-10" dirty="0">
                <a:latin typeface="Calibri"/>
                <a:cs typeface="Calibri"/>
              </a:rPr>
              <a:t> </a:t>
            </a:r>
            <a:r>
              <a:rPr sz="5000" b="0" spc="-25" dirty="0">
                <a:latin typeface="Calibri"/>
                <a:cs typeface="Calibri"/>
              </a:rPr>
              <a:t>to </a:t>
            </a:r>
            <a:r>
              <a:rPr sz="5000" b="0" spc="-20" dirty="0">
                <a:latin typeface="Calibri"/>
                <a:cs typeface="Calibri"/>
              </a:rPr>
              <a:t>Bucharest</a:t>
            </a:r>
            <a:endParaRPr sz="5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75944" y="1109472"/>
            <a:ext cx="6989445" cy="5453380"/>
            <a:chOff x="1075944" y="1109472"/>
            <a:chExt cx="6989445" cy="54533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5088" y="1118616"/>
              <a:ext cx="6972300" cy="5435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80516" y="1114044"/>
              <a:ext cx="6979920" cy="5443855"/>
            </a:xfrm>
            <a:custGeom>
              <a:avLst/>
              <a:gdLst/>
              <a:ahLst/>
              <a:cxnLst/>
              <a:rect l="l" t="t" r="r" b="b"/>
              <a:pathLst>
                <a:path w="6979920" h="5443855">
                  <a:moveTo>
                    <a:pt x="0" y="5443728"/>
                  </a:moveTo>
                  <a:lnTo>
                    <a:pt x="6979920" y="5443728"/>
                  </a:lnTo>
                  <a:lnTo>
                    <a:pt x="6979920" y="0"/>
                  </a:lnTo>
                  <a:lnTo>
                    <a:pt x="0" y="0"/>
                  </a:lnTo>
                  <a:lnTo>
                    <a:pt x="0" y="544372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21826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176225"/>
            <a:ext cx="821626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0" spc="-15" dirty="0">
                <a:latin typeface="Calibri"/>
                <a:cs typeface="Calibri"/>
              </a:rPr>
              <a:t>Search</a:t>
            </a:r>
            <a:r>
              <a:rPr sz="5000" b="0" spc="-40" dirty="0">
                <a:latin typeface="Calibri"/>
                <a:cs typeface="Calibri"/>
              </a:rPr>
              <a:t> </a:t>
            </a:r>
            <a:r>
              <a:rPr sz="5000" b="0" spc="-105" dirty="0">
                <a:latin typeface="Calibri"/>
                <a:cs typeface="Calibri"/>
              </a:rPr>
              <a:t>Tree</a:t>
            </a:r>
            <a:r>
              <a:rPr sz="5000" b="0" spc="30" dirty="0">
                <a:latin typeface="Calibri"/>
                <a:cs typeface="Calibri"/>
              </a:rPr>
              <a:t> </a:t>
            </a:r>
            <a:r>
              <a:rPr sz="5000" b="0" spc="-5" dirty="0">
                <a:latin typeface="Calibri"/>
                <a:cs typeface="Calibri"/>
              </a:rPr>
              <a:t>–</a:t>
            </a:r>
            <a:r>
              <a:rPr sz="5000" b="0" spc="-20" dirty="0">
                <a:latin typeface="Calibri"/>
                <a:cs typeface="Calibri"/>
              </a:rPr>
              <a:t> </a:t>
            </a:r>
            <a:r>
              <a:rPr sz="5000" b="0" spc="-30" dirty="0">
                <a:latin typeface="Calibri"/>
                <a:cs typeface="Calibri"/>
              </a:rPr>
              <a:t>Arad</a:t>
            </a:r>
            <a:r>
              <a:rPr sz="5000" b="0" spc="-10" dirty="0">
                <a:latin typeface="Calibri"/>
                <a:cs typeface="Calibri"/>
              </a:rPr>
              <a:t> </a:t>
            </a:r>
            <a:r>
              <a:rPr sz="5000" b="0" spc="-25" dirty="0">
                <a:latin typeface="Calibri"/>
                <a:cs typeface="Calibri"/>
              </a:rPr>
              <a:t>to </a:t>
            </a:r>
            <a:r>
              <a:rPr sz="5000" b="0" spc="-20" dirty="0">
                <a:latin typeface="Calibri"/>
                <a:cs typeface="Calibri"/>
              </a:rPr>
              <a:t>Bucharest</a:t>
            </a:r>
            <a:endParaRPr sz="5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8723" y="986027"/>
            <a:ext cx="8232775" cy="5540735"/>
            <a:chOff x="458723" y="986027"/>
            <a:chExt cx="8232775" cy="55407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295" y="990599"/>
              <a:ext cx="8223504" cy="54924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8723" y="986027"/>
              <a:ext cx="8232775" cy="5501640"/>
            </a:xfrm>
            <a:custGeom>
              <a:avLst/>
              <a:gdLst/>
              <a:ahLst/>
              <a:cxnLst/>
              <a:rect l="l" t="t" r="r" b="b"/>
              <a:pathLst>
                <a:path w="8232775" h="5501640">
                  <a:moveTo>
                    <a:pt x="0" y="5501640"/>
                  </a:moveTo>
                  <a:lnTo>
                    <a:pt x="8232648" y="5501640"/>
                  </a:lnTo>
                  <a:lnTo>
                    <a:pt x="8232648" y="0"/>
                  </a:lnTo>
                  <a:lnTo>
                    <a:pt x="0" y="0"/>
                  </a:lnTo>
                  <a:lnTo>
                    <a:pt x="0" y="550164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4800" y="2895600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381000" y="0"/>
                  </a:moveTo>
                  <a:lnTo>
                    <a:pt x="319195" y="2494"/>
                  </a:lnTo>
                  <a:lnTo>
                    <a:pt x="260567" y="9717"/>
                  </a:lnTo>
                  <a:lnTo>
                    <a:pt x="205900" y="21273"/>
                  </a:lnTo>
                  <a:lnTo>
                    <a:pt x="155978" y="36771"/>
                  </a:lnTo>
                  <a:lnTo>
                    <a:pt x="111585" y="55816"/>
                  </a:lnTo>
                  <a:lnTo>
                    <a:pt x="73505" y="78016"/>
                  </a:lnTo>
                  <a:lnTo>
                    <a:pt x="42523" y="102978"/>
                  </a:lnTo>
                  <a:lnTo>
                    <a:pt x="4986" y="159613"/>
                  </a:lnTo>
                  <a:lnTo>
                    <a:pt x="0" y="190500"/>
                  </a:lnTo>
                  <a:lnTo>
                    <a:pt x="4986" y="221386"/>
                  </a:lnTo>
                  <a:lnTo>
                    <a:pt x="42523" y="278021"/>
                  </a:lnTo>
                  <a:lnTo>
                    <a:pt x="73505" y="302983"/>
                  </a:lnTo>
                  <a:lnTo>
                    <a:pt x="111585" y="325183"/>
                  </a:lnTo>
                  <a:lnTo>
                    <a:pt x="155978" y="344228"/>
                  </a:lnTo>
                  <a:lnTo>
                    <a:pt x="205900" y="359726"/>
                  </a:lnTo>
                  <a:lnTo>
                    <a:pt x="260567" y="371282"/>
                  </a:lnTo>
                  <a:lnTo>
                    <a:pt x="319195" y="378505"/>
                  </a:lnTo>
                  <a:lnTo>
                    <a:pt x="381000" y="381000"/>
                  </a:lnTo>
                  <a:lnTo>
                    <a:pt x="442804" y="378505"/>
                  </a:lnTo>
                  <a:lnTo>
                    <a:pt x="501432" y="371282"/>
                  </a:lnTo>
                  <a:lnTo>
                    <a:pt x="556099" y="359726"/>
                  </a:lnTo>
                  <a:lnTo>
                    <a:pt x="606021" y="344228"/>
                  </a:lnTo>
                  <a:lnTo>
                    <a:pt x="650414" y="325183"/>
                  </a:lnTo>
                  <a:lnTo>
                    <a:pt x="688494" y="302983"/>
                  </a:lnTo>
                  <a:lnTo>
                    <a:pt x="719476" y="278021"/>
                  </a:lnTo>
                  <a:lnTo>
                    <a:pt x="757013" y="221386"/>
                  </a:lnTo>
                  <a:lnTo>
                    <a:pt x="762000" y="190500"/>
                  </a:lnTo>
                  <a:lnTo>
                    <a:pt x="757013" y="159613"/>
                  </a:lnTo>
                  <a:lnTo>
                    <a:pt x="719476" y="102978"/>
                  </a:lnTo>
                  <a:lnTo>
                    <a:pt x="688494" y="78016"/>
                  </a:lnTo>
                  <a:lnTo>
                    <a:pt x="650414" y="55816"/>
                  </a:lnTo>
                  <a:lnTo>
                    <a:pt x="606021" y="36771"/>
                  </a:lnTo>
                  <a:lnTo>
                    <a:pt x="556099" y="21273"/>
                  </a:lnTo>
                  <a:lnTo>
                    <a:pt x="501432" y="9717"/>
                  </a:lnTo>
                  <a:lnTo>
                    <a:pt x="442804" y="2494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54A839">
                <a:alpha val="368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14800" y="2895600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0" y="190500"/>
                  </a:moveTo>
                  <a:lnTo>
                    <a:pt x="19421" y="130308"/>
                  </a:lnTo>
                  <a:lnTo>
                    <a:pt x="73505" y="78016"/>
                  </a:lnTo>
                  <a:lnTo>
                    <a:pt x="111585" y="55816"/>
                  </a:lnTo>
                  <a:lnTo>
                    <a:pt x="155978" y="36771"/>
                  </a:lnTo>
                  <a:lnTo>
                    <a:pt x="205900" y="21273"/>
                  </a:lnTo>
                  <a:lnTo>
                    <a:pt x="260567" y="9717"/>
                  </a:lnTo>
                  <a:lnTo>
                    <a:pt x="319195" y="2494"/>
                  </a:lnTo>
                  <a:lnTo>
                    <a:pt x="381000" y="0"/>
                  </a:lnTo>
                  <a:lnTo>
                    <a:pt x="442804" y="2494"/>
                  </a:lnTo>
                  <a:lnTo>
                    <a:pt x="501432" y="9717"/>
                  </a:lnTo>
                  <a:lnTo>
                    <a:pt x="556099" y="21273"/>
                  </a:lnTo>
                  <a:lnTo>
                    <a:pt x="606021" y="36771"/>
                  </a:lnTo>
                  <a:lnTo>
                    <a:pt x="650414" y="55816"/>
                  </a:lnTo>
                  <a:lnTo>
                    <a:pt x="688494" y="78016"/>
                  </a:lnTo>
                  <a:lnTo>
                    <a:pt x="719476" y="102978"/>
                  </a:lnTo>
                  <a:lnTo>
                    <a:pt x="757013" y="159613"/>
                  </a:lnTo>
                  <a:lnTo>
                    <a:pt x="762000" y="190500"/>
                  </a:lnTo>
                  <a:lnTo>
                    <a:pt x="757013" y="221386"/>
                  </a:lnTo>
                  <a:lnTo>
                    <a:pt x="719476" y="278021"/>
                  </a:lnTo>
                  <a:lnTo>
                    <a:pt x="688494" y="302983"/>
                  </a:lnTo>
                  <a:lnTo>
                    <a:pt x="650414" y="325183"/>
                  </a:lnTo>
                  <a:lnTo>
                    <a:pt x="606021" y="344228"/>
                  </a:lnTo>
                  <a:lnTo>
                    <a:pt x="556099" y="359726"/>
                  </a:lnTo>
                  <a:lnTo>
                    <a:pt x="501432" y="371282"/>
                  </a:lnTo>
                  <a:lnTo>
                    <a:pt x="442804" y="378505"/>
                  </a:lnTo>
                  <a:lnTo>
                    <a:pt x="381000" y="381000"/>
                  </a:lnTo>
                  <a:lnTo>
                    <a:pt x="319195" y="378505"/>
                  </a:lnTo>
                  <a:lnTo>
                    <a:pt x="260567" y="371282"/>
                  </a:lnTo>
                  <a:lnTo>
                    <a:pt x="205900" y="359726"/>
                  </a:lnTo>
                  <a:lnTo>
                    <a:pt x="155978" y="344228"/>
                  </a:lnTo>
                  <a:lnTo>
                    <a:pt x="111585" y="325183"/>
                  </a:lnTo>
                  <a:lnTo>
                    <a:pt x="73505" y="302983"/>
                  </a:lnTo>
                  <a:lnTo>
                    <a:pt x="42523" y="278021"/>
                  </a:lnTo>
                  <a:lnTo>
                    <a:pt x="4986" y="221386"/>
                  </a:lnTo>
                  <a:lnTo>
                    <a:pt x="0" y="1905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86400" y="1142999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381000" y="0"/>
                  </a:moveTo>
                  <a:lnTo>
                    <a:pt x="319195" y="2494"/>
                  </a:lnTo>
                  <a:lnTo>
                    <a:pt x="260567" y="9717"/>
                  </a:lnTo>
                  <a:lnTo>
                    <a:pt x="205900" y="21273"/>
                  </a:lnTo>
                  <a:lnTo>
                    <a:pt x="155978" y="36771"/>
                  </a:lnTo>
                  <a:lnTo>
                    <a:pt x="111585" y="55816"/>
                  </a:lnTo>
                  <a:lnTo>
                    <a:pt x="73505" y="78016"/>
                  </a:lnTo>
                  <a:lnTo>
                    <a:pt x="42523" y="102978"/>
                  </a:lnTo>
                  <a:lnTo>
                    <a:pt x="4986" y="159613"/>
                  </a:lnTo>
                  <a:lnTo>
                    <a:pt x="0" y="190500"/>
                  </a:lnTo>
                  <a:lnTo>
                    <a:pt x="4986" y="221386"/>
                  </a:lnTo>
                  <a:lnTo>
                    <a:pt x="42523" y="278021"/>
                  </a:lnTo>
                  <a:lnTo>
                    <a:pt x="73505" y="302983"/>
                  </a:lnTo>
                  <a:lnTo>
                    <a:pt x="111585" y="325183"/>
                  </a:lnTo>
                  <a:lnTo>
                    <a:pt x="155978" y="344228"/>
                  </a:lnTo>
                  <a:lnTo>
                    <a:pt x="205900" y="359726"/>
                  </a:lnTo>
                  <a:lnTo>
                    <a:pt x="260567" y="371282"/>
                  </a:lnTo>
                  <a:lnTo>
                    <a:pt x="319195" y="378505"/>
                  </a:lnTo>
                  <a:lnTo>
                    <a:pt x="381000" y="381000"/>
                  </a:lnTo>
                  <a:lnTo>
                    <a:pt x="442804" y="378505"/>
                  </a:lnTo>
                  <a:lnTo>
                    <a:pt x="501432" y="371282"/>
                  </a:lnTo>
                  <a:lnTo>
                    <a:pt x="556099" y="359726"/>
                  </a:lnTo>
                  <a:lnTo>
                    <a:pt x="606021" y="344228"/>
                  </a:lnTo>
                  <a:lnTo>
                    <a:pt x="650414" y="325183"/>
                  </a:lnTo>
                  <a:lnTo>
                    <a:pt x="688494" y="302983"/>
                  </a:lnTo>
                  <a:lnTo>
                    <a:pt x="719476" y="278021"/>
                  </a:lnTo>
                  <a:lnTo>
                    <a:pt x="757013" y="221386"/>
                  </a:lnTo>
                  <a:lnTo>
                    <a:pt x="762000" y="190500"/>
                  </a:lnTo>
                  <a:lnTo>
                    <a:pt x="757013" y="159613"/>
                  </a:lnTo>
                  <a:lnTo>
                    <a:pt x="719476" y="102978"/>
                  </a:lnTo>
                  <a:lnTo>
                    <a:pt x="688494" y="78016"/>
                  </a:lnTo>
                  <a:lnTo>
                    <a:pt x="650414" y="55816"/>
                  </a:lnTo>
                  <a:lnTo>
                    <a:pt x="606021" y="36771"/>
                  </a:lnTo>
                  <a:lnTo>
                    <a:pt x="556099" y="21273"/>
                  </a:lnTo>
                  <a:lnTo>
                    <a:pt x="501432" y="9717"/>
                  </a:lnTo>
                  <a:lnTo>
                    <a:pt x="442804" y="2494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54A839">
                <a:alpha val="368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86400" y="1142999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0" y="190500"/>
                  </a:moveTo>
                  <a:lnTo>
                    <a:pt x="19421" y="130308"/>
                  </a:lnTo>
                  <a:lnTo>
                    <a:pt x="73505" y="78016"/>
                  </a:lnTo>
                  <a:lnTo>
                    <a:pt x="111585" y="55816"/>
                  </a:lnTo>
                  <a:lnTo>
                    <a:pt x="155978" y="36771"/>
                  </a:lnTo>
                  <a:lnTo>
                    <a:pt x="205900" y="21273"/>
                  </a:lnTo>
                  <a:lnTo>
                    <a:pt x="260567" y="9717"/>
                  </a:lnTo>
                  <a:lnTo>
                    <a:pt x="319195" y="2494"/>
                  </a:lnTo>
                  <a:lnTo>
                    <a:pt x="381000" y="0"/>
                  </a:lnTo>
                  <a:lnTo>
                    <a:pt x="442804" y="2494"/>
                  </a:lnTo>
                  <a:lnTo>
                    <a:pt x="501432" y="9717"/>
                  </a:lnTo>
                  <a:lnTo>
                    <a:pt x="556099" y="21273"/>
                  </a:lnTo>
                  <a:lnTo>
                    <a:pt x="606021" y="36771"/>
                  </a:lnTo>
                  <a:lnTo>
                    <a:pt x="650414" y="55816"/>
                  </a:lnTo>
                  <a:lnTo>
                    <a:pt x="688494" y="78016"/>
                  </a:lnTo>
                  <a:lnTo>
                    <a:pt x="719476" y="102978"/>
                  </a:lnTo>
                  <a:lnTo>
                    <a:pt x="757013" y="159613"/>
                  </a:lnTo>
                  <a:lnTo>
                    <a:pt x="762000" y="190500"/>
                  </a:lnTo>
                  <a:lnTo>
                    <a:pt x="757013" y="221386"/>
                  </a:lnTo>
                  <a:lnTo>
                    <a:pt x="719476" y="278021"/>
                  </a:lnTo>
                  <a:lnTo>
                    <a:pt x="688494" y="302983"/>
                  </a:lnTo>
                  <a:lnTo>
                    <a:pt x="650414" y="325183"/>
                  </a:lnTo>
                  <a:lnTo>
                    <a:pt x="606021" y="344228"/>
                  </a:lnTo>
                  <a:lnTo>
                    <a:pt x="556099" y="359726"/>
                  </a:lnTo>
                  <a:lnTo>
                    <a:pt x="501432" y="371282"/>
                  </a:lnTo>
                  <a:lnTo>
                    <a:pt x="442804" y="378505"/>
                  </a:lnTo>
                  <a:lnTo>
                    <a:pt x="381000" y="381000"/>
                  </a:lnTo>
                  <a:lnTo>
                    <a:pt x="319195" y="378505"/>
                  </a:lnTo>
                  <a:lnTo>
                    <a:pt x="260567" y="371282"/>
                  </a:lnTo>
                  <a:lnTo>
                    <a:pt x="205900" y="359726"/>
                  </a:lnTo>
                  <a:lnTo>
                    <a:pt x="155978" y="344228"/>
                  </a:lnTo>
                  <a:lnTo>
                    <a:pt x="111585" y="325183"/>
                  </a:lnTo>
                  <a:lnTo>
                    <a:pt x="73505" y="302983"/>
                  </a:lnTo>
                  <a:lnTo>
                    <a:pt x="42523" y="278021"/>
                  </a:lnTo>
                  <a:lnTo>
                    <a:pt x="4986" y="221386"/>
                  </a:lnTo>
                  <a:lnTo>
                    <a:pt x="0" y="1905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38600" y="4724399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381000" y="0"/>
                  </a:moveTo>
                  <a:lnTo>
                    <a:pt x="319195" y="2494"/>
                  </a:lnTo>
                  <a:lnTo>
                    <a:pt x="260567" y="9717"/>
                  </a:lnTo>
                  <a:lnTo>
                    <a:pt x="205900" y="21273"/>
                  </a:lnTo>
                  <a:lnTo>
                    <a:pt x="155978" y="36771"/>
                  </a:lnTo>
                  <a:lnTo>
                    <a:pt x="111585" y="55816"/>
                  </a:lnTo>
                  <a:lnTo>
                    <a:pt x="73505" y="78016"/>
                  </a:lnTo>
                  <a:lnTo>
                    <a:pt x="42523" y="102978"/>
                  </a:lnTo>
                  <a:lnTo>
                    <a:pt x="4986" y="159613"/>
                  </a:lnTo>
                  <a:lnTo>
                    <a:pt x="0" y="190500"/>
                  </a:lnTo>
                  <a:lnTo>
                    <a:pt x="4986" y="221386"/>
                  </a:lnTo>
                  <a:lnTo>
                    <a:pt x="42523" y="278021"/>
                  </a:lnTo>
                  <a:lnTo>
                    <a:pt x="73505" y="302983"/>
                  </a:lnTo>
                  <a:lnTo>
                    <a:pt x="111585" y="325183"/>
                  </a:lnTo>
                  <a:lnTo>
                    <a:pt x="155978" y="344228"/>
                  </a:lnTo>
                  <a:lnTo>
                    <a:pt x="205900" y="359726"/>
                  </a:lnTo>
                  <a:lnTo>
                    <a:pt x="260567" y="371282"/>
                  </a:lnTo>
                  <a:lnTo>
                    <a:pt x="319195" y="378505"/>
                  </a:lnTo>
                  <a:lnTo>
                    <a:pt x="381000" y="381000"/>
                  </a:lnTo>
                  <a:lnTo>
                    <a:pt x="442804" y="378505"/>
                  </a:lnTo>
                  <a:lnTo>
                    <a:pt x="501432" y="371282"/>
                  </a:lnTo>
                  <a:lnTo>
                    <a:pt x="556099" y="359726"/>
                  </a:lnTo>
                  <a:lnTo>
                    <a:pt x="606021" y="344228"/>
                  </a:lnTo>
                  <a:lnTo>
                    <a:pt x="650414" y="325183"/>
                  </a:lnTo>
                  <a:lnTo>
                    <a:pt x="688494" y="302983"/>
                  </a:lnTo>
                  <a:lnTo>
                    <a:pt x="719476" y="278021"/>
                  </a:lnTo>
                  <a:lnTo>
                    <a:pt x="757013" y="221386"/>
                  </a:lnTo>
                  <a:lnTo>
                    <a:pt x="762000" y="190500"/>
                  </a:lnTo>
                  <a:lnTo>
                    <a:pt x="757013" y="159613"/>
                  </a:lnTo>
                  <a:lnTo>
                    <a:pt x="719476" y="102978"/>
                  </a:lnTo>
                  <a:lnTo>
                    <a:pt x="688494" y="78016"/>
                  </a:lnTo>
                  <a:lnTo>
                    <a:pt x="650414" y="55816"/>
                  </a:lnTo>
                  <a:lnTo>
                    <a:pt x="606021" y="36771"/>
                  </a:lnTo>
                  <a:lnTo>
                    <a:pt x="556099" y="21273"/>
                  </a:lnTo>
                  <a:lnTo>
                    <a:pt x="501432" y="9717"/>
                  </a:lnTo>
                  <a:lnTo>
                    <a:pt x="442804" y="2494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54A839">
                <a:alpha val="368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38600" y="4724399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0" y="190500"/>
                  </a:moveTo>
                  <a:lnTo>
                    <a:pt x="19421" y="130308"/>
                  </a:lnTo>
                  <a:lnTo>
                    <a:pt x="73505" y="78016"/>
                  </a:lnTo>
                  <a:lnTo>
                    <a:pt x="111585" y="55816"/>
                  </a:lnTo>
                  <a:lnTo>
                    <a:pt x="155978" y="36771"/>
                  </a:lnTo>
                  <a:lnTo>
                    <a:pt x="205900" y="21273"/>
                  </a:lnTo>
                  <a:lnTo>
                    <a:pt x="260567" y="9717"/>
                  </a:lnTo>
                  <a:lnTo>
                    <a:pt x="319195" y="2494"/>
                  </a:lnTo>
                  <a:lnTo>
                    <a:pt x="381000" y="0"/>
                  </a:lnTo>
                  <a:lnTo>
                    <a:pt x="442804" y="2494"/>
                  </a:lnTo>
                  <a:lnTo>
                    <a:pt x="501432" y="9717"/>
                  </a:lnTo>
                  <a:lnTo>
                    <a:pt x="556099" y="21273"/>
                  </a:lnTo>
                  <a:lnTo>
                    <a:pt x="606021" y="36771"/>
                  </a:lnTo>
                  <a:lnTo>
                    <a:pt x="650414" y="55816"/>
                  </a:lnTo>
                  <a:lnTo>
                    <a:pt x="688494" y="78016"/>
                  </a:lnTo>
                  <a:lnTo>
                    <a:pt x="719476" y="102978"/>
                  </a:lnTo>
                  <a:lnTo>
                    <a:pt x="757013" y="159613"/>
                  </a:lnTo>
                  <a:lnTo>
                    <a:pt x="762000" y="190500"/>
                  </a:lnTo>
                  <a:lnTo>
                    <a:pt x="757013" y="221386"/>
                  </a:lnTo>
                  <a:lnTo>
                    <a:pt x="719476" y="278021"/>
                  </a:lnTo>
                  <a:lnTo>
                    <a:pt x="688494" y="302983"/>
                  </a:lnTo>
                  <a:lnTo>
                    <a:pt x="650414" y="325183"/>
                  </a:lnTo>
                  <a:lnTo>
                    <a:pt x="606021" y="344228"/>
                  </a:lnTo>
                  <a:lnTo>
                    <a:pt x="556099" y="359726"/>
                  </a:lnTo>
                  <a:lnTo>
                    <a:pt x="501432" y="371282"/>
                  </a:lnTo>
                  <a:lnTo>
                    <a:pt x="442804" y="378505"/>
                  </a:lnTo>
                  <a:lnTo>
                    <a:pt x="381000" y="381000"/>
                  </a:lnTo>
                  <a:lnTo>
                    <a:pt x="319195" y="378505"/>
                  </a:lnTo>
                  <a:lnTo>
                    <a:pt x="260567" y="371282"/>
                  </a:lnTo>
                  <a:lnTo>
                    <a:pt x="205900" y="359726"/>
                  </a:lnTo>
                  <a:lnTo>
                    <a:pt x="155978" y="344228"/>
                  </a:lnTo>
                  <a:lnTo>
                    <a:pt x="111585" y="325183"/>
                  </a:lnTo>
                  <a:lnTo>
                    <a:pt x="73505" y="302983"/>
                  </a:lnTo>
                  <a:lnTo>
                    <a:pt x="42523" y="278021"/>
                  </a:lnTo>
                  <a:lnTo>
                    <a:pt x="4986" y="221386"/>
                  </a:lnTo>
                  <a:lnTo>
                    <a:pt x="0" y="1905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57800" y="5562599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800100" y="0"/>
                  </a:moveTo>
                  <a:lnTo>
                    <a:pt x="727282" y="778"/>
                  </a:lnTo>
                  <a:lnTo>
                    <a:pt x="656294" y="3069"/>
                  </a:lnTo>
                  <a:lnTo>
                    <a:pt x="587419" y="6805"/>
                  </a:lnTo>
                  <a:lnTo>
                    <a:pt x="520939" y="11918"/>
                  </a:lnTo>
                  <a:lnTo>
                    <a:pt x="457137" y="18342"/>
                  </a:lnTo>
                  <a:lnTo>
                    <a:pt x="396296" y="26009"/>
                  </a:lnTo>
                  <a:lnTo>
                    <a:pt x="338698" y="34852"/>
                  </a:lnTo>
                  <a:lnTo>
                    <a:pt x="284626" y="44804"/>
                  </a:lnTo>
                  <a:lnTo>
                    <a:pt x="234362" y="55797"/>
                  </a:lnTo>
                  <a:lnTo>
                    <a:pt x="188189" y="67764"/>
                  </a:lnTo>
                  <a:lnTo>
                    <a:pt x="146390" y="80638"/>
                  </a:lnTo>
                  <a:lnTo>
                    <a:pt x="109248" y="94352"/>
                  </a:lnTo>
                  <a:lnTo>
                    <a:pt x="50062" y="124029"/>
                  </a:lnTo>
                  <a:lnTo>
                    <a:pt x="12892" y="156258"/>
                  </a:lnTo>
                  <a:lnTo>
                    <a:pt x="0" y="190500"/>
                  </a:lnTo>
                  <a:lnTo>
                    <a:pt x="3270" y="207838"/>
                  </a:lnTo>
                  <a:lnTo>
                    <a:pt x="28583" y="241141"/>
                  </a:lnTo>
                  <a:lnTo>
                    <a:pt x="77044" y="272161"/>
                  </a:lnTo>
                  <a:lnTo>
                    <a:pt x="146390" y="300361"/>
                  </a:lnTo>
                  <a:lnTo>
                    <a:pt x="188189" y="313235"/>
                  </a:lnTo>
                  <a:lnTo>
                    <a:pt x="234362" y="325202"/>
                  </a:lnTo>
                  <a:lnTo>
                    <a:pt x="284626" y="336195"/>
                  </a:lnTo>
                  <a:lnTo>
                    <a:pt x="338698" y="346147"/>
                  </a:lnTo>
                  <a:lnTo>
                    <a:pt x="396296" y="354990"/>
                  </a:lnTo>
                  <a:lnTo>
                    <a:pt x="457137" y="362657"/>
                  </a:lnTo>
                  <a:lnTo>
                    <a:pt x="520939" y="369081"/>
                  </a:lnTo>
                  <a:lnTo>
                    <a:pt x="587419" y="374194"/>
                  </a:lnTo>
                  <a:lnTo>
                    <a:pt x="656294" y="377930"/>
                  </a:lnTo>
                  <a:lnTo>
                    <a:pt x="727282" y="380221"/>
                  </a:lnTo>
                  <a:lnTo>
                    <a:pt x="800100" y="381000"/>
                  </a:lnTo>
                  <a:lnTo>
                    <a:pt x="872917" y="380221"/>
                  </a:lnTo>
                  <a:lnTo>
                    <a:pt x="943905" y="377930"/>
                  </a:lnTo>
                  <a:lnTo>
                    <a:pt x="1012780" y="374194"/>
                  </a:lnTo>
                  <a:lnTo>
                    <a:pt x="1079260" y="369081"/>
                  </a:lnTo>
                  <a:lnTo>
                    <a:pt x="1143062" y="362657"/>
                  </a:lnTo>
                  <a:lnTo>
                    <a:pt x="1203903" y="354990"/>
                  </a:lnTo>
                  <a:lnTo>
                    <a:pt x="1261501" y="346147"/>
                  </a:lnTo>
                  <a:lnTo>
                    <a:pt x="1315573" y="336195"/>
                  </a:lnTo>
                  <a:lnTo>
                    <a:pt x="1365837" y="325202"/>
                  </a:lnTo>
                  <a:lnTo>
                    <a:pt x="1412010" y="313235"/>
                  </a:lnTo>
                  <a:lnTo>
                    <a:pt x="1453809" y="300361"/>
                  </a:lnTo>
                  <a:lnTo>
                    <a:pt x="1490951" y="286647"/>
                  </a:lnTo>
                  <a:lnTo>
                    <a:pt x="1550137" y="256970"/>
                  </a:lnTo>
                  <a:lnTo>
                    <a:pt x="1587307" y="224741"/>
                  </a:lnTo>
                  <a:lnTo>
                    <a:pt x="1600200" y="190500"/>
                  </a:lnTo>
                  <a:lnTo>
                    <a:pt x="1596929" y="173161"/>
                  </a:lnTo>
                  <a:lnTo>
                    <a:pt x="1571616" y="139858"/>
                  </a:lnTo>
                  <a:lnTo>
                    <a:pt x="1523155" y="108838"/>
                  </a:lnTo>
                  <a:lnTo>
                    <a:pt x="1453809" y="80638"/>
                  </a:lnTo>
                  <a:lnTo>
                    <a:pt x="1412010" y="67764"/>
                  </a:lnTo>
                  <a:lnTo>
                    <a:pt x="1365837" y="55797"/>
                  </a:lnTo>
                  <a:lnTo>
                    <a:pt x="1315573" y="44804"/>
                  </a:lnTo>
                  <a:lnTo>
                    <a:pt x="1261501" y="34852"/>
                  </a:lnTo>
                  <a:lnTo>
                    <a:pt x="1203903" y="26009"/>
                  </a:lnTo>
                  <a:lnTo>
                    <a:pt x="1143062" y="18342"/>
                  </a:lnTo>
                  <a:lnTo>
                    <a:pt x="1079260" y="11918"/>
                  </a:lnTo>
                  <a:lnTo>
                    <a:pt x="1012780" y="6805"/>
                  </a:lnTo>
                  <a:lnTo>
                    <a:pt x="943905" y="3069"/>
                  </a:lnTo>
                  <a:lnTo>
                    <a:pt x="872917" y="778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54A839">
                <a:alpha val="368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57800" y="5562599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0" y="190500"/>
                  </a:moveTo>
                  <a:lnTo>
                    <a:pt x="28583" y="139858"/>
                  </a:lnTo>
                  <a:lnTo>
                    <a:pt x="77044" y="108838"/>
                  </a:lnTo>
                  <a:lnTo>
                    <a:pt x="146390" y="80638"/>
                  </a:lnTo>
                  <a:lnTo>
                    <a:pt x="188189" y="67764"/>
                  </a:lnTo>
                  <a:lnTo>
                    <a:pt x="234362" y="55797"/>
                  </a:lnTo>
                  <a:lnTo>
                    <a:pt x="284626" y="44804"/>
                  </a:lnTo>
                  <a:lnTo>
                    <a:pt x="338698" y="34852"/>
                  </a:lnTo>
                  <a:lnTo>
                    <a:pt x="396296" y="26009"/>
                  </a:lnTo>
                  <a:lnTo>
                    <a:pt x="457137" y="18342"/>
                  </a:lnTo>
                  <a:lnTo>
                    <a:pt x="520939" y="11918"/>
                  </a:lnTo>
                  <a:lnTo>
                    <a:pt x="587419" y="6805"/>
                  </a:lnTo>
                  <a:lnTo>
                    <a:pt x="656294" y="3069"/>
                  </a:lnTo>
                  <a:lnTo>
                    <a:pt x="727282" y="778"/>
                  </a:lnTo>
                  <a:lnTo>
                    <a:pt x="800100" y="0"/>
                  </a:lnTo>
                  <a:lnTo>
                    <a:pt x="872917" y="778"/>
                  </a:lnTo>
                  <a:lnTo>
                    <a:pt x="943905" y="3069"/>
                  </a:lnTo>
                  <a:lnTo>
                    <a:pt x="1012780" y="6805"/>
                  </a:lnTo>
                  <a:lnTo>
                    <a:pt x="1079260" y="11918"/>
                  </a:lnTo>
                  <a:lnTo>
                    <a:pt x="1143062" y="18342"/>
                  </a:lnTo>
                  <a:lnTo>
                    <a:pt x="1203903" y="26009"/>
                  </a:lnTo>
                  <a:lnTo>
                    <a:pt x="1261501" y="34852"/>
                  </a:lnTo>
                  <a:lnTo>
                    <a:pt x="1315573" y="44804"/>
                  </a:lnTo>
                  <a:lnTo>
                    <a:pt x="1365837" y="55797"/>
                  </a:lnTo>
                  <a:lnTo>
                    <a:pt x="1412010" y="67764"/>
                  </a:lnTo>
                  <a:lnTo>
                    <a:pt x="1453809" y="80638"/>
                  </a:lnTo>
                  <a:lnTo>
                    <a:pt x="1490951" y="94352"/>
                  </a:lnTo>
                  <a:lnTo>
                    <a:pt x="1550137" y="124029"/>
                  </a:lnTo>
                  <a:lnTo>
                    <a:pt x="1587307" y="156258"/>
                  </a:lnTo>
                  <a:lnTo>
                    <a:pt x="1600200" y="190500"/>
                  </a:lnTo>
                  <a:lnTo>
                    <a:pt x="1596929" y="207838"/>
                  </a:lnTo>
                  <a:lnTo>
                    <a:pt x="1571616" y="241141"/>
                  </a:lnTo>
                  <a:lnTo>
                    <a:pt x="1523155" y="272161"/>
                  </a:lnTo>
                  <a:lnTo>
                    <a:pt x="1453809" y="300361"/>
                  </a:lnTo>
                  <a:lnTo>
                    <a:pt x="1412010" y="313235"/>
                  </a:lnTo>
                  <a:lnTo>
                    <a:pt x="1365837" y="325202"/>
                  </a:lnTo>
                  <a:lnTo>
                    <a:pt x="1315573" y="336195"/>
                  </a:lnTo>
                  <a:lnTo>
                    <a:pt x="1261501" y="346147"/>
                  </a:lnTo>
                  <a:lnTo>
                    <a:pt x="1203903" y="354990"/>
                  </a:lnTo>
                  <a:lnTo>
                    <a:pt x="1143062" y="362657"/>
                  </a:lnTo>
                  <a:lnTo>
                    <a:pt x="1079260" y="369081"/>
                  </a:lnTo>
                  <a:lnTo>
                    <a:pt x="1012780" y="374194"/>
                  </a:lnTo>
                  <a:lnTo>
                    <a:pt x="943905" y="377930"/>
                  </a:lnTo>
                  <a:lnTo>
                    <a:pt x="872917" y="380221"/>
                  </a:lnTo>
                  <a:lnTo>
                    <a:pt x="800100" y="381000"/>
                  </a:lnTo>
                  <a:lnTo>
                    <a:pt x="727282" y="380221"/>
                  </a:lnTo>
                  <a:lnTo>
                    <a:pt x="656294" y="377930"/>
                  </a:lnTo>
                  <a:lnTo>
                    <a:pt x="587419" y="374194"/>
                  </a:lnTo>
                  <a:lnTo>
                    <a:pt x="520939" y="369081"/>
                  </a:lnTo>
                  <a:lnTo>
                    <a:pt x="457137" y="362657"/>
                  </a:lnTo>
                  <a:lnTo>
                    <a:pt x="396296" y="354990"/>
                  </a:lnTo>
                  <a:lnTo>
                    <a:pt x="338698" y="346147"/>
                  </a:lnTo>
                  <a:lnTo>
                    <a:pt x="284626" y="336195"/>
                  </a:lnTo>
                  <a:lnTo>
                    <a:pt x="234362" y="325202"/>
                  </a:lnTo>
                  <a:lnTo>
                    <a:pt x="188189" y="313235"/>
                  </a:lnTo>
                  <a:lnTo>
                    <a:pt x="146390" y="300361"/>
                  </a:lnTo>
                  <a:lnTo>
                    <a:pt x="109248" y="286647"/>
                  </a:lnTo>
                  <a:lnTo>
                    <a:pt x="50062" y="256970"/>
                  </a:lnTo>
                  <a:lnTo>
                    <a:pt x="12892" y="224741"/>
                  </a:lnTo>
                  <a:lnTo>
                    <a:pt x="0" y="1905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86400" y="1981200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381000" y="0"/>
                  </a:moveTo>
                  <a:lnTo>
                    <a:pt x="319195" y="2494"/>
                  </a:lnTo>
                  <a:lnTo>
                    <a:pt x="260567" y="9717"/>
                  </a:lnTo>
                  <a:lnTo>
                    <a:pt x="205900" y="21273"/>
                  </a:lnTo>
                  <a:lnTo>
                    <a:pt x="155978" y="36771"/>
                  </a:lnTo>
                  <a:lnTo>
                    <a:pt x="111585" y="55816"/>
                  </a:lnTo>
                  <a:lnTo>
                    <a:pt x="73505" y="78016"/>
                  </a:lnTo>
                  <a:lnTo>
                    <a:pt x="42523" y="102978"/>
                  </a:lnTo>
                  <a:lnTo>
                    <a:pt x="4986" y="159613"/>
                  </a:lnTo>
                  <a:lnTo>
                    <a:pt x="0" y="190500"/>
                  </a:lnTo>
                  <a:lnTo>
                    <a:pt x="4986" y="221386"/>
                  </a:lnTo>
                  <a:lnTo>
                    <a:pt x="42523" y="278021"/>
                  </a:lnTo>
                  <a:lnTo>
                    <a:pt x="73505" y="302983"/>
                  </a:lnTo>
                  <a:lnTo>
                    <a:pt x="111585" y="325183"/>
                  </a:lnTo>
                  <a:lnTo>
                    <a:pt x="155978" y="344228"/>
                  </a:lnTo>
                  <a:lnTo>
                    <a:pt x="205900" y="359726"/>
                  </a:lnTo>
                  <a:lnTo>
                    <a:pt x="260567" y="371282"/>
                  </a:lnTo>
                  <a:lnTo>
                    <a:pt x="319195" y="378505"/>
                  </a:lnTo>
                  <a:lnTo>
                    <a:pt x="381000" y="381000"/>
                  </a:lnTo>
                  <a:lnTo>
                    <a:pt x="442804" y="378505"/>
                  </a:lnTo>
                  <a:lnTo>
                    <a:pt x="501432" y="371282"/>
                  </a:lnTo>
                  <a:lnTo>
                    <a:pt x="556099" y="359726"/>
                  </a:lnTo>
                  <a:lnTo>
                    <a:pt x="606021" y="344228"/>
                  </a:lnTo>
                  <a:lnTo>
                    <a:pt x="650414" y="325183"/>
                  </a:lnTo>
                  <a:lnTo>
                    <a:pt x="688494" y="302983"/>
                  </a:lnTo>
                  <a:lnTo>
                    <a:pt x="719476" y="278021"/>
                  </a:lnTo>
                  <a:lnTo>
                    <a:pt x="757013" y="221386"/>
                  </a:lnTo>
                  <a:lnTo>
                    <a:pt x="762000" y="190500"/>
                  </a:lnTo>
                  <a:lnTo>
                    <a:pt x="757013" y="159613"/>
                  </a:lnTo>
                  <a:lnTo>
                    <a:pt x="719476" y="102978"/>
                  </a:lnTo>
                  <a:lnTo>
                    <a:pt x="688494" y="78016"/>
                  </a:lnTo>
                  <a:lnTo>
                    <a:pt x="650414" y="55816"/>
                  </a:lnTo>
                  <a:lnTo>
                    <a:pt x="606021" y="36771"/>
                  </a:lnTo>
                  <a:lnTo>
                    <a:pt x="556099" y="21273"/>
                  </a:lnTo>
                  <a:lnTo>
                    <a:pt x="501432" y="9717"/>
                  </a:lnTo>
                  <a:lnTo>
                    <a:pt x="442804" y="2494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54A839">
                <a:alpha val="368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86400" y="1981200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0" y="190500"/>
                  </a:moveTo>
                  <a:lnTo>
                    <a:pt x="19421" y="130308"/>
                  </a:lnTo>
                  <a:lnTo>
                    <a:pt x="73505" y="78016"/>
                  </a:lnTo>
                  <a:lnTo>
                    <a:pt x="111585" y="55816"/>
                  </a:lnTo>
                  <a:lnTo>
                    <a:pt x="155978" y="36771"/>
                  </a:lnTo>
                  <a:lnTo>
                    <a:pt x="205900" y="21273"/>
                  </a:lnTo>
                  <a:lnTo>
                    <a:pt x="260567" y="9717"/>
                  </a:lnTo>
                  <a:lnTo>
                    <a:pt x="319195" y="2494"/>
                  </a:lnTo>
                  <a:lnTo>
                    <a:pt x="381000" y="0"/>
                  </a:lnTo>
                  <a:lnTo>
                    <a:pt x="442804" y="2494"/>
                  </a:lnTo>
                  <a:lnTo>
                    <a:pt x="501432" y="9717"/>
                  </a:lnTo>
                  <a:lnTo>
                    <a:pt x="556099" y="21273"/>
                  </a:lnTo>
                  <a:lnTo>
                    <a:pt x="606021" y="36771"/>
                  </a:lnTo>
                  <a:lnTo>
                    <a:pt x="650414" y="55816"/>
                  </a:lnTo>
                  <a:lnTo>
                    <a:pt x="688494" y="78016"/>
                  </a:lnTo>
                  <a:lnTo>
                    <a:pt x="719476" y="102978"/>
                  </a:lnTo>
                  <a:lnTo>
                    <a:pt x="757013" y="159613"/>
                  </a:lnTo>
                  <a:lnTo>
                    <a:pt x="762000" y="190500"/>
                  </a:lnTo>
                  <a:lnTo>
                    <a:pt x="757013" y="221386"/>
                  </a:lnTo>
                  <a:lnTo>
                    <a:pt x="719476" y="278021"/>
                  </a:lnTo>
                  <a:lnTo>
                    <a:pt x="688494" y="302983"/>
                  </a:lnTo>
                  <a:lnTo>
                    <a:pt x="650414" y="325183"/>
                  </a:lnTo>
                  <a:lnTo>
                    <a:pt x="606021" y="344228"/>
                  </a:lnTo>
                  <a:lnTo>
                    <a:pt x="556099" y="359726"/>
                  </a:lnTo>
                  <a:lnTo>
                    <a:pt x="501432" y="371282"/>
                  </a:lnTo>
                  <a:lnTo>
                    <a:pt x="442804" y="378505"/>
                  </a:lnTo>
                  <a:lnTo>
                    <a:pt x="381000" y="381000"/>
                  </a:lnTo>
                  <a:lnTo>
                    <a:pt x="319195" y="378505"/>
                  </a:lnTo>
                  <a:lnTo>
                    <a:pt x="260567" y="371282"/>
                  </a:lnTo>
                  <a:lnTo>
                    <a:pt x="205900" y="359726"/>
                  </a:lnTo>
                  <a:lnTo>
                    <a:pt x="155978" y="344228"/>
                  </a:lnTo>
                  <a:lnTo>
                    <a:pt x="111585" y="325183"/>
                  </a:lnTo>
                  <a:lnTo>
                    <a:pt x="73505" y="302983"/>
                  </a:lnTo>
                  <a:lnTo>
                    <a:pt x="42523" y="278021"/>
                  </a:lnTo>
                  <a:lnTo>
                    <a:pt x="4986" y="221386"/>
                  </a:lnTo>
                  <a:lnTo>
                    <a:pt x="0" y="1905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52800" y="5562599"/>
              <a:ext cx="914400" cy="381000"/>
            </a:xfrm>
            <a:custGeom>
              <a:avLst/>
              <a:gdLst/>
              <a:ahLst/>
              <a:cxnLst/>
              <a:rect l="l" t="t" r="r" b="b"/>
              <a:pathLst>
                <a:path w="914400" h="381000">
                  <a:moveTo>
                    <a:pt x="457200" y="0"/>
                  </a:moveTo>
                  <a:lnTo>
                    <a:pt x="389644" y="2065"/>
                  </a:lnTo>
                  <a:lnTo>
                    <a:pt x="325165" y="8065"/>
                  </a:lnTo>
                  <a:lnTo>
                    <a:pt x="264468" y="17706"/>
                  </a:lnTo>
                  <a:lnTo>
                    <a:pt x="208262" y="30691"/>
                  </a:lnTo>
                  <a:lnTo>
                    <a:pt x="157254" y="46727"/>
                  </a:lnTo>
                  <a:lnTo>
                    <a:pt x="112153" y="65519"/>
                  </a:lnTo>
                  <a:lnTo>
                    <a:pt x="73664" y="86772"/>
                  </a:lnTo>
                  <a:lnTo>
                    <a:pt x="42497" y="110191"/>
                  </a:lnTo>
                  <a:lnTo>
                    <a:pt x="4957" y="162350"/>
                  </a:lnTo>
                  <a:lnTo>
                    <a:pt x="0" y="190500"/>
                  </a:lnTo>
                  <a:lnTo>
                    <a:pt x="4957" y="218649"/>
                  </a:lnTo>
                  <a:lnTo>
                    <a:pt x="42497" y="270808"/>
                  </a:lnTo>
                  <a:lnTo>
                    <a:pt x="73664" y="294227"/>
                  </a:lnTo>
                  <a:lnTo>
                    <a:pt x="112153" y="315480"/>
                  </a:lnTo>
                  <a:lnTo>
                    <a:pt x="157254" y="334272"/>
                  </a:lnTo>
                  <a:lnTo>
                    <a:pt x="208262" y="350308"/>
                  </a:lnTo>
                  <a:lnTo>
                    <a:pt x="264468" y="363293"/>
                  </a:lnTo>
                  <a:lnTo>
                    <a:pt x="325165" y="372934"/>
                  </a:lnTo>
                  <a:lnTo>
                    <a:pt x="389644" y="378934"/>
                  </a:lnTo>
                  <a:lnTo>
                    <a:pt x="457200" y="381000"/>
                  </a:lnTo>
                  <a:lnTo>
                    <a:pt x="524755" y="378934"/>
                  </a:lnTo>
                  <a:lnTo>
                    <a:pt x="589234" y="372934"/>
                  </a:lnTo>
                  <a:lnTo>
                    <a:pt x="649931" y="363293"/>
                  </a:lnTo>
                  <a:lnTo>
                    <a:pt x="706137" y="350308"/>
                  </a:lnTo>
                  <a:lnTo>
                    <a:pt x="757145" y="334272"/>
                  </a:lnTo>
                  <a:lnTo>
                    <a:pt x="802246" y="315480"/>
                  </a:lnTo>
                  <a:lnTo>
                    <a:pt x="840735" y="294227"/>
                  </a:lnTo>
                  <a:lnTo>
                    <a:pt x="871902" y="270808"/>
                  </a:lnTo>
                  <a:lnTo>
                    <a:pt x="909442" y="218649"/>
                  </a:lnTo>
                  <a:lnTo>
                    <a:pt x="914400" y="190500"/>
                  </a:lnTo>
                  <a:lnTo>
                    <a:pt x="909442" y="162350"/>
                  </a:lnTo>
                  <a:lnTo>
                    <a:pt x="871902" y="110191"/>
                  </a:lnTo>
                  <a:lnTo>
                    <a:pt x="840735" y="86772"/>
                  </a:lnTo>
                  <a:lnTo>
                    <a:pt x="802246" y="65519"/>
                  </a:lnTo>
                  <a:lnTo>
                    <a:pt x="757145" y="46727"/>
                  </a:lnTo>
                  <a:lnTo>
                    <a:pt x="706137" y="30691"/>
                  </a:lnTo>
                  <a:lnTo>
                    <a:pt x="649931" y="17706"/>
                  </a:lnTo>
                  <a:lnTo>
                    <a:pt x="589234" y="8065"/>
                  </a:lnTo>
                  <a:lnTo>
                    <a:pt x="524755" y="206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4A839">
                <a:alpha val="368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52800" y="5562599"/>
              <a:ext cx="914400" cy="381000"/>
            </a:xfrm>
            <a:custGeom>
              <a:avLst/>
              <a:gdLst/>
              <a:ahLst/>
              <a:cxnLst/>
              <a:rect l="l" t="t" r="r" b="b"/>
              <a:pathLst>
                <a:path w="914400" h="381000">
                  <a:moveTo>
                    <a:pt x="0" y="190500"/>
                  </a:moveTo>
                  <a:lnTo>
                    <a:pt x="19359" y="135482"/>
                  </a:lnTo>
                  <a:lnTo>
                    <a:pt x="73664" y="86772"/>
                  </a:lnTo>
                  <a:lnTo>
                    <a:pt x="112153" y="65519"/>
                  </a:lnTo>
                  <a:lnTo>
                    <a:pt x="157254" y="46727"/>
                  </a:lnTo>
                  <a:lnTo>
                    <a:pt x="208262" y="30691"/>
                  </a:lnTo>
                  <a:lnTo>
                    <a:pt x="264468" y="17706"/>
                  </a:lnTo>
                  <a:lnTo>
                    <a:pt x="325165" y="8065"/>
                  </a:lnTo>
                  <a:lnTo>
                    <a:pt x="389644" y="2065"/>
                  </a:lnTo>
                  <a:lnTo>
                    <a:pt x="457200" y="0"/>
                  </a:lnTo>
                  <a:lnTo>
                    <a:pt x="524755" y="2065"/>
                  </a:lnTo>
                  <a:lnTo>
                    <a:pt x="589234" y="8065"/>
                  </a:lnTo>
                  <a:lnTo>
                    <a:pt x="649931" y="17706"/>
                  </a:lnTo>
                  <a:lnTo>
                    <a:pt x="706137" y="30691"/>
                  </a:lnTo>
                  <a:lnTo>
                    <a:pt x="757145" y="46727"/>
                  </a:lnTo>
                  <a:lnTo>
                    <a:pt x="802246" y="65519"/>
                  </a:lnTo>
                  <a:lnTo>
                    <a:pt x="840735" y="86772"/>
                  </a:lnTo>
                  <a:lnTo>
                    <a:pt x="871902" y="110191"/>
                  </a:lnTo>
                  <a:lnTo>
                    <a:pt x="909442" y="162350"/>
                  </a:lnTo>
                  <a:lnTo>
                    <a:pt x="914400" y="190500"/>
                  </a:lnTo>
                  <a:lnTo>
                    <a:pt x="909442" y="218649"/>
                  </a:lnTo>
                  <a:lnTo>
                    <a:pt x="871902" y="270808"/>
                  </a:lnTo>
                  <a:lnTo>
                    <a:pt x="840735" y="294227"/>
                  </a:lnTo>
                  <a:lnTo>
                    <a:pt x="802246" y="315480"/>
                  </a:lnTo>
                  <a:lnTo>
                    <a:pt x="757145" y="334272"/>
                  </a:lnTo>
                  <a:lnTo>
                    <a:pt x="706137" y="350308"/>
                  </a:lnTo>
                  <a:lnTo>
                    <a:pt x="649931" y="363293"/>
                  </a:lnTo>
                  <a:lnTo>
                    <a:pt x="589234" y="372934"/>
                  </a:lnTo>
                  <a:lnTo>
                    <a:pt x="524755" y="378934"/>
                  </a:lnTo>
                  <a:lnTo>
                    <a:pt x="457200" y="381000"/>
                  </a:lnTo>
                  <a:lnTo>
                    <a:pt x="389644" y="378934"/>
                  </a:lnTo>
                  <a:lnTo>
                    <a:pt x="325165" y="372934"/>
                  </a:lnTo>
                  <a:lnTo>
                    <a:pt x="264468" y="363293"/>
                  </a:lnTo>
                  <a:lnTo>
                    <a:pt x="208262" y="350308"/>
                  </a:lnTo>
                  <a:lnTo>
                    <a:pt x="157254" y="334272"/>
                  </a:lnTo>
                  <a:lnTo>
                    <a:pt x="112153" y="315480"/>
                  </a:lnTo>
                  <a:lnTo>
                    <a:pt x="73664" y="294227"/>
                  </a:lnTo>
                  <a:lnTo>
                    <a:pt x="42497" y="270808"/>
                  </a:lnTo>
                  <a:lnTo>
                    <a:pt x="4957" y="218649"/>
                  </a:lnTo>
                  <a:lnTo>
                    <a:pt x="0" y="1905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1135" y="5943600"/>
              <a:ext cx="1679510" cy="583162"/>
            </a:xfrm>
            <a:custGeom>
              <a:avLst/>
              <a:gdLst/>
              <a:ahLst/>
              <a:cxnLst/>
              <a:rect l="l" t="t" r="r" b="b"/>
              <a:pathLst>
                <a:path w="1676400" h="533400">
                  <a:moveTo>
                    <a:pt x="838200" y="0"/>
                  </a:moveTo>
                  <a:lnTo>
                    <a:pt x="769454" y="884"/>
                  </a:lnTo>
                  <a:lnTo>
                    <a:pt x="702238" y="3490"/>
                  </a:lnTo>
                  <a:lnTo>
                    <a:pt x="636769" y="7750"/>
                  </a:lnTo>
                  <a:lnTo>
                    <a:pt x="573262" y="13596"/>
                  </a:lnTo>
                  <a:lnTo>
                    <a:pt x="511933" y="20958"/>
                  </a:lnTo>
                  <a:lnTo>
                    <a:pt x="452997" y="29768"/>
                  </a:lnTo>
                  <a:lnTo>
                    <a:pt x="396670" y="39957"/>
                  </a:lnTo>
                  <a:lnTo>
                    <a:pt x="343168" y="51457"/>
                  </a:lnTo>
                  <a:lnTo>
                    <a:pt x="292707" y="64199"/>
                  </a:lnTo>
                  <a:lnTo>
                    <a:pt x="245502" y="78114"/>
                  </a:lnTo>
                  <a:lnTo>
                    <a:pt x="201768" y="93134"/>
                  </a:lnTo>
                  <a:lnTo>
                    <a:pt x="161723" y="109190"/>
                  </a:lnTo>
                  <a:lnTo>
                    <a:pt x="125580" y="126213"/>
                  </a:lnTo>
                  <a:lnTo>
                    <a:pt x="65869" y="162888"/>
                  </a:lnTo>
                  <a:lnTo>
                    <a:pt x="24360" y="202608"/>
                  </a:lnTo>
                  <a:lnTo>
                    <a:pt x="2778" y="244826"/>
                  </a:lnTo>
                  <a:lnTo>
                    <a:pt x="0" y="266700"/>
                  </a:lnTo>
                  <a:lnTo>
                    <a:pt x="2778" y="288573"/>
                  </a:lnTo>
                  <a:lnTo>
                    <a:pt x="24360" y="330791"/>
                  </a:lnTo>
                  <a:lnTo>
                    <a:pt x="65869" y="370511"/>
                  </a:lnTo>
                  <a:lnTo>
                    <a:pt x="125580" y="407186"/>
                  </a:lnTo>
                  <a:lnTo>
                    <a:pt x="161723" y="424209"/>
                  </a:lnTo>
                  <a:lnTo>
                    <a:pt x="201768" y="440265"/>
                  </a:lnTo>
                  <a:lnTo>
                    <a:pt x="245502" y="455285"/>
                  </a:lnTo>
                  <a:lnTo>
                    <a:pt x="292707" y="469200"/>
                  </a:lnTo>
                  <a:lnTo>
                    <a:pt x="343168" y="481942"/>
                  </a:lnTo>
                  <a:lnTo>
                    <a:pt x="396670" y="493442"/>
                  </a:lnTo>
                  <a:lnTo>
                    <a:pt x="452997" y="503631"/>
                  </a:lnTo>
                  <a:lnTo>
                    <a:pt x="511933" y="512441"/>
                  </a:lnTo>
                  <a:lnTo>
                    <a:pt x="573262" y="519803"/>
                  </a:lnTo>
                  <a:lnTo>
                    <a:pt x="636769" y="525649"/>
                  </a:lnTo>
                  <a:lnTo>
                    <a:pt x="702238" y="529909"/>
                  </a:lnTo>
                  <a:lnTo>
                    <a:pt x="769454" y="532515"/>
                  </a:lnTo>
                  <a:lnTo>
                    <a:pt x="838200" y="533400"/>
                  </a:lnTo>
                  <a:lnTo>
                    <a:pt x="906944" y="532515"/>
                  </a:lnTo>
                  <a:lnTo>
                    <a:pt x="974157" y="529909"/>
                  </a:lnTo>
                  <a:lnTo>
                    <a:pt x="1039625" y="525649"/>
                  </a:lnTo>
                  <a:lnTo>
                    <a:pt x="1103132" y="519803"/>
                  </a:lnTo>
                  <a:lnTo>
                    <a:pt x="1164461" y="512441"/>
                  </a:lnTo>
                  <a:lnTo>
                    <a:pt x="1223396" y="503631"/>
                  </a:lnTo>
                  <a:lnTo>
                    <a:pt x="1279723" y="493442"/>
                  </a:lnTo>
                  <a:lnTo>
                    <a:pt x="1333225" y="481942"/>
                  </a:lnTo>
                  <a:lnTo>
                    <a:pt x="1383687" y="469200"/>
                  </a:lnTo>
                  <a:lnTo>
                    <a:pt x="1430893" y="455285"/>
                  </a:lnTo>
                  <a:lnTo>
                    <a:pt x="1474626" y="440265"/>
                  </a:lnTo>
                  <a:lnTo>
                    <a:pt x="1514673" y="424209"/>
                  </a:lnTo>
                  <a:lnTo>
                    <a:pt x="1550815" y="407186"/>
                  </a:lnTo>
                  <a:lnTo>
                    <a:pt x="1610528" y="370511"/>
                  </a:lnTo>
                  <a:lnTo>
                    <a:pt x="1652039" y="330791"/>
                  </a:lnTo>
                  <a:lnTo>
                    <a:pt x="1673621" y="288573"/>
                  </a:lnTo>
                  <a:lnTo>
                    <a:pt x="1676400" y="266700"/>
                  </a:lnTo>
                  <a:lnTo>
                    <a:pt x="1673621" y="244826"/>
                  </a:lnTo>
                  <a:lnTo>
                    <a:pt x="1652039" y="202608"/>
                  </a:lnTo>
                  <a:lnTo>
                    <a:pt x="1610528" y="162888"/>
                  </a:lnTo>
                  <a:lnTo>
                    <a:pt x="1550815" y="126213"/>
                  </a:lnTo>
                  <a:lnTo>
                    <a:pt x="1514673" y="109190"/>
                  </a:lnTo>
                  <a:lnTo>
                    <a:pt x="1474626" y="93134"/>
                  </a:lnTo>
                  <a:lnTo>
                    <a:pt x="1430893" y="78114"/>
                  </a:lnTo>
                  <a:lnTo>
                    <a:pt x="1383687" y="64199"/>
                  </a:lnTo>
                  <a:lnTo>
                    <a:pt x="1333225" y="51457"/>
                  </a:lnTo>
                  <a:lnTo>
                    <a:pt x="1279723" y="39957"/>
                  </a:lnTo>
                  <a:lnTo>
                    <a:pt x="1223396" y="29768"/>
                  </a:lnTo>
                  <a:lnTo>
                    <a:pt x="1164461" y="20958"/>
                  </a:lnTo>
                  <a:lnTo>
                    <a:pt x="1103132" y="13596"/>
                  </a:lnTo>
                  <a:lnTo>
                    <a:pt x="1039625" y="7750"/>
                  </a:lnTo>
                  <a:lnTo>
                    <a:pt x="974157" y="3490"/>
                  </a:lnTo>
                  <a:lnTo>
                    <a:pt x="906944" y="884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85799" y="5943599"/>
              <a:ext cx="1676400" cy="533400"/>
            </a:xfrm>
            <a:custGeom>
              <a:avLst/>
              <a:gdLst/>
              <a:ahLst/>
              <a:cxnLst/>
              <a:rect l="l" t="t" r="r" b="b"/>
              <a:pathLst>
                <a:path w="1676400" h="533400">
                  <a:moveTo>
                    <a:pt x="0" y="266700"/>
                  </a:moveTo>
                  <a:lnTo>
                    <a:pt x="10970" y="223439"/>
                  </a:lnTo>
                  <a:lnTo>
                    <a:pt x="42731" y="182402"/>
                  </a:lnTo>
                  <a:lnTo>
                    <a:pt x="93557" y="144135"/>
                  </a:lnTo>
                  <a:lnTo>
                    <a:pt x="161723" y="109190"/>
                  </a:lnTo>
                  <a:lnTo>
                    <a:pt x="201768" y="93134"/>
                  </a:lnTo>
                  <a:lnTo>
                    <a:pt x="245502" y="78114"/>
                  </a:lnTo>
                  <a:lnTo>
                    <a:pt x="292707" y="64199"/>
                  </a:lnTo>
                  <a:lnTo>
                    <a:pt x="343168" y="51457"/>
                  </a:lnTo>
                  <a:lnTo>
                    <a:pt x="396670" y="39957"/>
                  </a:lnTo>
                  <a:lnTo>
                    <a:pt x="452997" y="29768"/>
                  </a:lnTo>
                  <a:lnTo>
                    <a:pt x="511933" y="20958"/>
                  </a:lnTo>
                  <a:lnTo>
                    <a:pt x="573262" y="13596"/>
                  </a:lnTo>
                  <a:lnTo>
                    <a:pt x="636769" y="7750"/>
                  </a:lnTo>
                  <a:lnTo>
                    <a:pt x="702238" y="3490"/>
                  </a:lnTo>
                  <a:lnTo>
                    <a:pt x="769454" y="884"/>
                  </a:lnTo>
                  <a:lnTo>
                    <a:pt x="838200" y="0"/>
                  </a:lnTo>
                  <a:lnTo>
                    <a:pt x="906944" y="884"/>
                  </a:lnTo>
                  <a:lnTo>
                    <a:pt x="974157" y="3490"/>
                  </a:lnTo>
                  <a:lnTo>
                    <a:pt x="1039625" y="7750"/>
                  </a:lnTo>
                  <a:lnTo>
                    <a:pt x="1103132" y="13596"/>
                  </a:lnTo>
                  <a:lnTo>
                    <a:pt x="1164461" y="20958"/>
                  </a:lnTo>
                  <a:lnTo>
                    <a:pt x="1223396" y="29768"/>
                  </a:lnTo>
                  <a:lnTo>
                    <a:pt x="1279723" y="39957"/>
                  </a:lnTo>
                  <a:lnTo>
                    <a:pt x="1333225" y="51457"/>
                  </a:lnTo>
                  <a:lnTo>
                    <a:pt x="1383687" y="64199"/>
                  </a:lnTo>
                  <a:lnTo>
                    <a:pt x="1430893" y="78114"/>
                  </a:lnTo>
                  <a:lnTo>
                    <a:pt x="1474626" y="93134"/>
                  </a:lnTo>
                  <a:lnTo>
                    <a:pt x="1514673" y="109190"/>
                  </a:lnTo>
                  <a:lnTo>
                    <a:pt x="1550815" y="126213"/>
                  </a:lnTo>
                  <a:lnTo>
                    <a:pt x="1610528" y="162888"/>
                  </a:lnTo>
                  <a:lnTo>
                    <a:pt x="1652039" y="202608"/>
                  </a:lnTo>
                  <a:lnTo>
                    <a:pt x="1673621" y="244826"/>
                  </a:lnTo>
                  <a:lnTo>
                    <a:pt x="1676400" y="266700"/>
                  </a:lnTo>
                  <a:lnTo>
                    <a:pt x="1673621" y="288573"/>
                  </a:lnTo>
                  <a:lnTo>
                    <a:pt x="1652039" y="330791"/>
                  </a:lnTo>
                  <a:lnTo>
                    <a:pt x="1610528" y="370511"/>
                  </a:lnTo>
                  <a:lnTo>
                    <a:pt x="1550815" y="407186"/>
                  </a:lnTo>
                  <a:lnTo>
                    <a:pt x="1514673" y="424209"/>
                  </a:lnTo>
                  <a:lnTo>
                    <a:pt x="1474626" y="440265"/>
                  </a:lnTo>
                  <a:lnTo>
                    <a:pt x="1430893" y="455285"/>
                  </a:lnTo>
                  <a:lnTo>
                    <a:pt x="1383687" y="469200"/>
                  </a:lnTo>
                  <a:lnTo>
                    <a:pt x="1333225" y="481942"/>
                  </a:lnTo>
                  <a:lnTo>
                    <a:pt x="1279723" y="493442"/>
                  </a:lnTo>
                  <a:lnTo>
                    <a:pt x="1223396" y="503631"/>
                  </a:lnTo>
                  <a:lnTo>
                    <a:pt x="1164461" y="512441"/>
                  </a:lnTo>
                  <a:lnTo>
                    <a:pt x="1103132" y="519803"/>
                  </a:lnTo>
                  <a:lnTo>
                    <a:pt x="1039625" y="525649"/>
                  </a:lnTo>
                  <a:lnTo>
                    <a:pt x="974157" y="529909"/>
                  </a:lnTo>
                  <a:lnTo>
                    <a:pt x="906944" y="532515"/>
                  </a:lnTo>
                  <a:lnTo>
                    <a:pt x="838200" y="533400"/>
                  </a:lnTo>
                  <a:lnTo>
                    <a:pt x="769454" y="532515"/>
                  </a:lnTo>
                  <a:lnTo>
                    <a:pt x="702238" y="529909"/>
                  </a:lnTo>
                  <a:lnTo>
                    <a:pt x="636769" y="525649"/>
                  </a:lnTo>
                  <a:lnTo>
                    <a:pt x="573262" y="519803"/>
                  </a:lnTo>
                  <a:lnTo>
                    <a:pt x="511933" y="512441"/>
                  </a:lnTo>
                  <a:lnTo>
                    <a:pt x="452997" y="503631"/>
                  </a:lnTo>
                  <a:lnTo>
                    <a:pt x="396670" y="493442"/>
                  </a:lnTo>
                  <a:lnTo>
                    <a:pt x="343168" y="481942"/>
                  </a:lnTo>
                  <a:lnTo>
                    <a:pt x="292707" y="469200"/>
                  </a:lnTo>
                  <a:lnTo>
                    <a:pt x="245502" y="455285"/>
                  </a:lnTo>
                  <a:lnTo>
                    <a:pt x="201768" y="440265"/>
                  </a:lnTo>
                  <a:lnTo>
                    <a:pt x="161723" y="424209"/>
                  </a:lnTo>
                  <a:lnTo>
                    <a:pt x="125580" y="407186"/>
                  </a:lnTo>
                  <a:lnTo>
                    <a:pt x="65869" y="370511"/>
                  </a:lnTo>
                  <a:lnTo>
                    <a:pt x="24360" y="330791"/>
                  </a:lnTo>
                  <a:lnTo>
                    <a:pt x="2778" y="288573"/>
                  </a:lnTo>
                  <a:lnTo>
                    <a:pt x="0" y="2667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19962" y="6047638"/>
            <a:ext cx="10083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Constantia"/>
                <a:cs typeface="Constantia"/>
              </a:rPr>
              <a:t>B</a:t>
            </a:r>
            <a:r>
              <a:rPr sz="1800" spc="5" dirty="0">
                <a:solidFill>
                  <a:srgbClr val="C00000"/>
                </a:solidFill>
                <a:latin typeface="Constantia"/>
                <a:cs typeface="Constantia"/>
              </a:rPr>
              <a:t>uc</a:t>
            </a:r>
            <a:r>
              <a:rPr sz="1800" spc="-15" dirty="0">
                <a:solidFill>
                  <a:srgbClr val="C00000"/>
                </a:solidFill>
                <a:latin typeface="Constantia"/>
                <a:cs typeface="Constantia"/>
              </a:rPr>
              <a:t>h</a:t>
            </a:r>
            <a:r>
              <a:rPr sz="1800" dirty="0">
                <a:solidFill>
                  <a:srgbClr val="C00000"/>
                </a:solidFill>
                <a:latin typeface="Constantia"/>
                <a:cs typeface="Constantia"/>
              </a:rPr>
              <a:t>a</a:t>
            </a:r>
            <a:r>
              <a:rPr sz="1800" spc="-20" dirty="0">
                <a:solidFill>
                  <a:srgbClr val="C00000"/>
                </a:solidFill>
                <a:latin typeface="Constantia"/>
                <a:cs typeface="Constantia"/>
              </a:rPr>
              <a:t>r</a:t>
            </a:r>
            <a:r>
              <a:rPr sz="1800" dirty="0">
                <a:solidFill>
                  <a:srgbClr val="C00000"/>
                </a:solidFill>
                <a:latin typeface="Constantia"/>
                <a:cs typeface="Constantia"/>
              </a:rPr>
              <a:t>e</a:t>
            </a:r>
            <a:r>
              <a:rPr sz="1800" spc="-10" dirty="0">
                <a:solidFill>
                  <a:srgbClr val="C00000"/>
                </a:solidFill>
                <a:latin typeface="Constantia"/>
                <a:cs typeface="Constantia"/>
              </a:rPr>
              <a:t>s</a:t>
            </a:r>
            <a:r>
              <a:rPr sz="1800" dirty="0">
                <a:solidFill>
                  <a:srgbClr val="C00000"/>
                </a:solidFill>
                <a:latin typeface="Constantia"/>
                <a:cs typeface="Constantia"/>
              </a:rPr>
              <a:t>t</a:t>
            </a:r>
            <a:endParaRPr sz="1800" dirty="0">
              <a:latin typeface="Constantia"/>
              <a:cs typeface="Constant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514600" y="5245417"/>
            <a:ext cx="5956300" cy="878205"/>
            <a:chOff x="2514600" y="5245417"/>
            <a:chExt cx="5956300" cy="878205"/>
          </a:xfrm>
        </p:grpSpPr>
        <p:sp>
          <p:nvSpPr>
            <p:cNvPr id="22" name="object 22"/>
            <p:cNvSpPr/>
            <p:nvPr/>
          </p:nvSpPr>
          <p:spPr>
            <a:xfrm>
              <a:off x="2514600" y="5486399"/>
              <a:ext cx="4800600" cy="636905"/>
            </a:xfrm>
            <a:custGeom>
              <a:avLst/>
              <a:gdLst/>
              <a:ahLst/>
              <a:cxnLst/>
              <a:rect l="l" t="t" r="r" b="b"/>
              <a:pathLst>
                <a:path w="4800600" h="636904">
                  <a:moveTo>
                    <a:pt x="765543" y="392671"/>
                  </a:moveTo>
                  <a:lnTo>
                    <a:pt x="758444" y="369316"/>
                  </a:lnTo>
                  <a:lnTo>
                    <a:pt x="62776" y="578015"/>
                  </a:lnTo>
                  <a:lnTo>
                    <a:pt x="92202" y="546506"/>
                  </a:lnTo>
                  <a:lnTo>
                    <a:pt x="96901" y="541591"/>
                  </a:lnTo>
                  <a:lnTo>
                    <a:pt x="96520" y="533869"/>
                  </a:lnTo>
                  <a:lnTo>
                    <a:pt x="91694" y="529285"/>
                  </a:lnTo>
                  <a:lnTo>
                    <a:pt x="86741" y="524687"/>
                  </a:lnTo>
                  <a:lnTo>
                    <a:pt x="78994" y="524941"/>
                  </a:lnTo>
                  <a:lnTo>
                    <a:pt x="0" y="609612"/>
                  </a:lnTo>
                  <a:lnTo>
                    <a:pt x="112522" y="636765"/>
                  </a:lnTo>
                  <a:lnTo>
                    <a:pt x="119126" y="632739"/>
                  </a:lnTo>
                  <a:lnTo>
                    <a:pt x="120777" y="626198"/>
                  </a:lnTo>
                  <a:lnTo>
                    <a:pt x="122301" y="619658"/>
                  </a:lnTo>
                  <a:lnTo>
                    <a:pt x="119011" y="614337"/>
                  </a:lnTo>
                  <a:lnTo>
                    <a:pt x="118237" y="613067"/>
                  </a:lnTo>
                  <a:lnTo>
                    <a:pt x="69837" y="601395"/>
                  </a:lnTo>
                  <a:lnTo>
                    <a:pt x="765543" y="392671"/>
                  </a:lnTo>
                  <a:close/>
                </a:path>
                <a:path w="4800600" h="636904">
                  <a:moveTo>
                    <a:pt x="4800600" y="0"/>
                  </a:moveTo>
                  <a:lnTo>
                    <a:pt x="4684776" y="1397"/>
                  </a:lnTo>
                  <a:lnTo>
                    <a:pt x="4679442" y="6985"/>
                  </a:lnTo>
                  <a:lnTo>
                    <a:pt x="4679569" y="20447"/>
                  </a:lnTo>
                  <a:lnTo>
                    <a:pt x="4685157" y="25781"/>
                  </a:lnTo>
                  <a:lnTo>
                    <a:pt x="4734928" y="25158"/>
                  </a:lnTo>
                  <a:lnTo>
                    <a:pt x="4413377" y="218147"/>
                  </a:lnTo>
                  <a:lnTo>
                    <a:pt x="4425823" y="239052"/>
                  </a:lnTo>
                  <a:lnTo>
                    <a:pt x="4747501" y="46037"/>
                  </a:lnTo>
                  <a:lnTo>
                    <a:pt x="4726686" y="83820"/>
                  </a:lnTo>
                  <a:lnTo>
                    <a:pt x="4723511" y="89789"/>
                  </a:lnTo>
                  <a:lnTo>
                    <a:pt x="4725670" y="97155"/>
                  </a:lnTo>
                  <a:lnTo>
                    <a:pt x="4731512" y="100457"/>
                  </a:lnTo>
                  <a:lnTo>
                    <a:pt x="4737481" y="103670"/>
                  </a:lnTo>
                  <a:lnTo>
                    <a:pt x="4744847" y="101473"/>
                  </a:lnTo>
                  <a:lnTo>
                    <a:pt x="4748149" y="95631"/>
                  </a:lnTo>
                  <a:lnTo>
                    <a:pt x="4799546" y="1905"/>
                  </a:lnTo>
                  <a:lnTo>
                    <a:pt x="4800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91400" y="5257799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533400" y="0"/>
                  </a:moveTo>
                  <a:lnTo>
                    <a:pt x="466481" y="1485"/>
                  </a:lnTo>
                  <a:lnTo>
                    <a:pt x="402046" y="5821"/>
                  </a:lnTo>
                  <a:lnTo>
                    <a:pt x="340593" y="12829"/>
                  </a:lnTo>
                  <a:lnTo>
                    <a:pt x="282623" y="22330"/>
                  </a:lnTo>
                  <a:lnTo>
                    <a:pt x="228634" y="34146"/>
                  </a:lnTo>
                  <a:lnTo>
                    <a:pt x="179127" y="48096"/>
                  </a:lnTo>
                  <a:lnTo>
                    <a:pt x="134600" y="64003"/>
                  </a:lnTo>
                  <a:lnTo>
                    <a:pt x="95553" y="81686"/>
                  </a:lnTo>
                  <a:lnTo>
                    <a:pt x="62486" y="100968"/>
                  </a:lnTo>
                  <a:lnTo>
                    <a:pt x="16287" y="143611"/>
                  </a:lnTo>
                  <a:lnTo>
                    <a:pt x="0" y="190500"/>
                  </a:lnTo>
                  <a:lnTo>
                    <a:pt x="4155" y="214385"/>
                  </a:lnTo>
                  <a:lnTo>
                    <a:pt x="35897" y="259329"/>
                  </a:lnTo>
                  <a:lnTo>
                    <a:pt x="95553" y="299313"/>
                  </a:lnTo>
                  <a:lnTo>
                    <a:pt x="134600" y="316996"/>
                  </a:lnTo>
                  <a:lnTo>
                    <a:pt x="179127" y="332903"/>
                  </a:lnTo>
                  <a:lnTo>
                    <a:pt x="228634" y="346853"/>
                  </a:lnTo>
                  <a:lnTo>
                    <a:pt x="282623" y="358669"/>
                  </a:lnTo>
                  <a:lnTo>
                    <a:pt x="340593" y="368170"/>
                  </a:lnTo>
                  <a:lnTo>
                    <a:pt x="402046" y="375178"/>
                  </a:lnTo>
                  <a:lnTo>
                    <a:pt x="466481" y="379514"/>
                  </a:lnTo>
                  <a:lnTo>
                    <a:pt x="533400" y="381000"/>
                  </a:lnTo>
                  <a:lnTo>
                    <a:pt x="600318" y="379514"/>
                  </a:lnTo>
                  <a:lnTo>
                    <a:pt x="664753" y="375178"/>
                  </a:lnTo>
                  <a:lnTo>
                    <a:pt x="726206" y="368170"/>
                  </a:lnTo>
                  <a:lnTo>
                    <a:pt x="784176" y="358669"/>
                  </a:lnTo>
                  <a:lnTo>
                    <a:pt x="838165" y="346853"/>
                  </a:lnTo>
                  <a:lnTo>
                    <a:pt x="887672" y="332903"/>
                  </a:lnTo>
                  <a:lnTo>
                    <a:pt x="932199" y="316996"/>
                  </a:lnTo>
                  <a:lnTo>
                    <a:pt x="971246" y="299313"/>
                  </a:lnTo>
                  <a:lnTo>
                    <a:pt x="1004313" y="280031"/>
                  </a:lnTo>
                  <a:lnTo>
                    <a:pt x="1050512" y="237388"/>
                  </a:lnTo>
                  <a:lnTo>
                    <a:pt x="1066800" y="190500"/>
                  </a:lnTo>
                  <a:lnTo>
                    <a:pt x="1062644" y="166614"/>
                  </a:lnTo>
                  <a:lnTo>
                    <a:pt x="1030902" y="121670"/>
                  </a:lnTo>
                  <a:lnTo>
                    <a:pt x="971246" y="81686"/>
                  </a:lnTo>
                  <a:lnTo>
                    <a:pt x="932199" y="64003"/>
                  </a:lnTo>
                  <a:lnTo>
                    <a:pt x="887672" y="48096"/>
                  </a:lnTo>
                  <a:lnTo>
                    <a:pt x="838165" y="34146"/>
                  </a:lnTo>
                  <a:lnTo>
                    <a:pt x="784176" y="22330"/>
                  </a:lnTo>
                  <a:lnTo>
                    <a:pt x="726206" y="12829"/>
                  </a:lnTo>
                  <a:lnTo>
                    <a:pt x="664753" y="5821"/>
                  </a:lnTo>
                  <a:lnTo>
                    <a:pt x="600318" y="1485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BF5F8">
                <a:alpha val="368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91400" y="5257799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190500"/>
                  </a:moveTo>
                  <a:lnTo>
                    <a:pt x="16287" y="143611"/>
                  </a:lnTo>
                  <a:lnTo>
                    <a:pt x="62486" y="100968"/>
                  </a:lnTo>
                  <a:lnTo>
                    <a:pt x="95553" y="81686"/>
                  </a:lnTo>
                  <a:lnTo>
                    <a:pt x="134600" y="64003"/>
                  </a:lnTo>
                  <a:lnTo>
                    <a:pt x="179127" y="48096"/>
                  </a:lnTo>
                  <a:lnTo>
                    <a:pt x="228634" y="34146"/>
                  </a:lnTo>
                  <a:lnTo>
                    <a:pt x="282623" y="22330"/>
                  </a:lnTo>
                  <a:lnTo>
                    <a:pt x="340593" y="12829"/>
                  </a:lnTo>
                  <a:lnTo>
                    <a:pt x="402046" y="5821"/>
                  </a:lnTo>
                  <a:lnTo>
                    <a:pt x="466481" y="1485"/>
                  </a:lnTo>
                  <a:lnTo>
                    <a:pt x="533400" y="0"/>
                  </a:lnTo>
                  <a:lnTo>
                    <a:pt x="600318" y="1485"/>
                  </a:lnTo>
                  <a:lnTo>
                    <a:pt x="664753" y="5821"/>
                  </a:lnTo>
                  <a:lnTo>
                    <a:pt x="726206" y="12829"/>
                  </a:lnTo>
                  <a:lnTo>
                    <a:pt x="784176" y="22330"/>
                  </a:lnTo>
                  <a:lnTo>
                    <a:pt x="838165" y="34146"/>
                  </a:lnTo>
                  <a:lnTo>
                    <a:pt x="887672" y="48096"/>
                  </a:lnTo>
                  <a:lnTo>
                    <a:pt x="932199" y="64003"/>
                  </a:lnTo>
                  <a:lnTo>
                    <a:pt x="971246" y="81686"/>
                  </a:lnTo>
                  <a:lnTo>
                    <a:pt x="1004313" y="100968"/>
                  </a:lnTo>
                  <a:lnTo>
                    <a:pt x="1050512" y="143611"/>
                  </a:lnTo>
                  <a:lnTo>
                    <a:pt x="1066800" y="190500"/>
                  </a:lnTo>
                  <a:lnTo>
                    <a:pt x="1062644" y="214385"/>
                  </a:lnTo>
                  <a:lnTo>
                    <a:pt x="1030902" y="259329"/>
                  </a:lnTo>
                  <a:lnTo>
                    <a:pt x="971246" y="299313"/>
                  </a:lnTo>
                  <a:lnTo>
                    <a:pt x="932199" y="316996"/>
                  </a:lnTo>
                  <a:lnTo>
                    <a:pt x="887672" y="332903"/>
                  </a:lnTo>
                  <a:lnTo>
                    <a:pt x="838165" y="346853"/>
                  </a:lnTo>
                  <a:lnTo>
                    <a:pt x="784176" y="358669"/>
                  </a:lnTo>
                  <a:lnTo>
                    <a:pt x="726206" y="368170"/>
                  </a:lnTo>
                  <a:lnTo>
                    <a:pt x="664753" y="375178"/>
                  </a:lnTo>
                  <a:lnTo>
                    <a:pt x="600318" y="379514"/>
                  </a:lnTo>
                  <a:lnTo>
                    <a:pt x="533400" y="381000"/>
                  </a:lnTo>
                  <a:lnTo>
                    <a:pt x="466481" y="379514"/>
                  </a:lnTo>
                  <a:lnTo>
                    <a:pt x="402046" y="375178"/>
                  </a:lnTo>
                  <a:lnTo>
                    <a:pt x="340593" y="368170"/>
                  </a:lnTo>
                  <a:lnTo>
                    <a:pt x="282623" y="358669"/>
                  </a:lnTo>
                  <a:lnTo>
                    <a:pt x="228634" y="346853"/>
                  </a:lnTo>
                  <a:lnTo>
                    <a:pt x="179127" y="332903"/>
                  </a:lnTo>
                  <a:lnTo>
                    <a:pt x="134600" y="316996"/>
                  </a:lnTo>
                  <a:lnTo>
                    <a:pt x="95553" y="299313"/>
                  </a:lnTo>
                  <a:lnTo>
                    <a:pt x="62486" y="280031"/>
                  </a:lnTo>
                  <a:lnTo>
                    <a:pt x="16287" y="237388"/>
                  </a:lnTo>
                  <a:lnTo>
                    <a:pt x="0" y="1905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636002" y="5300548"/>
            <a:ext cx="58356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Pi</a:t>
            </a:r>
            <a:r>
              <a:rPr sz="1600" spc="-20" dirty="0">
                <a:solidFill>
                  <a:srgbClr val="0000FF"/>
                </a:solidFill>
                <a:latin typeface="Constantia"/>
                <a:cs typeface="Constantia"/>
              </a:rPr>
              <a:t>t</a:t>
            </a:r>
            <a:r>
              <a:rPr sz="1600" spc="5" dirty="0">
                <a:solidFill>
                  <a:srgbClr val="0000FF"/>
                </a:solidFill>
                <a:latin typeface="Constantia"/>
                <a:cs typeface="Constantia"/>
              </a:rPr>
              <a:t>e</a:t>
            </a:r>
            <a:r>
              <a:rPr sz="1600" spc="-10" dirty="0">
                <a:solidFill>
                  <a:srgbClr val="0000FF"/>
                </a:solidFill>
                <a:latin typeface="Constantia"/>
                <a:cs typeface="Constantia"/>
              </a:rPr>
              <a:t>s</a:t>
            </a:r>
            <a:r>
              <a:rPr sz="1600" spc="5" dirty="0">
                <a:solidFill>
                  <a:srgbClr val="0000FF"/>
                </a:solidFill>
                <a:latin typeface="Constantia"/>
                <a:cs typeface="Constantia"/>
              </a:rPr>
              <a:t>t</a:t>
            </a: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i</a:t>
            </a:r>
            <a:endParaRPr sz="1600">
              <a:latin typeface="Constantia"/>
              <a:cs typeface="Constanti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074407" y="5638736"/>
            <a:ext cx="1701164" cy="850900"/>
            <a:chOff x="7074407" y="5638736"/>
            <a:chExt cx="1701164" cy="850900"/>
          </a:xfrm>
        </p:grpSpPr>
        <p:sp>
          <p:nvSpPr>
            <p:cNvPr id="27" name="object 27"/>
            <p:cNvSpPr/>
            <p:nvPr/>
          </p:nvSpPr>
          <p:spPr>
            <a:xfrm>
              <a:off x="7863839" y="5638736"/>
              <a:ext cx="116839" cy="305435"/>
            </a:xfrm>
            <a:custGeom>
              <a:avLst/>
              <a:gdLst/>
              <a:ahLst/>
              <a:cxnLst/>
              <a:rect l="l" t="t" r="r" b="b"/>
              <a:pathLst>
                <a:path w="116840" h="305435">
                  <a:moveTo>
                    <a:pt x="13715" y="190360"/>
                  </a:moveTo>
                  <a:lnTo>
                    <a:pt x="2031" y="197091"/>
                  </a:lnTo>
                  <a:lnTo>
                    <a:pt x="0" y="204546"/>
                  </a:lnTo>
                  <a:lnTo>
                    <a:pt x="3428" y="210375"/>
                  </a:lnTo>
                  <a:lnTo>
                    <a:pt x="57911" y="304914"/>
                  </a:lnTo>
                  <a:lnTo>
                    <a:pt x="72163" y="280784"/>
                  </a:lnTo>
                  <a:lnTo>
                    <a:pt x="45846" y="280657"/>
                  </a:lnTo>
                  <a:lnTo>
                    <a:pt x="46070" y="235592"/>
                  </a:lnTo>
                  <a:lnTo>
                    <a:pt x="24510" y="198196"/>
                  </a:lnTo>
                  <a:lnTo>
                    <a:pt x="21208" y="192366"/>
                  </a:lnTo>
                  <a:lnTo>
                    <a:pt x="13715" y="190360"/>
                  </a:lnTo>
                  <a:close/>
                </a:path>
                <a:path w="116840" h="305435">
                  <a:moveTo>
                    <a:pt x="46071" y="235594"/>
                  </a:moveTo>
                  <a:lnTo>
                    <a:pt x="45846" y="280657"/>
                  </a:lnTo>
                  <a:lnTo>
                    <a:pt x="70230" y="280784"/>
                  </a:lnTo>
                  <a:lnTo>
                    <a:pt x="70264" y="274637"/>
                  </a:lnTo>
                  <a:lnTo>
                    <a:pt x="47498" y="274523"/>
                  </a:lnTo>
                  <a:lnTo>
                    <a:pt x="58129" y="256510"/>
                  </a:lnTo>
                  <a:lnTo>
                    <a:pt x="46071" y="235594"/>
                  </a:lnTo>
                  <a:close/>
                </a:path>
                <a:path w="116840" h="305435">
                  <a:moveTo>
                    <a:pt x="103250" y="190830"/>
                  </a:moveTo>
                  <a:lnTo>
                    <a:pt x="95757" y="192760"/>
                  </a:lnTo>
                  <a:lnTo>
                    <a:pt x="70476" y="235592"/>
                  </a:lnTo>
                  <a:lnTo>
                    <a:pt x="70230" y="280784"/>
                  </a:lnTo>
                  <a:lnTo>
                    <a:pt x="72163" y="280784"/>
                  </a:lnTo>
                  <a:lnTo>
                    <a:pt x="116839" y="205155"/>
                  </a:lnTo>
                  <a:lnTo>
                    <a:pt x="114934" y="197675"/>
                  </a:lnTo>
                  <a:lnTo>
                    <a:pt x="103250" y="190830"/>
                  </a:lnTo>
                  <a:close/>
                </a:path>
                <a:path w="116840" h="305435">
                  <a:moveTo>
                    <a:pt x="58129" y="256510"/>
                  </a:moveTo>
                  <a:lnTo>
                    <a:pt x="47498" y="274523"/>
                  </a:lnTo>
                  <a:lnTo>
                    <a:pt x="68579" y="274637"/>
                  </a:lnTo>
                  <a:lnTo>
                    <a:pt x="58129" y="256510"/>
                  </a:lnTo>
                  <a:close/>
                </a:path>
                <a:path w="116840" h="305435">
                  <a:moveTo>
                    <a:pt x="70476" y="235592"/>
                  </a:moveTo>
                  <a:lnTo>
                    <a:pt x="58129" y="256510"/>
                  </a:lnTo>
                  <a:lnTo>
                    <a:pt x="68579" y="274637"/>
                  </a:lnTo>
                  <a:lnTo>
                    <a:pt x="70264" y="274637"/>
                  </a:lnTo>
                  <a:lnTo>
                    <a:pt x="70476" y="235592"/>
                  </a:lnTo>
                  <a:close/>
                </a:path>
                <a:path w="116840" h="305435">
                  <a:moveTo>
                    <a:pt x="47243" y="0"/>
                  </a:moveTo>
                  <a:lnTo>
                    <a:pt x="46071" y="235594"/>
                  </a:lnTo>
                  <a:lnTo>
                    <a:pt x="58129" y="256510"/>
                  </a:lnTo>
                  <a:lnTo>
                    <a:pt x="70476" y="235592"/>
                  </a:lnTo>
                  <a:lnTo>
                    <a:pt x="71754" y="126"/>
                  </a:lnTo>
                  <a:lnTo>
                    <a:pt x="472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86599" y="5943599"/>
              <a:ext cx="1676400" cy="533400"/>
            </a:xfrm>
            <a:custGeom>
              <a:avLst/>
              <a:gdLst/>
              <a:ahLst/>
              <a:cxnLst/>
              <a:rect l="l" t="t" r="r" b="b"/>
              <a:pathLst>
                <a:path w="1676400" h="533400">
                  <a:moveTo>
                    <a:pt x="838200" y="0"/>
                  </a:moveTo>
                  <a:lnTo>
                    <a:pt x="769455" y="884"/>
                  </a:lnTo>
                  <a:lnTo>
                    <a:pt x="702242" y="3490"/>
                  </a:lnTo>
                  <a:lnTo>
                    <a:pt x="636774" y="7750"/>
                  </a:lnTo>
                  <a:lnTo>
                    <a:pt x="573267" y="13596"/>
                  </a:lnTo>
                  <a:lnTo>
                    <a:pt x="511938" y="20958"/>
                  </a:lnTo>
                  <a:lnTo>
                    <a:pt x="453003" y="29768"/>
                  </a:lnTo>
                  <a:lnTo>
                    <a:pt x="396676" y="39957"/>
                  </a:lnTo>
                  <a:lnTo>
                    <a:pt x="343174" y="51457"/>
                  </a:lnTo>
                  <a:lnTo>
                    <a:pt x="292712" y="64199"/>
                  </a:lnTo>
                  <a:lnTo>
                    <a:pt x="245506" y="78114"/>
                  </a:lnTo>
                  <a:lnTo>
                    <a:pt x="201773" y="93134"/>
                  </a:lnTo>
                  <a:lnTo>
                    <a:pt x="161726" y="109190"/>
                  </a:lnTo>
                  <a:lnTo>
                    <a:pt x="125584" y="126213"/>
                  </a:lnTo>
                  <a:lnTo>
                    <a:pt x="65871" y="162888"/>
                  </a:lnTo>
                  <a:lnTo>
                    <a:pt x="24360" y="202608"/>
                  </a:lnTo>
                  <a:lnTo>
                    <a:pt x="2778" y="244826"/>
                  </a:lnTo>
                  <a:lnTo>
                    <a:pt x="0" y="266700"/>
                  </a:lnTo>
                  <a:lnTo>
                    <a:pt x="2778" y="288573"/>
                  </a:lnTo>
                  <a:lnTo>
                    <a:pt x="24360" y="330791"/>
                  </a:lnTo>
                  <a:lnTo>
                    <a:pt x="65871" y="370511"/>
                  </a:lnTo>
                  <a:lnTo>
                    <a:pt x="125584" y="407186"/>
                  </a:lnTo>
                  <a:lnTo>
                    <a:pt x="161726" y="424209"/>
                  </a:lnTo>
                  <a:lnTo>
                    <a:pt x="201773" y="440265"/>
                  </a:lnTo>
                  <a:lnTo>
                    <a:pt x="245506" y="455285"/>
                  </a:lnTo>
                  <a:lnTo>
                    <a:pt x="292712" y="469200"/>
                  </a:lnTo>
                  <a:lnTo>
                    <a:pt x="343174" y="481942"/>
                  </a:lnTo>
                  <a:lnTo>
                    <a:pt x="396676" y="493442"/>
                  </a:lnTo>
                  <a:lnTo>
                    <a:pt x="453003" y="503631"/>
                  </a:lnTo>
                  <a:lnTo>
                    <a:pt x="511938" y="512441"/>
                  </a:lnTo>
                  <a:lnTo>
                    <a:pt x="573267" y="519803"/>
                  </a:lnTo>
                  <a:lnTo>
                    <a:pt x="636774" y="525649"/>
                  </a:lnTo>
                  <a:lnTo>
                    <a:pt x="702242" y="529909"/>
                  </a:lnTo>
                  <a:lnTo>
                    <a:pt x="769455" y="532515"/>
                  </a:lnTo>
                  <a:lnTo>
                    <a:pt x="838200" y="533400"/>
                  </a:lnTo>
                  <a:lnTo>
                    <a:pt x="906944" y="532515"/>
                  </a:lnTo>
                  <a:lnTo>
                    <a:pt x="974157" y="529909"/>
                  </a:lnTo>
                  <a:lnTo>
                    <a:pt x="1039625" y="525649"/>
                  </a:lnTo>
                  <a:lnTo>
                    <a:pt x="1103132" y="519803"/>
                  </a:lnTo>
                  <a:lnTo>
                    <a:pt x="1164461" y="512441"/>
                  </a:lnTo>
                  <a:lnTo>
                    <a:pt x="1223396" y="503631"/>
                  </a:lnTo>
                  <a:lnTo>
                    <a:pt x="1279723" y="493442"/>
                  </a:lnTo>
                  <a:lnTo>
                    <a:pt x="1333225" y="481942"/>
                  </a:lnTo>
                  <a:lnTo>
                    <a:pt x="1383687" y="469200"/>
                  </a:lnTo>
                  <a:lnTo>
                    <a:pt x="1430893" y="455285"/>
                  </a:lnTo>
                  <a:lnTo>
                    <a:pt x="1474626" y="440265"/>
                  </a:lnTo>
                  <a:lnTo>
                    <a:pt x="1514673" y="424209"/>
                  </a:lnTo>
                  <a:lnTo>
                    <a:pt x="1550815" y="407186"/>
                  </a:lnTo>
                  <a:lnTo>
                    <a:pt x="1610528" y="370511"/>
                  </a:lnTo>
                  <a:lnTo>
                    <a:pt x="1652039" y="330791"/>
                  </a:lnTo>
                  <a:lnTo>
                    <a:pt x="1673621" y="288573"/>
                  </a:lnTo>
                  <a:lnTo>
                    <a:pt x="1676400" y="266700"/>
                  </a:lnTo>
                  <a:lnTo>
                    <a:pt x="1673621" y="244826"/>
                  </a:lnTo>
                  <a:lnTo>
                    <a:pt x="1652039" y="202608"/>
                  </a:lnTo>
                  <a:lnTo>
                    <a:pt x="1610528" y="162888"/>
                  </a:lnTo>
                  <a:lnTo>
                    <a:pt x="1550815" y="126213"/>
                  </a:lnTo>
                  <a:lnTo>
                    <a:pt x="1514673" y="109190"/>
                  </a:lnTo>
                  <a:lnTo>
                    <a:pt x="1474626" y="93134"/>
                  </a:lnTo>
                  <a:lnTo>
                    <a:pt x="1430893" y="78114"/>
                  </a:lnTo>
                  <a:lnTo>
                    <a:pt x="1383687" y="64199"/>
                  </a:lnTo>
                  <a:lnTo>
                    <a:pt x="1333225" y="51457"/>
                  </a:lnTo>
                  <a:lnTo>
                    <a:pt x="1279723" y="39957"/>
                  </a:lnTo>
                  <a:lnTo>
                    <a:pt x="1223396" y="29768"/>
                  </a:lnTo>
                  <a:lnTo>
                    <a:pt x="1164461" y="20958"/>
                  </a:lnTo>
                  <a:lnTo>
                    <a:pt x="1103132" y="13596"/>
                  </a:lnTo>
                  <a:lnTo>
                    <a:pt x="1039625" y="7750"/>
                  </a:lnTo>
                  <a:lnTo>
                    <a:pt x="974157" y="3490"/>
                  </a:lnTo>
                  <a:lnTo>
                    <a:pt x="906944" y="884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86599" y="5943599"/>
              <a:ext cx="1676400" cy="533400"/>
            </a:xfrm>
            <a:custGeom>
              <a:avLst/>
              <a:gdLst/>
              <a:ahLst/>
              <a:cxnLst/>
              <a:rect l="l" t="t" r="r" b="b"/>
              <a:pathLst>
                <a:path w="1676400" h="533400">
                  <a:moveTo>
                    <a:pt x="0" y="266700"/>
                  </a:moveTo>
                  <a:lnTo>
                    <a:pt x="10970" y="223439"/>
                  </a:lnTo>
                  <a:lnTo>
                    <a:pt x="42732" y="182402"/>
                  </a:lnTo>
                  <a:lnTo>
                    <a:pt x="93560" y="144135"/>
                  </a:lnTo>
                  <a:lnTo>
                    <a:pt x="161726" y="109190"/>
                  </a:lnTo>
                  <a:lnTo>
                    <a:pt x="201773" y="93134"/>
                  </a:lnTo>
                  <a:lnTo>
                    <a:pt x="245506" y="78114"/>
                  </a:lnTo>
                  <a:lnTo>
                    <a:pt x="292712" y="64199"/>
                  </a:lnTo>
                  <a:lnTo>
                    <a:pt x="343174" y="51457"/>
                  </a:lnTo>
                  <a:lnTo>
                    <a:pt x="396676" y="39957"/>
                  </a:lnTo>
                  <a:lnTo>
                    <a:pt x="453003" y="29768"/>
                  </a:lnTo>
                  <a:lnTo>
                    <a:pt x="511938" y="20958"/>
                  </a:lnTo>
                  <a:lnTo>
                    <a:pt x="573267" y="13596"/>
                  </a:lnTo>
                  <a:lnTo>
                    <a:pt x="636774" y="7750"/>
                  </a:lnTo>
                  <a:lnTo>
                    <a:pt x="702242" y="3490"/>
                  </a:lnTo>
                  <a:lnTo>
                    <a:pt x="769455" y="884"/>
                  </a:lnTo>
                  <a:lnTo>
                    <a:pt x="838200" y="0"/>
                  </a:lnTo>
                  <a:lnTo>
                    <a:pt x="906944" y="884"/>
                  </a:lnTo>
                  <a:lnTo>
                    <a:pt x="974157" y="3490"/>
                  </a:lnTo>
                  <a:lnTo>
                    <a:pt x="1039625" y="7750"/>
                  </a:lnTo>
                  <a:lnTo>
                    <a:pt x="1103132" y="13596"/>
                  </a:lnTo>
                  <a:lnTo>
                    <a:pt x="1164461" y="20958"/>
                  </a:lnTo>
                  <a:lnTo>
                    <a:pt x="1223396" y="29768"/>
                  </a:lnTo>
                  <a:lnTo>
                    <a:pt x="1279723" y="39957"/>
                  </a:lnTo>
                  <a:lnTo>
                    <a:pt x="1333225" y="51457"/>
                  </a:lnTo>
                  <a:lnTo>
                    <a:pt x="1383687" y="64199"/>
                  </a:lnTo>
                  <a:lnTo>
                    <a:pt x="1430893" y="78114"/>
                  </a:lnTo>
                  <a:lnTo>
                    <a:pt x="1474626" y="93134"/>
                  </a:lnTo>
                  <a:lnTo>
                    <a:pt x="1514673" y="109190"/>
                  </a:lnTo>
                  <a:lnTo>
                    <a:pt x="1550815" y="126213"/>
                  </a:lnTo>
                  <a:lnTo>
                    <a:pt x="1610528" y="162888"/>
                  </a:lnTo>
                  <a:lnTo>
                    <a:pt x="1652039" y="202608"/>
                  </a:lnTo>
                  <a:lnTo>
                    <a:pt x="1673621" y="244826"/>
                  </a:lnTo>
                  <a:lnTo>
                    <a:pt x="1676400" y="266700"/>
                  </a:lnTo>
                  <a:lnTo>
                    <a:pt x="1673621" y="288573"/>
                  </a:lnTo>
                  <a:lnTo>
                    <a:pt x="1652039" y="330791"/>
                  </a:lnTo>
                  <a:lnTo>
                    <a:pt x="1610528" y="370511"/>
                  </a:lnTo>
                  <a:lnTo>
                    <a:pt x="1550815" y="407186"/>
                  </a:lnTo>
                  <a:lnTo>
                    <a:pt x="1514673" y="424209"/>
                  </a:lnTo>
                  <a:lnTo>
                    <a:pt x="1474626" y="440265"/>
                  </a:lnTo>
                  <a:lnTo>
                    <a:pt x="1430893" y="455285"/>
                  </a:lnTo>
                  <a:lnTo>
                    <a:pt x="1383687" y="469200"/>
                  </a:lnTo>
                  <a:lnTo>
                    <a:pt x="1333225" y="481942"/>
                  </a:lnTo>
                  <a:lnTo>
                    <a:pt x="1279723" y="493442"/>
                  </a:lnTo>
                  <a:lnTo>
                    <a:pt x="1223396" y="503631"/>
                  </a:lnTo>
                  <a:lnTo>
                    <a:pt x="1164461" y="512441"/>
                  </a:lnTo>
                  <a:lnTo>
                    <a:pt x="1103132" y="519803"/>
                  </a:lnTo>
                  <a:lnTo>
                    <a:pt x="1039625" y="525649"/>
                  </a:lnTo>
                  <a:lnTo>
                    <a:pt x="974157" y="529909"/>
                  </a:lnTo>
                  <a:lnTo>
                    <a:pt x="906944" y="532515"/>
                  </a:lnTo>
                  <a:lnTo>
                    <a:pt x="838200" y="533400"/>
                  </a:lnTo>
                  <a:lnTo>
                    <a:pt x="769455" y="532515"/>
                  </a:lnTo>
                  <a:lnTo>
                    <a:pt x="702242" y="529909"/>
                  </a:lnTo>
                  <a:lnTo>
                    <a:pt x="636774" y="525649"/>
                  </a:lnTo>
                  <a:lnTo>
                    <a:pt x="573267" y="519803"/>
                  </a:lnTo>
                  <a:lnTo>
                    <a:pt x="511938" y="512441"/>
                  </a:lnTo>
                  <a:lnTo>
                    <a:pt x="453003" y="503631"/>
                  </a:lnTo>
                  <a:lnTo>
                    <a:pt x="396676" y="493442"/>
                  </a:lnTo>
                  <a:lnTo>
                    <a:pt x="343174" y="481942"/>
                  </a:lnTo>
                  <a:lnTo>
                    <a:pt x="292712" y="469200"/>
                  </a:lnTo>
                  <a:lnTo>
                    <a:pt x="245506" y="455285"/>
                  </a:lnTo>
                  <a:lnTo>
                    <a:pt x="201773" y="440265"/>
                  </a:lnTo>
                  <a:lnTo>
                    <a:pt x="161726" y="424209"/>
                  </a:lnTo>
                  <a:lnTo>
                    <a:pt x="125584" y="407186"/>
                  </a:lnTo>
                  <a:lnTo>
                    <a:pt x="65871" y="370511"/>
                  </a:lnTo>
                  <a:lnTo>
                    <a:pt x="24360" y="330791"/>
                  </a:lnTo>
                  <a:lnTo>
                    <a:pt x="2778" y="288573"/>
                  </a:lnTo>
                  <a:lnTo>
                    <a:pt x="0" y="2667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422895" y="6047638"/>
            <a:ext cx="10083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Constantia"/>
                <a:cs typeface="Constantia"/>
              </a:rPr>
              <a:t>B</a:t>
            </a:r>
            <a:r>
              <a:rPr sz="1800" spc="5" dirty="0">
                <a:solidFill>
                  <a:srgbClr val="C00000"/>
                </a:solidFill>
                <a:latin typeface="Constantia"/>
                <a:cs typeface="Constantia"/>
              </a:rPr>
              <a:t>uc</a:t>
            </a:r>
            <a:r>
              <a:rPr sz="1800" spc="-15" dirty="0">
                <a:solidFill>
                  <a:srgbClr val="C00000"/>
                </a:solidFill>
                <a:latin typeface="Constantia"/>
                <a:cs typeface="Constantia"/>
              </a:rPr>
              <a:t>h</a:t>
            </a:r>
            <a:r>
              <a:rPr sz="1800" dirty="0">
                <a:solidFill>
                  <a:srgbClr val="C00000"/>
                </a:solidFill>
                <a:latin typeface="Constantia"/>
                <a:cs typeface="Constantia"/>
              </a:rPr>
              <a:t>a</a:t>
            </a:r>
            <a:r>
              <a:rPr sz="1800" spc="-20" dirty="0">
                <a:solidFill>
                  <a:srgbClr val="C00000"/>
                </a:solidFill>
                <a:latin typeface="Constantia"/>
                <a:cs typeface="Constantia"/>
              </a:rPr>
              <a:t>r</a:t>
            </a:r>
            <a:r>
              <a:rPr sz="1800" dirty="0">
                <a:solidFill>
                  <a:srgbClr val="C00000"/>
                </a:solidFill>
                <a:latin typeface="Constantia"/>
                <a:cs typeface="Constantia"/>
              </a:rPr>
              <a:t>e</a:t>
            </a:r>
            <a:r>
              <a:rPr sz="1800" spc="-10" dirty="0">
                <a:solidFill>
                  <a:srgbClr val="C00000"/>
                </a:solidFill>
                <a:latin typeface="Constantia"/>
                <a:cs typeface="Constantia"/>
              </a:rPr>
              <a:t>s</a:t>
            </a:r>
            <a:r>
              <a:rPr sz="1800" dirty="0">
                <a:solidFill>
                  <a:srgbClr val="C00000"/>
                </a:solidFill>
                <a:latin typeface="Constantia"/>
                <a:cs typeface="Constantia"/>
              </a:rPr>
              <a:t>t</a:t>
            </a:r>
            <a:endParaRPr sz="1800"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578301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1191767"/>
            <a:ext cx="8166100" cy="5447030"/>
            <a:chOff x="533400" y="1191767"/>
            <a:chExt cx="8166100" cy="5447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191767"/>
              <a:ext cx="8165592" cy="544677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67400" y="45720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5541" y="145542"/>
                  </a:lnTo>
                  <a:lnTo>
                    <a:pt x="0" y="145542"/>
                  </a:lnTo>
                  <a:lnTo>
                    <a:pt x="117728" y="235457"/>
                  </a:lnTo>
                  <a:lnTo>
                    <a:pt x="72771" y="381000"/>
                  </a:lnTo>
                  <a:lnTo>
                    <a:pt x="190500" y="291083"/>
                  </a:lnTo>
                  <a:lnTo>
                    <a:pt x="308228" y="381000"/>
                  </a:lnTo>
                  <a:lnTo>
                    <a:pt x="263271" y="235457"/>
                  </a:lnTo>
                  <a:lnTo>
                    <a:pt x="381000" y="145542"/>
                  </a:lnTo>
                  <a:lnTo>
                    <a:pt x="235458" y="145542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7400" y="45720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45542"/>
                  </a:moveTo>
                  <a:lnTo>
                    <a:pt x="145541" y="145542"/>
                  </a:lnTo>
                  <a:lnTo>
                    <a:pt x="190500" y="0"/>
                  </a:lnTo>
                  <a:lnTo>
                    <a:pt x="235458" y="145542"/>
                  </a:lnTo>
                  <a:lnTo>
                    <a:pt x="381000" y="145542"/>
                  </a:lnTo>
                  <a:lnTo>
                    <a:pt x="263271" y="235457"/>
                  </a:lnTo>
                  <a:lnTo>
                    <a:pt x="308228" y="381000"/>
                  </a:lnTo>
                  <a:lnTo>
                    <a:pt x="190500" y="291083"/>
                  </a:lnTo>
                  <a:lnTo>
                    <a:pt x="72771" y="381000"/>
                  </a:lnTo>
                  <a:lnTo>
                    <a:pt x="117728" y="235457"/>
                  </a:lnTo>
                  <a:lnTo>
                    <a:pt x="0" y="145542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54151" y="73152"/>
            <a:ext cx="8239125" cy="1000125"/>
            <a:chOff x="454151" y="73152"/>
            <a:chExt cx="8239125" cy="1000125"/>
          </a:xfrm>
        </p:grpSpPr>
        <p:sp>
          <p:nvSpPr>
            <p:cNvPr id="7" name="object 7"/>
            <p:cNvSpPr/>
            <p:nvPr/>
          </p:nvSpPr>
          <p:spPr>
            <a:xfrm>
              <a:off x="458723" y="77724"/>
              <a:ext cx="8229600" cy="990600"/>
            </a:xfrm>
            <a:custGeom>
              <a:avLst/>
              <a:gdLst/>
              <a:ahLst/>
              <a:cxnLst/>
              <a:rect l="l" t="t" r="r" b="b"/>
              <a:pathLst>
                <a:path w="8229600" h="990600">
                  <a:moveTo>
                    <a:pt x="8229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8229600" y="99060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DB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23" y="77724"/>
              <a:ext cx="8229600" cy="990600"/>
            </a:xfrm>
            <a:custGeom>
              <a:avLst/>
              <a:gdLst/>
              <a:ahLst/>
              <a:cxnLst/>
              <a:rect l="l" t="t" r="r" b="b"/>
              <a:pathLst>
                <a:path w="8229600" h="990600">
                  <a:moveTo>
                    <a:pt x="0" y="990600"/>
                  </a:moveTo>
                  <a:lnTo>
                    <a:pt x="8229600" y="990600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Traveler's</a:t>
            </a:r>
            <a:r>
              <a:rPr spc="-50" dirty="0"/>
              <a:t> </a:t>
            </a:r>
            <a:r>
              <a:rPr spc="-5" dirty="0"/>
              <a:t>path</a:t>
            </a:r>
            <a:r>
              <a:rPr spc="-30" dirty="0"/>
              <a:t> </a:t>
            </a:r>
            <a:r>
              <a:rPr spc="-5" dirty="0"/>
              <a:t>finding</a:t>
            </a:r>
            <a:r>
              <a:rPr spc="-30" dirty="0"/>
              <a:t> </a:t>
            </a:r>
            <a:r>
              <a:rPr spc="-5" dirty="0"/>
              <a:t>problem</a:t>
            </a:r>
          </a:p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536321"/>
                </a:solidFill>
              </a:rPr>
              <a:t>(Travelling</a:t>
            </a:r>
            <a:r>
              <a:rPr sz="2400" spc="-85" dirty="0">
                <a:solidFill>
                  <a:srgbClr val="536321"/>
                </a:solidFill>
              </a:rPr>
              <a:t> </a:t>
            </a:r>
            <a:r>
              <a:rPr sz="2400" spc="-10" dirty="0">
                <a:solidFill>
                  <a:srgbClr val="536321"/>
                </a:solidFill>
              </a:rPr>
              <a:t>Romania)</a:t>
            </a:r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3200400" y="1371600"/>
            <a:ext cx="2362200" cy="829310"/>
          </a:xfrm>
          <a:prstGeom prst="rect">
            <a:avLst/>
          </a:prstGeom>
          <a:solidFill>
            <a:srgbClr val="AFDFA0"/>
          </a:solidFill>
        </p:spPr>
        <p:txBody>
          <a:bodyPr vert="horz" wrap="square" lIns="0" tIns="37465" rIns="0" bIns="0" rtlCol="0">
            <a:spAutoFit/>
          </a:bodyPr>
          <a:lstStyle/>
          <a:p>
            <a:pPr marL="200025" indent="-107950">
              <a:lnSpc>
                <a:spcPct val="100000"/>
              </a:lnSpc>
              <a:spcBef>
                <a:spcPts val="295"/>
              </a:spcBef>
              <a:buSzPct val="95833"/>
              <a:buFont typeface="Arial MT"/>
              <a:buChar char="•"/>
              <a:tabLst>
                <a:tab pos="20066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nodes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states</a:t>
            </a:r>
            <a:endParaRPr sz="2400">
              <a:latin typeface="Times New Roman"/>
              <a:cs typeface="Times New Roman"/>
            </a:endParaRPr>
          </a:p>
          <a:p>
            <a:pPr marL="200025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20066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actions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02208" y="2121407"/>
            <a:ext cx="405765" cy="405765"/>
            <a:chOff x="902208" y="2121407"/>
            <a:chExt cx="405765" cy="405765"/>
          </a:xfrm>
        </p:grpSpPr>
        <p:sp>
          <p:nvSpPr>
            <p:cNvPr id="12" name="object 12"/>
            <p:cNvSpPr/>
            <p:nvPr/>
          </p:nvSpPr>
          <p:spPr>
            <a:xfrm>
              <a:off x="914400" y="21335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5529" y="145541"/>
                  </a:lnTo>
                  <a:lnTo>
                    <a:pt x="0" y="145541"/>
                  </a:lnTo>
                  <a:lnTo>
                    <a:pt x="117741" y="235458"/>
                  </a:lnTo>
                  <a:lnTo>
                    <a:pt x="72758" y="381000"/>
                  </a:lnTo>
                  <a:lnTo>
                    <a:pt x="190500" y="291084"/>
                  </a:lnTo>
                  <a:lnTo>
                    <a:pt x="308228" y="381000"/>
                  </a:lnTo>
                  <a:lnTo>
                    <a:pt x="263258" y="235458"/>
                  </a:lnTo>
                  <a:lnTo>
                    <a:pt x="381000" y="145541"/>
                  </a:lnTo>
                  <a:lnTo>
                    <a:pt x="235470" y="14554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4400" y="21335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45541"/>
                  </a:moveTo>
                  <a:lnTo>
                    <a:pt x="145529" y="145541"/>
                  </a:lnTo>
                  <a:lnTo>
                    <a:pt x="190500" y="0"/>
                  </a:lnTo>
                  <a:lnTo>
                    <a:pt x="235470" y="145541"/>
                  </a:lnTo>
                  <a:lnTo>
                    <a:pt x="381000" y="145541"/>
                  </a:lnTo>
                  <a:lnTo>
                    <a:pt x="263258" y="235458"/>
                  </a:lnTo>
                  <a:lnTo>
                    <a:pt x="308228" y="381000"/>
                  </a:lnTo>
                  <a:lnTo>
                    <a:pt x="190500" y="291084"/>
                  </a:lnTo>
                  <a:lnTo>
                    <a:pt x="72758" y="381000"/>
                  </a:lnTo>
                  <a:lnTo>
                    <a:pt x="117741" y="235458"/>
                  </a:lnTo>
                  <a:lnTo>
                    <a:pt x="0" y="145541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443608" y="2804795"/>
            <a:ext cx="1071245" cy="354330"/>
          </a:xfrm>
          <a:custGeom>
            <a:avLst/>
            <a:gdLst/>
            <a:ahLst/>
            <a:cxnLst/>
            <a:rect l="l" t="t" r="r" b="b"/>
            <a:pathLst>
              <a:path w="1071245" h="354330">
                <a:moveTo>
                  <a:pt x="983529" y="310235"/>
                </a:moveTo>
                <a:lnTo>
                  <a:pt x="935609" y="322452"/>
                </a:lnTo>
                <a:lnTo>
                  <a:pt x="927480" y="324612"/>
                </a:lnTo>
                <a:lnTo>
                  <a:pt x="922528" y="332866"/>
                </a:lnTo>
                <a:lnTo>
                  <a:pt x="924686" y="340994"/>
                </a:lnTo>
                <a:lnTo>
                  <a:pt x="926718" y="349250"/>
                </a:lnTo>
                <a:lnTo>
                  <a:pt x="934973" y="354075"/>
                </a:lnTo>
                <a:lnTo>
                  <a:pt x="1046236" y="325754"/>
                </a:lnTo>
                <a:lnTo>
                  <a:pt x="1037843" y="325754"/>
                </a:lnTo>
                <a:lnTo>
                  <a:pt x="983529" y="310235"/>
                </a:lnTo>
                <a:close/>
              </a:path>
              <a:path w="1071245" h="354330">
                <a:moveTo>
                  <a:pt x="1012843" y="302762"/>
                </a:moveTo>
                <a:lnTo>
                  <a:pt x="983529" y="310235"/>
                </a:lnTo>
                <a:lnTo>
                  <a:pt x="1037843" y="325754"/>
                </a:lnTo>
                <a:lnTo>
                  <a:pt x="1038987" y="321690"/>
                </a:lnTo>
                <a:lnTo>
                  <a:pt x="1030985" y="321690"/>
                </a:lnTo>
                <a:lnTo>
                  <a:pt x="1012843" y="302762"/>
                </a:lnTo>
                <a:close/>
              </a:path>
              <a:path w="1071245" h="354330">
                <a:moveTo>
                  <a:pt x="964184" y="217931"/>
                </a:moveTo>
                <a:lnTo>
                  <a:pt x="952118" y="229488"/>
                </a:lnTo>
                <a:lnTo>
                  <a:pt x="951865" y="239140"/>
                </a:lnTo>
                <a:lnTo>
                  <a:pt x="991933" y="280945"/>
                </a:lnTo>
                <a:lnTo>
                  <a:pt x="1046098" y="296417"/>
                </a:lnTo>
                <a:lnTo>
                  <a:pt x="1037843" y="325754"/>
                </a:lnTo>
                <a:lnTo>
                  <a:pt x="1046236" y="325754"/>
                </a:lnTo>
                <a:lnTo>
                  <a:pt x="1071117" y="319404"/>
                </a:lnTo>
                <a:lnTo>
                  <a:pt x="973835" y="218058"/>
                </a:lnTo>
                <a:lnTo>
                  <a:pt x="964184" y="217931"/>
                </a:lnTo>
                <a:close/>
              </a:path>
              <a:path w="1071245" h="354330">
                <a:moveTo>
                  <a:pt x="1038224" y="296290"/>
                </a:moveTo>
                <a:lnTo>
                  <a:pt x="1012843" y="302762"/>
                </a:lnTo>
                <a:lnTo>
                  <a:pt x="1030985" y="321690"/>
                </a:lnTo>
                <a:lnTo>
                  <a:pt x="1038224" y="296290"/>
                </a:lnTo>
                <a:close/>
              </a:path>
              <a:path w="1071245" h="354330">
                <a:moveTo>
                  <a:pt x="1045654" y="296290"/>
                </a:moveTo>
                <a:lnTo>
                  <a:pt x="1038224" y="296290"/>
                </a:lnTo>
                <a:lnTo>
                  <a:pt x="1030985" y="321690"/>
                </a:lnTo>
                <a:lnTo>
                  <a:pt x="1038987" y="321690"/>
                </a:lnTo>
                <a:lnTo>
                  <a:pt x="1046098" y="296417"/>
                </a:lnTo>
                <a:lnTo>
                  <a:pt x="1045654" y="296290"/>
                </a:lnTo>
                <a:close/>
              </a:path>
              <a:path w="1071245" h="354330">
                <a:moveTo>
                  <a:pt x="8381" y="0"/>
                </a:moveTo>
                <a:lnTo>
                  <a:pt x="0" y="29209"/>
                </a:lnTo>
                <a:lnTo>
                  <a:pt x="983529" y="310235"/>
                </a:lnTo>
                <a:lnTo>
                  <a:pt x="1012843" y="302762"/>
                </a:lnTo>
                <a:lnTo>
                  <a:pt x="991933" y="280945"/>
                </a:lnTo>
                <a:lnTo>
                  <a:pt x="8381" y="0"/>
                </a:lnTo>
                <a:close/>
              </a:path>
              <a:path w="1071245" h="354330">
                <a:moveTo>
                  <a:pt x="991933" y="280945"/>
                </a:moveTo>
                <a:lnTo>
                  <a:pt x="1012843" y="302762"/>
                </a:lnTo>
                <a:lnTo>
                  <a:pt x="1038224" y="296290"/>
                </a:lnTo>
                <a:lnTo>
                  <a:pt x="1045654" y="296290"/>
                </a:lnTo>
                <a:lnTo>
                  <a:pt x="991933" y="28094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06192" y="3192779"/>
            <a:ext cx="319405" cy="541020"/>
          </a:xfrm>
          <a:custGeom>
            <a:avLst/>
            <a:gdLst/>
            <a:ahLst/>
            <a:cxnLst/>
            <a:rect l="l" t="t" r="r" b="b"/>
            <a:pathLst>
              <a:path w="319405" h="541020">
                <a:moveTo>
                  <a:pt x="211708" y="444500"/>
                </a:moveTo>
                <a:lnTo>
                  <a:pt x="202310" y="447040"/>
                </a:lnTo>
                <a:lnTo>
                  <a:pt x="193928" y="461518"/>
                </a:lnTo>
                <a:lnTo>
                  <a:pt x="196469" y="470916"/>
                </a:lnTo>
                <a:lnTo>
                  <a:pt x="318007" y="541020"/>
                </a:lnTo>
                <a:lnTo>
                  <a:pt x="318187" y="522351"/>
                </a:lnTo>
                <a:lnTo>
                  <a:pt x="289813" y="522351"/>
                </a:lnTo>
                <a:lnTo>
                  <a:pt x="261887" y="473486"/>
                </a:lnTo>
                <a:lnTo>
                  <a:pt x="211708" y="444500"/>
                </a:lnTo>
                <a:close/>
              </a:path>
              <a:path w="319405" h="541020">
                <a:moveTo>
                  <a:pt x="261887" y="473486"/>
                </a:moveTo>
                <a:lnTo>
                  <a:pt x="289813" y="522351"/>
                </a:lnTo>
                <a:lnTo>
                  <a:pt x="303132" y="514731"/>
                </a:lnTo>
                <a:lnTo>
                  <a:pt x="287781" y="514731"/>
                </a:lnTo>
                <a:lnTo>
                  <a:pt x="288032" y="488589"/>
                </a:lnTo>
                <a:lnTo>
                  <a:pt x="261887" y="473486"/>
                </a:lnTo>
                <a:close/>
              </a:path>
              <a:path w="319405" h="541020">
                <a:moveTo>
                  <a:pt x="304164" y="393700"/>
                </a:moveTo>
                <a:lnTo>
                  <a:pt x="295656" y="393700"/>
                </a:lnTo>
                <a:lnTo>
                  <a:pt x="288797" y="400431"/>
                </a:lnTo>
                <a:lnTo>
                  <a:pt x="288795" y="409067"/>
                </a:lnTo>
                <a:lnTo>
                  <a:pt x="288322" y="458393"/>
                </a:lnTo>
                <a:lnTo>
                  <a:pt x="316230" y="507238"/>
                </a:lnTo>
                <a:lnTo>
                  <a:pt x="289813" y="522351"/>
                </a:lnTo>
                <a:lnTo>
                  <a:pt x="318187" y="522351"/>
                </a:lnTo>
                <a:lnTo>
                  <a:pt x="319277" y="409067"/>
                </a:lnTo>
                <a:lnTo>
                  <a:pt x="319277" y="400685"/>
                </a:lnTo>
                <a:lnTo>
                  <a:pt x="312546" y="393827"/>
                </a:lnTo>
                <a:lnTo>
                  <a:pt x="304164" y="393700"/>
                </a:lnTo>
                <a:close/>
              </a:path>
              <a:path w="319405" h="541020">
                <a:moveTo>
                  <a:pt x="288032" y="488589"/>
                </a:moveTo>
                <a:lnTo>
                  <a:pt x="287781" y="514731"/>
                </a:lnTo>
                <a:lnTo>
                  <a:pt x="310641" y="501650"/>
                </a:lnTo>
                <a:lnTo>
                  <a:pt x="288032" y="488589"/>
                </a:lnTo>
                <a:close/>
              </a:path>
              <a:path w="319405" h="541020">
                <a:moveTo>
                  <a:pt x="288322" y="458393"/>
                </a:moveTo>
                <a:lnTo>
                  <a:pt x="288032" y="488589"/>
                </a:lnTo>
                <a:lnTo>
                  <a:pt x="310641" y="501650"/>
                </a:lnTo>
                <a:lnTo>
                  <a:pt x="287781" y="514731"/>
                </a:lnTo>
                <a:lnTo>
                  <a:pt x="303132" y="514731"/>
                </a:lnTo>
                <a:lnTo>
                  <a:pt x="316230" y="507238"/>
                </a:lnTo>
                <a:lnTo>
                  <a:pt x="288322" y="458393"/>
                </a:lnTo>
                <a:close/>
              </a:path>
              <a:path w="319405" h="541020">
                <a:moveTo>
                  <a:pt x="26415" y="0"/>
                </a:moveTo>
                <a:lnTo>
                  <a:pt x="0" y="15240"/>
                </a:lnTo>
                <a:lnTo>
                  <a:pt x="261887" y="473486"/>
                </a:lnTo>
                <a:lnTo>
                  <a:pt x="288032" y="488589"/>
                </a:lnTo>
                <a:lnTo>
                  <a:pt x="288322" y="458393"/>
                </a:lnTo>
                <a:lnTo>
                  <a:pt x="2641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74541" y="3796410"/>
            <a:ext cx="768985" cy="403860"/>
          </a:xfrm>
          <a:custGeom>
            <a:avLst/>
            <a:gdLst/>
            <a:ahLst/>
            <a:cxnLst/>
            <a:rect l="l" t="t" r="r" b="b"/>
            <a:pathLst>
              <a:path w="768985" h="403860">
                <a:moveTo>
                  <a:pt x="684713" y="369534"/>
                </a:moveTo>
                <a:lnTo>
                  <a:pt x="626872" y="373252"/>
                </a:lnTo>
                <a:lnTo>
                  <a:pt x="620522" y="380491"/>
                </a:lnTo>
                <a:lnTo>
                  <a:pt x="621538" y="397256"/>
                </a:lnTo>
                <a:lnTo>
                  <a:pt x="628777" y="403606"/>
                </a:lnTo>
                <a:lnTo>
                  <a:pt x="766892" y="394715"/>
                </a:lnTo>
                <a:lnTo>
                  <a:pt x="735076" y="394715"/>
                </a:lnTo>
                <a:lnTo>
                  <a:pt x="684713" y="369534"/>
                </a:lnTo>
                <a:close/>
              </a:path>
              <a:path w="768985" h="403860">
                <a:moveTo>
                  <a:pt x="714843" y="367579"/>
                </a:moveTo>
                <a:lnTo>
                  <a:pt x="684713" y="369534"/>
                </a:lnTo>
                <a:lnTo>
                  <a:pt x="735076" y="394715"/>
                </a:lnTo>
                <a:lnTo>
                  <a:pt x="737730" y="389381"/>
                </a:lnTo>
                <a:lnTo>
                  <a:pt x="729107" y="389381"/>
                </a:lnTo>
                <a:lnTo>
                  <a:pt x="714843" y="367579"/>
                </a:lnTo>
                <a:close/>
              </a:path>
              <a:path w="768985" h="403860">
                <a:moveTo>
                  <a:pt x="682625" y="275081"/>
                </a:moveTo>
                <a:lnTo>
                  <a:pt x="675640" y="279781"/>
                </a:lnTo>
                <a:lnTo>
                  <a:pt x="668528" y="284352"/>
                </a:lnTo>
                <a:lnTo>
                  <a:pt x="666623" y="293750"/>
                </a:lnTo>
                <a:lnTo>
                  <a:pt x="671195" y="300863"/>
                </a:lnTo>
                <a:lnTo>
                  <a:pt x="698241" y="342203"/>
                </a:lnTo>
                <a:lnTo>
                  <a:pt x="748665" y="367411"/>
                </a:lnTo>
                <a:lnTo>
                  <a:pt x="735076" y="394715"/>
                </a:lnTo>
                <a:lnTo>
                  <a:pt x="766892" y="394715"/>
                </a:lnTo>
                <a:lnTo>
                  <a:pt x="768858" y="394588"/>
                </a:lnTo>
                <a:lnTo>
                  <a:pt x="696722" y="284099"/>
                </a:lnTo>
                <a:lnTo>
                  <a:pt x="692023" y="277113"/>
                </a:lnTo>
                <a:lnTo>
                  <a:pt x="682625" y="275081"/>
                </a:lnTo>
                <a:close/>
              </a:path>
              <a:path w="768985" h="403860">
                <a:moveTo>
                  <a:pt x="740918" y="365887"/>
                </a:moveTo>
                <a:lnTo>
                  <a:pt x="714843" y="367579"/>
                </a:lnTo>
                <a:lnTo>
                  <a:pt x="729107" y="389381"/>
                </a:lnTo>
                <a:lnTo>
                  <a:pt x="740918" y="365887"/>
                </a:lnTo>
                <a:close/>
              </a:path>
              <a:path w="768985" h="403860">
                <a:moveTo>
                  <a:pt x="745616" y="365887"/>
                </a:moveTo>
                <a:lnTo>
                  <a:pt x="740918" y="365887"/>
                </a:lnTo>
                <a:lnTo>
                  <a:pt x="729107" y="389381"/>
                </a:lnTo>
                <a:lnTo>
                  <a:pt x="737730" y="389381"/>
                </a:lnTo>
                <a:lnTo>
                  <a:pt x="748665" y="367411"/>
                </a:lnTo>
                <a:lnTo>
                  <a:pt x="745616" y="365887"/>
                </a:lnTo>
                <a:close/>
              </a:path>
              <a:path w="768985" h="403860">
                <a:moveTo>
                  <a:pt x="13716" y="0"/>
                </a:moveTo>
                <a:lnTo>
                  <a:pt x="0" y="27177"/>
                </a:lnTo>
                <a:lnTo>
                  <a:pt x="684713" y="369534"/>
                </a:lnTo>
                <a:lnTo>
                  <a:pt x="714843" y="367579"/>
                </a:lnTo>
                <a:lnTo>
                  <a:pt x="698241" y="342203"/>
                </a:lnTo>
                <a:lnTo>
                  <a:pt x="13716" y="0"/>
                </a:lnTo>
                <a:close/>
              </a:path>
              <a:path w="768985" h="403860">
                <a:moveTo>
                  <a:pt x="698241" y="342203"/>
                </a:moveTo>
                <a:lnTo>
                  <a:pt x="714843" y="367579"/>
                </a:lnTo>
                <a:lnTo>
                  <a:pt x="740918" y="365887"/>
                </a:lnTo>
                <a:lnTo>
                  <a:pt x="745616" y="365887"/>
                </a:lnTo>
                <a:lnTo>
                  <a:pt x="698241" y="34220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75457" y="3032760"/>
            <a:ext cx="991869" cy="153035"/>
          </a:xfrm>
          <a:custGeom>
            <a:avLst/>
            <a:gdLst/>
            <a:ahLst/>
            <a:cxnLst/>
            <a:rect l="l" t="t" r="r" b="b"/>
            <a:pathLst>
              <a:path w="991870" h="153035">
                <a:moveTo>
                  <a:pt x="904378" y="99955"/>
                </a:moveTo>
                <a:lnTo>
                  <a:pt x="852169" y="125222"/>
                </a:lnTo>
                <a:lnTo>
                  <a:pt x="848994" y="134365"/>
                </a:lnTo>
                <a:lnTo>
                  <a:pt x="852677" y="141986"/>
                </a:lnTo>
                <a:lnTo>
                  <a:pt x="856360" y="149478"/>
                </a:lnTo>
                <a:lnTo>
                  <a:pt x="865504" y="152653"/>
                </a:lnTo>
                <a:lnTo>
                  <a:pt x="965366" y="104266"/>
                </a:lnTo>
                <a:lnTo>
                  <a:pt x="960501" y="104266"/>
                </a:lnTo>
                <a:lnTo>
                  <a:pt x="904378" y="99955"/>
                </a:lnTo>
                <a:close/>
              </a:path>
              <a:path w="991870" h="153035">
                <a:moveTo>
                  <a:pt x="931577" y="86792"/>
                </a:moveTo>
                <a:lnTo>
                  <a:pt x="904378" y="99955"/>
                </a:lnTo>
                <a:lnTo>
                  <a:pt x="960501" y="104266"/>
                </a:lnTo>
                <a:lnTo>
                  <a:pt x="960701" y="101600"/>
                </a:lnTo>
                <a:lnTo>
                  <a:pt x="953007" y="101600"/>
                </a:lnTo>
                <a:lnTo>
                  <a:pt x="931577" y="86792"/>
                </a:lnTo>
                <a:close/>
              </a:path>
              <a:path w="991870" h="153035">
                <a:moveTo>
                  <a:pt x="876300" y="11556"/>
                </a:moveTo>
                <a:lnTo>
                  <a:pt x="866775" y="13335"/>
                </a:lnTo>
                <a:lnTo>
                  <a:pt x="862076" y="20319"/>
                </a:lnTo>
                <a:lnTo>
                  <a:pt x="857250" y="27177"/>
                </a:lnTo>
                <a:lnTo>
                  <a:pt x="859027" y="36702"/>
                </a:lnTo>
                <a:lnTo>
                  <a:pt x="906691" y="69597"/>
                </a:lnTo>
                <a:lnTo>
                  <a:pt x="962787" y="73913"/>
                </a:lnTo>
                <a:lnTo>
                  <a:pt x="960501" y="104266"/>
                </a:lnTo>
                <a:lnTo>
                  <a:pt x="965366" y="104266"/>
                </a:lnTo>
                <a:lnTo>
                  <a:pt x="991869" y="91439"/>
                </a:lnTo>
                <a:lnTo>
                  <a:pt x="876300" y="11556"/>
                </a:lnTo>
                <a:close/>
              </a:path>
              <a:path w="991870" h="153035">
                <a:moveTo>
                  <a:pt x="955039" y="75437"/>
                </a:moveTo>
                <a:lnTo>
                  <a:pt x="931577" y="86792"/>
                </a:lnTo>
                <a:lnTo>
                  <a:pt x="953007" y="101600"/>
                </a:lnTo>
                <a:lnTo>
                  <a:pt x="955039" y="75437"/>
                </a:lnTo>
                <a:close/>
              </a:path>
              <a:path w="991870" h="153035">
                <a:moveTo>
                  <a:pt x="962672" y="75437"/>
                </a:moveTo>
                <a:lnTo>
                  <a:pt x="955039" y="75437"/>
                </a:lnTo>
                <a:lnTo>
                  <a:pt x="953007" y="101600"/>
                </a:lnTo>
                <a:lnTo>
                  <a:pt x="960701" y="101600"/>
                </a:lnTo>
                <a:lnTo>
                  <a:pt x="962672" y="75437"/>
                </a:lnTo>
                <a:close/>
              </a:path>
              <a:path w="991870" h="153035">
                <a:moveTo>
                  <a:pt x="2285" y="0"/>
                </a:moveTo>
                <a:lnTo>
                  <a:pt x="0" y="30479"/>
                </a:lnTo>
                <a:lnTo>
                  <a:pt x="904378" y="99955"/>
                </a:lnTo>
                <a:lnTo>
                  <a:pt x="931577" y="86792"/>
                </a:lnTo>
                <a:lnTo>
                  <a:pt x="906691" y="69597"/>
                </a:lnTo>
                <a:lnTo>
                  <a:pt x="2285" y="0"/>
                </a:lnTo>
                <a:close/>
              </a:path>
              <a:path w="991870" h="153035">
                <a:moveTo>
                  <a:pt x="906691" y="69597"/>
                </a:moveTo>
                <a:lnTo>
                  <a:pt x="931577" y="86792"/>
                </a:lnTo>
                <a:lnTo>
                  <a:pt x="955039" y="75437"/>
                </a:lnTo>
                <a:lnTo>
                  <a:pt x="962672" y="75437"/>
                </a:lnTo>
                <a:lnTo>
                  <a:pt x="962787" y="73913"/>
                </a:lnTo>
                <a:lnTo>
                  <a:pt x="906691" y="6959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35880" y="3267583"/>
            <a:ext cx="1079500" cy="1466215"/>
            <a:chOff x="4635880" y="3267583"/>
            <a:chExt cx="1079500" cy="1466215"/>
          </a:xfrm>
        </p:grpSpPr>
        <p:sp>
          <p:nvSpPr>
            <p:cNvPr id="19" name="object 19"/>
            <p:cNvSpPr/>
            <p:nvPr/>
          </p:nvSpPr>
          <p:spPr>
            <a:xfrm>
              <a:off x="4793741" y="4329811"/>
              <a:ext cx="768985" cy="403860"/>
            </a:xfrm>
            <a:custGeom>
              <a:avLst/>
              <a:gdLst/>
              <a:ahLst/>
              <a:cxnLst/>
              <a:rect l="l" t="t" r="r" b="b"/>
              <a:pathLst>
                <a:path w="768985" h="403860">
                  <a:moveTo>
                    <a:pt x="684713" y="369534"/>
                  </a:moveTo>
                  <a:lnTo>
                    <a:pt x="626872" y="373252"/>
                  </a:lnTo>
                  <a:lnTo>
                    <a:pt x="620522" y="380491"/>
                  </a:lnTo>
                  <a:lnTo>
                    <a:pt x="621538" y="397256"/>
                  </a:lnTo>
                  <a:lnTo>
                    <a:pt x="628777" y="403606"/>
                  </a:lnTo>
                  <a:lnTo>
                    <a:pt x="766892" y="394715"/>
                  </a:lnTo>
                  <a:lnTo>
                    <a:pt x="735076" y="394715"/>
                  </a:lnTo>
                  <a:lnTo>
                    <a:pt x="684713" y="369534"/>
                  </a:lnTo>
                  <a:close/>
                </a:path>
                <a:path w="768985" h="403860">
                  <a:moveTo>
                    <a:pt x="714843" y="367579"/>
                  </a:moveTo>
                  <a:lnTo>
                    <a:pt x="684713" y="369534"/>
                  </a:lnTo>
                  <a:lnTo>
                    <a:pt x="735076" y="394715"/>
                  </a:lnTo>
                  <a:lnTo>
                    <a:pt x="737730" y="389381"/>
                  </a:lnTo>
                  <a:lnTo>
                    <a:pt x="729107" y="389381"/>
                  </a:lnTo>
                  <a:lnTo>
                    <a:pt x="714843" y="367579"/>
                  </a:lnTo>
                  <a:close/>
                </a:path>
                <a:path w="768985" h="403860">
                  <a:moveTo>
                    <a:pt x="682625" y="275081"/>
                  </a:moveTo>
                  <a:lnTo>
                    <a:pt x="675640" y="279781"/>
                  </a:lnTo>
                  <a:lnTo>
                    <a:pt x="668528" y="284352"/>
                  </a:lnTo>
                  <a:lnTo>
                    <a:pt x="666623" y="293750"/>
                  </a:lnTo>
                  <a:lnTo>
                    <a:pt x="671195" y="300863"/>
                  </a:lnTo>
                  <a:lnTo>
                    <a:pt x="698241" y="342203"/>
                  </a:lnTo>
                  <a:lnTo>
                    <a:pt x="748665" y="367411"/>
                  </a:lnTo>
                  <a:lnTo>
                    <a:pt x="735076" y="394715"/>
                  </a:lnTo>
                  <a:lnTo>
                    <a:pt x="766892" y="394715"/>
                  </a:lnTo>
                  <a:lnTo>
                    <a:pt x="768858" y="394588"/>
                  </a:lnTo>
                  <a:lnTo>
                    <a:pt x="696722" y="284099"/>
                  </a:lnTo>
                  <a:lnTo>
                    <a:pt x="692023" y="277113"/>
                  </a:lnTo>
                  <a:lnTo>
                    <a:pt x="682625" y="275081"/>
                  </a:lnTo>
                  <a:close/>
                </a:path>
                <a:path w="768985" h="403860">
                  <a:moveTo>
                    <a:pt x="740918" y="365887"/>
                  </a:moveTo>
                  <a:lnTo>
                    <a:pt x="714843" y="367579"/>
                  </a:lnTo>
                  <a:lnTo>
                    <a:pt x="729107" y="389381"/>
                  </a:lnTo>
                  <a:lnTo>
                    <a:pt x="740918" y="365887"/>
                  </a:lnTo>
                  <a:close/>
                </a:path>
                <a:path w="768985" h="403860">
                  <a:moveTo>
                    <a:pt x="745616" y="365887"/>
                  </a:moveTo>
                  <a:lnTo>
                    <a:pt x="740918" y="365887"/>
                  </a:lnTo>
                  <a:lnTo>
                    <a:pt x="729107" y="389381"/>
                  </a:lnTo>
                  <a:lnTo>
                    <a:pt x="737730" y="389381"/>
                  </a:lnTo>
                  <a:lnTo>
                    <a:pt x="748665" y="367411"/>
                  </a:lnTo>
                  <a:lnTo>
                    <a:pt x="745616" y="365887"/>
                  </a:lnTo>
                  <a:close/>
                </a:path>
                <a:path w="768985" h="403860">
                  <a:moveTo>
                    <a:pt x="13716" y="0"/>
                  </a:moveTo>
                  <a:lnTo>
                    <a:pt x="0" y="27177"/>
                  </a:lnTo>
                  <a:lnTo>
                    <a:pt x="684713" y="369534"/>
                  </a:lnTo>
                  <a:lnTo>
                    <a:pt x="714843" y="367579"/>
                  </a:lnTo>
                  <a:lnTo>
                    <a:pt x="698241" y="342203"/>
                  </a:lnTo>
                  <a:lnTo>
                    <a:pt x="13716" y="0"/>
                  </a:lnTo>
                  <a:close/>
                </a:path>
                <a:path w="768985" h="403860">
                  <a:moveTo>
                    <a:pt x="698241" y="342203"/>
                  </a:moveTo>
                  <a:lnTo>
                    <a:pt x="714843" y="367579"/>
                  </a:lnTo>
                  <a:lnTo>
                    <a:pt x="740918" y="365887"/>
                  </a:lnTo>
                  <a:lnTo>
                    <a:pt x="745616" y="365887"/>
                  </a:lnTo>
                  <a:lnTo>
                    <a:pt x="698241" y="342203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35880" y="3267583"/>
              <a:ext cx="1079500" cy="1457325"/>
            </a:xfrm>
            <a:custGeom>
              <a:avLst/>
              <a:gdLst/>
              <a:ahLst/>
              <a:cxnLst/>
              <a:rect l="l" t="t" r="r" b="b"/>
              <a:pathLst>
                <a:path w="1079500" h="1457325">
                  <a:moveTo>
                    <a:pt x="962406" y="1373250"/>
                  </a:moveTo>
                  <a:lnTo>
                    <a:pt x="953389" y="1376806"/>
                  </a:lnTo>
                  <a:lnTo>
                    <a:pt x="950087" y="1384553"/>
                  </a:lnTo>
                  <a:lnTo>
                    <a:pt x="946658" y="1392173"/>
                  </a:lnTo>
                  <a:lnTo>
                    <a:pt x="950214" y="1401190"/>
                  </a:lnTo>
                  <a:lnTo>
                    <a:pt x="1079119" y="1456816"/>
                  </a:lnTo>
                  <a:lnTo>
                    <a:pt x="1077482" y="1441577"/>
                  </a:lnTo>
                  <a:lnTo>
                    <a:pt x="1048893" y="1441577"/>
                  </a:lnTo>
                  <a:lnTo>
                    <a:pt x="1015437" y="1396171"/>
                  </a:lnTo>
                  <a:lnTo>
                    <a:pt x="962406" y="1373250"/>
                  </a:lnTo>
                  <a:close/>
                </a:path>
                <a:path w="1079500" h="1457325">
                  <a:moveTo>
                    <a:pt x="1015437" y="1396171"/>
                  </a:moveTo>
                  <a:lnTo>
                    <a:pt x="1048893" y="1441577"/>
                  </a:lnTo>
                  <a:lnTo>
                    <a:pt x="1058956" y="1434210"/>
                  </a:lnTo>
                  <a:lnTo>
                    <a:pt x="1046099" y="1434210"/>
                  </a:lnTo>
                  <a:lnTo>
                    <a:pt x="1043310" y="1408218"/>
                  </a:lnTo>
                  <a:lnTo>
                    <a:pt x="1015437" y="1396171"/>
                  </a:lnTo>
                  <a:close/>
                </a:path>
                <a:path w="1079500" h="1457325">
                  <a:moveTo>
                    <a:pt x="1056640" y="1311274"/>
                  </a:moveTo>
                  <a:lnTo>
                    <a:pt x="1039876" y="1313052"/>
                  </a:lnTo>
                  <a:lnTo>
                    <a:pt x="1033907" y="1320545"/>
                  </a:lnTo>
                  <a:lnTo>
                    <a:pt x="1040085" y="1378151"/>
                  </a:lnTo>
                  <a:lnTo>
                    <a:pt x="1073531" y="1423542"/>
                  </a:lnTo>
                  <a:lnTo>
                    <a:pt x="1048893" y="1441577"/>
                  </a:lnTo>
                  <a:lnTo>
                    <a:pt x="1077482" y="1441577"/>
                  </a:lnTo>
                  <a:lnTo>
                    <a:pt x="1064133" y="1317243"/>
                  </a:lnTo>
                  <a:lnTo>
                    <a:pt x="1056640" y="1311274"/>
                  </a:lnTo>
                  <a:close/>
                </a:path>
                <a:path w="1079500" h="1457325">
                  <a:moveTo>
                    <a:pt x="1043310" y="1408218"/>
                  </a:moveTo>
                  <a:lnTo>
                    <a:pt x="1046099" y="1434210"/>
                  </a:lnTo>
                  <a:lnTo>
                    <a:pt x="1067308" y="1418589"/>
                  </a:lnTo>
                  <a:lnTo>
                    <a:pt x="1043310" y="1408218"/>
                  </a:lnTo>
                  <a:close/>
                </a:path>
                <a:path w="1079500" h="1457325">
                  <a:moveTo>
                    <a:pt x="1040085" y="1378151"/>
                  </a:moveTo>
                  <a:lnTo>
                    <a:pt x="1043310" y="1408218"/>
                  </a:lnTo>
                  <a:lnTo>
                    <a:pt x="1067308" y="1418589"/>
                  </a:lnTo>
                  <a:lnTo>
                    <a:pt x="1046099" y="1434210"/>
                  </a:lnTo>
                  <a:lnTo>
                    <a:pt x="1058956" y="1434210"/>
                  </a:lnTo>
                  <a:lnTo>
                    <a:pt x="1073531" y="1423542"/>
                  </a:lnTo>
                  <a:lnTo>
                    <a:pt x="1040085" y="1378151"/>
                  </a:lnTo>
                  <a:close/>
                </a:path>
                <a:path w="1079500" h="1457325">
                  <a:moveTo>
                    <a:pt x="24638" y="0"/>
                  </a:moveTo>
                  <a:lnTo>
                    <a:pt x="0" y="18033"/>
                  </a:lnTo>
                  <a:lnTo>
                    <a:pt x="1015437" y="1396171"/>
                  </a:lnTo>
                  <a:lnTo>
                    <a:pt x="1043310" y="1408218"/>
                  </a:lnTo>
                  <a:lnTo>
                    <a:pt x="1040085" y="1378151"/>
                  </a:lnTo>
                  <a:lnTo>
                    <a:pt x="2463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161" y="762000"/>
            <a:ext cx="8924925" cy="6047740"/>
            <a:chOff x="149161" y="758760"/>
            <a:chExt cx="8924925" cy="60477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bject 3"/>
                <p:cNvSpPr/>
                <p:nvPr/>
              </p:nvSpPr>
              <p:spPr>
                <a:xfrm>
                  <a:off x="153923" y="763522"/>
                  <a:ext cx="8915400" cy="6038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5400" h="6038215">
                      <a:moveTo>
                        <a:pt x="8915400" y="0"/>
                      </a:moveTo>
                      <a:lnTo>
                        <a:pt x="0" y="0"/>
                      </a:lnTo>
                      <a:lnTo>
                        <a:pt x="0" y="6038088"/>
                      </a:lnTo>
                      <a:lnTo>
                        <a:pt x="8915400" y="6038088"/>
                      </a:lnTo>
                      <a:lnTo>
                        <a:pt x="8915400" y="0"/>
                      </a:lnTo>
                      <a:close/>
                    </a:path>
                  </a:pathLst>
                </a:custGeom>
                <a:solidFill>
                  <a:srgbClr val="99CCFF">
                    <a:alpha val="47842"/>
                  </a:srgbClr>
                </a:solidFill>
              </p:spPr>
              <p:txBody>
                <a:bodyPr wrap="square" lIns="0" tIns="0" rIns="0" bIns="0" rtlCol="0"/>
                <a:lstStyle/>
                <a:p>
                  <a:pPr marL="88900" indent="0" algn="l">
                    <a:lnSpc>
                      <a:spcPct val="100000"/>
                    </a:lnSpc>
                    <a:spcBef>
                      <a:spcPts val="1705"/>
                    </a:spcBef>
                    <a:buClr>
                      <a:srgbClr val="0AD0D9"/>
                    </a:buClr>
                    <a:buSzPct val="93181"/>
                    <a:buFont typeface="Segoe UI Symbol"/>
                    <a:buNone/>
                    <a:tabLst>
                      <a:tab pos="363855" algn="l"/>
                      <a:tab pos="365125" algn="l"/>
                    </a:tabLst>
                  </a:pPr>
                  <a:endParaRPr lang="en-US" sz="1800" spc="-15" dirty="0">
                    <a:solidFill>
                      <a:schemeClr val="tx1"/>
                    </a:solidFill>
                    <a:latin typeface="Constantia"/>
                    <a:cs typeface="Constantia"/>
                  </a:endParaRPr>
                </a:p>
                <a:p>
                  <a:pPr marL="88900" indent="0" algn="l">
                    <a:lnSpc>
                      <a:spcPct val="100000"/>
                    </a:lnSpc>
                    <a:spcBef>
                      <a:spcPts val="1705"/>
                    </a:spcBef>
                    <a:buClr>
                      <a:srgbClr val="0AD0D9"/>
                    </a:buClr>
                    <a:buSzPct val="93181"/>
                    <a:buFont typeface="Segoe UI Symbol"/>
                    <a:buNone/>
                    <a:tabLst>
                      <a:tab pos="363855" algn="l"/>
                      <a:tab pos="365125" algn="l"/>
                    </a:tabLst>
                  </a:pPr>
                  <a:r>
                    <a:rPr lang="en-US" sz="1800" spc="-15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Ne</a:t>
                  </a:r>
                  <a:r>
                    <a:rPr lang="en-US" sz="180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w</a:t>
                  </a:r>
                  <a:r>
                    <a:rPr lang="en-US" sz="1800" spc="1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n</a:t>
                  </a:r>
                  <a:r>
                    <a:rPr lang="en-US" sz="1800" spc="5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o</a:t>
                  </a:r>
                  <a:r>
                    <a:rPr lang="en-US" sz="1800" spc="-5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de</a:t>
                  </a:r>
                  <a:r>
                    <a:rPr lang="en-US" sz="180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s</a:t>
                  </a:r>
                  <a:r>
                    <a:rPr lang="en-US" sz="1800" spc="-45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g</a:t>
                  </a:r>
                  <a:r>
                    <a:rPr lang="en-US" sz="180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o</a:t>
                  </a:r>
                  <a:r>
                    <a:rPr lang="en-US" sz="1800" spc="-4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t</a:t>
                  </a:r>
                  <a:r>
                    <a:rPr lang="en-US" sz="180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o</a:t>
                  </a:r>
                  <a:r>
                    <a:rPr lang="en-US" sz="1800" spc="-15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t</a:t>
                  </a:r>
                  <a:r>
                    <a:rPr lang="en-US" sz="180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he</a:t>
                  </a:r>
                  <a:r>
                    <a:rPr lang="en-US" sz="1800" dirty="0">
                      <a:solidFill>
                        <a:schemeClr val="tx1"/>
                      </a:solidFill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ba</a:t>
                  </a:r>
                  <a:r>
                    <a:rPr lang="en-US" sz="1800" spc="5" dirty="0">
                      <a:solidFill>
                        <a:schemeClr val="tx1"/>
                      </a:solidFill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c</a:t>
                  </a:r>
                  <a:r>
                    <a:rPr lang="en-US" sz="1800" dirty="0">
                      <a:solidFill>
                        <a:schemeClr val="tx1"/>
                      </a:solidFill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koft</a:t>
                  </a:r>
                  <a:r>
                    <a:rPr lang="en-US" sz="1800" spc="15" dirty="0">
                      <a:solidFill>
                        <a:schemeClr val="tx1"/>
                      </a:solidFill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h</a:t>
                  </a:r>
                  <a:r>
                    <a:rPr lang="en-US" sz="1800" dirty="0">
                      <a:solidFill>
                        <a:schemeClr val="tx1"/>
                      </a:solidFill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e</a:t>
                  </a:r>
                  <a:r>
                    <a:rPr lang="en-US" sz="1800" spc="5" dirty="0">
                      <a:solidFill>
                        <a:schemeClr val="tx1"/>
                      </a:solidFill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qu</a:t>
                  </a:r>
                  <a:r>
                    <a:rPr lang="en-US" sz="1800" spc="-10" dirty="0">
                      <a:solidFill>
                        <a:schemeClr val="tx1"/>
                      </a:solidFill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e</a:t>
                  </a:r>
                  <a:r>
                    <a:rPr lang="en-US" sz="1800" spc="5" dirty="0">
                      <a:solidFill>
                        <a:schemeClr val="tx1"/>
                      </a:solidFill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u</a:t>
                  </a:r>
                  <a:r>
                    <a:rPr lang="en-US" sz="1800" dirty="0">
                      <a:solidFill>
                        <a:schemeClr val="tx1"/>
                      </a:solidFill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e</a:t>
                  </a:r>
                  <a:r>
                    <a:rPr lang="en-US" sz="180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&amp;O</a:t>
                  </a:r>
                  <a:r>
                    <a:rPr lang="en-US" sz="1800" spc="-1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l</a:t>
                  </a:r>
                  <a:r>
                    <a:rPr lang="en-US" sz="1800" spc="-5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d</a:t>
                  </a:r>
                  <a:r>
                    <a:rPr lang="en-US" sz="1800" spc="-1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e</a:t>
                  </a:r>
                  <a:r>
                    <a:rPr lang="en-US" sz="180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r</a:t>
                  </a:r>
                  <a:r>
                    <a:rPr lang="en-US" sz="1800" spc="1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n</a:t>
                  </a:r>
                  <a:r>
                    <a:rPr lang="en-US" sz="1800" spc="5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o</a:t>
                  </a:r>
                  <a:r>
                    <a:rPr lang="en-US" sz="1800" spc="-5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de</a:t>
                  </a:r>
                  <a:r>
                    <a:rPr lang="en-US" sz="180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sa</a:t>
                  </a:r>
                  <a:r>
                    <a:rPr lang="en-US" sz="1800" spc="-3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r</a:t>
                  </a:r>
                  <a:r>
                    <a:rPr lang="en-US" sz="180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e expanded first.</a:t>
                  </a:r>
                </a:p>
                <a:p>
                  <a:pPr marL="364490" algn="l">
                    <a:lnSpc>
                      <a:spcPct val="100000"/>
                    </a:lnSpc>
                    <a:tabLst>
                      <a:tab pos="2843530" algn="l"/>
                      <a:tab pos="6124575" algn="l"/>
                      <a:tab pos="6569709" algn="l"/>
                      <a:tab pos="7045325" algn="l"/>
                      <a:tab pos="7490459" algn="l"/>
                      <a:tab pos="7947659" algn="l"/>
                    </a:tabLst>
                  </a:pPr>
                  <a:endParaRPr lang="en-US" dirty="0">
                    <a:latin typeface="Constantia" panose="02030602050306030303" pitchFamily="18" charset="0"/>
                    <a:cs typeface="Constantia"/>
                  </a:endParaRPr>
                </a:p>
                <a:p>
                  <a:pPr marL="364490" algn="l">
                    <a:lnSpc>
                      <a:spcPct val="100000"/>
                    </a:lnSpc>
                    <a:tabLst>
                      <a:tab pos="2843530" algn="l"/>
                      <a:tab pos="6124575" algn="l"/>
                      <a:tab pos="6569709" algn="l"/>
                      <a:tab pos="7045325" algn="l"/>
                      <a:tab pos="7490459" algn="l"/>
                      <a:tab pos="7947659" algn="l"/>
                    </a:tabLst>
                  </a:pPr>
                  <a:r>
                    <a:rPr lang="en-US" sz="2400" spc="-30" baseline="-11111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FIFO </a:t>
                  </a:r>
                  <a:r>
                    <a:rPr lang="en-US" sz="2400" spc="-15" baseline="-11111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queue	</a:t>
                  </a:r>
                  <a:r>
                    <a:rPr lang="en-US" sz="1400" spc="-7" baseline="6944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O1	O2	</a:t>
                  </a:r>
                  <a:r>
                    <a:rPr lang="en-US" sz="1400" spc="-15" baseline="6944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N1	N2	</a:t>
                  </a:r>
                </a:p>
                <a:p>
                  <a:pPr marL="364490" algn="l">
                    <a:lnSpc>
                      <a:spcPct val="100000"/>
                    </a:lnSpc>
                    <a:tabLst>
                      <a:tab pos="2843530" algn="l"/>
                      <a:tab pos="6124575" algn="l"/>
                      <a:tab pos="6569709" algn="l"/>
                      <a:tab pos="7045325" algn="l"/>
                      <a:tab pos="7490459" algn="l"/>
                      <a:tab pos="7947659" algn="l"/>
                    </a:tabLst>
                  </a:pPr>
                  <a:endParaRPr lang="en-US" sz="1800" u="heavy" spc="-10" dirty="0">
                    <a:solidFill>
                      <a:srgbClr val="0000FF"/>
                    </a:solidFill>
                    <a:uFill>
                      <a:solidFill>
                        <a:srgbClr val="0000FF"/>
                      </a:solidFill>
                    </a:uFill>
                    <a:latin typeface="Constantia" panose="02030602050306030303" pitchFamily="18" charset="0"/>
                    <a:cs typeface="Constantia"/>
                  </a:endParaRPr>
                </a:p>
                <a:p>
                  <a:r>
                    <a:rPr lang="en-US" dirty="0">
                      <a:latin typeface="Constantia" panose="02030602050306030303" pitchFamily="18" charset="0"/>
                    </a:rPr>
                    <a:t>1. Completeness</a:t>
                  </a:r>
                  <a:r>
                    <a:rPr lang="en-US" sz="1800" spc="5" dirty="0">
                      <a:latin typeface="Constantia" panose="02030602050306030303" pitchFamily="18" charset="0"/>
                      <a:cs typeface="Constantia"/>
                    </a:rPr>
                    <a:t>–</a:t>
                  </a:r>
                  <a:r>
                    <a:rPr lang="en-US" spc="-10" dirty="0">
                      <a:latin typeface="Constantia" panose="02030602050306030303" pitchFamily="18" charset="0"/>
                      <a:cs typeface="Constantia"/>
                    </a:rPr>
                    <a:t>G</a:t>
                  </a:r>
                  <a:r>
                    <a:rPr lang="en-US" sz="1800" spc="-15" dirty="0">
                      <a:latin typeface="Constantia" panose="02030602050306030303" pitchFamily="18" charset="0"/>
                      <a:cs typeface="Constantia"/>
                    </a:rPr>
                    <a:t>oal</a:t>
                  </a:r>
                  <a:r>
                    <a:rPr lang="en-US" sz="1800" spc="5" dirty="0">
                      <a:latin typeface="Constantia" panose="02030602050306030303" pitchFamily="18" charset="0"/>
                      <a:cs typeface="Constantia"/>
                    </a:rPr>
                    <a:t>node</a:t>
                  </a:r>
                  <a:r>
                    <a:rPr lang="en-US" sz="1800" dirty="0">
                      <a:latin typeface="Constantia" panose="02030602050306030303" pitchFamily="18" charset="0"/>
                      <a:cs typeface="Constantia"/>
                    </a:rPr>
                    <a:t>isat</a:t>
                  </a:r>
                  <a:r>
                    <a:rPr lang="en-US" sz="1800" spc="5" dirty="0">
                      <a:latin typeface="Constantia" panose="02030602050306030303" pitchFamily="18" charset="0"/>
                      <a:cs typeface="Constantia"/>
                    </a:rPr>
                    <a:t>a</a:t>
                  </a:r>
                  <a:r>
                    <a:rPr lang="en-US" sz="1800" dirty="0"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finite</a:t>
                  </a:r>
                  <a:r>
                    <a:rPr lang="en-US" sz="1800" spc="-5" dirty="0"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depth</a:t>
                  </a:r>
                  <a:r>
                    <a:rPr lang="en-US" sz="1800" spc="-110" dirty="0"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‘d</a:t>
                  </a:r>
                  <a:r>
                    <a:rPr lang="en-US" sz="1800" spc="-110" dirty="0">
                      <a:latin typeface="Constantia" panose="02030602050306030303" pitchFamily="18" charset="0"/>
                      <a:cs typeface="Constantia"/>
                    </a:rPr>
                    <a:t>’,</a:t>
                  </a:r>
                  <a:r>
                    <a:rPr lang="en-US" sz="1800" spc="-10" dirty="0">
                      <a:latin typeface="Constantia" panose="02030602050306030303" pitchFamily="18" charset="0"/>
                      <a:cs typeface="Constantia"/>
                    </a:rPr>
                    <a:t>provided </a:t>
                  </a:r>
                  <a:r>
                    <a:rPr lang="en-US" sz="1800" spc="-10" dirty="0"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branchingfactor</a:t>
                  </a:r>
                  <a:r>
                    <a:rPr lang="en-US" sz="1800" spc="-30" dirty="0"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‘b’</a:t>
                  </a:r>
                  <a:r>
                    <a:rPr lang="en-US" sz="1800" dirty="0">
                      <a:latin typeface="Constantia" panose="02030602050306030303" pitchFamily="18" charset="0"/>
                      <a:cs typeface="Constantia"/>
                    </a:rPr>
                    <a:t>isfinite.</a:t>
                  </a:r>
                </a:p>
                <a:p>
                  <a:endParaRPr lang="en-US" dirty="0">
                    <a:latin typeface="Constantia" panose="02030602050306030303" pitchFamily="18" charset="0"/>
                    <a:cs typeface="Constantia"/>
                  </a:endParaRPr>
                </a:p>
                <a:p>
                  <a:r>
                    <a:rPr lang="en-US" sz="1800" dirty="0">
                      <a:latin typeface="Constantia" panose="02030602050306030303" pitchFamily="18" charset="0"/>
                      <a:cs typeface="Constantia"/>
                    </a:rPr>
                    <a:t>2. Optimality - </a:t>
                  </a:r>
                  <a:r>
                    <a:rPr lang="en-US" sz="1800" spc="5" dirty="0">
                      <a:latin typeface="Constantia" panose="02030602050306030303" pitchFamily="18" charset="0"/>
                      <a:cs typeface="Constantia"/>
                    </a:rPr>
                    <a:t>O</a:t>
                  </a:r>
                  <a:r>
                    <a:rPr lang="en-US" sz="1800" dirty="0">
                      <a:latin typeface="Constantia" panose="02030602050306030303" pitchFamily="18" charset="0"/>
                      <a:cs typeface="Constantia"/>
                    </a:rPr>
                    <a:t>ptimalif</a:t>
                  </a:r>
                  <a:r>
                    <a:rPr lang="en-US" sz="1800" spc="-5" dirty="0"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path</a:t>
                  </a:r>
                  <a:r>
                    <a:rPr lang="en-US" sz="1800" spc="-15" dirty="0"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cost</a:t>
                  </a:r>
                  <a:r>
                    <a:rPr lang="en-US" sz="1800" dirty="0">
                      <a:latin typeface="Constantia" panose="02030602050306030303" pitchFamily="18" charset="0"/>
                      <a:cs typeface="Constantia"/>
                    </a:rPr>
                    <a:t>is</a:t>
                  </a:r>
                  <a:r>
                    <a:rPr lang="en-US" sz="1800" spc="-5" dirty="0"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increasing</a:t>
                  </a:r>
                  <a:r>
                    <a:rPr lang="en-US" sz="1800" spc="-5" dirty="0">
                      <a:latin typeface="Constantia" panose="02030602050306030303" pitchFamily="18" charset="0"/>
                      <a:cs typeface="Constantia"/>
                    </a:rPr>
                    <a:t>withdepth</a:t>
                  </a:r>
                  <a:r>
                    <a:rPr lang="en-US" sz="1800" dirty="0">
                      <a:latin typeface="Constantia" panose="02030602050306030303" pitchFamily="18" charset="0"/>
                      <a:cs typeface="Constantia"/>
                    </a:rPr>
                    <a:t>of</a:t>
                  </a:r>
                  <a:r>
                    <a:rPr lang="en-US" sz="1800" spc="5" dirty="0">
                      <a:latin typeface="Constantia" panose="02030602050306030303" pitchFamily="18" charset="0"/>
                      <a:cs typeface="Constantia"/>
                    </a:rPr>
                    <a:t>node.</a:t>
                  </a:r>
                </a:p>
                <a:p>
                  <a:pPr marL="88900" indent="0" algn="l">
                    <a:lnSpc>
                      <a:spcPct val="100000"/>
                    </a:lnSpc>
                    <a:spcBef>
                      <a:spcPts val="1680"/>
                    </a:spcBef>
                    <a:buClr>
                      <a:srgbClr val="0AD0D9"/>
                    </a:buClr>
                    <a:buSzPct val="93181"/>
                    <a:buFont typeface="Segoe UI Symbol"/>
                    <a:buNone/>
                    <a:tabLst>
                      <a:tab pos="363855" algn="l"/>
                      <a:tab pos="365125" algn="l"/>
                    </a:tabLst>
                  </a:pPr>
                  <a:r>
                    <a:rPr lang="en-US" spc="-5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E</a:t>
                  </a:r>
                  <a:r>
                    <a:rPr lang="en-US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ach</a:t>
                  </a:r>
                  <a:r>
                    <a:rPr lang="en-US" spc="5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node</a:t>
                  </a:r>
                  <a:r>
                    <a:rPr lang="en-US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has</a:t>
                  </a:r>
                  <a:r>
                    <a:rPr lang="en-US" spc="-25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‘b’</a:t>
                  </a:r>
                  <a:r>
                    <a:rPr lang="en-US" spc="-15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successors: </a:t>
                  </a:r>
                </a:p>
                <a:p>
                  <a:pPr marL="88900">
                    <a:spcBef>
                      <a:spcPts val="1680"/>
                    </a:spcBef>
                    <a:buClr>
                      <a:srgbClr val="0AD0D9"/>
                    </a:buClr>
                    <a:buSzPct val="93181"/>
                    <a:tabLst>
                      <a:tab pos="363855" algn="l"/>
                      <a:tab pos="365125" algn="l"/>
                    </a:tabLst>
                  </a:pPr>
                  <a:r>
                    <a:rPr lang="en-US" spc="-4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Total</a:t>
                  </a:r>
                  <a:r>
                    <a:rPr lang="en-US" spc="-2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no.</a:t>
                  </a:r>
                  <a:r>
                    <a:rPr lang="en-US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ofnodes</a:t>
                  </a:r>
                  <a:r>
                    <a:rPr lang="en-US" spc="-15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generated</a:t>
                  </a:r>
                  <a:r>
                    <a:rPr lang="en-US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 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+……..+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>
                    <a:latin typeface="Constantia" panose="02030602050306030303" pitchFamily="18" charset="0"/>
                    <a:cs typeface="Constantia"/>
                  </a:endParaRPr>
                </a:p>
                <a:p>
                  <a:pPr marL="88900">
                    <a:spcBef>
                      <a:spcPts val="1680"/>
                    </a:spcBef>
                    <a:buClr>
                      <a:srgbClr val="0AD0D9"/>
                    </a:buClr>
                    <a:buSzPct val="93181"/>
                    <a:tabLst>
                      <a:tab pos="363855" algn="l"/>
                      <a:tab pos="365125" algn="l"/>
                    </a:tabLst>
                  </a:pPr>
                  <a:r>
                    <a:rPr lang="en-US" sz="1800" dirty="0">
                      <a:latin typeface="Constantia" panose="02030602050306030303" pitchFamily="18" charset="0"/>
                      <a:cs typeface="Constantia"/>
                    </a:rPr>
                    <a:t>3. Time</a:t>
                  </a:r>
                  <a:r>
                    <a:rPr lang="en-US" sz="1800" spc="-5" dirty="0">
                      <a:latin typeface="Constantia" panose="02030602050306030303" pitchFamily="18" charset="0"/>
                      <a:cs typeface="Constantia"/>
                    </a:rPr>
                    <a:t>Complexity:	</a:t>
                  </a:r>
                  <a:r>
                    <a:rPr lang="en-US" sz="1800" dirty="0">
                      <a:latin typeface="Constantia" panose="02030602050306030303" pitchFamily="18" charset="0"/>
                      <a:cs typeface="Constantia"/>
                    </a:rPr>
                    <a:t>O</a:t>
                  </a:r>
                  <a:r>
                    <a:rPr lang="en-US" sz="1800" spc="-75" dirty="0">
                      <a:latin typeface="Constantia" panose="02030602050306030303" pitchFamily="18" charset="0"/>
                      <a:cs typeface="Constantia"/>
                    </a:rPr>
                    <a:t>(b</a:t>
                  </a:r>
                  <a:r>
                    <a:rPr lang="en-US" sz="2700" spc="-112" baseline="26234" dirty="0">
                      <a:latin typeface="Constantia" panose="02030602050306030303" pitchFamily="18" charset="0"/>
                      <a:cs typeface="Constantia"/>
                    </a:rPr>
                    <a:t>d</a:t>
                  </a:r>
                  <a:r>
                    <a:rPr lang="en-US" sz="1800" spc="-75" dirty="0">
                      <a:latin typeface="Constantia" panose="02030602050306030303" pitchFamily="18" charset="0"/>
                      <a:cs typeface="Constantia"/>
                    </a:rPr>
                    <a:t>)</a:t>
                  </a:r>
                  <a:endParaRPr lang="en-US" dirty="0">
                    <a:latin typeface="Constantia" panose="02030602050306030303" pitchFamily="18" charset="0"/>
                    <a:cs typeface="Constantia"/>
                  </a:endParaRPr>
                </a:p>
                <a:p>
                  <a:pPr marL="88900">
                    <a:spcBef>
                      <a:spcPts val="1680"/>
                    </a:spcBef>
                    <a:buClr>
                      <a:srgbClr val="0AD0D9"/>
                    </a:buClr>
                    <a:buSzPct val="93181"/>
                    <a:tabLst>
                      <a:tab pos="363855" algn="l"/>
                      <a:tab pos="365125" algn="l"/>
                    </a:tabLst>
                  </a:pPr>
                  <a:r>
                    <a:rPr lang="en-US" sz="1800" spc="-15" dirty="0">
                      <a:latin typeface="Constantia" panose="02030602050306030303" pitchFamily="18" charset="0"/>
                      <a:cs typeface="Constantia"/>
                    </a:rPr>
                    <a:t>4. Everygenerated </a:t>
                  </a:r>
                  <a:r>
                    <a:rPr lang="en-US" sz="1800" spc="5" dirty="0">
                      <a:latin typeface="Constantia" panose="02030602050306030303" pitchFamily="18" charset="0"/>
                      <a:cs typeface="Constantia"/>
                    </a:rPr>
                    <a:t>node</a:t>
                  </a:r>
                  <a:r>
                    <a:rPr lang="en-US" sz="1800" spc="-5" dirty="0">
                      <a:latin typeface="Constantia" panose="02030602050306030303" pitchFamily="18" charset="0"/>
                      <a:cs typeface="Constantia"/>
                    </a:rPr>
                    <a:t>remainsin</a:t>
                  </a:r>
                  <a:r>
                    <a:rPr lang="en-US" sz="1800" dirty="0">
                      <a:latin typeface="Constantia" panose="02030602050306030303" pitchFamily="18" charset="0"/>
                      <a:cs typeface="Constantia"/>
                    </a:rPr>
                    <a:t>memory</a:t>
                  </a:r>
                  <a:r>
                    <a:rPr lang="en-US" sz="1800" spc="-45" dirty="0">
                      <a:latin typeface="Constantia" panose="02030602050306030303" pitchFamily="18" charset="0"/>
                      <a:cs typeface="Constantia"/>
                    </a:rPr>
                    <a:t>:</a:t>
                  </a:r>
                </a:p>
                <a:p>
                  <a:pPr marL="482600" marR="0" lvl="1" indent="0" algn="l" defTabSz="914400" eaLnBrk="1" fontAlgn="auto" latinLnBrk="0" hangingPunct="1">
                    <a:lnSpc>
                      <a:spcPts val="1080"/>
                    </a:lnSpc>
                    <a:spcBef>
                      <a:spcPts val="1585"/>
                    </a:spcBef>
                    <a:spcAft>
                      <a:spcPts val="0"/>
                    </a:spcAft>
                    <a:buClr>
                      <a:srgbClr val="0E6EC5"/>
                    </a:buClr>
                    <a:buSzPct val="83333"/>
                    <a:buFont typeface="Segoe UI Symbol"/>
                    <a:buNone/>
                    <a:tabLst>
                      <a:tab pos="729615" algn="l"/>
                      <a:tab pos="730885" algn="l"/>
                    </a:tabLst>
                    <a:defRPr/>
                  </a:pPr>
                  <a:r>
                    <a:rPr lang="en-US" sz="1800" spc="-60" dirty="0">
                      <a:latin typeface="Constantia" panose="02030602050306030303" pitchFamily="18" charset="0"/>
                      <a:cs typeface="Constantia"/>
                    </a:rPr>
                    <a:t>Space </a:t>
                  </a:r>
                  <a:r>
                    <a:rPr lang="en-US" sz="1800" spc="-5" dirty="0">
                      <a:latin typeface="Constantia" panose="02030602050306030303" pitchFamily="18" charset="0"/>
                      <a:cs typeface="Constantia"/>
                    </a:rPr>
                    <a:t>Complexity:	</a:t>
                  </a:r>
                  <a:r>
                    <a:rPr lang="en-US" sz="1800" dirty="0">
                      <a:latin typeface="Constantia" panose="02030602050306030303" pitchFamily="18" charset="0"/>
                      <a:cs typeface="Constantia"/>
                    </a:rPr>
                    <a:t>O</a:t>
                  </a:r>
                  <a:r>
                    <a:rPr lang="en-US" sz="1800" spc="-75" dirty="0">
                      <a:latin typeface="Constantia" panose="02030602050306030303" pitchFamily="18" charset="0"/>
                      <a:cs typeface="Constantia"/>
                    </a:rPr>
                    <a:t>(b</a:t>
                  </a:r>
                  <a:r>
                    <a:rPr lang="en-US" sz="2700" spc="-112" baseline="26234" dirty="0">
                      <a:latin typeface="Constantia" panose="02030602050306030303" pitchFamily="18" charset="0"/>
                      <a:cs typeface="Constantia"/>
                    </a:rPr>
                    <a:t>d</a:t>
                  </a:r>
                  <a:r>
                    <a:rPr lang="en-US" sz="1800" spc="-75" dirty="0">
                      <a:latin typeface="Constantia" panose="02030602050306030303" pitchFamily="18" charset="0"/>
                      <a:cs typeface="Constantia"/>
                    </a:rPr>
                    <a:t>)</a:t>
                  </a:r>
                  <a:endParaRPr lang="en-US" sz="1800" dirty="0">
                    <a:latin typeface="Constantia" panose="02030602050306030303" pitchFamily="18" charset="0"/>
                    <a:cs typeface="Constantia"/>
                  </a:endParaRPr>
                </a:p>
                <a:p>
                  <a:endParaRPr lang="en-US" sz="1200" dirty="0">
                    <a:latin typeface="Constantia" panose="02030602050306030303" pitchFamily="18" charset="0"/>
                    <a:cs typeface="Constantia"/>
                  </a:endParaRPr>
                </a:p>
                <a:p>
                  <a:endParaRPr dirty="0"/>
                </a:p>
              </p:txBody>
            </p:sp>
          </mc:Choice>
          <mc:Fallback xmlns="">
            <p:sp>
              <p:nvSpPr>
                <p:cNvPr id="3" name="object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923" y="763522"/>
                  <a:ext cx="8915400" cy="6038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5400" h="6038215">
                      <a:moveTo>
                        <a:pt x="8915400" y="0"/>
                      </a:moveTo>
                      <a:lnTo>
                        <a:pt x="0" y="0"/>
                      </a:lnTo>
                      <a:lnTo>
                        <a:pt x="0" y="6038088"/>
                      </a:lnTo>
                      <a:lnTo>
                        <a:pt x="8915400" y="6038088"/>
                      </a:lnTo>
                      <a:lnTo>
                        <a:pt x="8915400" y="0"/>
                      </a:lnTo>
                      <a:close/>
                    </a:path>
                  </a:pathLst>
                </a:custGeom>
                <a:blipFill>
                  <a:blip r:embed="rId2"/>
                  <a:stretch>
                    <a:fillRect l="-157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object 4"/>
            <p:cNvSpPr/>
            <p:nvPr/>
          </p:nvSpPr>
          <p:spPr>
            <a:xfrm>
              <a:off x="153923" y="763522"/>
              <a:ext cx="8915400" cy="6038215"/>
            </a:xfrm>
            <a:custGeom>
              <a:avLst/>
              <a:gdLst/>
              <a:ahLst/>
              <a:cxnLst/>
              <a:rect l="l" t="t" r="r" b="b"/>
              <a:pathLst>
                <a:path w="8915400" h="6038215">
                  <a:moveTo>
                    <a:pt x="0" y="6038088"/>
                  </a:moveTo>
                  <a:lnTo>
                    <a:pt x="8915400" y="6038088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60380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7">
            <a:extLst>
              <a:ext uri="{FF2B5EF4-FFF2-40B4-BE49-F238E27FC236}">
                <a16:creationId xmlns:a16="http://schemas.microsoft.com/office/drawing/2014/main" id="{4ECF167C-2414-6F85-F7B9-CAF890F15661}"/>
              </a:ext>
            </a:extLst>
          </p:cNvPr>
          <p:cNvGrpSpPr/>
          <p:nvPr/>
        </p:nvGrpSpPr>
        <p:grpSpPr>
          <a:xfrm>
            <a:off x="2819400" y="1676400"/>
            <a:ext cx="5562600" cy="457200"/>
            <a:chOff x="2819400" y="1295399"/>
            <a:chExt cx="5562600" cy="457200"/>
          </a:xfrm>
        </p:grpSpPr>
        <p:sp>
          <p:nvSpPr>
            <p:cNvPr id="8" name="object 14">
              <a:extLst>
                <a:ext uri="{FF2B5EF4-FFF2-40B4-BE49-F238E27FC236}">
                  <a16:creationId xmlns:a16="http://schemas.microsoft.com/office/drawing/2014/main" id="{A1B5F941-5626-208C-6977-712C0D545ECE}"/>
                </a:ext>
              </a:extLst>
            </p:cNvPr>
            <p:cNvSpPr/>
            <p:nvPr/>
          </p:nvSpPr>
          <p:spPr>
            <a:xfrm>
              <a:off x="6248399" y="1295399"/>
              <a:ext cx="2133600" cy="455930"/>
            </a:xfrm>
            <a:custGeom>
              <a:avLst/>
              <a:gdLst/>
              <a:ahLst/>
              <a:cxnLst/>
              <a:rect l="l" t="t" r="r" b="b"/>
              <a:pathLst>
                <a:path w="2133600" h="455930">
                  <a:moveTo>
                    <a:pt x="0" y="0"/>
                  </a:moveTo>
                  <a:lnTo>
                    <a:pt x="2133600" y="1650"/>
                  </a:lnTo>
                </a:path>
                <a:path w="2133600" h="455930">
                  <a:moveTo>
                    <a:pt x="0" y="454151"/>
                  </a:moveTo>
                  <a:lnTo>
                    <a:pt x="2133600" y="455675"/>
                  </a:lnTo>
                </a:path>
              </a:pathLst>
            </a:custGeom>
            <a:ln w="18288">
              <a:solidFill>
                <a:srgbClr val="055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5">
              <a:extLst>
                <a:ext uri="{FF2B5EF4-FFF2-40B4-BE49-F238E27FC236}">
                  <a16:creationId xmlns:a16="http://schemas.microsoft.com/office/drawing/2014/main" id="{0F942433-EFDC-B756-4C12-1319BAE074A5}"/>
                </a:ext>
              </a:extLst>
            </p:cNvPr>
            <p:cNvSpPr/>
            <p:nvPr/>
          </p:nvSpPr>
          <p:spPr>
            <a:xfrm>
              <a:off x="7086600" y="1371599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381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81000" y="3048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E4F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6">
              <a:extLst>
                <a:ext uri="{FF2B5EF4-FFF2-40B4-BE49-F238E27FC236}">
                  <a16:creationId xmlns:a16="http://schemas.microsoft.com/office/drawing/2014/main" id="{293E6D27-5F7F-4359-5423-3CB0EA886AF0}"/>
                </a:ext>
              </a:extLst>
            </p:cNvPr>
            <p:cNvSpPr/>
            <p:nvPr/>
          </p:nvSpPr>
          <p:spPr>
            <a:xfrm>
              <a:off x="7086600" y="1371599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304800"/>
                  </a:moveTo>
                  <a:lnTo>
                    <a:pt x="381000" y="3048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7">
              <a:extLst>
                <a:ext uri="{FF2B5EF4-FFF2-40B4-BE49-F238E27FC236}">
                  <a16:creationId xmlns:a16="http://schemas.microsoft.com/office/drawing/2014/main" id="{5E51B199-D556-E307-7192-54EA357644E5}"/>
                </a:ext>
              </a:extLst>
            </p:cNvPr>
            <p:cNvSpPr/>
            <p:nvPr/>
          </p:nvSpPr>
          <p:spPr>
            <a:xfrm>
              <a:off x="7543800" y="1371599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381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81000" y="3048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E4F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8">
              <a:extLst>
                <a:ext uri="{FF2B5EF4-FFF2-40B4-BE49-F238E27FC236}">
                  <a16:creationId xmlns:a16="http://schemas.microsoft.com/office/drawing/2014/main" id="{520E469A-4D8A-0019-F1BB-1DC121B094E0}"/>
                </a:ext>
              </a:extLst>
            </p:cNvPr>
            <p:cNvSpPr/>
            <p:nvPr/>
          </p:nvSpPr>
          <p:spPr>
            <a:xfrm>
              <a:off x="7543800" y="1371599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304800"/>
                  </a:moveTo>
                  <a:lnTo>
                    <a:pt x="381000" y="3048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9">
              <a:extLst>
                <a:ext uri="{FF2B5EF4-FFF2-40B4-BE49-F238E27FC236}">
                  <a16:creationId xmlns:a16="http://schemas.microsoft.com/office/drawing/2014/main" id="{BDB158F7-C533-2491-B743-92451436F359}"/>
                </a:ext>
              </a:extLst>
            </p:cNvPr>
            <p:cNvSpPr/>
            <p:nvPr/>
          </p:nvSpPr>
          <p:spPr>
            <a:xfrm>
              <a:off x="8001000" y="1371599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381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81000" y="3048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E4F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0">
              <a:extLst>
                <a:ext uri="{FF2B5EF4-FFF2-40B4-BE49-F238E27FC236}">
                  <a16:creationId xmlns:a16="http://schemas.microsoft.com/office/drawing/2014/main" id="{2F98EA4B-5DC2-A641-548F-3E976EBE5D23}"/>
                </a:ext>
              </a:extLst>
            </p:cNvPr>
            <p:cNvSpPr/>
            <p:nvPr/>
          </p:nvSpPr>
          <p:spPr>
            <a:xfrm>
              <a:off x="8001000" y="1371599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304800"/>
                  </a:moveTo>
                  <a:lnTo>
                    <a:pt x="381000" y="3048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1">
              <a:extLst>
                <a:ext uri="{FF2B5EF4-FFF2-40B4-BE49-F238E27FC236}">
                  <a16:creationId xmlns:a16="http://schemas.microsoft.com/office/drawing/2014/main" id="{C380626A-288F-A7C2-5619-E246C43D8EEB}"/>
                </a:ext>
              </a:extLst>
            </p:cNvPr>
            <p:cNvSpPr/>
            <p:nvPr/>
          </p:nvSpPr>
          <p:spPr>
            <a:xfrm>
              <a:off x="6172199" y="1371599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381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81000" y="3048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E4F4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6A93E7F2-74E7-B725-DF29-166D3E14E45E}"/>
                </a:ext>
              </a:extLst>
            </p:cNvPr>
            <p:cNvSpPr/>
            <p:nvPr/>
          </p:nvSpPr>
          <p:spPr>
            <a:xfrm>
              <a:off x="6172199" y="1371599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304800"/>
                  </a:moveTo>
                  <a:lnTo>
                    <a:pt x="381000" y="3048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3">
              <a:extLst>
                <a:ext uri="{FF2B5EF4-FFF2-40B4-BE49-F238E27FC236}">
                  <a16:creationId xmlns:a16="http://schemas.microsoft.com/office/drawing/2014/main" id="{84F3CF5F-EA65-D192-BE8C-CFFD456FDD25}"/>
                </a:ext>
              </a:extLst>
            </p:cNvPr>
            <p:cNvSpPr/>
            <p:nvPr/>
          </p:nvSpPr>
          <p:spPr>
            <a:xfrm>
              <a:off x="6629399" y="1371599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381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81000" y="3048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E4F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4">
              <a:extLst>
                <a:ext uri="{FF2B5EF4-FFF2-40B4-BE49-F238E27FC236}">
                  <a16:creationId xmlns:a16="http://schemas.microsoft.com/office/drawing/2014/main" id="{FF01B859-1E99-DB0C-7748-622F630FD55B}"/>
                </a:ext>
              </a:extLst>
            </p:cNvPr>
            <p:cNvSpPr/>
            <p:nvPr/>
          </p:nvSpPr>
          <p:spPr>
            <a:xfrm>
              <a:off x="6629399" y="1371599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304800"/>
                  </a:moveTo>
                  <a:lnTo>
                    <a:pt x="381000" y="3048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25">
              <a:extLst>
                <a:ext uri="{FF2B5EF4-FFF2-40B4-BE49-F238E27FC236}">
                  <a16:creationId xmlns:a16="http://schemas.microsoft.com/office/drawing/2014/main" id="{6B8C5DCE-9300-4BA2-B9D5-B0960347E40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9008" y="1435607"/>
              <a:ext cx="252983" cy="176783"/>
            </a:xfrm>
            <a:prstGeom prst="rect">
              <a:avLst/>
            </a:prstGeom>
          </p:spPr>
        </p:pic>
        <p:sp>
          <p:nvSpPr>
            <p:cNvPr id="33" name="object 27">
              <a:extLst>
                <a:ext uri="{FF2B5EF4-FFF2-40B4-BE49-F238E27FC236}">
                  <a16:creationId xmlns:a16="http://schemas.microsoft.com/office/drawing/2014/main" id="{E230C264-A7B9-F715-DC61-11A1B07C66B6}"/>
                </a:ext>
              </a:extLst>
            </p:cNvPr>
            <p:cNvSpPr/>
            <p:nvPr/>
          </p:nvSpPr>
          <p:spPr>
            <a:xfrm>
              <a:off x="2819400" y="1371599"/>
              <a:ext cx="1676400" cy="381000"/>
            </a:xfrm>
            <a:custGeom>
              <a:avLst/>
              <a:gdLst/>
              <a:ahLst/>
              <a:cxnLst/>
              <a:rect l="l" t="t" r="r" b="b"/>
              <a:pathLst>
                <a:path w="1676400" h="381000">
                  <a:moveTo>
                    <a:pt x="0" y="381000"/>
                  </a:moveTo>
                  <a:lnTo>
                    <a:pt x="1676400" y="381000"/>
                  </a:lnTo>
                  <a:lnTo>
                    <a:pt x="16764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61202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5230" y="0"/>
            <a:ext cx="519557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0" spc="-25" dirty="0">
                <a:solidFill>
                  <a:srgbClr val="04607A"/>
                </a:solidFill>
                <a:latin typeface="Calibri"/>
                <a:cs typeface="Calibri"/>
              </a:rPr>
              <a:t>BFS</a:t>
            </a:r>
            <a:r>
              <a:rPr sz="5000" b="0" spc="-1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b="0" spc="-10" dirty="0">
                <a:solidFill>
                  <a:srgbClr val="04607A"/>
                </a:solidFill>
                <a:latin typeface="Calibri"/>
                <a:cs typeface="Calibri"/>
              </a:rPr>
              <a:t>on</a:t>
            </a:r>
            <a:r>
              <a:rPr sz="5000" b="0" spc="-2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b="0" spc="-5" dirty="0">
                <a:solidFill>
                  <a:srgbClr val="04607A"/>
                </a:solidFill>
                <a:latin typeface="Calibri"/>
                <a:cs typeface="Calibri"/>
              </a:rPr>
              <a:t>a </a:t>
            </a:r>
            <a:r>
              <a:rPr sz="5000" b="0" dirty="0">
                <a:solidFill>
                  <a:srgbClr val="04607A"/>
                </a:solidFill>
                <a:latin typeface="Calibri"/>
                <a:cs typeface="Calibri"/>
              </a:rPr>
              <a:t>Binary</a:t>
            </a:r>
            <a:r>
              <a:rPr sz="5000" b="0" spc="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b="0" spc="-15" dirty="0">
                <a:solidFill>
                  <a:srgbClr val="04607A"/>
                </a:solidFill>
                <a:latin typeface="Calibri"/>
                <a:cs typeface="Calibri"/>
              </a:rPr>
              <a:t>tree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2276" y="2960319"/>
            <a:ext cx="755523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15" dirty="0">
                <a:solidFill>
                  <a:srgbClr val="04607A"/>
                </a:solidFill>
                <a:latin typeface="Calibri"/>
                <a:cs typeface="Calibri"/>
              </a:rPr>
              <a:t>Time</a:t>
            </a:r>
            <a:r>
              <a:rPr sz="3800" spc="2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04607A"/>
                </a:solidFill>
                <a:latin typeface="Calibri"/>
                <a:cs typeface="Calibri"/>
              </a:rPr>
              <a:t>&amp;</a:t>
            </a:r>
            <a:r>
              <a:rPr sz="3800" spc="-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04607A"/>
                </a:solidFill>
                <a:latin typeface="Calibri"/>
                <a:cs typeface="Calibri"/>
              </a:rPr>
              <a:t>Memory</a:t>
            </a:r>
            <a:r>
              <a:rPr sz="3800" spc="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04607A"/>
                </a:solidFill>
                <a:latin typeface="Calibri"/>
                <a:cs typeface="Calibri"/>
              </a:rPr>
              <a:t>Requirements</a:t>
            </a:r>
            <a:r>
              <a:rPr sz="3800" spc="1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800" spc="-35" dirty="0">
                <a:solidFill>
                  <a:srgbClr val="04607A"/>
                </a:solidFill>
                <a:latin typeface="Calibri"/>
                <a:cs typeface="Calibri"/>
              </a:rPr>
              <a:t>for</a:t>
            </a:r>
            <a:r>
              <a:rPr sz="3800" spc="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04607A"/>
                </a:solidFill>
                <a:latin typeface="Calibri"/>
                <a:cs typeface="Calibri"/>
              </a:rPr>
              <a:t>BFS</a:t>
            </a:r>
            <a:endParaRPr sz="3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838200"/>
            <a:ext cx="8336280" cy="1981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2103" y="3581400"/>
            <a:ext cx="754989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51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352" y="1292352"/>
            <a:ext cx="8924925" cy="5267325"/>
            <a:chOff x="149352" y="1292352"/>
            <a:chExt cx="8924925" cy="5267325"/>
          </a:xfrm>
        </p:grpSpPr>
        <p:sp>
          <p:nvSpPr>
            <p:cNvPr id="3" name="object 3"/>
            <p:cNvSpPr/>
            <p:nvPr/>
          </p:nvSpPr>
          <p:spPr>
            <a:xfrm>
              <a:off x="381000" y="4267200"/>
              <a:ext cx="7696200" cy="1066800"/>
            </a:xfrm>
            <a:custGeom>
              <a:avLst/>
              <a:gdLst/>
              <a:ahLst/>
              <a:cxnLst/>
              <a:rect l="l" t="t" r="r" b="b"/>
              <a:pathLst>
                <a:path w="7696200" h="1066800">
                  <a:moveTo>
                    <a:pt x="76962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7696200" y="1066800"/>
                  </a:lnTo>
                  <a:lnTo>
                    <a:pt x="7696200" y="0"/>
                  </a:lnTo>
                  <a:close/>
                </a:path>
              </a:pathLst>
            </a:custGeom>
            <a:solidFill>
              <a:srgbClr val="DBE7B6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1000" y="4267200"/>
              <a:ext cx="7696200" cy="1066800"/>
            </a:xfrm>
            <a:custGeom>
              <a:avLst/>
              <a:gdLst/>
              <a:ahLst/>
              <a:cxnLst/>
              <a:rect l="l" t="t" r="r" b="b"/>
              <a:pathLst>
                <a:path w="7696200" h="1066800">
                  <a:moveTo>
                    <a:pt x="0" y="1066800"/>
                  </a:moveTo>
                  <a:lnTo>
                    <a:pt x="7696200" y="1066800"/>
                  </a:lnTo>
                  <a:lnTo>
                    <a:pt x="76962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924" y="1296924"/>
              <a:ext cx="8915400" cy="5257800"/>
            </a:xfrm>
            <a:custGeom>
              <a:avLst/>
              <a:gdLst/>
              <a:ahLst/>
              <a:cxnLst/>
              <a:rect l="l" t="t" r="r" b="b"/>
              <a:pathLst>
                <a:path w="8915400" h="5257800">
                  <a:moveTo>
                    <a:pt x="8915400" y="0"/>
                  </a:moveTo>
                  <a:lnTo>
                    <a:pt x="0" y="0"/>
                  </a:lnTo>
                  <a:lnTo>
                    <a:pt x="0" y="5257800"/>
                  </a:lnTo>
                  <a:lnTo>
                    <a:pt x="8915400" y="5257800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53924" y="1296924"/>
              <a:ext cx="8915400" cy="5257800"/>
            </a:xfrm>
            <a:custGeom>
              <a:avLst/>
              <a:gdLst/>
              <a:ahLst/>
              <a:cxnLst/>
              <a:rect l="l" t="t" r="r" b="b"/>
              <a:pathLst>
                <a:path w="8915400" h="5257800">
                  <a:moveTo>
                    <a:pt x="0" y="5257800"/>
                  </a:moveTo>
                  <a:lnTo>
                    <a:pt x="8915400" y="5257800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5257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1140" y="1646300"/>
            <a:ext cx="7995284" cy="17036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spc="-55" dirty="0">
                <a:solidFill>
                  <a:srgbClr val="0000FF"/>
                </a:solidFill>
                <a:latin typeface="Constantia"/>
                <a:cs typeface="Constantia"/>
              </a:rPr>
              <a:t>M</a:t>
            </a:r>
            <a:r>
              <a:rPr sz="2200" spc="5" dirty="0">
                <a:solidFill>
                  <a:srgbClr val="0000FF"/>
                </a:solidFill>
                <a:latin typeface="Constantia"/>
                <a:cs typeface="Constantia"/>
              </a:rPr>
              <a:t>emo</a:t>
            </a:r>
            <a:r>
              <a:rPr sz="2200" spc="10" dirty="0">
                <a:solidFill>
                  <a:srgbClr val="0000FF"/>
                </a:solidFill>
                <a:latin typeface="Constantia"/>
                <a:cs typeface="Constantia"/>
              </a:rPr>
              <a:t>r</a:t>
            </a:r>
            <a:r>
              <a:rPr sz="2200" dirty="0">
                <a:solidFill>
                  <a:srgbClr val="0000FF"/>
                </a:solidFill>
                <a:latin typeface="Constantia"/>
                <a:cs typeface="Constantia"/>
              </a:rPr>
              <a:t>y</a:t>
            </a:r>
            <a:r>
              <a:rPr sz="2200" spc="-13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spc="-30" dirty="0">
                <a:solidFill>
                  <a:srgbClr val="0000FF"/>
                </a:solidFill>
                <a:latin typeface="Constantia"/>
                <a:cs typeface="Constantia"/>
              </a:rPr>
              <a:t>r</a:t>
            </a:r>
            <a:r>
              <a:rPr sz="2200" dirty="0">
                <a:solidFill>
                  <a:srgbClr val="0000FF"/>
                </a:solidFill>
                <a:latin typeface="Constantia"/>
                <a:cs typeface="Constantia"/>
              </a:rPr>
              <a:t>eq</a:t>
            </a:r>
            <a:r>
              <a:rPr sz="2200" spc="-10" dirty="0">
                <a:solidFill>
                  <a:srgbClr val="0000FF"/>
                </a:solidFill>
                <a:latin typeface="Constantia"/>
                <a:cs typeface="Constantia"/>
              </a:rPr>
              <a:t>u</a:t>
            </a:r>
            <a:r>
              <a:rPr sz="2200" spc="-5" dirty="0">
                <a:solidFill>
                  <a:srgbClr val="0000FF"/>
                </a:solidFill>
                <a:latin typeface="Constantia"/>
                <a:cs typeface="Constantia"/>
              </a:rPr>
              <a:t>i</a:t>
            </a:r>
            <a:r>
              <a:rPr sz="2200" spc="-35" dirty="0">
                <a:solidFill>
                  <a:srgbClr val="0000FF"/>
                </a:solidFill>
                <a:latin typeface="Constantia"/>
                <a:cs typeface="Constantia"/>
              </a:rPr>
              <a:t>r</a:t>
            </a:r>
            <a:r>
              <a:rPr sz="2200" dirty="0">
                <a:solidFill>
                  <a:srgbClr val="0000FF"/>
                </a:solidFill>
                <a:latin typeface="Constantia"/>
                <a:cs typeface="Constantia"/>
              </a:rPr>
              <a:t>eme</a:t>
            </a:r>
            <a:r>
              <a:rPr sz="2200" spc="10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sz="2200" spc="-15" dirty="0">
                <a:solidFill>
                  <a:srgbClr val="0000FF"/>
                </a:solidFill>
                <a:latin typeface="Constantia"/>
                <a:cs typeface="Constantia"/>
              </a:rPr>
              <a:t>t</a:t>
            </a:r>
            <a:r>
              <a:rPr sz="2200" dirty="0">
                <a:solidFill>
                  <a:srgbClr val="0000FF"/>
                </a:solidFill>
                <a:latin typeface="Constantia"/>
                <a:cs typeface="Constantia"/>
              </a:rPr>
              <a:t>s</a:t>
            </a:r>
            <a:r>
              <a:rPr sz="2200" spc="-16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</a:t>
            </a:r>
            <a:r>
              <a:rPr sz="2200" spc="-35" dirty="0">
                <a:latin typeface="Constantia"/>
                <a:cs typeface="Constantia"/>
              </a:rPr>
              <a:t>r</a:t>
            </a:r>
            <a:r>
              <a:rPr sz="2200" dirty="0">
                <a:latin typeface="Constantia"/>
                <a:cs typeface="Constantia"/>
              </a:rPr>
              <a:t>e</a:t>
            </a:r>
            <a:r>
              <a:rPr sz="2200" spc="-14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nstantia"/>
                <a:cs typeface="Constantia"/>
              </a:rPr>
              <a:t>big</a:t>
            </a:r>
            <a:r>
              <a:rPr sz="2200" spc="-40" dirty="0">
                <a:solidFill>
                  <a:srgbClr val="0000FF"/>
                </a:solidFill>
                <a:latin typeface="Constantia"/>
                <a:cs typeface="Constantia"/>
              </a:rPr>
              <a:t>g</a:t>
            </a:r>
            <a:r>
              <a:rPr sz="2200" dirty="0">
                <a:solidFill>
                  <a:srgbClr val="0000FF"/>
                </a:solidFill>
                <a:latin typeface="Constantia"/>
                <a:cs typeface="Constantia"/>
              </a:rPr>
              <a:t>er</a:t>
            </a:r>
            <a:r>
              <a:rPr sz="2200" spc="-17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spc="-15" dirty="0">
                <a:solidFill>
                  <a:srgbClr val="0000FF"/>
                </a:solidFill>
                <a:latin typeface="Constantia"/>
                <a:cs typeface="Constantia"/>
              </a:rPr>
              <a:t>p</a:t>
            </a:r>
            <a:r>
              <a:rPr sz="2200" spc="-30" dirty="0">
                <a:solidFill>
                  <a:srgbClr val="0000FF"/>
                </a:solidFill>
                <a:latin typeface="Constantia"/>
                <a:cs typeface="Constantia"/>
              </a:rPr>
              <a:t>r</a:t>
            </a:r>
            <a:r>
              <a:rPr sz="2200" spc="5" dirty="0">
                <a:solidFill>
                  <a:srgbClr val="0000FF"/>
                </a:solidFill>
                <a:latin typeface="Constantia"/>
                <a:cs typeface="Constantia"/>
              </a:rPr>
              <a:t>o</a:t>
            </a:r>
            <a:r>
              <a:rPr sz="2200" spc="-5" dirty="0">
                <a:solidFill>
                  <a:srgbClr val="0000FF"/>
                </a:solidFill>
                <a:latin typeface="Constantia"/>
                <a:cs typeface="Constantia"/>
              </a:rPr>
              <a:t>ble</a:t>
            </a:r>
            <a:r>
              <a:rPr sz="2200" spc="5" dirty="0">
                <a:solidFill>
                  <a:srgbClr val="0000FF"/>
                </a:solidFill>
                <a:latin typeface="Constantia"/>
                <a:cs typeface="Constantia"/>
              </a:rPr>
              <a:t>m</a:t>
            </a:r>
            <a:r>
              <a:rPr sz="2200" spc="-10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</a:t>
            </a:r>
            <a:r>
              <a:rPr sz="2200" spc="-10" dirty="0">
                <a:latin typeface="Constantia"/>
                <a:cs typeface="Constantia"/>
              </a:rPr>
              <a:t>h</a:t>
            </a:r>
            <a:r>
              <a:rPr sz="2200" dirty="0">
                <a:latin typeface="Constantia"/>
                <a:cs typeface="Constantia"/>
              </a:rPr>
              <a:t>an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5" dirty="0">
                <a:solidFill>
                  <a:srgbClr val="0000FF"/>
                </a:solidFill>
                <a:latin typeface="Constantia"/>
                <a:cs typeface="Constantia"/>
              </a:rPr>
              <a:t>E</a:t>
            </a:r>
            <a:r>
              <a:rPr sz="2200" spc="-55" dirty="0">
                <a:solidFill>
                  <a:srgbClr val="0000FF"/>
                </a:solidFill>
                <a:latin typeface="Constantia"/>
                <a:cs typeface="Constantia"/>
              </a:rPr>
              <a:t>x</a:t>
            </a:r>
            <a:r>
              <a:rPr sz="2200" dirty="0">
                <a:solidFill>
                  <a:srgbClr val="0000FF"/>
                </a:solidFill>
                <a:latin typeface="Constantia"/>
                <a:cs typeface="Constantia"/>
              </a:rPr>
              <a:t>e</a:t>
            </a:r>
            <a:r>
              <a:rPr sz="2200" spc="-15" dirty="0">
                <a:solidFill>
                  <a:srgbClr val="0000FF"/>
                </a:solidFill>
                <a:latin typeface="Constantia"/>
                <a:cs typeface="Constantia"/>
              </a:rPr>
              <a:t>c</a:t>
            </a:r>
            <a:r>
              <a:rPr sz="2200" spc="-10" dirty="0">
                <a:solidFill>
                  <a:srgbClr val="0000FF"/>
                </a:solidFill>
                <a:latin typeface="Constantia"/>
                <a:cs typeface="Constantia"/>
              </a:rPr>
              <a:t>u</a:t>
            </a:r>
            <a:r>
              <a:rPr sz="2200" spc="-15" dirty="0">
                <a:solidFill>
                  <a:srgbClr val="0000FF"/>
                </a:solidFill>
                <a:latin typeface="Constantia"/>
                <a:cs typeface="Constantia"/>
              </a:rPr>
              <a:t>t</a:t>
            </a:r>
            <a:r>
              <a:rPr sz="2200" spc="-5" dirty="0">
                <a:solidFill>
                  <a:srgbClr val="0000FF"/>
                </a:solidFill>
                <a:latin typeface="Constantia"/>
                <a:cs typeface="Constantia"/>
              </a:rPr>
              <a:t>io</a:t>
            </a:r>
            <a:r>
              <a:rPr sz="2200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sz="2200" spc="-8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spc="-15" dirty="0">
                <a:solidFill>
                  <a:srgbClr val="0000FF"/>
                </a:solidFill>
                <a:latin typeface="Constantia"/>
                <a:cs typeface="Constantia"/>
              </a:rPr>
              <a:t>t</a:t>
            </a:r>
            <a:r>
              <a:rPr sz="2200" spc="-5" dirty="0">
                <a:solidFill>
                  <a:srgbClr val="0000FF"/>
                </a:solidFill>
                <a:latin typeface="Constantia"/>
                <a:cs typeface="Constantia"/>
              </a:rPr>
              <a:t>i</a:t>
            </a:r>
            <a:r>
              <a:rPr sz="2200" spc="10" dirty="0">
                <a:solidFill>
                  <a:srgbClr val="0000FF"/>
                </a:solidFill>
                <a:latin typeface="Constantia"/>
                <a:cs typeface="Constantia"/>
              </a:rPr>
              <a:t>m</a:t>
            </a:r>
            <a:r>
              <a:rPr sz="2200" dirty="0">
                <a:solidFill>
                  <a:srgbClr val="0000FF"/>
                </a:solidFill>
                <a:latin typeface="Constantia"/>
                <a:cs typeface="Constantia"/>
              </a:rPr>
              <a:t>e</a:t>
            </a:r>
            <a:endParaRPr lang="en-IN" sz="2200" spc="-65" dirty="0">
              <a:solidFill>
                <a:srgbClr val="536321"/>
              </a:solidFill>
              <a:latin typeface="Constantia"/>
              <a:cs typeface="Constantia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sz="2200" spc="-65" dirty="0">
                <a:solidFill>
                  <a:srgbClr val="536321"/>
                </a:solidFill>
                <a:latin typeface="Constantia"/>
                <a:cs typeface="Constantia"/>
              </a:rPr>
              <a:t>F</a:t>
            </a:r>
            <a:r>
              <a:rPr sz="2200" dirty="0">
                <a:solidFill>
                  <a:srgbClr val="536321"/>
                </a:solidFill>
                <a:latin typeface="Constantia"/>
                <a:cs typeface="Constantia"/>
              </a:rPr>
              <a:t>or</a:t>
            </a:r>
            <a:r>
              <a:rPr sz="2200" spc="-145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200" spc="-15" dirty="0">
                <a:solidFill>
                  <a:srgbClr val="536321"/>
                </a:solidFill>
                <a:latin typeface="Constantia"/>
                <a:cs typeface="Constantia"/>
              </a:rPr>
              <a:t>p</a:t>
            </a:r>
            <a:r>
              <a:rPr sz="2200" spc="-30" dirty="0">
                <a:solidFill>
                  <a:srgbClr val="536321"/>
                </a:solidFill>
                <a:latin typeface="Constantia"/>
                <a:cs typeface="Constantia"/>
              </a:rPr>
              <a:t>r</a:t>
            </a:r>
            <a:r>
              <a:rPr sz="2200" dirty="0">
                <a:solidFill>
                  <a:srgbClr val="536321"/>
                </a:solidFill>
                <a:latin typeface="Constantia"/>
                <a:cs typeface="Constantia"/>
              </a:rPr>
              <a:t>oblem</a:t>
            </a:r>
            <a:r>
              <a:rPr sz="2200" spc="-135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200" spc="-5" dirty="0">
                <a:solidFill>
                  <a:srgbClr val="536321"/>
                </a:solidFill>
                <a:latin typeface="Constantia"/>
                <a:cs typeface="Constantia"/>
              </a:rPr>
              <a:t>wi</a:t>
            </a:r>
            <a:r>
              <a:rPr sz="2200" spc="-15" dirty="0">
                <a:solidFill>
                  <a:srgbClr val="536321"/>
                </a:solidFill>
                <a:latin typeface="Constantia"/>
                <a:cs typeface="Constantia"/>
              </a:rPr>
              <a:t>t</a:t>
            </a:r>
            <a:r>
              <a:rPr sz="2200" dirty="0">
                <a:solidFill>
                  <a:srgbClr val="536321"/>
                </a:solidFill>
                <a:latin typeface="Constantia"/>
                <a:cs typeface="Constantia"/>
              </a:rPr>
              <a:t>h</a:t>
            </a:r>
            <a:r>
              <a:rPr sz="2200" spc="-85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200" spc="-5" dirty="0">
                <a:solidFill>
                  <a:srgbClr val="536321"/>
                </a:solidFill>
                <a:latin typeface="Constantia"/>
                <a:cs typeface="Constantia"/>
              </a:rPr>
              <a:t>de</a:t>
            </a:r>
            <a:r>
              <a:rPr sz="2200" spc="-20" dirty="0">
                <a:solidFill>
                  <a:srgbClr val="536321"/>
                </a:solidFill>
                <a:latin typeface="Constantia"/>
                <a:cs typeface="Constantia"/>
              </a:rPr>
              <a:t>p</a:t>
            </a:r>
            <a:r>
              <a:rPr sz="2200" spc="-15" dirty="0">
                <a:solidFill>
                  <a:srgbClr val="536321"/>
                </a:solidFill>
                <a:latin typeface="Constantia"/>
                <a:cs typeface="Constantia"/>
              </a:rPr>
              <a:t>t</a:t>
            </a:r>
            <a:r>
              <a:rPr sz="2200" dirty="0">
                <a:solidFill>
                  <a:srgbClr val="536321"/>
                </a:solidFill>
                <a:latin typeface="Constantia"/>
                <a:cs typeface="Constantia"/>
              </a:rPr>
              <a:t>h</a:t>
            </a:r>
            <a:r>
              <a:rPr sz="2200" spc="-35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536321"/>
                </a:solidFill>
                <a:latin typeface="Constantia"/>
                <a:cs typeface="Constantia"/>
              </a:rPr>
              <a:t>1</a:t>
            </a:r>
            <a:r>
              <a:rPr sz="2200" spc="10" dirty="0">
                <a:solidFill>
                  <a:srgbClr val="536321"/>
                </a:solidFill>
                <a:latin typeface="Constantia"/>
                <a:cs typeface="Constantia"/>
              </a:rPr>
              <a:t>2</a:t>
            </a:r>
            <a:r>
              <a:rPr sz="2200" dirty="0">
                <a:solidFill>
                  <a:srgbClr val="536321"/>
                </a:solidFill>
                <a:latin typeface="Constantia"/>
                <a:cs typeface="Constantia"/>
              </a:rPr>
              <a:t>,</a:t>
            </a:r>
            <a:r>
              <a:rPr sz="2200" spc="-40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200" spc="-65" dirty="0">
                <a:solidFill>
                  <a:srgbClr val="536321"/>
                </a:solidFill>
                <a:latin typeface="Constantia"/>
                <a:cs typeface="Constantia"/>
              </a:rPr>
              <a:t>P</a:t>
            </a:r>
            <a:r>
              <a:rPr sz="2200" dirty="0">
                <a:solidFill>
                  <a:srgbClr val="536321"/>
                </a:solidFill>
                <a:latin typeface="Constantia"/>
                <a:cs typeface="Constantia"/>
              </a:rPr>
              <a:t>e</a:t>
            </a:r>
            <a:r>
              <a:rPr sz="2200" spc="-15" dirty="0">
                <a:solidFill>
                  <a:srgbClr val="536321"/>
                </a:solidFill>
                <a:latin typeface="Constantia"/>
                <a:cs typeface="Constantia"/>
              </a:rPr>
              <a:t>t</a:t>
            </a:r>
            <a:r>
              <a:rPr sz="2200" dirty="0">
                <a:solidFill>
                  <a:srgbClr val="536321"/>
                </a:solidFill>
                <a:latin typeface="Constantia"/>
                <a:cs typeface="Constantia"/>
              </a:rPr>
              <a:t>a</a:t>
            </a:r>
            <a:r>
              <a:rPr sz="2200" spc="-35" dirty="0">
                <a:solidFill>
                  <a:srgbClr val="536321"/>
                </a:solidFill>
                <a:latin typeface="Constantia"/>
                <a:cs typeface="Constantia"/>
              </a:rPr>
              <a:t>b</a:t>
            </a:r>
            <a:r>
              <a:rPr sz="2200" spc="-5" dirty="0">
                <a:solidFill>
                  <a:srgbClr val="536321"/>
                </a:solidFill>
                <a:latin typeface="Constantia"/>
                <a:cs typeface="Constantia"/>
              </a:rPr>
              <a:t>y</a:t>
            </a:r>
            <a:r>
              <a:rPr sz="2200" spc="-45" dirty="0">
                <a:solidFill>
                  <a:srgbClr val="536321"/>
                </a:solidFill>
                <a:latin typeface="Constantia"/>
                <a:cs typeface="Constantia"/>
              </a:rPr>
              <a:t>t</a:t>
            </a:r>
            <a:r>
              <a:rPr sz="2200" dirty="0">
                <a:solidFill>
                  <a:srgbClr val="536321"/>
                </a:solidFill>
                <a:latin typeface="Constantia"/>
                <a:cs typeface="Constantia"/>
              </a:rPr>
              <a:t>es</a:t>
            </a:r>
            <a:r>
              <a:rPr sz="2200" spc="-130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536321"/>
                </a:solidFill>
                <a:latin typeface="Constantia"/>
                <a:cs typeface="Constantia"/>
              </a:rPr>
              <a:t>of</a:t>
            </a:r>
            <a:r>
              <a:rPr sz="2200" spc="40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536321"/>
                </a:solidFill>
                <a:latin typeface="Constantia"/>
                <a:cs typeface="Constantia"/>
              </a:rPr>
              <a:t>me</a:t>
            </a:r>
            <a:r>
              <a:rPr sz="2200" spc="10" dirty="0">
                <a:solidFill>
                  <a:srgbClr val="536321"/>
                </a:solidFill>
                <a:latin typeface="Constantia"/>
                <a:cs typeface="Constantia"/>
              </a:rPr>
              <a:t>m</a:t>
            </a:r>
            <a:r>
              <a:rPr sz="2200" dirty="0">
                <a:solidFill>
                  <a:srgbClr val="536321"/>
                </a:solidFill>
                <a:latin typeface="Constantia"/>
                <a:cs typeface="Constantia"/>
              </a:rPr>
              <a:t>o</a:t>
            </a:r>
            <a:r>
              <a:rPr sz="2200" spc="20" dirty="0">
                <a:solidFill>
                  <a:srgbClr val="536321"/>
                </a:solidFill>
                <a:latin typeface="Constantia"/>
                <a:cs typeface="Constantia"/>
              </a:rPr>
              <a:t>r</a:t>
            </a:r>
            <a:r>
              <a:rPr sz="2200" dirty="0">
                <a:solidFill>
                  <a:srgbClr val="536321"/>
                </a:solidFill>
                <a:latin typeface="Constantia"/>
                <a:cs typeface="Constantia"/>
              </a:rPr>
              <a:t>y</a:t>
            </a:r>
            <a:r>
              <a:rPr sz="2200" spc="-105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200" spc="-5" dirty="0">
                <a:solidFill>
                  <a:srgbClr val="536321"/>
                </a:solidFill>
                <a:latin typeface="Constantia"/>
                <a:cs typeface="Constantia"/>
              </a:rPr>
              <a:t>i</a:t>
            </a:r>
            <a:r>
              <a:rPr sz="2200" dirty="0">
                <a:solidFill>
                  <a:srgbClr val="536321"/>
                </a:solidFill>
                <a:latin typeface="Constantia"/>
                <a:cs typeface="Constantia"/>
              </a:rPr>
              <a:t>s</a:t>
            </a:r>
            <a:r>
              <a:rPr sz="2200" spc="-85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200" spc="-30" dirty="0">
                <a:solidFill>
                  <a:srgbClr val="536321"/>
                </a:solidFill>
                <a:latin typeface="Constantia"/>
                <a:cs typeface="Constantia"/>
              </a:rPr>
              <a:t>r</a:t>
            </a:r>
            <a:r>
              <a:rPr sz="2200" dirty="0">
                <a:solidFill>
                  <a:srgbClr val="536321"/>
                </a:solidFill>
                <a:latin typeface="Constantia"/>
                <a:cs typeface="Constantia"/>
              </a:rPr>
              <a:t>eq</a:t>
            </a:r>
            <a:r>
              <a:rPr sz="2200" spc="-10" dirty="0">
                <a:solidFill>
                  <a:srgbClr val="536321"/>
                </a:solidFill>
                <a:latin typeface="Constantia"/>
                <a:cs typeface="Constantia"/>
              </a:rPr>
              <a:t>u</a:t>
            </a:r>
            <a:r>
              <a:rPr sz="2200" spc="-5" dirty="0">
                <a:solidFill>
                  <a:srgbClr val="536321"/>
                </a:solidFill>
                <a:latin typeface="Constantia"/>
                <a:cs typeface="Constantia"/>
              </a:rPr>
              <a:t>i</a:t>
            </a:r>
            <a:r>
              <a:rPr sz="2200" spc="-35" dirty="0">
                <a:solidFill>
                  <a:srgbClr val="536321"/>
                </a:solidFill>
                <a:latin typeface="Constantia"/>
                <a:cs typeface="Constantia"/>
              </a:rPr>
              <a:t>r</a:t>
            </a:r>
            <a:r>
              <a:rPr sz="2200" dirty="0">
                <a:solidFill>
                  <a:srgbClr val="536321"/>
                </a:solidFill>
                <a:latin typeface="Constantia"/>
                <a:cs typeface="Constantia"/>
              </a:rPr>
              <a:t>ed</a:t>
            </a:r>
            <a:endParaRPr sz="2200" dirty="0">
              <a:latin typeface="Constantia"/>
              <a:cs typeface="Constanti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har char="⚫"/>
            </a:pPr>
            <a:endParaRPr sz="2300" dirty="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buClr>
                <a:srgbClr val="0AD0D9"/>
              </a:buClr>
              <a:buSzPct val="93181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spc="-10" dirty="0">
                <a:solidFill>
                  <a:srgbClr val="0000FF"/>
                </a:solidFill>
                <a:latin typeface="Constantia"/>
                <a:cs typeface="Constantia"/>
              </a:rPr>
              <a:t>Execution</a:t>
            </a:r>
            <a:r>
              <a:rPr sz="2200" spc="-7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nstantia"/>
                <a:cs typeface="Constantia"/>
              </a:rPr>
              <a:t>time</a:t>
            </a:r>
            <a:r>
              <a:rPr sz="2200" spc="-8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0000FF"/>
                </a:solidFill>
                <a:latin typeface="Constantia"/>
                <a:cs typeface="Constantia"/>
              </a:rPr>
              <a:t>is</a:t>
            </a:r>
            <a:r>
              <a:rPr sz="2200" spc="-11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nstantia"/>
                <a:cs typeface="Constantia"/>
              </a:rPr>
              <a:t>still</a:t>
            </a:r>
            <a:r>
              <a:rPr sz="2200" spc="-8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0000FF"/>
                </a:solidFill>
                <a:latin typeface="Constantia"/>
                <a:cs typeface="Constantia"/>
              </a:rPr>
              <a:t>a</a:t>
            </a:r>
            <a:r>
              <a:rPr sz="2200" spc="-5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0000FF"/>
                </a:solidFill>
                <a:latin typeface="Constantia"/>
                <a:cs typeface="Constantia"/>
              </a:rPr>
              <a:t>major</a:t>
            </a:r>
            <a:r>
              <a:rPr sz="2200" spc="-13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onstantia"/>
                <a:cs typeface="Constantia"/>
              </a:rPr>
              <a:t>factor</a:t>
            </a:r>
            <a:endParaRPr lang="en-US" sz="2200" dirty="0">
              <a:latin typeface="Constantia"/>
              <a:cs typeface="Constantia"/>
            </a:endParaRP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sz="2000" spc="-20" dirty="0">
                <a:solidFill>
                  <a:srgbClr val="536321"/>
                </a:solidFill>
                <a:latin typeface="Constantia"/>
                <a:cs typeface="Constantia"/>
              </a:rPr>
              <a:t>350</a:t>
            </a:r>
            <a:r>
              <a:rPr sz="2000" spc="-50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000" spc="-15" dirty="0">
                <a:solidFill>
                  <a:srgbClr val="536321"/>
                </a:solidFill>
                <a:latin typeface="Constantia"/>
                <a:cs typeface="Constantia"/>
              </a:rPr>
              <a:t>years</a:t>
            </a:r>
            <a:r>
              <a:rPr sz="2000" spc="-65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536321"/>
                </a:solidFill>
                <a:latin typeface="Constantia"/>
                <a:cs typeface="Constantia"/>
              </a:rPr>
              <a:t>for</a:t>
            </a:r>
            <a:r>
              <a:rPr sz="2000" spc="-85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solidFill>
                  <a:srgbClr val="536321"/>
                </a:solidFill>
                <a:latin typeface="Constantia"/>
                <a:cs typeface="Constantia"/>
              </a:rPr>
              <a:t>solution</a:t>
            </a:r>
            <a:r>
              <a:rPr sz="2000" spc="-60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536321"/>
                </a:solidFill>
                <a:latin typeface="Constantia"/>
                <a:cs typeface="Constantia"/>
              </a:rPr>
              <a:t>for</a:t>
            </a:r>
            <a:r>
              <a:rPr sz="2000" spc="-85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000" spc="-15" dirty="0">
                <a:solidFill>
                  <a:srgbClr val="536321"/>
                </a:solidFill>
                <a:latin typeface="Constantia"/>
                <a:cs typeface="Constantia"/>
              </a:rPr>
              <a:t>problem</a:t>
            </a:r>
            <a:r>
              <a:rPr sz="2000" spc="-45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solidFill>
                  <a:srgbClr val="536321"/>
                </a:solidFill>
                <a:latin typeface="Constantia"/>
                <a:cs typeface="Constantia"/>
              </a:rPr>
              <a:t>with</a:t>
            </a:r>
            <a:r>
              <a:rPr sz="2000" spc="-100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000" spc="-15" dirty="0">
                <a:solidFill>
                  <a:srgbClr val="536321"/>
                </a:solidFill>
                <a:latin typeface="Constantia"/>
                <a:cs typeface="Constantia"/>
              </a:rPr>
              <a:t>depth</a:t>
            </a:r>
            <a:r>
              <a:rPr sz="2000" spc="15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solidFill>
                  <a:srgbClr val="536321"/>
                </a:solidFill>
                <a:latin typeface="Constantia"/>
                <a:cs typeface="Constantia"/>
              </a:rPr>
              <a:t>16</a:t>
            </a:r>
            <a:endParaRPr sz="2000" dirty="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600" y="4438757"/>
            <a:ext cx="7696200" cy="514243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1370"/>
              </a:spcBef>
            </a:pPr>
            <a:r>
              <a:rPr sz="2200" spc="-5" dirty="0">
                <a:solidFill>
                  <a:srgbClr val="C00000"/>
                </a:solidFill>
                <a:latin typeface="Constantia"/>
                <a:cs typeface="Constantia"/>
              </a:rPr>
              <a:t>Exponential</a:t>
            </a:r>
            <a:r>
              <a:rPr sz="2200" spc="-4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onstantia"/>
                <a:cs typeface="Constantia"/>
              </a:rPr>
              <a:t>Complexity</a:t>
            </a:r>
            <a:r>
              <a:rPr sz="2200" spc="-14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Constantia"/>
                <a:cs typeface="Constantia"/>
              </a:rPr>
              <a:t>search</a:t>
            </a:r>
            <a:r>
              <a:rPr sz="2200" spc="-7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onstantia"/>
                <a:cs typeface="Constantia"/>
              </a:rPr>
              <a:t>problems</a:t>
            </a:r>
            <a:r>
              <a:rPr sz="2200" spc="-16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C00000"/>
                </a:solidFill>
                <a:latin typeface="Constantia"/>
                <a:cs typeface="Constantia"/>
              </a:rPr>
              <a:t>cannot</a:t>
            </a:r>
            <a:r>
              <a:rPr sz="2200" spc="-9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C00000"/>
                </a:solidFill>
                <a:latin typeface="Constantia"/>
                <a:cs typeface="Constantia"/>
              </a:rPr>
              <a:t>be</a:t>
            </a:r>
            <a:r>
              <a:rPr sz="2200" spc="-114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spc="-15" dirty="0">
                <a:solidFill>
                  <a:srgbClr val="C00000"/>
                </a:solidFill>
                <a:latin typeface="Constantia"/>
                <a:cs typeface="Constantia"/>
              </a:rPr>
              <a:t>s</a:t>
            </a:r>
            <a:r>
              <a:rPr lang="en-US" sz="2200" spc="-15" dirty="0">
                <a:solidFill>
                  <a:srgbClr val="C00000"/>
                </a:solidFill>
                <a:latin typeface="Constantia"/>
                <a:cs typeface="Constantia"/>
              </a:rPr>
              <a:t>olved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717675" y="313385"/>
            <a:ext cx="577977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30" dirty="0">
                <a:latin typeface="Arial"/>
                <a:cs typeface="Arial"/>
              </a:rPr>
              <a:t>BREADTH-FIRST</a:t>
            </a:r>
            <a:r>
              <a:rPr sz="3800" spc="-195" dirty="0">
                <a:latin typeface="Arial"/>
                <a:cs typeface="Arial"/>
              </a:rPr>
              <a:t> </a:t>
            </a:r>
            <a:r>
              <a:rPr sz="3800" spc="70" dirty="0">
                <a:latin typeface="Arial"/>
                <a:cs typeface="Arial"/>
              </a:rPr>
              <a:t>Search</a:t>
            </a:r>
            <a:endParaRPr sz="3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9481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161" y="762000"/>
            <a:ext cx="8924925" cy="6047740"/>
            <a:chOff x="149161" y="758760"/>
            <a:chExt cx="8924925" cy="6047740"/>
          </a:xfrm>
        </p:grpSpPr>
        <p:sp>
          <p:nvSpPr>
            <p:cNvPr id="3" name="object 3"/>
            <p:cNvSpPr/>
            <p:nvPr/>
          </p:nvSpPr>
          <p:spPr>
            <a:xfrm>
              <a:off x="153923" y="763522"/>
              <a:ext cx="8915400" cy="6038215"/>
            </a:xfrm>
            <a:custGeom>
              <a:avLst/>
              <a:gdLst/>
              <a:ahLst/>
              <a:cxnLst/>
              <a:rect l="l" t="t" r="r" b="b"/>
              <a:pathLst>
                <a:path w="8915400" h="6038215">
                  <a:moveTo>
                    <a:pt x="8915400" y="0"/>
                  </a:moveTo>
                  <a:lnTo>
                    <a:pt x="0" y="0"/>
                  </a:lnTo>
                  <a:lnTo>
                    <a:pt x="0" y="6038088"/>
                  </a:lnTo>
                  <a:lnTo>
                    <a:pt x="8915400" y="6038088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923" y="763522"/>
              <a:ext cx="8915400" cy="6038215"/>
            </a:xfrm>
            <a:custGeom>
              <a:avLst/>
              <a:gdLst/>
              <a:ahLst/>
              <a:cxnLst/>
              <a:rect l="l" t="t" r="r" b="b"/>
              <a:pathLst>
                <a:path w="8915400" h="6038215">
                  <a:moveTo>
                    <a:pt x="0" y="6038088"/>
                  </a:moveTo>
                  <a:lnTo>
                    <a:pt x="8915400" y="6038088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60380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2091" y="1371600"/>
            <a:ext cx="8420909" cy="53342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buClr>
                <a:srgbClr val="0AD0D9"/>
              </a:buClr>
              <a:buSzPct val="93181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lang="en-US" sz="2800" spc="-5" dirty="0">
                <a:latin typeface="Constantia"/>
                <a:cs typeface="Constantia"/>
              </a:rPr>
              <a:t>DFS is an algorithm for traversing or searching tree  or graph data structures.</a:t>
            </a:r>
          </a:p>
          <a:p>
            <a:pPr marL="354965" indent="-342900">
              <a:lnSpc>
                <a:spcPct val="100000"/>
              </a:lnSpc>
              <a:buClr>
                <a:srgbClr val="0AD0D9"/>
              </a:buClr>
              <a:buSzPct val="93181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sz="2800" spc="-5" dirty="0">
                <a:latin typeface="Constantia"/>
                <a:cs typeface="Constantia"/>
              </a:rPr>
              <a:t>Root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node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of</a:t>
            </a:r>
            <a:r>
              <a:rPr sz="2800" spc="1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the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search</a:t>
            </a:r>
            <a:r>
              <a:rPr sz="2800" spc="-9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tree</a:t>
            </a:r>
            <a:r>
              <a:rPr lang="en-US" sz="2800" spc="-5" dirty="0">
                <a:latin typeface="Constantia"/>
                <a:cs typeface="Constantia"/>
              </a:rPr>
              <a:t> or some arbitrary node of a graph (r)</a:t>
            </a:r>
            <a:r>
              <a:rPr sz="2800" spc="1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is</a:t>
            </a:r>
            <a:r>
              <a:rPr lang="en-US" sz="2800" dirty="0">
                <a:latin typeface="Constantia"/>
                <a:cs typeface="Constantia"/>
              </a:rPr>
              <a:t> expanded first.</a:t>
            </a:r>
          </a:p>
          <a:p>
            <a:pPr marL="354965" indent="-342900">
              <a:lnSpc>
                <a:spcPct val="100000"/>
              </a:lnSpc>
              <a:buClr>
                <a:srgbClr val="0AD0D9"/>
              </a:buClr>
              <a:buSzPct val="93181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sz="2800" dirty="0">
                <a:latin typeface="Constantia"/>
                <a:cs typeface="Constantia"/>
              </a:rPr>
              <a:t>All</a:t>
            </a:r>
            <a:r>
              <a:rPr sz="2800" spc="-4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the</a:t>
            </a:r>
            <a:r>
              <a:rPr sz="2800" spc="-4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successors</a:t>
            </a:r>
            <a:r>
              <a:rPr sz="2800" spc="-12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of</a:t>
            </a:r>
            <a:r>
              <a:rPr sz="2800" spc="40" dirty="0">
                <a:latin typeface="Constantia"/>
                <a:cs typeface="Constantia"/>
              </a:rPr>
              <a:t> </a:t>
            </a:r>
            <a:r>
              <a:rPr lang="en-US" sz="2800" spc="40" dirty="0">
                <a:latin typeface="Constantia"/>
                <a:cs typeface="Constantia"/>
              </a:rPr>
              <a:t>'</a:t>
            </a:r>
            <a:r>
              <a:rPr lang="en-US" sz="2800" spc="-5" dirty="0">
                <a:solidFill>
                  <a:srgbClr val="003300"/>
                </a:solidFill>
                <a:latin typeface="Constantia"/>
                <a:cs typeface="Constantia"/>
              </a:rPr>
              <a:t>r’</a:t>
            </a:r>
            <a:r>
              <a:rPr sz="2800" spc="-100" dirty="0">
                <a:solidFill>
                  <a:srgbClr val="003300"/>
                </a:solidFill>
                <a:latin typeface="Constantia"/>
                <a:cs typeface="Constantia"/>
              </a:rPr>
              <a:t> </a:t>
            </a:r>
            <a:r>
              <a:rPr sz="2800" dirty="0">
                <a:solidFill>
                  <a:srgbClr val="003300"/>
                </a:solidFill>
                <a:latin typeface="Constantia"/>
                <a:cs typeface="Constantia"/>
              </a:rPr>
              <a:t>node</a:t>
            </a:r>
            <a:r>
              <a:rPr sz="2800" spc="-55" dirty="0">
                <a:solidFill>
                  <a:srgbClr val="003300"/>
                </a:solidFill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are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spc="-10" dirty="0">
                <a:solidFill>
                  <a:srgbClr val="003300"/>
                </a:solidFill>
                <a:latin typeface="Constantia"/>
                <a:cs typeface="Constantia"/>
              </a:rPr>
              <a:t>expended</a:t>
            </a:r>
            <a:r>
              <a:rPr sz="2800" spc="25" dirty="0">
                <a:solidFill>
                  <a:srgbClr val="003300"/>
                </a:solidFill>
                <a:latin typeface="Constantia"/>
                <a:cs typeface="Constantia"/>
              </a:rPr>
              <a:t> </a:t>
            </a:r>
            <a:r>
              <a:rPr sz="2800" dirty="0">
                <a:solidFill>
                  <a:srgbClr val="003300"/>
                </a:solidFill>
                <a:latin typeface="Constantia"/>
                <a:cs typeface="Constantia"/>
              </a:rPr>
              <a:t>next</a:t>
            </a:r>
            <a:r>
              <a:rPr sz="2800" spc="-40" dirty="0">
                <a:solidFill>
                  <a:srgbClr val="003300"/>
                </a:solidFill>
                <a:latin typeface="Constantia"/>
                <a:cs typeface="Constantia"/>
              </a:rPr>
              <a:t> </a:t>
            </a:r>
            <a:r>
              <a:rPr sz="2800" spc="5" dirty="0">
                <a:latin typeface="Constantia"/>
                <a:cs typeface="Constantia"/>
              </a:rPr>
              <a:t>&amp;</a:t>
            </a:r>
            <a:r>
              <a:rPr sz="2800" spc="-3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then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their</a:t>
            </a:r>
            <a:r>
              <a:rPr lang="en-US" sz="2800" dirty="0">
                <a:latin typeface="Constantia"/>
                <a:cs typeface="Constantia"/>
              </a:rPr>
              <a:t> </a:t>
            </a:r>
            <a:r>
              <a:rPr sz="2800" spc="5" dirty="0">
                <a:solidFill>
                  <a:srgbClr val="003300"/>
                </a:solidFill>
                <a:latin typeface="Constantia"/>
                <a:cs typeface="Constantia"/>
              </a:rPr>
              <a:t>su</a:t>
            </a:r>
            <a:r>
              <a:rPr sz="2800" spc="-30" dirty="0">
                <a:solidFill>
                  <a:srgbClr val="003300"/>
                </a:solidFill>
                <a:latin typeface="Constantia"/>
                <a:cs typeface="Constantia"/>
              </a:rPr>
              <a:t>c</a:t>
            </a:r>
            <a:r>
              <a:rPr sz="2800" spc="-35" dirty="0">
                <a:solidFill>
                  <a:srgbClr val="003300"/>
                </a:solidFill>
                <a:latin typeface="Constantia"/>
                <a:cs typeface="Constantia"/>
              </a:rPr>
              <a:t>c</a:t>
            </a:r>
            <a:r>
              <a:rPr sz="2800" spc="-10" dirty="0">
                <a:solidFill>
                  <a:srgbClr val="003300"/>
                </a:solidFill>
                <a:latin typeface="Constantia"/>
                <a:cs typeface="Constantia"/>
              </a:rPr>
              <a:t>e</a:t>
            </a:r>
            <a:r>
              <a:rPr sz="2800" dirty="0">
                <a:solidFill>
                  <a:srgbClr val="003300"/>
                </a:solidFill>
                <a:latin typeface="Constantia"/>
                <a:cs typeface="Constantia"/>
              </a:rPr>
              <a:t>ss</a:t>
            </a:r>
            <a:r>
              <a:rPr sz="2800" spc="-5" dirty="0">
                <a:solidFill>
                  <a:srgbClr val="003300"/>
                </a:solidFill>
                <a:latin typeface="Constantia"/>
                <a:cs typeface="Constantia"/>
              </a:rPr>
              <a:t>ors</a:t>
            </a:r>
            <a:r>
              <a:rPr sz="2800" spc="-10" dirty="0">
                <a:latin typeface="Constantia"/>
                <a:cs typeface="Constantia"/>
              </a:rPr>
              <a:t>…</a:t>
            </a:r>
            <a:r>
              <a:rPr sz="2800" dirty="0">
                <a:latin typeface="Constantia"/>
                <a:cs typeface="Constantia"/>
              </a:rPr>
              <a:t>so</a:t>
            </a:r>
            <a:r>
              <a:rPr sz="2800" spc="-195" dirty="0">
                <a:latin typeface="Constantia"/>
                <a:cs typeface="Constantia"/>
              </a:rPr>
              <a:t> </a:t>
            </a:r>
            <a:r>
              <a:rPr sz="2800" spc="5" dirty="0">
                <a:latin typeface="Constantia"/>
                <a:cs typeface="Constantia"/>
              </a:rPr>
              <a:t>on</a:t>
            </a:r>
            <a:r>
              <a:rPr lang="en-US" sz="2800" spc="5" dirty="0">
                <a:latin typeface="Constantia"/>
                <a:cs typeface="Constantia"/>
              </a:rPr>
              <a:t>.</a:t>
            </a:r>
          </a:p>
          <a:p>
            <a:pPr marL="354965" indent="-342900">
              <a:lnSpc>
                <a:spcPct val="100000"/>
              </a:lnSpc>
              <a:buClr>
                <a:srgbClr val="0AD0D9"/>
              </a:buClr>
              <a:buSzPct val="93181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lang="en-US" sz="2800" spc="5" dirty="0">
                <a:latin typeface="Constantia"/>
                <a:cs typeface="Constantia"/>
              </a:rPr>
              <a:t>All nodes are expanded in depth rather than expanding the same level and backtrack.</a:t>
            </a:r>
          </a:p>
          <a:p>
            <a:pPr marL="354965" indent="-342900">
              <a:lnSpc>
                <a:spcPct val="100000"/>
              </a:lnSpc>
              <a:buClr>
                <a:srgbClr val="0AD0D9"/>
              </a:buClr>
              <a:buSzPct val="93181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lang="en-US" sz="2800" spc="5" dirty="0">
                <a:latin typeface="Constantia"/>
                <a:cs typeface="Constantia"/>
              </a:rPr>
              <a:t>DFS is implemented using LIFO </a:t>
            </a:r>
            <a:r>
              <a:rPr lang="en-US" sz="2800" spc="5" dirty="0" err="1">
                <a:latin typeface="Constantia"/>
                <a:cs typeface="Constantia"/>
              </a:rPr>
              <a:t>Srack</a:t>
            </a:r>
            <a:r>
              <a:rPr lang="en-US" sz="2800" spc="5" dirty="0">
                <a:latin typeface="Constantia"/>
                <a:cs typeface="Constantia"/>
              </a:rPr>
              <a:t> data structure. </a:t>
            </a:r>
          </a:p>
          <a:p>
            <a:pPr marL="62992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spc="5" dirty="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endParaRPr lang="en-US" sz="2200" spc="5" dirty="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endParaRPr sz="2200" dirty="0">
              <a:latin typeface="Constantia"/>
              <a:cs typeface="Constanti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6BCE13-F0A2-72EE-D109-17ED2A7D9C85}"/>
              </a:ext>
            </a:extLst>
          </p:cNvPr>
          <p:cNvSpPr txBox="1"/>
          <p:nvPr/>
        </p:nvSpPr>
        <p:spPr>
          <a:xfrm>
            <a:off x="76200" y="228600"/>
            <a:ext cx="6172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0">
              <a:lnSpc>
                <a:spcPct val="100000"/>
              </a:lnSpc>
            </a:pPr>
            <a:r>
              <a:rPr lang="en-IN" sz="2800" b="1" spc="25" dirty="0">
                <a:solidFill>
                  <a:srgbClr val="C00000"/>
                </a:solidFill>
                <a:latin typeface="Arial"/>
                <a:cs typeface="Arial"/>
              </a:rPr>
              <a:t>Depth-First </a:t>
            </a:r>
            <a:r>
              <a:rPr lang="en-IN" sz="2800" b="1" spc="55" dirty="0">
                <a:solidFill>
                  <a:srgbClr val="C00000"/>
                </a:solidFill>
                <a:latin typeface="Arial"/>
                <a:cs typeface="Arial"/>
              </a:rPr>
              <a:t>Search (DFS)</a:t>
            </a:r>
            <a:endParaRPr lang="en-I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345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4041" y="23825"/>
            <a:ext cx="237490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30" dirty="0">
                <a:solidFill>
                  <a:srgbClr val="04607A"/>
                </a:solidFill>
              </a:rPr>
              <a:t>Contents</a:t>
            </a:r>
            <a:endParaRPr sz="5000"/>
          </a:p>
        </p:txBody>
      </p:sp>
      <p:grpSp>
        <p:nvGrpSpPr>
          <p:cNvPr id="3" name="object 3"/>
          <p:cNvGrpSpPr/>
          <p:nvPr/>
        </p:nvGrpSpPr>
        <p:grpSpPr>
          <a:xfrm>
            <a:off x="911352" y="911352"/>
            <a:ext cx="7324725" cy="5724525"/>
            <a:chOff x="911352" y="911352"/>
            <a:chExt cx="7324725" cy="5724525"/>
          </a:xfrm>
        </p:grpSpPr>
        <p:sp>
          <p:nvSpPr>
            <p:cNvPr id="4" name="object 4"/>
            <p:cNvSpPr/>
            <p:nvPr/>
          </p:nvSpPr>
          <p:spPr>
            <a:xfrm>
              <a:off x="915924" y="915924"/>
              <a:ext cx="7315200" cy="5715000"/>
            </a:xfrm>
            <a:custGeom>
              <a:avLst/>
              <a:gdLst/>
              <a:ahLst/>
              <a:cxnLst/>
              <a:rect l="l" t="t" r="r" b="b"/>
              <a:pathLst>
                <a:path w="7315200" h="5715000">
                  <a:moveTo>
                    <a:pt x="7315200" y="0"/>
                  </a:moveTo>
                  <a:lnTo>
                    <a:pt x="0" y="0"/>
                  </a:lnTo>
                  <a:lnTo>
                    <a:pt x="0" y="5715000"/>
                  </a:lnTo>
                  <a:lnTo>
                    <a:pt x="7315200" y="5715000"/>
                  </a:lnTo>
                  <a:lnTo>
                    <a:pt x="73152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5924" y="915924"/>
              <a:ext cx="7315200" cy="5715000"/>
            </a:xfrm>
            <a:custGeom>
              <a:avLst/>
              <a:gdLst/>
              <a:ahLst/>
              <a:cxnLst/>
              <a:rect l="l" t="t" r="r" b="b"/>
              <a:pathLst>
                <a:path w="7315200" h="5715000">
                  <a:moveTo>
                    <a:pt x="0" y="5715000"/>
                  </a:moveTo>
                  <a:lnTo>
                    <a:pt x="7315200" y="5715000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5715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3444" y="1060508"/>
            <a:ext cx="5519420" cy="34592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72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Uninformed</a:t>
            </a:r>
            <a:r>
              <a:rPr sz="24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(Blind)</a:t>
            </a:r>
            <a:r>
              <a:rPr sz="24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Search</a:t>
            </a:r>
            <a:endParaRPr lang="en-US" sz="24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720"/>
              </a:spcBef>
              <a:buClr>
                <a:srgbClr val="0AD0D9"/>
              </a:buClr>
              <a:buSzPct val="93750"/>
              <a:tabLst>
                <a:tab pos="287020" algn="l"/>
              </a:tabLst>
            </a:pPr>
            <a:endParaRPr sz="2400" dirty="0">
              <a:latin typeface="Arial"/>
              <a:cs typeface="Arial"/>
            </a:endParaRPr>
          </a:p>
          <a:p>
            <a:pPr marL="652780" lvl="1" indent="-247650">
              <a:lnSpc>
                <a:spcPct val="100000"/>
              </a:lnSpc>
              <a:spcBef>
                <a:spcPts val="54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BREADTH-FIRST</a:t>
            </a:r>
            <a:r>
              <a:rPr sz="2200" spc="-1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Search</a:t>
            </a:r>
            <a:endParaRPr sz="2200" dirty="0">
              <a:latin typeface="Arial MT"/>
              <a:cs typeface="Arial MT"/>
            </a:endParaRPr>
          </a:p>
          <a:p>
            <a:pPr marL="652780" lvl="1" indent="-24765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lang="en-IN" sz="2200" spc="-5" dirty="0">
                <a:solidFill>
                  <a:srgbClr val="0000FF"/>
                </a:solidFill>
                <a:latin typeface="Arial MT"/>
                <a:cs typeface="Arial MT"/>
              </a:rPr>
              <a:t>UNIFORM-COST</a:t>
            </a:r>
            <a:r>
              <a:rPr lang="en-IN" sz="22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en-IN" sz="2200" dirty="0">
                <a:solidFill>
                  <a:srgbClr val="0000FF"/>
                </a:solidFill>
                <a:latin typeface="Arial MT"/>
                <a:cs typeface="Arial MT"/>
              </a:rPr>
              <a:t>Search</a:t>
            </a:r>
            <a:endParaRPr lang="en-IN" sz="2200" dirty="0">
              <a:latin typeface="Arial MT"/>
              <a:cs typeface="Arial MT"/>
            </a:endParaRPr>
          </a:p>
          <a:p>
            <a:pPr marL="652780" lvl="1" indent="-247650">
              <a:lnSpc>
                <a:spcPct val="100000"/>
              </a:lnSpc>
              <a:spcBef>
                <a:spcPts val="53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DEPTH-FIRST</a:t>
            </a:r>
            <a:r>
              <a:rPr sz="2200" spc="-1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Search</a:t>
            </a:r>
            <a:endParaRPr sz="2200" dirty="0">
              <a:latin typeface="Arial MT"/>
              <a:cs typeface="Arial MT"/>
            </a:endParaRPr>
          </a:p>
          <a:p>
            <a:pPr marL="652780" lvl="1" indent="-24765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DEPTH-LIMITED</a:t>
            </a:r>
            <a:r>
              <a:rPr sz="22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Search</a:t>
            </a:r>
            <a:endParaRPr sz="2200" dirty="0">
              <a:latin typeface="Arial MT"/>
              <a:cs typeface="Arial MT"/>
            </a:endParaRPr>
          </a:p>
          <a:p>
            <a:pPr marL="65278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lang="en-IN" sz="2200" dirty="0">
                <a:solidFill>
                  <a:srgbClr val="0000FF"/>
                </a:solidFill>
                <a:latin typeface="Arial MT"/>
                <a:cs typeface="Arial MT"/>
              </a:rPr>
              <a:t>Iterative</a:t>
            </a:r>
            <a:r>
              <a:rPr lang="en-IN" sz="22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en-IN" sz="2200" spc="-5" dirty="0">
                <a:solidFill>
                  <a:srgbClr val="0000FF"/>
                </a:solidFill>
                <a:latin typeface="Arial MT"/>
                <a:cs typeface="Arial MT"/>
              </a:rPr>
              <a:t>Deepening</a:t>
            </a:r>
            <a:r>
              <a:rPr lang="en-IN" sz="2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en-IN" sz="2200" dirty="0">
                <a:solidFill>
                  <a:srgbClr val="0000FF"/>
                </a:solidFill>
                <a:latin typeface="Arial MT"/>
                <a:cs typeface="Arial MT"/>
              </a:rPr>
              <a:t>Depth-First</a:t>
            </a:r>
            <a:r>
              <a:rPr lang="en-IN" sz="2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en-IN" sz="2200" dirty="0">
                <a:solidFill>
                  <a:srgbClr val="0000FF"/>
                </a:solidFill>
                <a:latin typeface="Arial MT"/>
                <a:cs typeface="Arial MT"/>
              </a:rPr>
              <a:t>Search</a:t>
            </a:r>
            <a:endParaRPr lang="en-IN" sz="2200" dirty="0">
              <a:latin typeface="Arial MT"/>
              <a:cs typeface="Arial MT"/>
            </a:endParaRPr>
          </a:p>
          <a:p>
            <a:pPr marL="65278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spc="-5" dirty="0">
                <a:solidFill>
                  <a:srgbClr val="0000FF"/>
                </a:solidFill>
                <a:latin typeface="Arial MT"/>
                <a:cs typeface="Arial MT"/>
              </a:rPr>
              <a:t>Bidirectional</a:t>
            </a:r>
            <a:r>
              <a:rPr sz="2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Search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161" y="762000"/>
            <a:ext cx="8924925" cy="6047740"/>
            <a:chOff x="149161" y="758760"/>
            <a:chExt cx="8924925" cy="6047740"/>
          </a:xfrm>
        </p:grpSpPr>
        <p:sp>
          <p:nvSpPr>
            <p:cNvPr id="3" name="object 3"/>
            <p:cNvSpPr/>
            <p:nvPr/>
          </p:nvSpPr>
          <p:spPr>
            <a:xfrm>
              <a:off x="153923" y="763522"/>
              <a:ext cx="8915400" cy="6038215"/>
            </a:xfrm>
            <a:custGeom>
              <a:avLst/>
              <a:gdLst/>
              <a:ahLst/>
              <a:cxnLst/>
              <a:rect l="l" t="t" r="r" b="b"/>
              <a:pathLst>
                <a:path w="8915400" h="6038215">
                  <a:moveTo>
                    <a:pt x="8915400" y="0"/>
                  </a:moveTo>
                  <a:lnTo>
                    <a:pt x="0" y="0"/>
                  </a:lnTo>
                  <a:lnTo>
                    <a:pt x="0" y="6038088"/>
                  </a:lnTo>
                  <a:lnTo>
                    <a:pt x="8915400" y="6038088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923" y="763522"/>
              <a:ext cx="8915400" cy="6038215"/>
            </a:xfrm>
            <a:custGeom>
              <a:avLst/>
              <a:gdLst/>
              <a:ahLst/>
              <a:cxnLst/>
              <a:rect l="l" t="t" r="r" b="b"/>
              <a:pathLst>
                <a:path w="8915400" h="6038215">
                  <a:moveTo>
                    <a:pt x="0" y="6038088"/>
                  </a:moveTo>
                  <a:lnTo>
                    <a:pt x="8915400" y="6038088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60380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2400" y="1375889"/>
            <a:ext cx="8836153" cy="58926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2400" spc="-5" dirty="0">
                <a:latin typeface="Constantia"/>
                <a:cs typeface="Constantia"/>
              </a:rPr>
              <a:t>1. Create a variable </a:t>
            </a:r>
            <a:r>
              <a:rPr lang="en-US" sz="2400" spc="-5" dirty="0" err="1">
                <a:latin typeface="Constantia"/>
                <a:cs typeface="Constantia"/>
              </a:rPr>
              <a:t>Node_list</a:t>
            </a:r>
            <a:r>
              <a:rPr lang="en-US" sz="2400" spc="-5" dirty="0">
                <a:latin typeface="Constantia"/>
                <a:cs typeface="Constantia"/>
              </a:rPr>
              <a:t> and add the root node to </a:t>
            </a:r>
            <a:r>
              <a:rPr lang="en-US" sz="2400" spc="-5" dirty="0" err="1">
                <a:latin typeface="Constantia"/>
                <a:cs typeface="Constantia"/>
              </a:rPr>
              <a:t>Node_list</a:t>
            </a:r>
            <a:r>
              <a:rPr lang="en-US" sz="2400" spc="-5" dirty="0">
                <a:latin typeface="Constantia"/>
                <a:cs typeface="Constantia"/>
              </a:rPr>
              <a:t>.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2400" spc="-5" dirty="0">
                <a:latin typeface="Constantia"/>
                <a:cs typeface="Constantia"/>
              </a:rPr>
              <a:t>2. If the initial state is a goal state quit and return success.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2400" spc="-5" dirty="0">
                <a:latin typeface="Constantia"/>
                <a:cs typeface="Constantia"/>
              </a:rPr>
              <a:t>3. Otherwise, do the following until success or failure is signaled.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2400" spc="-5" dirty="0">
                <a:latin typeface="Constantia"/>
                <a:cs typeface="Constantia"/>
              </a:rPr>
              <a:t>			</a:t>
            </a:r>
            <a:r>
              <a:rPr lang="en-US" sz="2400" spc="-5" dirty="0" err="1">
                <a:latin typeface="Constantia"/>
                <a:cs typeface="Constantia"/>
              </a:rPr>
              <a:t>i</a:t>
            </a:r>
            <a:r>
              <a:rPr lang="en-US" sz="2400" spc="-5" dirty="0">
                <a:latin typeface="Constantia"/>
                <a:cs typeface="Constantia"/>
              </a:rPr>
              <a:t>. Remove last element from </a:t>
            </a:r>
            <a:r>
              <a:rPr lang="en-US" sz="2400" spc="-5" dirty="0" err="1">
                <a:latin typeface="Constantia"/>
                <a:cs typeface="Constantia"/>
              </a:rPr>
              <a:t>Node_list</a:t>
            </a:r>
            <a:r>
              <a:rPr lang="en-US" sz="2400" spc="-5" dirty="0">
                <a:latin typeface="Constantia"/>
                <a:cs typeface="Constantia"/>
              </a:rPr>
              <a:t> and call it E</a:t>
            </a:r>
            <a:r>
              <a:rPr lang="en-US" sz="2400" spc="5" dirty="0">
                <a:latin typeface="Constantia"/>
                <a:cs typeface="Constantia"/>
              </a:rPr>
              <a:t>.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2400" spc="5" dirty="0">
                <a:latin typeface="Constantia"/>
                <a:cs typeface="Constantia"/>
              </a:rPr>
              <a:t>			ii. For every rule which can be applied to E, generate a new    state. If there are no more successors signal failure.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2400" spc="5" dirty="0">
                <a:latin typeface="Constantia"/>
                <a:cs typeface="Constantia"/>
              </a:rPr>
              <a:t>			iii. Otherwise repeat from step E as the initial state from step 1. 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2400" spc="5" dirty="0">
                <a:latin typeface="Constantia"/>
                <a:cs typeface="Constantia"/>
              </a:rPr>
              <a:t>  	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2400" spc="5" dirty="0">
                <a:latin typeface="Constantia"/>
                <a:cs typeface="Constantia"/>
              </a:rPr>
              <a:t>NOTE:</a:t>
            </a:r>
          </a:p>
          <a:p>
            <a:pPr marL="354965" indent="-342900">
              <a:lnSpc>
                <a:spcPct val="100000"/>
              </a:lnSpc>
              <a:buClr>
                <a:srgbClr val="0AD0D9"/>
              </a:buClr>
              <a:buSzPct val="93181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lang="en-US" sz="2400" b="1" spc="5" dirty="0">
                <a:latin typeface="Constantia"/>
                <a:cs typeface="Constantia"/>
              </a:rPr>
              <a:t>DFS</a:t>
            </a:r>
            <a:r>
              <a:rPr lang="en-US" sz="2400" b="1" spc="-60" dirty="0">
                <a:latin typeface="Constantia"/>
                <a:cs typeface="Constantia"/>
              </a:rPr>
              <a:t> </a:t>
            </a:r>
            <a:r>
              <a:rPr lang="en-US" sz="2400" spc="-5" dirty="0">
                <a:latin typeface="Constantia"/>
                <a:cs typeface="Constantia"/>
              </a:rPr>
              <a:t>expands</a:t>
            </a:r>
            <a:r>
              <a:rPr lang="en-US" sz="2400" spc="-110" dirty="0">
                <a:latin typeface="Constantia"/>
                <a:cs typeface="Constantia"/>
              </a:rPr>
              <a:t> </a:t>
            </a:r>
            <a:r>
              <a:rPr lang="en-US" sz="2400" spc="-5" dirty="0">
                <a:latin typeface="Constantia"/>
                <a:cs typeface="Constantia"/>
              </a:rPr>
              <a:t>the</a:t>
            </a:r>
            <a:r>
              <a:rPr lang="en-US" sz="2400" spc="-45" dirty="0">
                <a:latin typeface="Constantia"/>
                <a:cs typeface="Constantia"/>
              </a:rPr>
              <a:t> </a:t>
            </a:r>
            <a:r>
              <a:rPr lang="en-US" sz="2400" b="1" u="heavy" spc="-5" dirty="0"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deepest</a:t>
            </a:r>
            <a:r>
              <a:rPr lang="en-US" sz="2400" b="1" u="heavy" spc="-25" dirty="0"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 </a:t>
            </a:r>
            <a:r>
              <a:rPr lang="en-US" sz="2400" b="1" u="heavy" dirty="0"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node</a:t>
            </a:r>
            <a:r>
              <a:rPr lang="en-US" sz="2400" b="1" spc="-50" dirty="0">
                <a:latin typeface="Constantia"/>
                <a:cs typeface="Constantia"/>
              </a:rPr>
              <a:t> </a:t>
            </a:r>
            <a:r>
              <a:rPr lang="en-US" sz="2400" dirty="0">
                <a:latin typeface="Constantia"/>
                <a:cs typeface="Constantia"/>
              </a:rPr>
              <a:t>in</a:t>
            </a:r>
            <a:r>
              <a:rPr lang="en-US" sz="2400" spc="-90" dirty="0">
                <a:latin typeface="Constantia"/>
                <a:cs typeface="Constantia"/>
              </a:rPr>
              <a:t> </a:t>
            </a:r>
            <a:r>
              <a:rPr lang="en-US" sz="2400" spc="-5" dirty="0">
                <a:latin typeface="Constantia"/>
                <a:cs typeface="Constantia"/>
              </a:rPr>
              <a:t>the</a:t>
            </a:r>
            <a:r>
              <a:rPr lang="en-US" sz="2400" spc="-50" dirty="0">
                <a:latin typeface="Constantia"/>
                <a:cs typeface="Constantia"/>
              </a:rPr>
              <a:t> </a:t>
            </a:r>
            <a:r>
              <a:rPr lang="en-US" sz="2400" b="1" u="heavy" dirty="0"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frontier</a:t>
            </a:r>
            <a:r>
              <a:rPr lang="en-US" sz="2400" b="1" spc="-90" dirty="0">
                <a:latin typeface="Constantia"/>
                <a:cs typeface="Constantia"/>
              </a:rPr>
              <a:t> </a:t>
            </a:r>
            <a:r>
              <a:rPr lang="en-US" sz="2400" dirty="0">
                <a:latin typeface="Constantia"/>
                <a:cs typeface="Constantia"/>
              </a:rPr>
              <a:t>of</a:t>
            </a:r>
            <a:r>
              <a:rPr lang="en-US" sz="2400" spc="15" dirty="0">
                <a:latin typeface="Constantia"/>
                <a:cs typeface="Constantia"/>
              </a:rPr>
              <a:t> </a:t>
            </a:r>
            <a:r>
              <a:rPr lang="en-US" sz="2400" spc="-5" dirty="0">
                <a:latin typeface="Constantia"/>
                <a:cs typeface="Constantia"/>
              </a:rPr>
              <a:t>the</a:t>
            </a:r>
            <a:r>
              <a:rPr lang="en-US" sz="2400" spc="-100" dirty="0">
                <a:latin typeface="Constantia"/>
                <a:cs typeface="Constantia"/>
              </a:rPr>
              <a:t> </a:t>
            </a:r>
            <a:r>
              <a:rPr lang="en-US" sz="2400" spc="-10" dirty="0">
                <a:latin typeface="Constantia"/>
                <a:cs typeface="Constantia"/>
              </a:rPr>
              <a:t>search</a:t>
            </a:r>
            <a:r>
              <a:rPr lang="en-US" sz="2400" spc="-85" dirty="0">
                <a:latin typeface="Constantia"/>
                <a:cs typeface="Constantia"/>
              </a:rPr>
              <a:t> </a:t>
            </a:r>
            <a:r>
              <a:rPr lang="en-US" sz="2400" spc="-10" dirty="0">
                <a:latin typeface="Constantia"/>
                <a:cs typeface="Constantia"/>
              </a:rPr>
              <a:t>tree</a:t>
            </a:r>
            <a:endParaRPr lang="en-US" sz="2400" spc="-70" dirty="0">
              <a:latin typeface="Constantia"/>
              <a:cs typeface="Constantia"/>
            </a:endParaRPr>
          </a:p>
          <a:p>
            <a:pPr marL="354965" indent="-342900">
              <a:lnSpc>
                <a:spcPct val="100000"/>
              </a:lnSpc>
              <a:buClr>
                <a:srgbClr val="0AD0D9"/>
              </a:buClr>
              <a:buSzPct val="93181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lang="en-US" sz="2400" spc="-5" dirty="0">
                <a:latin typeface="Constantia"/>
                <a:cs typeface="Constantia"/>
              </a:rPr>
              <a:t>The</a:t>
            </a:r>
            <a:r>
              <a:rPr lang="en-US" sz="2400" spc="-105" dirty="0">
                <a:latin typeface="Constantia"/>
                <a:cs typeface="Constantia"/>
              </a:rPr>
              <a:t> </a:t>
            </a:r>
            <a:r>
              <a:rPr lang="en-US" sz="2400" u="heavy" spc="-5" dirty="0">
                <a:uFill>
                  <a:solidFill>
                    <a:srgbClr val="007937"/>
                  </a:solidFill>
                </a:uFill>
                <a:latin typeface="Constantia"/>
                <a:cs typeface="Constantia"/>
              </a:rPr>
              <a:t>expanded</a:t>
            </a:r>
            <a:r>
              <a:rPr lang="en-US" sz="2400" u="heavy" spc="-60" dirty="0">
                <a:uFill>
                  <a:solidFill>
                    <a:srgbClr val="007937"/>
                  </a:solidFill>
                </a:uFill>
                <a:latin typeface="Constantia"/>
                <a:cs typeface="Constantia"/>
              </a:rPr>
              <a:t> </a:t>
            </a:r>
            <a:r>
              <a:rPr lang="en-US" sz="2400" u="heavy" spc="5" dirty="0">
                <a:uFill>
                  <a:solidFill>
                    <a:srgbClr val="007937"/>
                  </a:solidFill>
                </a:uFill>
                <a:latin typeface="Constantia"/>
                <a:cs typeface="Constantia"/>
              </a:rPr>
              <a:t>nodes</a:t>
            </a:r>
            <a:r>
              <a:rPr lang="en-US" sz="2400" spc="-125" dirty="0">
                <a:latin typeface="Constantia"/>
                <a:cs typeface="Constantia"/>
              </a:rPr>
              <a:t> </a:t>
            </a:r>
            <a:r>
              <a:rPr lang="en-US" sz="2400" spc="-10" dirty="0">
                <a:latin typeface="Constantia"/>
                <a:cs typeface="Constantia"/>
              </a:rPr>
              <a:t>are</a:t>
            </a:r>
            <a:r>
              <a:rPr lang="en-US" sz="2400" spc="-95" dirty="0">
                <a:latin typeface="Constantia"/>
                <a:cs typeface="Constantia"/>
              </a:rPr>
              <a:t> </a:t>
            </a:r>
            <a:r>
              <a:rPr lang="en-US" sz="2400" dirty="0">
                <a:latin typeface="Constantia"/>
                <a:cs typeface="Constantia"/>
              </a:rPr>
              <a:t>then</a:t>
            </a:r>
            <a:r>
              <a:rPr lang="en-US" sz="2400" spc="-130" dirty="0">
                <a:latin typeface="Constantia"/>
                <a:cs typeface="Constantia"/>
              </a:rPr>
              <a:t> </a:t>
            </a:r>
            <a:r>
              <a:rPr lang="en-US" sz="2400" u="heavy" spc="-10" dirty="0">
                <a:uFill>
                  <a:solidFill>
                    <a:srgbClr val="007937"/>
                  </a:solidFill>
                </a:uFill>
                <a:latin typeface="Constantia"/>
                <a:cs typeface="Constantia"/>
              </a:rPr>
              <a:t>dropped</a:t>
            </a:r>
            <a:r>
              <a:rPr lang="en-US" sz="2400" spc="-30" dirty="0">
                <a:latin typeface="Constantia"/>
                <a:cs typeface="Constantia"/>
              </a:rPr>
              <a:t> </a:t>
            </a:r>
            <a:r>
              <a:rPr lang="en-US" sz="2400" spc="-10" dirty="0">
                <a:latin typeface="Constantia"/>
                <a:cs typeface="Constantia"/>
              </a:rPr>
              <a:t>from</a:t>
            </a:r>
            <a:r>
              <a:rPr lang="en-US" sz="2400" spc="-85" dirty="0">
                <a:latin typeface="Constantia"/>
                <a:cs typeface="Constantia"/>
              </a:rPr>
              <a:t> </a:t>
            </a:r>
            <a:r>
              <a:rPr lang="en-US" sz="2400" spc="-5" dirty="0">
                <a:latin typeface="Constantia"/>
                <a:cs typeface="Constantia"/>
              </a:rPr>
              <a:t>the</a:t>
            </a:r>
            <a:r>
              <a:rPr lang="en-US" sz="2400" spc="-80" dirty="0">
                <a:latin typeface="Constantia"/>
                <a:cs typeface="Constantia"/>
              </a:rPr>
              <a:t> </a:t>
            </a:r>
            <a:r>
              <a:rPr lang="en-US" sz="2400" u="heavy" spc="-5" dirty="0">
                <a:uFill>
                  <a:solidFill>
                    <a:srgbClr val="007937"/>
                  </a:solidFill>
                </a:uFill>
                <a:latin typeface="Constantia"/>
                <a:cs typeface="Constantia"/>
              </a:rPr>
              <a:t>frontier</a:t>
            </a:r>
            <a:endParaRPr lang="en-US" sz="2400" u="heavy" dirty="0">
              <a:uFill>
                <a:solidFill>
                  <a:srgbClr val="007937"/>
                </a:solidFill>
              </a:uFill>
              <a:latin typeface="Constantia"/>
              <a:cs typeface="Constantia"/>
            </a:endParaRPr>
          </a:p>
          <a:p>
            <a:pPr marL="354965" indent="-342900">
              <a:lnSpc>
                <a:spcPct val="100000"/>
              </a:lnSpc>
              <a:buClr>
                <a:srgbClr val="0AD0D9"/>
              </a:buClr>
              <a:buSzPct val="93181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lang="en-US" sz="2400" spc="-5" dirty="0">
                <a:latin typeface="Constantia"/>
                <a:cs typeface="Constantia"/>
              </a:rPr>
              <a:t>Search</a:t>
            </a:r>
            <a:r>
              <a:rPr lang="en-US" sz="2400" spc="-60" dirty="0">
                <a:latin typeface="Constantia"/>
                <a:cs typeface="Constantia"/>
              </a:rPr>
              <a:t> </a:t>
            </a:r>
            <a:r>
              <a:rPr lang="en-US" sz="2400" spc="-5" dirty="0">
                <a:latin typeface="Constantia"/>
                <a:cs typeface="Constantia"/>
              </a:rPr>
              <a:t>“Backs</a:t>
            </a:r>
            <a:r>
              <a:rPr lang="en-US" sz="2400" spc="-80" dirty="0">
                <a:latin typeface="Constantia"/>
                <a:cs typeface="Constantia"/>
              </a:rPr>
              <a:t> </a:t>
            </a:r>
            <a:r>
              <a:rPr lang="en-US" sz="2400" spc="-30" dirty="0">
                <a:latin typeface="Constantia"/>
                <a:cs typeface="Constantia"/>
              </a:rPr>
              <a:t>up”</a:t>
            </a:r>
            <a:r>
              <a:rPr lang="en-US" sz="2400" spc="-35" dirty="0">
                <a:latin typeface="Constantia"/>
                <a:cs typeface="Constantia"/>
              </a:rPr>
              <a:t> </a:t>
            </a:r>
            <a:r>
              <a:rPr lang="en-US" sz="2400" spc="-20" dirty="0">
                <a:latin typeface="Constantia"/>
                <a:cs typeface="Constantia"/>
              </a:rPr>
              <a:t>to</a:t>
            </a:r>
            <a:r>
              <a:rPr lang="en-US" sz="2400" spc="-95" dirty="0">
                <a:latin typeface="Constantia"/>
                <a:cs typeface="Constantia"/>
              </a:rPr>
              <a:t> </a:t>
            </a:r>
            <a:r>
              <a:rPr lang="en-US" sz="2400" spc="-10" dirty="0">
                <a:latin typeface="Constantia"/>
                <a:cs typeface="Constantia"/>
              </a:rPr>
              <a:t>the</a:t>
            </a:r>
            <a:r>
              <a:rPr lang="en-US" sz="2400" spc="-45" dirty="0">
                <a:latin typeface="Constantia"/>
                <a:cs typeface="Constantia"/>
              </a:rPr>
              <a:t> </a:t>
            </a:r>
            <a:r>
              <a:rPr lang="en-US" sz="2400" u="heavy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next</a:t>
            </a:r>
            <a:r>
              <a:rPr lang="en-US" sz="2400" u="heavy" spc="-130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lang="en-US" sz="2400" u="heavy" spc="-5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deepest</a:t>
            </a:r>
            <a:r>
              <a:rPr lang="en-US" sz="2400" u="heavy" spc="-80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lang="en-US" sz="2400" u="heavy" spc="5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node</a:t>
            </a:r>
            <a:r>
              <a:rPr lang="en-US" sz="2400" spc="-140" dirty="0">
                <a:latin typeface="Constantia"/>
                <a:cs typeface="Constantia"/>
              </a:rPr>
              <a:t> </a:t>
            </a:r>
            <a:r>
              <a:rPr lang="en-US" sz="2400" spc="-5" dirty="0">
                <a:latin typeface="Constantia"/>
                <a:cs typeface="Constantia"/>
              </a:rPr>
              <a:t>with</a:t>
            </a:r>
            <a:r>
              <a:rPr lang="en-US" sz="2400" spc="-60" dirty="0">
                <a:latin typeface="Constantia"/>
                <a:cs typeface="Constantia"/>
              </a:rPr>
              <a:t> </a:t>
            </a:r>
            <a:r>
              <a:rPr lang="en-US" sz="2400" spc="-5" dirty="0">
                <a:latin typeface="Constantia"/>
                <a:cs typeface="Constantia"/>
              </a:rPr>
              <a:t>unexplored</a:t>
            </a:r>
            <a:r>
              <a:rPr lang="en-US" sz="2400" spc="-45" dirty="0">
                <a:latin typeface="Constantia"/>
                <a:cs typeface="Constantia"/>
              </a:rPr>
              <a:t> </a:t>
            </a:r>
            <a:r>
              <a:rPr lang="en-US" sz="2400" spc="-5" dirty="0">
                <a:latin typeface="Constantia"/>
                <a:cs typeface="Constantia"/>
              </a:rPr>
              <a:t>successors</a:t>
            </a:r>
            <a:endParaRPr lang="en-US" sz="2400" dirty="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endParaRPr lang="en-US" sz="2400" spc="5" dirty="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endParaRPr sz="2200" dirty="0">
              <a:latin typeface="Constantia"/>
              <a:cs typeface="Constanti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6BCE13-F0A2-72EE-D109-17ED2A7D9C85}"/>
              </a:ext>
            </a:extLst>
          </p:cNvPr>
          <p:cNvSpPr txBox="1"/>
          <p:nvPr/>
        </p:nvSpPr>
        <p:spPr>
          <a:xfrm>
            <a:off x="76200" y="228600"/>
            <a:ext cx="6172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0">
              <a:lnSpc>
                <a:spcPct val="100000"/>
              </a:lnSpc>
            </a:pPr>
            <a:r>
              <a:rPr lang="en-IN" sz="2800" b="1" spc="25" dirty="0">
                <a:solidFill>
                  <a:srgbClr val="C00000"/>
                </a:solidFill>
                <a:latin typeface="Arial"/>
                <a:cs typeface="Arial"/>
              </a:rPr>
              <a:t>Depth-First </a:t>
            </a:r>
            <a:r>
              <a:rPr lang="en-IN" sz="2800" b="1" spc="55" dirty="0">
                <a:solidFill>
                  <a:srgbClr val="C00000"/>
                </a:solidFill>
                <a:latin typeface="Arial"/>
                <a:cs typeface="Arial"/>
              </a:rPr>
              <a:t>Search (DFS)</a:t>
            </a:r>
            <a:endParaRPr lang="en-I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4728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6759" y="1210055"/>
            <a:ext cx="7949565" cy="4971415"/>
            <a:chOff x="746759" y="1210055"/>
            <a:chExt cx="7949565" cy="4971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903" y="1219199"/>
              <a:ext cx="7930896" cy="4953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51331" y="1214627"/>
              <a:ext cx="7940040" cy="4962525"/>
            </a:xfrm>
            <a:custGeom>
              <a:avLst/>
              <a:gdLst/>
              <a:ahLst/>
              <a:cxnLst/>
              <a:rect l="l" t="t" r="r" b="b"/>
              <a:pathLst>
                <a:path w="7940040" h="4962525">
                  <a:moveTo>
                    <a:pt x="0" y="4962144"/>
                  </a:moveTo>
                  <a:lnTo>
                    <a:pt x="7940040" y="4962144"/>
                  </a:lnTo>
                  <a:lnTo>
                    <a:pt x="7940040" y="0"/>
                  </a:lnTo>
                  <a:lnTo>
                    <a:pt x="0" y="0"/>
                  </a:lnTo>
                  <a:lnTo>
                    <a:pt x="0" y="49621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77744" y="219201"/>
            <a:ext cx="374205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>
                <a:solidFill>
                  <a:srgbClr val="5B0DAA"/>
                </a:solidFill>
                <a:latin typeface="Georgia"/>
                <a:cs typeface="Georgia"/>
              </a:rPr>
              <a:t>D</a:t>
            </a:r>
            <a:r>
              <a:rPr sz="2800" cap="small" spc="80" dirty="0">
                <a:solidFill>
                  <a:srgbClr val="5B0DAA"/>
                </a:solidFill>
                <a:latin typeface="Georgia"/>
                <a:cs typeface="Georgia"/>
              </a:rPr>
              <a:t>e</a:t>
            </a:r>
            <a:r>
              <a:rPr sz="2800" cap="small" spc="190" dirty="0">
                <a:solidFill>
                  <a:srgbClr val="5B0DAA"/>
                </a:solidFill>
                <a:latin typeface="Georgia"/>
                <a:cs typeface="Georgia"/>
              </a:rPr>
              <a:t>p</a:t>
            </a:r>
            <a:r>
              <a:rPr sz="2800" cap="small" spc="40" dirty="0">
                <a:solidFill>
                  <a:srgbClr val="5B0DAA"/>
                </a:solidFill>
                <a:latin typeface="Georgia"/>
                <a:cs typeface="Georgia"/>
              </a:rPr>
              <a:t>t</a:t>
            </a:r>
            <a:r>
              <a:rPr sz="2800" cap="small" spc="-155" dirty="0">
                <a:solidFill>
                  <a:srgbClr val="5B0DAA"/>
                </a:solidFill>
                <a:latin typeface="Georgia"/>
                <a:cs typeface="Georgia"/>
              </a:rPr>
              <a:t>h</a:t>
            </a:r>
            <a:r>
              <a:rPr sz="2800" spc="-515" dirty="0">
                <a:solidFill>
                  <a:srgbClr val="5B0DAA"/>
                </a:solidFill>
                <a:latin typeface="Georgia"/>
                <a:cs typeface="Georgia"/>
              </a:rPr>
              <a:t>-</a:t>
            </a:r>
            <a:r>
              <a:rPr sz="2800" spc="-35" dirty="0">
                <a:solidFill>
                  <a:srgbClr val="5B0DAA"/>
                </a:solidFill>
                <a:latin typeface="Georgia"/>
                <a:cs typeface="Georgia"/>
              </a:rPr>
              <a:t>F</a:t>
            </a:r>
            <a:r>
              <a:rPr sz="2800" cap="small" spc="-110" dirty="0">
                <a:solidFill>
                  <a:srgbClr val="5B0DAA"/>
                </a:solidFill>
                <a:latin typeface="Georgia"/>
                <a:cs typeface="Georgia"/>
              </a:rPr>
              <a:t>i</a:t>
            </a:r>
            <a:r>
              <a:rPr sz="2800" cap="small" spc="-225" dirty="0">
                <a:solidFill>
                  <a:srgbClr val="5B0DAA"/>
                </a:solidFill>
                <a:latin typeface="Georgia"/>
                <a:cs typeface="Georgia"/>
              </a:rPr>
              <a:t>r</a:t>
            </a:r>
            <a:r>
              <a:rPr sz="2800" cap="small" spc="305" dirty="0">
                <a:solidFill>
                  <a:srgbClr val="5B0DAA"/>
                </a:solidFill>
                <a:latin typeface="Georgia"/>
                <a:cs typeface="Georgia"/>
              </a:rPr>
              <a:t>s</a:t>
            </a:r>
            <a:r>
              <a:rPr sz="2800" cap="small" spc="10" dirty="0">
                <a:solidFill>
                  <a:srgbClr val="5B0DAA"/>
                </a:solidFill>
                <a:latin typeface="Georgia"/>
                <a:cs typeface="Georgia"/>
              </a:rPr>
              <a:t>t</a:t>
            </a:r>
            <a:r>
              <a:rPr sz="2800" spc="-80" dirty="0">
                <a:solidFill>
                  <a:srgbClr val="5B0DAA"/>
                </a:solidFill>
                <a:latin typeface="Georgia"/>
                <a:cs typeface="Georgia"/>
              </a:rPr>
              <a:t> </a:t>
            </a:r>
            <a:r>
              <a:rPr sz="2800" spc="310" dirty="0">
                <a:solidFill>
                  <a:srgbClr val="5B0DAA"/>
                </a:solidFill>
                <a:latin typeface="Georgia"/>
                <a:cs typeface="Georgia"/>
              </a:rPr>
              <a:t>S</a:t>
            </a:r>
            <a:r>
              <a:rPr sz="2800" cap="small" spc="75" dirty="0">
                <a:solidFill>
                  <a:srgbClr val="5B0DAA"/>
                </a:solidFill>
                <a:latin typeface="Georgia"/>
                <a:cs typeface="Georgia"/>
              </a:rPr>
              <a:t>e</a:t>
            </a:r>
            <a:r>
              <a:rPr sz="2800" cap="small" spc="15" dirty="0">
                <a:solidFill>
                  <a:srgbClr val="5B0DAA"/>
                </a:solidFill>
                <a:latin typeface="Georgia"/>
                <a:cs typeface="Georgia"/>
              </a:rPr>
              <a:t>a</a:t>
            </a:r>
            <a:r>
              <a:rPr sz="2800" cap="small" spc="-25" dirty="0">
                <a:solidFill>
                  <a:srgbClr val="5B0DAA"/>
                </a:solidFill>
                <a:latin typeface="Georgia"/>
                <a:cs typeface="Georgia"/>
              </a:rPr>
              <a:t>r</a:t>
            </a:r>
            <a:r>
              <a:rPr sz="2800" cap="small" spc="280" dirty="0">
                <a:solidFill>
                  <a:srgbClr val="5B0DAA"/>
                </a:solidFill>
                <a:latin typeface="Georgia"/>
                <a:cs typeface="Georgia"/>
              </a:rPr>
              <a:t>c</a:t>
            </a:r>
            <a:r>
              <a:rPr sz="2800" cap="small" spc="-145" dirty="0">
                <a:solidFill>
                  <a:srgbClr val="5B0DAA"/>
                </a:solidFill>
                <a:latin typeface="Georgia"/>
                <a:cs typeface="Georgia"/>
              </a:rPr>
              <a:t>h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3124200"/>
            <a:ext cx="2667000" cy="946413"/>
          </a:xfrm>
          <a:prstGeom prst="rect">
            <a:avLst/>
          </a:prstGeom>
          <a:solidFill>
            <a:srgbClr val="DBF5F8"/>
          </a:solidFill>
          <a:ln w="24383">
            <a:solidFill>
              <a:srgbClr val="085091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44145" marR="135890" indent="6350" algn="ctr">
              <a:lnSpc>
                <a:spcPct val="100000"/>
              </a:lnSpc>
              <a:spcBef>
                <a:spcPts val="180"/>
              </a:spcBef>
            </a:pPr>
            <a:r>
              <a:rPr sz="2000" spc="-25" dirty="0">
                <a:solidFill>
                  <a:srgbClr val="0000FF"/>
                </a:solidFill>
                <a:latin typeface="Constantia"/>
                <a:cs typeface="Constantia"/>
              </a:rPr>
              <a:t>Once</a:t>
            </a:r>
            <a:r>
              <a:rPr sz="2000" spc="-3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onstantia"/>
                <a:cs typeface="Constantia"/>
              </a:rPr>
              <a:t>Expanded,</a:t>
            </a:r>
            <a:r>
              <a:rPr sz="2000" spc="5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onstantia"/>
                <a:cs typeface="Constantia"/>
              </a:rPr>
              <a:t>the </a:t>
            </a:r>
            <a:r>
              <a:rPr sz="2000" spc="-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onstantia"/>
                <a:cs typeface="Constantia"/>
              </a:rPr>
              <a:t>node</a:t>
            </a:r>
            <a:r>
              <a:rPr sz="2000" spc="-4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nstantia"/>
                <a:cs typeface="Constantia"/>
              </a:rPr>
              <a:t>is</a:t>
            </a:r>
            <a:r>
              <a:rPr sz="2000" spc="-9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20" dirty="0">
                <a:solidFill>
                  <a:srgbClr val="0000FF"/>
                </a:solidFill>
                <a:latin typeface="Constantia"/>
                <a:cs typeface="Constantia"/>
              </a:rPr>
              <a:t>removed</a:t>
            </a:r>
            <a:r>
              <a:rPr sz="2000" spc="-3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15" dirty="0">
                <a:solidFill>
                  <a:srgbClr val="0000FF"/>
                </a:solidFill>
                <a:latin typeface="Constantia"/>
                <a:cs typeface="Constantia"/>
              </a:rPr>
              <a:t>from </a:t>
            </a:r>
            <a:r>
              <a:rPr sz="2000" spc="-49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0000FF"/>
                </a:solidFill>
                <a:latin typeface="Constantia"/>
                <a:cs typeface="Constantia"/>
              </a:rPr>
              <a:t>memory </a:t>
            </a:r>
            <a:r>
              <a:rPr sz="2000" spc="-10" dirty="0">
                <a:solidFill>
                  <a:srgbClr val="0000FF"/>
                </a:solidFill>
                <a:latin typeface="Constantia"/>
                <a:cs typeface="Constantia"/>
              </a:rPr>
              <a:t>&amp; Frontier </a:t>
            </a:r>
            <a:endParaRPr sz="2000" dirty="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4572000"/>
            <a:ext cx="2286000" cy="1295400"/>
          </a:xfrm>
          <a:prstGeom prst="rect">
            <a:avLst/>
          </a:prstGeom>
          <a:solidFill>
            <a:srgbClr val="DBF5F8"/>
          </a:solidFill>
          <a:ln w="24384">
            <a:solidFill>
              <a:srgbClr val="0850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2000" spc="-10" dirty="0">
                <a:solidFill>
                  <a:srgbClr val="0000FF"/>
                </a:solidFill>
                <a:latin typeface="Constantia"/>
                <a:cs typeface="Constantia"/>
              </a:rPr>
              <a:t>Implemented</a:t>
            </a:r>
            <a:endParaRPr sz="2000">
              <a:latin typeface="Constantia"/>
              <a:cs typeface="Constantia"/>
            </a:endParaRPr>
          </a:p>
          <a:p>
            <a:pPr marL="1270" algn="ctr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nstantia"/>
                <a:cs typeface="Constantia"/>
              </a:rPr>
              <a:t>using</a:t>
            </a:r>
            <a:r>
              <a:rPr sz="2000" spc="-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b="1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LIFO</a:t>
            </a:r>
            <a:r>
              <a:rPr sz="2000" b="1" spc="-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onstantia"/>
                <a:cs typeface="Constantia"/>
              </a:rPr>
              <a:t>queue</a:t>
            </a:r>
            <a:endParaRPr sz="2000">
              <a:latin typeface="Constantia"/>
              <a:cs typeface="Constant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8808" y="292608"/>
            <a:ext cx="558165" cy="405765"/>
            <a:chOff x="368808" y="292608"/>
            <a:chExt cx="558165" cy="405765"/>
          </a:xfrm>
        </p:grpSpPr>
        <p:sp>
          <p:nvSpPr>
            <p:cNvPr id="10" name="object 10"/>
            <p:cNvSpPr/>
            <p:nvPr/>
          </p:nvSpPr>
          <p:spPr>
            <a:xfrm>
              <a:off x="381000" y="304800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203746" y="145541"/>
                  </a:lnTo>
                  <a:lnTo>
                    <a:pt x="0" y="145541"/>
                  </a:lnTo>
                  <a:lnTo>
                    <a:pt x="164833" y="235458"/>
                  </a:lnTo>
                  <a:lnTo>
                    <a:pt x="101866" y="381000"/>
                  </a:lnTo>
                  <a:lnTo>
                    <a:pt x="266700" y="291084"/>
                  </a:lnTo>
                  <a:lnTo>
                    <a:pt x="431533" y="381000"/>
                  </a:lnTo>
                  <a:lnTo>
                    <a:pt x="368566" y="235458"/>
                  </a:lnTo>
                  <a:lnTo>
                    <a:pt x="533400" y="145541"/>
                  </a:lnTo>
                  <a:lnTo>
                    <a:pt x="329653" y="145541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1000" y="304800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0" y="145541"/>
                  </a:moveTo>
                  <a:lnTo>
                    <a:pt x="203746" y="145541"/>
                  </a:lnTo>
                  <a:lnTo>
                    <a:pt x="266700" y="0"/>
                  </a:lnTo>
                  <a:lnTo>
                    <a:pt x="329653" y="145541"/>
                  </a:lnTo>
                  <a:lnTo>
                    <a:pt x="533400" y="145541"/>
                  </a:lnTo>
                  <a:lnTo>
                    <a:pt x="368566" y="235458"/>
                  </a:lnTo>
                  <a:lnTo>
                    <a:pt x="431533" y="381000"/>
                  </a:lnTo>
                  <a:lnTo>
                    <a:pt x="266700" y="291084"/>
                  </a:lnTo>
                  <a:lnTo>
                    <a:pt x="101866" y="381000"/>
                  </a:lnTo>
                  <a:lnTo>
                    <a:pt x="164833" y="235458"/>
                  </a:lnTo>
                  <a:lnTo>
                    <a:pt x="0" y="145541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3647" y="752854"/>
            <a:ext cx="7169150" cy="5995670"/>
            <a:chOff x="993647" y="752854"/>
            <a:chExt cx="7169150" cy="5995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2791" y="761998"/>
              <a:ext cx="7150608" cy="59771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8219" y="757426"/>
              <a:ext cx="7160259" cy="5986780"/>
            </a:xfrm>
            <a:custGeom>
              <a:avLst/>
              <a:gdLst/>
              <a:ahLst/>
              <a:cxnLst/>
              <a:rect l="l" t="t" r="r" b="b"/>
              <a:pathLst>
                <a:path w="7160259" h="5986780">
                  <a:moveTo>
                    <a:pt x="0" y="5986272"/>
                  </a:moveTo>
                  <a:lnTo>
                    <a:pt x="7159752" y="5986272"/>
                  </a:lnTo>
                  <a:lnTo>
                    <a:pt x="7159752" y="0"/>
                  </a:lnTo>
                  <a:lnTo>
                    <a:pt x="0" y="0"/>
                  </a:lnTo>
                  <a:lnTo>
                    <a:pt x="0" y="59862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9657" y="120472"/>
            <a:ext cx="403987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15" dirty="0">
                <a:solidFill>
                  <a:srgbClr val="0000FF"/>
                </a:solidFill>
              </a:rPr>
              <a:t>DEPTH-FIRST</a:t>
            </a:r>
            <a:r>
              <a:rPr sz="3800" spc="15" dirty="0">
                <a:solidFill>
                  <a:srgbClr val="0000FF"/>
                </a:solidFill>
              </a:rPr>
              <a:t> </a:t>
            </a:r>
            <a:r>
              <a:rPr sz="3800" spc="-15" dirty="0">
                <a:solidFill>
                  <a:srgbClr val="0000FF"/>
                </a:solidFill>
              </a:rPr>
              <a:t>Search</a:t>
            </a:r>
            <a:endParaRPr sz="3800"/>
          </a:p>
        </p:txBody>
      </p:sp>
      <p:grpSp>
        <p:nvGrpSpPr>
          <p:cNvPr id="6" name="object 6"/>
          <p:cNvGrpSpPr/>
          <p:nvPr/>
        </p:nvGrpSpPr>
        <p:grpSpPr>
          <a:xfrm>
            <a:off x="368808" y="292608"/>
            <a:ext cx="558165" cy="405765"/>
            <a:chOff x="368808" y="292608"/>
            <a:chExt cx="558165" cy="405765"/>
          </a:xfrm>
        </p:grpSpPr>
        <p:sp>
          <p:nvSpPr>
            <p:cNvPr id="7" name="object 7"/>
            <p:cNvSpPr/>
            <p:nvPr/>
          </p:nvSpPr>
          <p:spPr>
            <a:xfrm>
              <a:off x="381000" y="304800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203746" y="145541"/>
                  </a:lnTo>
                  <a:lnTo>
                    <a:pt x="0" y="145541"/>
                  </a:lnTo>
                  <a:lnTo>
                    <a:pt x="164833" y="235458"/>
                  </a:lnTo>
                  <a:lnTo>
                    <a:pt x="101866" y="381000"/>
                  </a:lnTo>
                  <a:lnTo>
                    <a:pt x="266700" y="291084"/>
                  </a:lnTo>
                  <a:lnTo>
                    <a:pt x="431533" y="381000"/>
                  </a:lnTo>
                  <a:lnTo>
                    <a:pt x="368566" y="235458"/>
                  </a:lnTo>
                  <a:lnTo>
                    <a:pt x="533400" y="145541"/>
                  </a:lnTo>
                  <a:lnTo>
                    <a:pt x="329653" y="145541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1000" y="304800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0" y="145541"/>
                  </a:moveTo>
                  <a:lnTo>
                    <a:pt x="203746" y="145541"/>
                  </a:lnTo>
                  <a:lnTo>
                    <a:pt x="266700" y="0"/>
                  </a:lnTo>
                  <a:lnTo>
                    <a:pt x="329653" y="145541"/>
                  </a:lnTo>
                  <a:lnTo>
                    <a:pt x="533400" y="145541"/>
                  </a:lnTo>
                  <a:lnTo>
                    <a:pt x="368566" y="235458"/>
                  </a:lnTo>
                  <a:lnTo>
                    <a:pt x="431533" y="381000"/>
                  </a:lnTo>
                  <a:lnTo>
                    <a:pt x="266700" y="291084"/>
                  </a:lnTo>
                  <a:lnTo>
                    <a:pt x="101866" y="381000"/>
                  </a:lnTo>
                  <a:lnTo>
                    <a:pt x="164833" y="235458"/>
                  </a:lnTo>
                  <a:lnTo>
                    <a:pt x="0" y="145541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161" y="1191260"/>
            <a:ext cx="8924925" cy="6047740"/>
            <a:chOff x="149161" y="758760"/>
            <a:chExt cx="8924925" cy="6047740"/>
          </a:xfrm>
        </p:grpSpPr>
        <p:sp>
          <p:nvSpPr>
            <p:cNvPr id="3" name="object 3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53923" y="763522"/>
              <a:ext cx="8915400" cy="6038215"/>
            </a:xfrm>
            <a:custGeom>
              <a:avLst/>
              <a:gdLst/>
              <a:ahLst/>
              <a:cxnLst/>
              <a:rect l="l" t="t" r="r" b="b"/>
              <a:pathLst>
                <a:path w="8915400" h="6038215">
                  <a:moveTo>
                    <a:pt x="8915400" y="0"/>
                  </a:moveTo>
                  <a:lnTo>
                    <a:pt x="0" y="0"/>
                  </a:lnTo>
                  <a:lnTo>
                    <a:pt x="0" y="6038088"/>
                  </a:lnTo>
                  <a:lnTo>
                    <a:pt x="8915400" y="6038088"/>
                  </a:lnTo>
                  <a:lnTo>
                    <a:pt x="8915400" y="0"/>
                  </a:lnTo>
                  <a:close/>
                </a:path>
              </a:pathLst>
            </a:custGeom>
            <a:blipFill>
              <a:blip r:embed="rId2"/>
              <a:stretch>
                <a:fillRect l="-1914" r="-615"/>
              </a:stretch>
            </a:blipFill>
          </p:spPr>
          <p:txBody>
            <a:bodyPr/>
            <a:lstStyle/>
            <a:p>
              <a:r>
                <a:rPr lang="en-IN">
                  <a:noFill/>
                </a:rPr>
                <a:t> s</a:t>
              </a:r>
            </a:p>
          </p:txBody>
        </p:sp>
        <p:sp>
          <p:nvSpPr>
            <p:cNvPr id="4" name="object 4"/>
            <p:cNvSpPr/>
            <p:nvPr/>
          </p:nvSpPr>
          <p:spPr>
            <a:xfrm>
              <a:off x="153923" y="763522"/>
              <a:ext cx="8915400" cy="6038215"/>
            </a:xfrm>
            <a:custGeom>
              <a:avLst/>
              <a:gdLst/>
              <a:ahLst/>
              <a:cxnLst/>
              <a:rect l="l" t="t" r="r" b="b"/>
              <a:pathLst>
                <a:path w="8915400" h="6038215">
                  <a:moveTo>
                    <a:pt x="0" y="6038088"/>
                  </a:moveTo>
                  <a:lnTo>
                    <a:pt x="8915400" y="6038088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60380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86BCE13-F0A2-72EE-D109-17ED2A7D9C85}"/>
              </a:ext>
            </a:extLst>
          </p:cNvPr>
          <p:cNvSpPr txBox="1"/>
          <p:nvPr/>
        </p:nvSpPr>
        <p:spPr>
          <a:xfrm>
            <a:off x="76200" y="228600"/>
            <a:ext cx="6172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0">
              <a:lnSpc>
                <a:spcPct val="100000"/>
              </a:lnSpc>
            </a:pPr>
            <a:r>
              <a:rPr lang="en-IN" sz="2800" b="1" spc="25" dirty="0">
                <a:solidFill>
                  <a:srgbClr val="C00000"/>
                </a:solidFill>
                <a:latin typeface="Arial"/>
                <a:cs typeface="Arial"/>
              </a:rPr>
              <a:t>Depth-First </a:t>
            </a:r>
            <a:r>
              <a:rPr lang="en-IN" sz="2800" b="1" spc="55" dirty="0">
                <a:solidFill>
                  <a:srgbClr val="C00000"/>
                </a:solidFill>
                <a:latin typeface="Arial"/>
                <a:cs typeface="Arial"/>
              </a:rPr>
              <a:t>Search (DFS)</a:t>
            </a:r>
            <a:endParaRPr lang="en-I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6824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7">
            <a:extLst>
              <a:ext uri="{FF2B5EF4-FFF2-40B4-BE49-F238E27FC236}">
                <a16:creationId xmlns:a16="http://schemas.microsoft.com/office/drawing/2014/main" id="{6D220169-54B9-3F0C-1CCB-E971547135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8760" y="120472"/>
            <a:ext cx="466153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15" dirty="0"/>
              <a:t>UNIFORM-COST</a:t>
            </a:r>
            <a:r>
              <a:rPr sz="3800" spc="15" dirty="0"/>
              <a:t> </a:t>
            </a:r>
            <a:r>
              <a:rPr sz="3800" spc="-15" dirty="0"/>
              <a:t>Search</a:t>
            </a:r>
            <a:endParaRPr sz="3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E2362-4B51-4C9C-30A7-9C23068B46C8}"/>
              </a:ext>
            </a:extLst>
          </p:cNvPr>
          <p:cNvSpPr txBox="1"/>
          <p:nvPr/>
        </p:nvSpPr>
        <p:spPr>
          <a:xfrm>
            <a:off x="395536" y="980728"/>
            <a:ext cx="84969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325" algn="just">
              <a:lnSpc>
                <a:spcPct val="100000"/>
              </a:lnSpc>
              <a:spcBef>
                <a:spcPts val="765"/>
              </a:spcBef>
              <a:buClr>
                <a:srgbClr val="0AD0D9"/>
              </a:buClr>
              <a:buSzPct val="95000"/>
              <a:tabLst>
                <a:tab pos="335280" algn="l"/>
                <a:tab pos="335915" algn="l"/>
              </a:tabLst>
            </a:pPr>
            <a:r>
              <a:rPr lang="en-US" sz="1800" spc="-15" dirty="0">
                <a:latin typeface="Constantia"/>
                <a:cs typeface="Constantia"/>
              </a:rPr>
              <a:t>Uniform-cost</a:t>
            </a:r>
            <a:r>
              <a:rPr lang="en-US" sz="1800" spc="-25" dirty="0">
                <a:latin typeface="Constantia"/>
                <a:cs typeface="Constantia"/>
              </a:rPr>
              <a:t> </a:t>
            </a:r>
            <a:r>
              <a:rPr lang="en-US" sz="1800" spc="-15" dirty="0">
                <a:latin typeface="Constantia"/>
                <a:cs typeface="Constantia"/>
              </a:rPr>
              <a:t>search </a:t>
            </a:r>
            <a:r>
              <a:rPr lang="en-US" sz="1800" spc="-10" dirty="0">
                <a:latin typeface="Constantia"/>
                <a:cs typeface="Constantia"/>
              </a:rPr>
              <a:t>expands</a:t>
            </a:r>
            <a:r>
              <a:rPr lang="en-US" sz="1800" spc="10" dirty="0">
                <a:latin typeface="Constantia"/>
                <a:cs typeface="Constantia"/>
              </a:rPr>
              <a:t> </a:t>
            </a:r>
            <a:r>
              <a:rPr lang="en-US" sz="1800" spc="-10" dirty="0">
                <a:latin typeface="Constantia"/>
                <a:cs typeface="Constantia"/>
              </a:rPr>
              <a:t>the</a:t>
            </a:r>
            <a:r>
              <a:rPr lang="en-US" sz="1800" spc="-40" dirty="0">
                <a:latin typeface="Constantia"/>
                <a:cs typeface="Constantia"/>
              </a:rPr>
              <a:t> </a:t>
            </a:r>
            <a:r>
              <a:rPr lang="en-US" sz="1800" spc="-10" dirty="0">
                <a:latin typeface="Constantia"/>
                <a:cs typeface="Constantia"/>
              </a:rPr>
              <a:t>node </a:t>
            </a:r>
            <a:r>
              <a:rPr lang="en-US" sz="1800" spc="-40" dirty="0">
                <a:latin typeface="Constantia"/>
                <a:cs typeface="Constantia"/>
              </a:rPr>
              <a:t>‘n’</a:t>
            </a:r>
            <a:r>
              <a:rPr lang="en-US" sz="1800" spc="-35" dirty="0">
                <a:latin typeface="Constantia"/>
                <a:cs typeface="Constantia"/>
              </a:rPr>
              <a:t> </a:t>
            </a:r>
            <a:r>
              <a:rPr lang="en-US" sz="1800" spc="-5" dirty="0">
                <a:latin typeface="Constantia"/>
                <a:cs typeface="Constantia"/>
              </a:rPr>
              <a:t>with</a:t>
            </a:r>
            <a:r>
              <a:rPr lang="en-US" sz="1800" spc="-45" dirty="0">
                <a:latin typeface="Constantia"/>
                <a:cs typeface="Constantia"/>
              </a:rPr>
              <a:t> </a:t>
            </a:r>
            <a:r>
              <a:rPr lang="en-US" sz="1800" spc="-10" dirty="0">
                <a:latin typeface="Constantia"/>
                <a:cs typeface="Constantia"/>
              </a:rPr>
              <a:t>the</a:t>
            </a:r>
            <a:r>
              <a:rPr lang="en-US" sz="1800" spc="-20" dirty="0">
                <a:latin typeface="Constantia"/>
                <a:cs typeface="Constantia"/>
              </a:rPr>
              <a:t> </a:t>
            </a:r>
            <a:r>
              <a:rPr lang="en-US" sz="1800" spc="-25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lowest</a:t>
            </a:r>
            <a:r>
              <a:rPr lang="en-US" sz="1800" spc="-50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lang="en-US" sz="1800" spc="-10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path</a:t>
            </a:r>
            <a:r>
              <a:rPr lang="en-US" sz="1800" spc="-40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lang="en-US" sz="1800" spc="-20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cost</a:t>
            </a:r>
            <a:r>
              <a:rPr lang="en-US" sz="1800" spc="-70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lang="en-US" sz="1800" spc="-10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g(n) </a:t>
            </a:r>
            <a:r>
              <a:rPr lang="en-US" sz="1800" spc="-10" dirty="0">
                <a:latin typeface="Constantia"/>
                <a:cs typeface="Constantia"/>
              </a:rPr>
              <a:t>instead</a:t>
            </a:r>
            <a:r>
              <a:rPr lang="en-US" sz="1800" spc="-60" dirty="0">
                <a:latin typeface="Constantia"/>
                <a:cs typeface="Constantia"/>
              </a:rPr>
              <a:t> </a:t>
            </a:r>
            <a:r>
              <a:rPr lang="en-US" sz="1800" spc="-5" dirty="0">
                <a:latin typeface="Constantia"/>
                <a:cs typeface="Constantia"/>
              </a:rPr>
              <a:t>of</a:t>
            </a:r>
            <a:r>
              <a:rPr lang="en-US" sz="1800" spc="35" dirty="0">
                <a:latin typeface="Constantia"/>
                <a:cs typeface="Constantia"/>
              </a:rPr>
              <a:t> </a:t>
            </a:r>
            <a:r>
              <a:rPr lang="en-US" sz="1800" spc="-10" dirty="0">
                <a:uFill>
                  <a:solidFill>
                    <a:srgbClr val="003300"/>
                  </a:solidFill>
                </a:uFill>
                <a:latin typeface="Constantia"/>
                <a:cs typeface="Constantia"/>
              </a:rPr>
              <a:t>the</a:t>
            </a:r>
            <a:r>
              <a:rPr lang="en-US" sz="1800" spc="-75" dirty="0">
                <a:uFill>
                  <a:solidFill>
                    <a:srgbClr val="003300"/>
                  </a:solidFill>
                </a:uFill>
                <a:latin typeface="Constantia"/>
                <a:cs typeface="Constantia"/>
              </a:rPr>
              <a:t> </a:t>
            </a:r>
            <a:r>
              <a:rPr lang="en-US" sz="1800" spc="-15" dirty="0">
                <a:uFill>
                  <a:solidFill>
                    <a:srgbClr val="003300"/>
                  </a:solidFill>
                </a:uFill>
                <a:latin typeface="Constantia"/>
                <a:cs typeface="Constantia"/>
              </a:rPr>
              <a:t>shallowest</a:t>
            </a:r>
            <a:r>
              <a:rPr lang="en-US" sz="1800" spc="-45" dirty="0">
                <a:uFill>
                  <a:solidFill>
                    <a:srgbClr val="003300"/>
                  </a:solidFill>
                </a:uFill>
                <a:latin typeface="Constantia"/>
                <a:cs typeface="Constantia"/>
              </a:rPr>
              <a:t> </a:t>
            </a:r>
            <a:r>
              <a:rPr lang="en-US" sz="1800" spc="-10" dirty="0">
                <a:uFill>
                  <a:solidFill>
                    <a:srgbClr val="003300"/>
                  </a:solidFill>
                </a:uFill>
                <a:latin typeface="Constantia"/>
                <a:cs typeface="Constantia"/>
              </a:rPr>
              <a:t>node like BFS. </a:t>
            </a:r>
            <a:r>
              <a:rPr lang="en-US" spc="-10" dirty="0">
                <a:uFill>
                  <a:solidFill>
                    <a:srgbClr val="003300"/>
                  </a:solidFill>
                </a:uFill>
                <a:latin typeface="Constantia"/>
                <a:cs typeface="Constantia"/>
              </a:rPr>
              <a:t>Costs of the actions or links are given. </a:t>
            </a:r>
            <a:r>
              <a:rPr lang="en-US" sz="1800" spc="-10" dirty="0">
                <a:uFill>
                  <a:solidFill>
                    <a:srgbClr val="003300"/>
                  </a:solidFill>
                </a:uFill>
                <a:latin typeface="Constantia"/>
                <a:cs typeface="Constantia"/>
              </a:rPr>
              <a:t>When path cost is same then it becomes BFS. It is implemented using priority queue where priority is given having lowest cost. This is also called Dijkstra’s algorithm.</a:t>
            </a:r>
            <a:endParaRPr lang="en-US" sz="1800" dirty="0">
              <a:latin typeface="Constantia"/>
              <a:cs typeface="Constanti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858260-DD5B-EC63-E56C-3A9A5B3686F2}"/>
              </a:ext>
            </a:extLst>
          </p:cNvPr>
          <p:cNvSpPr txBox="1"/>
          <p:nvPr/>
        </p:nvSpPr>
        <p:spPr>
          <a:xfrm>
            <a:off x="251520" y="2427853"/>
            <a:ext cx="86409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1800" spc="-5" dirty="0">
                <a:latin typeface="Constantia"/>
                <a:cs typeface="Constantia"/>
              </a:rPr>
              <a:t>1. Create a variable </a:t>
            </a:r>
            <a:r>
              <a:rPr lang="en-US" sz="1800" spc="-5" dirty="0" err="1">
                <a:latin typeface="Constantia"/>
                <a:cs typeface="Constantia"/>
              </a:rPr>
              <a:t>Node_list</a:t>
            </a:r>
            <a:r>
              <a:rPr lang="en-US" sz="1800" spc="-5" dirty="0">
                <a:latin typeface="Constantia"/>
                <a:cs typeface="Constantia"/>
              </a:rPr>
              <a:t> and add the root node to </a:t>
            </a:r>
            <a:r>
              <a:rPr lang="en-US" sz="1800" spc="-5" dirty="0" err="1">
                <a:latin typeface="Constantia"/>
                <a:cs typeface="Constantia"/>
              </a:rPr>
              <a:t>Node_list</a:t>
            </a:r>
            <a:r>
              <a:rPr lang="en-US" sz="1800" spc="-5" dirty="0">
                <a:latin typeface="Constantia"/>
                <a:cs typeface="Constantia"/>
              </a:rPr>
              <a:t>.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1800" spc="-5" dirty="0">
                <a:latin typeface="Constantia"/>
                <a:cs typeface="Constantia"/>
              </a:rPr>
              <a:t>2. If the initial state is goal state, quite and return success.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1800" spc="-5" dirty="0">
                <a:latin typeface="Constantia"/>
                <a:cs typeface="Constantia"/>
              </a:rPr>
              <a:t>3. Until goal state is found or </a:t>
            </a:r>
            <a:r>
              <a:rPr lang="en-US" sz="1800" spc="-5" dirty="0" err="1">
                <a:latin typeface="Constantia"/>
                <a:cs typeface="Constantia"/>
              </a:rPr>
              <a:t>Node_list</a:t>
            </a:r>
            <a:r>
              <a:rPr lang="en-US" sz="1800" spc="-5" dirty="0">
                <a:latin typeface="Constantia"/>
                <a:cs typeface="Constantia"/>
              </a:rPr>
              <a:t> empty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1800" spc="-5" dirty="0">
                <a:latin typeface="Constantia"/>
                <a:cs typeface="Constantia"/>
              </a:rPr>
              <a:t>			</a:t>
            </a:r>
            <a:r>
              <a:rPr lang="en-US" sz="1800" spc="-5" dirty="0" err="1">
                <a:latin typeface="Constantia"/>
                <a:cs typeface="Constantia"/>
              </a:rPr>
              <a:t>i</a:t>
            </a:r>
            <a:r>
              <a:rPr lang="en-US" sz="1800" spc="-5" dirty="0">
                <a:latin typeface="Constantia"/>
                <a:cs typeface="Constantia"/>
              </a:rPr>
              <a:t>. Remove the element from </a:t>
            </a:r>
            <a:r>
              <a:rPr lang="en-US" sz="1800" spc="-5" dirty="0" err="1">
                <a:latin typeface="Constantia"/>
                <a:cs typeface="Constantia"/>
              </a:rPr>
              <a:t>Node_list</a:t>
            </a:r>
            <a:r>
              <a:rPr lang="en-US" sz="1800" spc="-5" dirty="0">
                <a:latin typeface="Constantia"/>
                <a:cs typeface="Constantia"/>
              </a:rPr>
              <a:t> and call it E</a:t>
            </a:r>
            <a:r>
              <a:rPr lang="en-US" sz="1800" spc="5" dirty="0">
                <a:latin typeface="Constantia"/>
                <a:cs typeface="Constantia"/>
              </a:rPr>
              <a:t>.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1800" spc="5" dirty="0">
                <a:latin typeface="Constantia"/>
                <a:cs typeface="Constantia"/>
              </a:rPr>
              <a:t>			ii. For every rule which can be applied to E, generate a new state having 				lowest cost.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1800" spc="5" dirty="0">
                <a:latin typeface="Constantia"/>
                <a:cs typeface="Constantia"/>
              </a:rPr>
              <a:t>			iii. If new state is goal state return and quit.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1800" spc="5" dirty="0">
                <a:latin typeface="Constantia"/>
                <a:cs typeface="Constantia"/>
              </a:rPr>
              <a:t>			iv. Else, add the new state to end of </a:t>
            </a:r>
            <a:r>
              <a:rPr lang="en-US" sz="1800" spc="5" dirty="0" err="1">
                <a:latin typeface="Constantia"/>
                <a:cs typeface="Constantia"/>
              </a:rPr>
              <a:t>Node_list</a:t>
            </a:r>
            <a:r>
              <a:rPr lang="en-US" sz="1800" spc="5" dirty="0">
                <a:latin typeface="Constantia"/>
                <a:cs typeface="Constantia"/>
              </a:rPr>
              <a:t>.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1800" spc="5" dirty="0">
                <a:latin typeface="Constantia"/>
                <a:cs typeface="Constantia"/>
              </a:rPr>
              <a:t> 4. If </a:t>
            </a:r>
            <a:r>
              <a:rPr lang="en-US" sz="1800" spc="5" dirty="0" err="1">
                <a:latin typeface="Constantia"/>
                <a:cs typeface="Constantia"/>
              </a:rPr>
              <a:t>Node_list</a:t>
            </a:r>
            <a:r>
              <a:rPr lang="en-US" sz="1800" spc="5" dirty="0">
                <a:latin typeface="Constantia"/>
                <a:cs typeface="Constantia"/>
              </a:rPr>
              <a:t> is empty and the goal isn’t found, then failure   	</a:t>
            </a:r>
          </a:p>
        </p:txBody>
      </p:sp>
    </p:spTree>
    <p:extLst>
      <p:ext uri="{BB962C8B-B14F-4D97-AF65-F5344CB8AC3E}">
        <p14:creationId xmlns:p14="http://schemas.microsoft.com/office/powerpoint/2010/main" val="2499871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161" y="758760"/>
            <a:ext cx="8924925" cy="6047740"/>
            <a:chOff x="149161" y="758760"/>
            <a:chExt cx="8924925" cy="6047740"/>
          </a:xfrm>
        </p:grpSpPr>
        <p:sp>
          <p:nvSpPr>
            <p:cNvPr id="3" name="object 3"/>
            <p:cNvSpPr/>
            <p:nvPr/>
          </p:nvSpPr>
          <p:spPr>
            <a:xfrm>
              <a:off x="153923" y="763522"/>
              <a:ext cx="8915400" cy="6038215"/>
            </a:xfrm>
            <a:custGeom>
              <a:avLst/>
              <a:gdLst/>
              <a:ahLst/>
              <a:cxnLst/>
              <a:rect l="l" t="t" r="r" b="b"/>
              <a:pathLst>
                <a:path w="8915400" h="6038215">
                  <a:moveTo>
                    <a:pt x="8915400" y="0"/>
                  </a:moveTo>
                  <a:lnTo>
                    <a:pt x="0" y="0"/>
                  </a:lnTo>
                  <a:lnTo>
                    <a:pt x="0" y="6038088"/>
                  </a:lnTo>
                  <a:lnTo>
                    <a:pt x="8915400" y="6038088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923" y="763522"/>
              <a:ext cx="8915400" cy="6038215"/>
            </a:xfrm>
            <a:custGeom>
              <a:avLst/>
              <a:gdLst/>
              <a:ahLst/>
              <a:cxnLst/>
              <a:rect l="l" t="t" r="r" b="b"/>
              <a:pathLst>
                <a:path w="8915400" h="6038215">
                  <a:moveTo>
                    <a:pt x="0" y="6038088"/>
                  </a:moveTo>
                  <a:lnTo>
                    <a:pt x="8915400" y="6038088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60380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31140" y="897167"/>
            <a:ext cx="8742680" cy="1442703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652780" lvl="1" indent="-247650">
              <a:lnSpc>
                <a:spcPct val="100000"/>
              </a:lnSpc>
              <a:spcBef>
                <a:spcPts val="49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3415" algn="l"/>
              </a:tabLst>
            </a:pPr>
            <a:r>
              <a:rPr sz="2000" b="1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Frontier</a:t>
            </a:r>
            <a:r>
              <a:rPr sz="2000" b="1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–Is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</a:t>
            </a:r>
            <a:r>
              <a:rPr sz="2000" spc="-45" dirty="0">
                <a:solidFill>
                  <a:srgbClr val="007937"/>
                </a:solidFill>
                <a:latin typeface="Constantia"/>
                <a:cs typeface="Constantia"/>
              </a:rPr>
              <a:t> </a:t>
            </a:r>
            <a:r>
              <a:rPr sz="2000" b="1" u="sng" spc="-5" dirty="0">
                <a:solidFill>
                  <a:srgbClr val="007937"/>
                </a:solidFill>
                <a:uFill>
                  <a:solidFill>
                    <a:srgbClr val="007937"/>
                  </a:solidFill>
                </a:uFill>
                <a:latin typeface="Constantia"/>
                <a:cs typeface="Constantia"/>
              </a:rPr>
              <a:t>priority</a:t>
            </a:r>
            <a:r>
              <a:rPr sz="2000" b="1" u="sng" spc="-110" dirty="0">
                <a:solidFill>
                  <a:srgbClr val="007937"/>
                </a:solidFill>
                <a:uFill>
                  <a:solidFill>
                    <a:srgbClr val="007937"/>
                  </a:solidFill>
                </a:uFill>
                <a:latin typeface="Constantia"/>
                <a:cs typeface="Constantia"/>
              </a:rPr>
              <a:t> </a:t>
            </a:r>
            <a:r>
              <a:rPr sz="2000" b="1" u="sng" spc="-10" dirty="0">
                <a:solidFill>
                  <a:srgbClr val="007937"/>
                </a:solidFill>
                <a:uFill>
                  <a:solidFill>
                    <a:srgbClr val="007937"/>
                  </a:solidFill>
                </a:uFill>
                <a:latin typeface="Constantia"/>
                <a:cs typeface="Constantia"/>
              </a:rPr>
              <a:t>queue</a:t>
            </a:r>
            <a:r>
              <a:rPr sz="2000" b="1" dirty="0">
                <a:solidFill>
                  <a:srgbClr val="007937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ordered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by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007937"/>
                </a:solidFill>
                <a:latin typeface="Constantia"/>
                <a:cs typeface="Constantia"/>
              </a:rPr>
              <a:t>‘</a:t>
            </a:r>
            <a:r>
              <a:rPr sz="2000" b="1" spc="-10" dirty="0">
                <a:solidFill>
                  <a:srgbClr val="007937"/>
                </a:solidFill>
                <a:latin typeface="Constantia"/>
                <a:cs typeface="Constantia"/>
              </a:rPr>
              <a:t>g’</a:t>
            </a:r>
            <a:r>
              <a:rPr sz="2000" b="1" spc="10" dirty="0">
                <a:solidFill>
                  <a:srgbClr val="007937"/>
                </a:solidFill>
                <a:latin typeface="Constantia"/>
                <a:cs typeface="Constantia"/>
              </a:rPr>
              <a:t> </a:t>
            </a:r>
            <a:r>
              <a:rPr sz="2000" b="1" spc="-15" dirty="0">
                <a:solidFill>
                  <a:srgbClr val="007937"/>
                </a:solidFill>
                <a:latin typeface="Constantia"/>
                <a:cs typeface="Constantia"/>
              </a:rPr>
              <a:t>(Path</a:t>
            </a:r>
            <a:r>
              <a:rPr sz="2000" b="1" spc="-25" dirty="0">
                <a:solidFill>
                  <a:srgbClr val="007937"/>
                </a:solidFill>
                <a:latin typeface="Constantia"/>
                <a:cs typeface="Constantia"/>
              </a:rPr>
              <a:t> </a:t>
            </a:r>
            <a:r>
              <a:rPr sz="2000" b="1" spc="-15" dirty="0">
                <a:solidFill>
                  <a:srgbClr val="007937"/>
                </a:solidFill>
                <a:latin typeface="Constantia"/>
                <a:cs typeface="Constantia"/>
              </a:rPr>
              <a:t>cost)</a:t>
            </a:r>
            <a:endParaRPr sz="20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3415" algn="l"/>
              </a:tabLst>
            </a:pPr>
            <a:r>
              <a:rPr sz="2000" b="1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Goal </a:t>
            </a:r>
            <a:r>
              <a:rPr sz="2000" b="1" u="sng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Test</a:t>
            </a:r>
            <a:r>
              <a:rPr sz="2000" b="1" spc="-6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applied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on</a:t>
            </a:r>
            <a:r>
              <a:rPr sz="2000" spc="-45" dirty="0">
                <a:solidFill>
                  <a:srgbClr val="007937"/>
                </a:solidFill>
                <a:latin typeface="Constantia"/>
                <a:cs typeface="Constantia"/>
              </a:rPr>
              <a:t> </a:t>
            </a:r>
            <a:r>
              <a:rPr sz="2000" b="1" u="sng" spc="-10" dirty="0">
                <a:solidFill>
                  <a:srgbClr val="007937"/>
                </a:solidFill>
                <a:uFill>
                  <a:solidFill>
                    <a:srgbClr val="007937"/>
                  </a:solidFill>
                </a:uFill>
                <a:latin typeface="Constantia"/>
                <a:cs typeface="Constantia"/>
              </a:rPr>
              <a:t>node</a:t>
            </a:r>
            <a:r>
              <a:rPr sz="2000" b="1" spc="15" dirty="0">
                <a:solidFill>
                  <a:srgbClr val="007937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when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it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is</a:t>
            </a:r>
            <a:r>
              <a:rPr sz="2000" spc="-8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selected</a:t>
            </a:r>
            <a:r>
              <a:rPr sz="2000" u="sng" spc="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for</a:t>
            </a:r>
            <a:r>
              <a:rPr sz="2000" u="sng" spc="-1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expansion</a:t>
            </a:r>
            <a:r>
              <a:rPr sz="2000" spc="-1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endParaRPr sz="2000" dirty="0">
              <a:latin typeface="Constantia"/>
              <a:cs typeface="Constantia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484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3415" algn="l"/>
              </a:tabLst>
            </a:pPr>
            <a:r>
              <a:rPr sz="2000" spc="-10" dirty="0">
                <a:latin typeface="Constantia"/>
                <a:cs typeface="Constantia"/>
              </a:rPr>
              <a:t>A</a:t>
            </a:r>
            <a:r>
              <a:rPr sz="2000" spc="-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Cost</a:t>
            </a:r>
            <a:r>
              <a:rPr sz="2000" b="1" spc="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b="1" u="sng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Test</a:t>
            </a:r>
            <a:r>
              <a:rPr sz="2000" b="1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(path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cost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calc)</a:t>
            </a:r>
            <a:r>
              <a:rPr sz="2000" spc="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added</a:t>
            </a:r>
            <a:r>
              <a:rPr sz="2000" spc="2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to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check</a:t>
            </a:r>
            <a:r>
              <a:rPr sz="2000" spc="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if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b="1" spc="-15" dirty="0">
                <a:solidFill>
                  <a:srgbClr val="0000FF"/>
                </a:solidFill>
                <a:latin typeface="Constantia"/>
                <a:cs typeface="Constantia"/>
              </a:rPr>
              <a:t>better</a:t>
            </a:r>
            <a:r>
              <a:rPr sz="2000" b="1" spc="-114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b="1" spc="-15" dirty="0">
                <a:solidFill>
                  <a:srgbClr val="0000FF"/>
                </a:solidFill>
                <a:latin typeface="Constantia"/>
                <a:cs typeface="Constantia"/>
              </a:rPr>
              <a:t>path</a:t>
            </a:r>
            <a:r>
              <a:rPr sz="2000" b="1" spc="-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onstantia"/>
                <a:cs typeface="Constantia"/>
              </a:rPr>
              <a:t>is</a:t>
            </a:r>
            <a:r>
              <a:rPr sz="2000" b="1" spc="-4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b="1" spc="-15" dirty="0">
                <a:solidFill>
                  <a:srgbClr val="0000FF"/>
                </a:solidFill>
                <a:latin typeface="Constantia"/>
                <a:cs typeface="Constantia"/>
              </a:rPr>
              <a:t>found</a:t>
            </a:r>
            <a:r>
              <a:rPr sz="2000" b="1" spc="3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to </a:t>
            </a:r>
            <a:r>
              <a:rPr sz="2000" spc="-48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node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currently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in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frontier</a:t>
            </a:r>
            <a:endParaRPr sz="2000" dirty="0">
              <a:latin typeface="Constantia"/>
              <a:cs typeface="Constant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00200" y="3047999"/>
            <a:ext cx="5943600" cy="3657600"/>
            <a:chOff x="1600200" y="3047999"/>
            <a:chExt cx="5943600" cy="3657600"/>
          </a:xfrm>
        </p:grpSpPr>
        <p:sp>
          <p:nvSpPr>
            <p:cNvPr id="8" name="object 8"/>
            <p:cNvSpPr/>
            <p:nvPr/>
          </p:nvSpPr>
          <p:spPr>
            <a:xfrm>
              <a:off x="1600200" y="3047999"/>
              <a:ext cx="5943600" cy="3657600"/>
            </a:xfrm>
            <a:custGeom>
              <a:avLst/>
              <a:gdLst/>
              <a:ahLst/>
              <a:cxnLst/>
              <a:rect l="l" t="t" r="r" b="b"/>
              <a:pathLst>
                <a:path w="5943600" h="3657600">
                  <a:moveTo>
                    <a:pt x="5943600" y="0"/>
                  </a:moveTo>
                  <a:lnTo>
                    <a:pt x="0" y="0"/>
                  </a:lnTo>
                  <a:lnTo>
                    <a:pt x="0" y="3657600"/>
                  </a:lnTo>
                  <a:lnTo>
                    <a:pt x="5943600" y="3657600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DBE7B6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00200" y="3047999"/>
              <a:ext cx="5943600" cy="3657600"/>
            </a:xfrm>
            <a:custGeom>
              <a:avLst/>
              <a:gdLst/>
              <a:ahLst/>
              <a:cxnLst/>
              <a:rect l="l" t="t" r="r" b="b"/>
              <a:pathLst>
                <a:path w="5943600" h="3657600">
                  <a:moveTo>
                    <a:pt x="0" y="3657600"/>
                  </a:moveTo>
                  <a:lnTo>
                    <a:pt x="5943600" y="3657600"/>
                  </a:lnTo>
                  <a:lnTo>
                    <a:pt x="5943600" y="0"/>
                  </a:lnTo>
                  <a:lnTo>
                    <a:pt x="0" y="0"/>
                  </a:lnTo>
                  <a:lnTo>
                    <a:pt x="0" y="36576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8216" y="3176015"/>
              <a:ext cx="5689600" cy="3454400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5792723" y="4259707"/>
            <a:ext cx="357505" cy="542925"/>
          </a:xfrm>
          <a:custGeom>
            <a:avLst/>
            <a:gdLst/>
            <a:ahLst/>
            <a:cxnLst/>
            <a:rect l="l" t="t" r="r" b="b"/>
            <a:pathLst>
              <a:path w="357504" h="542925">
                <a:moveTo>
                  <a:pt x="14477" y="381000"/>
                </a:moveTo>
                <a:lnTo>
                  <a:pt x="6603" y="388239"/>
                </a:lnTo>
                <a:lnTo>
                  <a:pt x="0" y="542417"/>
                </a:lnTo>
                <a:lnTo>
                  <a:pt x="36867" y="523621"/>
                </a:lnTo>
                <a:lnTo>
                  <a:pt x="32003" y="523621"/>
                </a:lnTo>
                <a:lnTo>
                  <a:pt x="3810" y="505460"/>
                </a:lnTo>
                <a:lnTo>
                  <a:pt x="37377" y="453252"/>
                </a:lnTo>
                <a:lnTo>
                  <a:pt x="39750" y="398907"/>
                </a:lnTo>
                <a:lnTo>
                  <a:pt x="40131" y="389636"/>
                </a:lnTo>
                <a:lnTo>
                  <a:pt x="33020" y="381762"/>
                </a:lnTo>
                <a:lnTo>
                  <a:pt x="14477" y="381000"/>
                </a:lnTo>
                <a:close/>
              </a:path>
              <a:path w="357504" h="542925">
                <a:moveTo>
                  <a:pt x="37377" y="453252"/>
                </a:moveTo>
                <a:lnTo>
                  <a:pt x="3810" y="505460"/>
                </a:lnTo>
                <a:lnTo>
                  <a:pt x="32003" y="523621"/>
                </a:lnTo>
                <a:lnTo>
                  <a:pt x="37391" y="515239"/>
                </a:lnTo>
                <a:lnTo>
                  <a:pt x="34671" y="515239"/>
                </a:lnTo>
                <a:lnTo>
                  <a:pt x="10287" y="499618"/>
                </a:lnTo>
                <a:lnTo>
                  <a:pt x="35924" y="486532"/>
                </a:lnTo>
                <a:lnTo>
                  <a:pt x="37377" y="453252"/>
                </a:lnTo>
                <a:close/>
              </a:path>
              <a:path w="357504" h="542925">
                <a:moveTo>
                  <a:pt x="120471" y="444881"/>
                </a:moveTo>
                <a:lnTo>
                  <a:pt x="114046" y="446659"/>
                </a:lnTo>
                <a:lnTo>
                  <a:pt x="65571" y="471400"/>
                </a:lnTo>
                <a:lnTo>
                  <a:pt x="32003" y="523621"/>
                </a:lnTo>
                <a:lnTo>
                  <a:pt x="36867" y="523621"/>
                </a:lnTo>
                <a:lnTo>
                  <a:pt x="129286" y="476504"/>
                </a:lnTo>
                <a:lnTo>
                  <a:pt x="134508" y="472384"/>
                </a:lnTo>
                <a:lnTo>
                  <a:pt x="137636" y="466788"/>
                </a:lnTo>
                <a:lnTo>
                  <a:pt x="138429" y="460430"/>
                </a:lnTo>
                <a:lnTo>
                  <a:pt x="136651" y="454025"/>
                </a:lnTo>
                <a:lnTo>
                  <a:pt x="132512" y="448802"/>
                </a:lnTo>
                <a:lnTo>
                  <a:pt x="126873" y="445674"/>
                </a:lnTo>
                <a:lnTo>
                  <a:pt x="120471" y="444881"/>
                </a:lnTo>
                <a:close/>
              </a:path>
              <a:path w="357504" h="542925">
                <a:moveTo>
                  <a:pt x="35924" y="486532"/>
                </a:moveTo>
                <a:lnTo>
                  <a:pt x="10287" y="499618"/>
                </a:lnTo>
                <a:lnTo>
                  <a:pt x="34671" y="515239"/>
                </a:lnTo>
                <a:lnTo>
                  <a:pt x="35924" y="486532"/>
                </a:lnTo>
                <a:close/>
              </a:path>
              <a:path w="357504" h="542925">
                <a:moveTo>
                  <a:pt x="65571" y="471400"/>
                </a:moveTo>
                <a:lnTo>
                  <a:pt x="35924" y="486532"/>
                </a:lnTo>
                <a:lnTo>
                  <a:pt x="34671" y="515239"/>
                </a:lnTo>
                <a:lnTo>
                  <a:pt x="37391" y="515239"/>
                </a:lnTo>
                <a:lnTo>
                  <a:pt x="65571" y="471400"/>
                </a:lnTo>
                <a:close/>
              </a:path>
              <a:path w="357504" h="542925">
                <a:moveTo>
                  <a:pt x="328802" y="0"/>
                </a:moveTo>
                <a:lnTo>
                  <a:pt x="37377" y="453252"/>
                </a:lnTo>
                <a:lnTo>
                  <a:pt x="35924" y="486532"/>
                </a:lnTo>
                <a:lnTo>
                  <a:pt x="65571" y="471400"/>
                </a:lnTo>
                <a:lnTo>
                  <a:pt x="356997" y="18034"/>
                </a:lnTo>
                <a:lnTo>
                  <a:pt x="328802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161" y="758760"/>
            <a:ext cx="8924925" cy="6047740"/>
            <a:chOff x="149161" y="758760"/>
            <a:chExt cx="8924925" cy="6047740"/>
          </a:xfrm>
        </p:grpSpPr>
        <p:sp>
          <p:nvSpPr>
            <p:cNvPr id="3" name="object 3"/>
            <p:cNvSpPr/>
            <p:nvPr/>
          </p:nvSpPr>
          <p:spPr>
            <a:xfrm>
              <a:off x="153923" y="763522"/>
              <a:ext cx="8915400" cy="6038215"/>
            </a:xfrm>
            <a:custGeom>
              <a:avLst/>
              <a:gdLst/>
              <a:ahLst/>
              <a:cxnLst/>
              <a:rect l="l" t="t" r="r" b="b"/>
              <a:pathLst>
                <a:path w="8915400" h="6038215">
                  <a:moveTo>
                    <a:pt x="8915400" y="0"/>
                  </a:moveTo>
                  <a:lnTo>
                    <a:pt x="0" y="0"/>
                  </a:lnTo>
                  <a:lnTo>
                    <a:pt x="0" y="6038088"/>
                  </a:lnTo>
                  <a:lnTo>
                    <a:pt x="8915400" y="6038088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923" y="763522"/>
              <a:ext cx="8915400" cy="6038215"/>
            </a:xfrm>
            <a:custGeom>
              <a:avLst/>
              <a:gdLst/>
              <a:ahLst/>
              <a:cxnLst/>
              <a:rect l="l" t="t" r="r" b="b"/>
              <a:pathLst>
                <a:path w="8915400" h="6038215">
                  <a:moveTo>
                    <a:pt x="0" y="6038088"/>
                  </a:moveTo>
                  <a:lnTo>
                    <a:pt x="8915400" y="6038088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60380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9">
            <a:extLst>
              <a:ext uri="{FF2B5EF4-FFF2-40B4-BE49-F238E27FC236}">
                <a16:creationId xmlns:a16="http://schemas.microsoft.com/office/drawing/2014/main" id="{5CBDB349-A1E0-1621-B752-A65CB1D148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1053" y="111967"/>
            <a:ext cx="6131227" cy="6054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10" dirty="0">
                <a:solidFill>
                  <a:srgbClr val="FF0000"/>
                </a:solidFill>
              </a:rPr>
              <a:t>D</a:t>
            </a:r>
            <a:r>
              <a:rPr lang="en-US" sz="3800" spc="-10" dirty="0">
                <a:solidFill>
                  <a:srgbClr val="FF0000"/>
                </a:solidFill>
              </a:rPr>
              <a:t>epth Limited </a:t>
            </a:r>
            <a:r>
              <a:rPr sz="3800" spc="-10" dirty="0">
                <a:solidFill>
                  <a:srgbClr val="FF0000"/>
                </a:solidFill>
              </a:rPr>
              <a:t>Search</a:t>
            </a:r>
            <a:r>
              <a:rPr lang="en-US" sz="3800" spc="-10" dirty="0">
                <a:solidFill>
                  <a:srgbClr val="FF0000"/>
                </a:solidFill>
              </a:rPr>
              <a:t> (DLS) </a:t>
            </a:r>
            <a:endParaRPr sz="3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08DDC7-0D38-1117-D4D8-4EBB6A80B12D}"/>
                  </a:ext>
                </a:extLst>
              </p:cNvPr>
              <p:cNvSpPr txBox="1"/>
              <p:nvPr/>
            </p:nvSpPr>
            <p:spPr>
              <a:xfrm>
                <a:off x="323528" y="1124744"/>
                <a:ext cx="8136904" cy="4542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Depth Limited search is a version DFS </a:t>
                </a:r>
                <a:r>
                  <a:rPr lang="en-US" sz="1800" spc="-5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with</a:t>
                </a:r>
                <a:r>
                  <a:rPr lang="en-US" sz="1800" spc="-80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a</a:t>
                </a:r>
                <a:r>
                  <a:rPr lang="en-US" sz="1800" spc="-85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spc="-5" dirty="0">
                    <a:solidFill>
                      <a:schemeClr val="tx1"/>
                    </a:solidFill>
                    <a:uFill>
                      <a:solidFill>
                        <a:srgbClr val="0000FF"/>
                      </a:solidFill>
                    </a:uFill>
                    <a:latin typeface="Constantia"/>
                    <a:cs typeface="Constantia"/>
                  </a:rPr>
                  <a:t>predetermined</a:t>
                </a:r>
                <a:r>
                  <a:rPr lang="en-US" sz="1800" spc="-125" dirty="0">
                    <a:solidFill>
                      <a:schemeClr val="tx1"/>
                    </a:solidFill>
                    <a:uFill>
                      <a:solidFill>
                        <a:srgbClr val="0000FF"/>
                      </a:solidFill>
                    </a:uFill>
                    <a:latin typeface="Constantia"/>
                    <a:cs typeface="Constantia"/>
                  </a:rPr>
                  <a:t> </a:t>
                </a:r>
                <a:r>
                  <a:rPr lang="en-US" sz="1800" spc="-5" dirty="0">
                    <a:solidFill>
                      <a:schemeClr val="tx1"/>
                    </a:solidFill>
                    <a:uFill>
                      <a:solidFill>
                        <a:srgbClr val="0000FF"/>
                      </a:solidFill>
                    </a:uFill>
                    <a:latin typeface="Constantia"/>
                    <a:cs typeface="Constantia"/>
                  </a:rPr>
                  <a:t>depth</a:t>
                </a:r>
                <a:r>
                  <a:rPr lang="en-US" sz="1800" spc="-25" dirty="0">
                    <a:solidFill>
                      <a:schemeClr val="tx1"/>
                    </a:solidFill>
                    <a:uFill>
                      <a:solidFill>
                        <a:srgbClr val="0000FF"/>
                      </a:solidFill>
                    </a:uFill>
                    <a:latin typeface="Constantia"/>
                    <a:cs typeface="Constantia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uFill>
                      <a:solidFill>
                        <a:srgbClr val="0000FF"/>
                      </a:solidFill>
                    </a:uFill>
                    <a:latin typeface="Constantia"/>
                    <a:cs typeface="Constantia"/>
                  </a:rPr>
                  <a:t>limit</a:t>
                </a:r>
                <a:r>
                  <a:rPr lang="en-US" sz="1800" spc="-155" dirty="0">
                    <a:solidFill>
                      <a:schemeClr val="tx1"/>
                    </a:solidFill>
                    <a:uFill>
                      <a:solidFill>
                        <a:srgbClr val="0000FF"/>
                      </a:solidFill>
                    </a:uFill>
                    <a:latin typeface="Constantia"/>
                    <a:cs typeface="Constantia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uFill>
                      <a:solidFill>
                        <a:srgbClr val="0000FF"/>
                      </a:solidFill>
                    </a:uFill>
                    <a:latin typeface="Constantia"/>
                    <a:cs typeface="Constantia"/>
                  </a:rPr>
                  <a:t>of l </a:t>
                </a:r>
                <a:r>
                  <a:rPr lang="en-US" sz="1800" spc="-5" dirty="0">
                    <a:solidFill>
                      <a:schemeClr val="tx1"/>
                    </a:solidFill>
                    <a:uFill>
                      <a:solidFill>
                        <a:srgbClr val="0000FF"/>
                      </a:solidFill>
                    </a:uFill>
                    <a:latin typeface="Constantia"/>
                    <a:cs typeface="Constantia"/>
                  </a:rPr>
                  <a:t>a</a:t>
                </a:r>
                <a:r>
                  <a:rPr lang="en-US" sz="1800" spc="-5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ssumed</a:t>
                </a:r>
                <a:r>
                  <a:rPr lang="en-US" sz="1800" spc="-55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spc="-5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that</a:t>
                </a:r>
                <a:r>
                  <a:rPr lang="en-US" sz="1800" spc="-60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spc="5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no</a:t>
                </a:r>
                <a:r>
                  <a:rPr lang="en-US" sz="1800" spc="-120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spc="-15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successors</a:t>
                </a:r>
                <a:r>
                  <a:rPr lang="en-US" sz="1800" spc="425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spc="-5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exist</a:t>
                </a:r>
                <a:r>
                  <a:rPr lang="en-US" sz="1800" spc="-105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spc="-10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after</a:t>
                </a:r>
                <a:r>
                  <a:rPr lang="en-US" sz="1800" spc="-105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spc="-10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level-l. </a:t>
                </a:r>
                <a:endParaRPr lang="en-US" sz="1800" dirty="0">
                  <a:solidFill>
                    <a:schemeClr val="tx1"/>
                  </a:solidFill>
                  <a:latin typeface="Constantia"/>
                  <a:cs typeface="Constantia"/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  <a:uFill>
                      <a:solidFill>
                        <a:srgbClr val="0000FF"/>
                      </a:solidFill>
                    </a:uFill>
                    <a:latin typeface="Constantia"/>
                    <a:cs typeface="Constantia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Features: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 For d as the depth, b is the number of children and l as the depth limit.</a:t>
                </a:r>
              </a:p>
              <a:p>
                <a:pPr marL="342900" indent="-342900">
                  <a:buAutoNum type="arabicPeriod"/>
                </a:pPr>
                <a:r>
                  <a:rPr lang="en-US" sz="1800" dirty="0">
                    <a:solidFill>
                      <a:schemeClr val="tx1"/>
                    </a:solidFill>
                  </a:rPr>
                  <a:t>DLS is incomplete if l &lt; d </a:t>
                </a:r>
                <a:r>
                  <a:rPr lang="en-US" sz="1800" spc="-5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(shallowest</a:t>
                </a:r>
                <a:r>
                  <a:rPr lang="en-US" sz="1800" spc="-145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spc="-10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goal</a:t>
                </a:r>
                <a:r>
                  <a:rPr lang="en-US" sz="1800" spc="10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spc="5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is</a:t>
                </a:r>
                <a:r>
                  <a:rPr lang="en-US" sz="1800" spc="-30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spc="-10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beyond</a:t>
                </a:r>
                <a:r>
                  <a:rPr lang="en-US" sz="1800" spc="-35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the</a:t>
                </a:r>
                <a:r>
                  <a:rPr lang="en-US" sz="1800" spc="-120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depth</a:t>
                </a:r>
                <a:r>
                  <a:rPr lang="en-US" sz="1800" spc="-55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limit)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sz="1800" spc="5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DLS</a:t>
                </a:r>
                <a:r>
                  <a:rPr lang="en-US" sz="1800" spc="-10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is</a:t>
                </a:r>
                <a:r>
                  <a:rPr lang="en-US" sz="1800" spc="-25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uFill>
                      <a:solidFill>
                        <a:srgbClr val="000000"/>
                      </a:solidFill>
                    </a:uFill>
                    <a:latin typeface="Constantia"/>
                    <a:cs typeface="Constantia"/>
                  </a:rPr>
                  <a:t>non-optimal</a:t>
                </a:r>
                <a:r>
                  <a:rPr lang="en-US" sz="1800" spc="-95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if	l</a:t>
                </a:r>
                <a:r>
                  <a:rPr lang="en-US" sz="1800" spc="-15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spc="5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&gt;</a:t>
                </a:r>
                <a:r>
                  <a:rPr lang="en-US" sz="1800" spc="-95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spc="5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d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sz="1800" spc="5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Time complexity </a:t>
                </a:r>
                <a14:m>
                  <m:oMath xmlns:m="http://schemas.openxmlformats.org/officeDocument/2006/math">
                    <m:r>
                      <a:rPr lang="en-US" sz="1800" b="0" i="1" spc="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nstantia"/>
                      </a:rPr>
                      <m:t>𝑂</m:t>
                    </m:r>
                    <m:r>
                      <a:rPr lang="en-US" sz="1800" b="0" i="1" spc="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nstantia"/>
                      </a:rPr>
                      <m:t>(</m:t>
                    </m:r>
                    <m:sSup>
                      <m:sSupPr>
                        <m:ctrlPr>
                          <a:rPr lang="en-US" sz="1800" i="1" spc="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pc="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spc="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1800" b="0" i="1" spc="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nstantia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latin typeface="Constantia"/>
                  <a:cs typeface="Constantia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sz="1800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Space Complexity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nstantia"/>
                      </a:rPr>
                      <m:t>𝑂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nstantia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nstantia"/>
                      </a:rPr>
                      <m:t>𝑏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nstantia"/>
                      </a:rPr>
                      <m:t>∗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nstantia"/>
                      </a:rPr>
                      <m:t>𝑙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nstantia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latin typeface="Constantia"/>
                  <a:cs typeface="Constantia"/>
                </a:endParaRPr>
              </a:p>
              <a:p>
                <a:pPr marL="342900" indent="-342900">
                  <a:buFontTx/>
                  <a:buAutoNum type="arabicPeriod"/>
                </a:pPr>
                <a:endParaRPr lang="en-US" dirty="0">
                  <a:latin typeface="Constantia"/>
                  <a:cs typeface="Constantia"/>
                </a:endParaRPr>
              </a:p>
              <a:p>
                <a:pPr marL="342900" indent="-342900">
                  <a:buFontTx/>
                  <a:buAutoNum type="arabicPeriod"/>
                </a:pPr>
                <a:endParaRPr lang="en-US" sz="1800" dirty="0">
                  <a:solidFill>
                    <a:schemeClr val="tx1"/>
                  </a:solidFill>
                  <a:latin typeface="Constantia"/>
                  <a:cs typeface="Constantia"/>
                </a:endParaRPr>
              </a:p>
              <a:p>
                <a:pPr marL="342900" indent="-342900">
                  <a:buFontTx/>
                  <a:buAutoNum type="arabicPeriod"/>
                </a:pPr>
                <a:endParaRPr lang="en-US" dirty="0">
                  <a:latin typeface="Constantia"/>
                  <a:cs typeface="Constantia"/>
                </a:endParaRPr>
              </a:p>
              <a:p>
                <a:pPr marL="342900" indent="-342900">
                  <a:buFontTx/>
                  <a:buAutoNum type="arabicPeriod"/>
                </a:pPr>
                <a:endParaRPr lang="en-US" sz="1800" dirty="0">
                  <a:solidFill>
                    <a:schemeClr val="tx1"/>
                  </a:solidFill>
                  <a:latin typeface="Constantia"/>
                  <a:cs typeface="Constantia"/>
                </a:endParaRPr>
              </a:p>
              <a:p>
                <a:pPr marL="342900" indent="-342900">
                  <a:buFontTx/>
                  <a:buAutoNum type="arabicPeriod"/>
                </a:pPr>
                <a:endParaRPr lang="en-US" dirty="0">
                  <a:latin typeface="Constantia"/>
                  <a:cs typeface="Constantia"/>
                </a:endParaRPr>
              </a:p>
              <a:p>
                <a:r>
                  <a:rPr lang="en-US" sz="1800" b="1" spc="-10" dirty="0">
                    <a:solidFill>
                      <a:srgbClr val="536321"/>
                    </a:solidFill>
                    <a:latin typeface="Constantia"/>
                    <a:cs typeface="Constantia"/>
                  </a:rPr>
                  <a:t>Ex</a:t>
                </a:r>
                <a:r>
                  <a:rPr lang="en-US" sz="1800" spc="-10" dirty="0">
                    <a:solidFill>
                      <a:srgbClr val="536321"/>
                    </a:solidFill>
                    <a:latin typeface="Constantia"/>
                    <a:cs typeface="Constantia"/>
                  </a:rPr>
                  <a:t>: Romania</a:t>
                </a:r>
                <a:r>
                  <a:rPr lang="en-US" sz="1800" spc="-20" dirty="0">
                    <a:solidFill>
                      <a:srgbClr val="53632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spc="-5" dirty="0">
                    <a:solidFill>
                      <a:srgbClr val="536321"/>
                    </a:solidFill>
                    <a:latin typeface="Constantia"/>
                    <a:cs typeface="Constantia"/>
                  </a:rPr>
                  <a:t>has</a:t>
                </a:r>
                <a:r>
                  <a:rPr lang="en-US" sz="1800" spc="-20" dirty="0">
                    <a:solidFill>
                      <a:srgbClr val="53632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spc="-10" dirty="0">
                    <a:solidFill>
                      <a:srgbClr val="536321"/>
                    </a:solidFill>
                    <a:latin typeface="Constantia"/>
                    <a:cs typeface="Constantia"/>
                  </a:rPr>
                  <a:t>20</a:t>
                </a:r>
                <a:r>
                  <a:rPr lang="en-US" sz="1800" spc="-45" dirty="0">
                    <a:solidFill>
                      <a:srgbClr val="53632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spc="-5" dirty="0">
                    <a:solidFill>
                      <a:srgbClr val="536321"/>
                    </a:solidFill>
                    <a:latin typeface="Constantia"/>
                    <a:cs typeface="Constantia"/>
                  </a:rPr>
                  <a:t>cities</a:t>
                </a:r>
                <a:r>
                  <a:rPr lang="en-US" sz="1800" spc="-110" dirty="0">
                    <a:solidFill>
                      <a:srgbClr val="53632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spc="-5" dirty="0">
                    <a:solidFill>
                      <a:srgbClr val="536321"/>
                    </a:solidFill>
                    <a:latin typeface="Constantia"/>
                    <a:cs typeface="Constantia"/>
                  </a:rPr>
                  <a:t>with</a:t>
                </a:r>
                <a:r>
                  <a:rPr lang="en-US" sz="1800" spc="-70" dirty="0">
                    <a:solidFill>
                      <a:srgbClr val="53632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spc="-5" dirty="0">
                    <a:solidFill>
                      <a:srgbClr val="536321"/>
                    </a:solidFill>
                    <a:latin typeface="Constantia"/>
                    <a:cs typeface="Constantia"/>
                  </a:rPr>
                  <a:t>solution</a:t>
                </a:r>
                <a:r>
                  <a:rPr lang="en-US" sz="1800" spc="-35" dirty="0">
                    <a:solidFill>
                      <a:srgbClr val="53632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spc="-10" dirty="0">
                    <a:solidFill>
                      <a:srgbClr val="536321"/>
                    </a:solidFill>
                    <a:latin typeface="Constantia"/>
                    <a:cs typeface="Constantia"/>
                  </a:rPr>
                  <a:t>length</a:t>
                </a:r>
                <a:r>
                  <a:rPr lang="en-US" sz="1800" spc="25" dirty="0">
                    <a:solidFill>
                      <a:srgbClr val="53632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spc="-5" dirty="0">
                    <a:solidFill>
                      <a:srgbClr val="536321"/>
                    </a:solidFill>
                    <a:latin typeface="Constantia"/>
                    <a:cs typeface="Constantia"/>
                  </a:rPr>
                  <a:t>&lt;=</a:t>
                </a:r>
                <a:r>
                  <a:rPr lang="en-US" sz="1800" spc="-15" dirty="0">
                    <a:solidFill>
                      <a:srgbClr val="53632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spc="-10" dirty="0">
                    <a:solidFill>
                      <a:srgbClr val="536321"/>
                    </a:solidFill>
                    <a:latin typeface="Constantia"/>
                    <a:cs typeface="Constantia"/>
                  </a:rPr>
                  <a:t>19. </a:t>
                </a:r>
                <a:r>
                  <a:rPr lang="en-US" sz="1800" spc="-25" dirty="0">
                    <a:solidFill>
                      <a:srgbClr val="536321"/>
                    </a:solidFill>
                    <a:latin typeface="Constantia"/>
                    <a:cs typeface="Constantia"/>
                  </a:rPr>
                  <a:t>So,</a:t>
                </a:r>
                <a:r>
                  <a:rPr lang="en-US" sz="1800" spc="20" dirty="0">
                    <a:solidFill>
                      <a:srgbClr val="53632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spc="-5" dirty="0">
                    <a:solidFill>
                      <a:srgbClr val="536321"/>
                    </a:solidFill>
                    <a:latin typeface="Constantia"/>
                    <a:cs typeface="Constantia"/>
                  </a:rPr>
                  <a:t>l</a:t>
                </a:r>
                <a:r>
                  <a:rPr lang="en-US" sz="1800" spc="-10" dirty="0">
                    <a:solidFill>
                      <a:srgbClr val="53632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spc="-5" dirty="0">
                    <a:solidFill>
                      <a:srgbClr val="536321"/>
                    </a:solidFill>
                    <a:latin typeface="Constantia"/>
                    <a:cs typeface="Constantia"/>
                  </a:rPr>
                  <a:t>=</a:t>
                </a:r>
                <a:r>
                  <a:rPr lang="en-US" sz="1800" spc="5" dirty="0">
                    <a:solidFill>
                      <a:srgbClr val="53632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spc="-5" dirty="0">
                    <a:solidFill>
                      <a:srgbClr val="536321"/>
                    </a:solidFill>
                    <a:latin typeface="Constantia"/>
                    <a:cs typeface="Constantia"/>
                  </a:rPr>
                  <a:t>19</a:t>
                </a:r>
                <a:r>
                  <a:rPr lang="en-US" sz="1800" spc="-50" dirty="0">
                    <a:solidFill>
                      <a:srgbClr val="53632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spc="-10" dirty="0">
                    <a:solidFill>
                      <a:srgbClr val="536321"/>
                    </a:solidFill>
                    <a:latin typeface="Constantia"/>
                    <a:cs typeface="Constantia"/>
                  </a:rPr>
                  <a:t>can</a:t>
                </a:r>
                <a:r>
                  <a:rPr lang="en-US" sz="1800" spc="-35" dirty="0">
                    <a:solidFill>
                      <a:srgbClr val="53632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spc="-10" dirty="0">
                    <a:solidFill>
                      <a:srgbClr val="536321"/>
                    </a:solidFill>
                    <a:latin typeface="Constantia"/>
                    <a:cs typeface="Constantia"/>
                  </a:rPr>
                  <a:t>be</a:t>
                </a:r>
                <a:r>
                  <a:rPr lang="en-US" sz="1800" spc="-65" dirty="0">
                    <a:solidFill>
                      <a:srgbClr val="53632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spc="-5" dirty="0">
                    <a:solidFill>
                      <a:srgbClr val="536321"/>
                    </a:solidFill>
                    <a:latin typeface="Constantia"/>
                    <a:cs typeface="Constantia"/>
                  </a:rPr>
                  <a:t>chosen</a:t>
                </a:r>
                <a:endParaRPr lang="en-US" sz="1800" dirty="0">
                  <a:latin typeface="Constantia"/>
                  <a:cs typeface="Constantia"/>
                </a:endParaRPr>
              </a:p>
              <a:p>
                <a:endParaRPr lang="en-US" sz="1800" dirty="0">
                  <a:solidFill>
                    <a:schemeClr val="tx1"/>
                  </a:solidFill>
                  <a:latin typeface="Constantia"/>
                  <a:cs typeface="Constantia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08DDC7-0D38-1117-D4D8-4EBB6A80B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24744"/>
                <a:ext cx="8136904" cy="4542077"/>
              </a:xfrm>
              <a:prstGeom prst="rect">
                <a:avLst/>
              </a:prstGeom>
              <a:blipFill>
                <a:blip r:embed="rId3"/>
                <a:stretch>
                  <a:fillRect l="-599" t="-8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838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12B7EFFF-78A3-2772-EF67-06950E348891}"/>
              </a:ext>
            </a:extLst>
          </p:cNvPr>
          <p:cNvGrpSpPr/>
          <p:nvPr/>
        </p:nvGrpSpPr>
        <p:grpSpPr>
          <a:xfrm>
            <a:off x="533400" y="1191767"/>
            <a:ext cx="8166100" cy="5447030"/>
            <a:chOff x="533400" y="1191767"/>
            <a:chExt cx="8166100" cy="544703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8B4832E2-FED6-ACEE-74F1-8274AEDCBC0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191767"/>
              <a:ext cx="8165592" cy="5446776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04FF20D-7D2A-A821-5E91-726A27AE0C31}"/>
                </a:ext>
              </a:extLst>
            </p:cNvPr>
            <p:cNvSpPr/>
            <p:nvPr/>
          </p:nvSpPr>
          <p:spPr>
            <a:xfrm>
              <a:off x="5867400" y="45720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5541" y="145542"/>
                  </a:lnTo>
                  <a:lnTo>
                    <a:pt x="0" y="145542"/>
                  </a:lnTo>
                  <a:lnTo>
                    <a:pt x="117728" y="235457"/>
                  </a:lnTo>
                  <a:lnTo>
                    <a:pt x="72771" y="381000"/>
                  </a:lnTo>
                  <a:lnTo>
                    <a:pt x="190500" y="291083"/>
                  </a:lnTo>
                  <a:lnTo>
                    <a:pt x="308228" y="381000"/>
                  </a:lnTo>
                  <a:lnTo>
                    <a:pt x="263271" y="235457"/>
                  </a:lnTo>
                  <a:lnTo>
                    <a:pt x="381000" y="145542"/>
                  </a:lnTo>
                  <a:lnTo>
                    <a:pt x="235458" y="145542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41014C1-D00F-61AF-1705-14B92490A391}"/>
                </a:ext>
              </a:extLst>
            </p:cNvPr>
            <p:cNvSpPr/>
            <p:nvPr/>
          </p:nvSpPr>
          <p:spPr>
            <a:xfrm>
              <a:off x="5867400" y="45720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45542"/>
                  </a:moveTo>
                  <a:lnTo>
                    <a:pt x="145541" y="145542"/>
                  </a:lnTo>
                  <a:lnTo>
                    <a:pt x="190500" y="0"/>
                  </a:lnTo>
                  <a:lnTo>
                    <a:pt x="235458" y="145542"/>
                  </a:lnTo>
                  <a:lnTo>
                    <a:pt x="381000" y="145542"/>
                  </a:lnTo>
                  <a:lnTo>
                    <a:pt x="263271" y="235457"/>
                  </a:lnTo>
                  <a:lnTo>
                    <a:pt x="308228" y="381000"/>
                  </a:lnTo>
                  <a:lnTo>
                    <a:pt x="190500" y="291083"/>
                  </a:lnTo>
                  <a:lnTo>
                    <a:pt x="72771" y="381000"/>
                  </a:lnTo>
                  <a:lnTo>
                    <a:pt x="117728" y="235457"/>
                  </a:lnTo>
                  <a:lnTo>
                    <a:pt x="0" y="145542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5">
            <a:extLst>
              <a:ext uri="{FF2B5EF4-FFF2-40B4-BE49-F238E27FC236}">
                <a16:creationId xmlns:a16="http://schemas.microsoft.com/office/drawing/2014/main" id="{4854A2D1-40B2-8097-8E25-4D420009BFE7}"/>
              </a:ext>
            </a:extLst>
          </p:cNvPr>
          <p:cNvSpPr/>
          <p:nvPr/>
        </p:nvSpPr>
        <p:spPr>
          <a:xfrm>
            <a:off x="950640" y="2132856"/>
            <a:ext cx="381000" cy="4191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45542"/>
                </a:moveTo>
                <a:lnTo>
                  <a:pt x="145541" y="145542"/>
                </a:lnTo>
                <a:lnTo>
                  <a:pt x="190500" y="0"/>
                </a:lnTo>
                <a:lnTo>
                  <a:pt x="235458" y="145542"/>
                </a:lnTo>
                <a:lnTo>
                  <a:pt x="381000" y="145542"/>
                </a:lnTo>
                <a:lnTo>
                  <a:pt x="263271" y="235457"/>
                </a:lnTo>
                <a:lnTo>
                  <a:pt x="308228" y="381000"/>
                </a:lnTo>
                <a:lnTo>
                  <a:pt x="190500" y="291083"/>
                </a:lnTo>
                <a:lnTo>
                  <a:pt x="72771" y="381000"/>
                </a:lnTo>
                <a:lnTo>
                  <a:pt x="117728" y="235457"/>
                </a:lnTo>
                <a:lnTo>
                  <a:pt x="0" y="145542"/>
                </a:lnTo>
                <a:close/>
              </a:path>
            </a:pathLst>
          </a:custGeom>
          <a:ln w="24384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4399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161" y="824074"/>
            <a:ext cx="8924925" cy="6047740"/>
            <a:chOff x="149161" y="758760"/>
            <a:chExt cx="8924925" cy="6047740"/>
          </a:xfrm>
        </p:grpSpPr>
        <p:sp>
          <p:nvSpPr>
            <p:cNvPr id="3" name="object 3"/>
            <p:cNvSpPr/>
            <p:nvPr/>
          </p:nvSpPr>
          <p:spPr>
            <a:xfrm>
              <a:off x="153923" y="763522"/>
              <a:ext cx="8915400" cy="6038215"/>
            </a:xfrm>
            <a:custGeom>
              <a:avLst/>
              <a:gdLst/>
              <a:ahLst/>
              <a:cxnLst/>
              <a:rect l="l" t="t" r="r" b="b"/>
              <a:pathLst>
                <a:path w="8915400" h="6038215">
                  <a:moveTo>
                    <a:pt x="8915400" y="0"/>
                  </a:moveTo>
                  <a:lnTo>
                    <a:pt x="0" y="0"/>
                  </a:lnTo>
                  <a:lnTo>
                    <a:pt x="0" y="6038088"/>
                  </a:lnTo>
                  <a:lnTo>
                    <a:pt x="8915400" y="6038088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r>
                <a:rPr lang="en-US" dirty="0"/>
                <a:t>	</a:t>
              </a:r>
            </a:p>
            <a:p>
              <a:r>
                <a:rPr lang="en-US" dirty="0"/>
                <a:t>	</a:t>
              </a:r>
              <a:r>
                <a:rPr lang="en-US" sz="2000" dirty="0"/>
                <a:t>IDS algorithm performs DFS up to a certain depth limit and gradually increasing the limit until a goal is found. This search algorithm combines the benefits of BFS’s fist search and DFS memory efficiency. IDS has to find out best depth limit.</a:t>
              </a:r>
            </a:p>
            <a:p>
              <a:endParaRPr sz="2000"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53923" y="763522"/>
              <a:ext cx="8915400" cy="6038215"/>
            </a:xfrm>
            <a:custGeom>
              <a:avLst/>
              <a:gdLst/>
              <a:ahLst/>
              <a:cxnLst/>
              <a:rect l="l" t="t" r="r" b="b"/>
              <a:pathLst>
                <a:path w="8915400" h="6038215">
                  <a:moveTo>
                    <a:pt x="0" y="6038088"/>
                  </a:moveTo>
                  <a:lnTo>
                    <a:pt x="8915400" y="6038088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60380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3220" y="5602133"/>
            <a:ext cx="8567252" cy="12112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865">
              <a:lnSpc>
                <a:spcPts val="1320"/>
              </a:lnSpc>
              <a:spcBef>
                <a:spcPts val="105"/>
              </a:spcBef>
              <a:buClr>
                <a:srgbClr val="0AD0D9"/>
              </a:buClr>
              <a:buSzPct val="93181"/>
              <a:tabLst>
                <a:tab pos="337820" algn="l"/>
                <a:tab pos="338455" algn="l"/>
                <a:tab pos="1849755" algn="l"/>
                <a:tab pos="4456430" algn="l"/>
              </a:tabLst>
            </a:pPr>
            <a:endParaRPr sz="2200" dirty="0">
              <a:latin typeface="Constantia"/>
              <a:cs typeface="Constantia"/>
            </a:endParaRPr>
          </a:p>
          <a:p>
            <a:pPr marL="1303655" algn="ctr">
              <a:lnSpc>
                <a:spcPts val="1320"/>
              </a:lnSpc>
            </a:pPr>
            <a:endParaRPr sz="2200" dirty="0">
              <a:latin typeface="Constantia"/>
              <a:cs typeface="Constantia"/>
            </a:endParaRPr>
          </a:p>
          <a:p>
            <a:pPr marL="337820" indent="-274955">
              <a:lnSpc>
                <a:spcPct val="100000"/>
              </a:lnSpc>
              <a:spcBef>
                <a:spcPts val="1395"/>
              </a:spcBef>
              <a:buClr>
                <a:srgbClr val="0AD0D9"/>
              </a:buClr>
              <a:buSzPct val="95454"/>
              <a:buFont typeface="Segoe UI Symbol"/>
              <a:buChar char="⚫"/>
              <a:tabLst>
                <a:tab pos="337820" algn="l"/>
                <a:tab pos="338455" algn="l"/>
              </a:tabLst>
            </a:pPr>
            <a:r>
              <a:rPr sz="2200" i="1" spc="-5" dirty="0">
                <a:latin typeface="Constantia"/>
                <a:cs typeface="Constantia"/>
              </a:rPr>
              <a:t>Preferred</a:t>
            </a:r>
            <a:r>
              <a:rPr sz="2200" i="1" spc="-85" dirty="0">
                <a:latin typeface="Constantia"/>
                <a:cs typeface="Constantia"/>
              </a:rPr>
              <a:t> </a:t>
            </a:r>
            <a:r>
              <a:rPr sz="2200" i="1" dirty="0">
                <a:latin typeface="Constantia"/>
                <a:cs typeface="Constantia"/>
              </a:rPr>
              <a:t>uninformed</a:t>
            </a:r>
            <a:r>
              <a:rPr sz="2200" i="1" spc="-15" dirty="0">
                <a:latin typeface="Constantia"/>
                <a:cs typeface="Constantia"/>
              </a:rPr>
              <a:t> </a:t>
            </a:r>
            <a:r>
              <a:rPr sz="2200" i="1" spc="-10" dirty="0">
                <a:latin typeface="Constantia"/>
                <a:cs typeface="Constantia"/>
              </a:rPr>
              <a:t>search</a:t>
            </a:r>
            <a:r>
              <a:rPr sz="2200" i="1" spc="-2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method</a:t>
            </a:r>
            <a:r>
              <a:rPr sz="2200" i="1" spc="-6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when</a:t>
            </a:r>
            <a:r>
              <a:rPr sz="2200" i="1" spc="-2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the</a:t>
            </a:r>
            <a:r>
              <a:rPr sz="2200" i="1" spc="40" dirty="0">
                <a:latin typeface="Constantia"/>
                <a:cs typeface="Constantia"/>
              </a:rPr>
              <a:t> </a:t>
            </a:r>
            <a:r>
              <a:rPr sz="2200" i="1" spc="-10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search</a:t>
            </a:r>
            <a:r>
              <a:rPr sz="2200" i="1" spc="-30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sz="2200" i="1" spc="-5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space</a:t>
            </a:r>
            <a:r>
              <a:rPr sz="2200" i="1" spc="-15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sz="2200" i="1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is</a:t>
            </a:r>
            <a:r>
              <a:rPr sz="2200" i="1" spc="-10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sz="2200" i="1" spc="-5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large</a:t>
            </a:r>
            <a:r>
              <a:rPr sz="2200" i="1" spc="-20" dirty="0">
                <a:latin typeface="Constantia"/>
                <a:cs typeface="Constantia"/>
              </a:rPr>
              <a:t> </a:t>
            </a:r>
            <a:r>
              <a:rPr sz="2200" i="1" spc="5" dirty="0">
                <a:latin typeface="Constantia"/>
                <a:cs typeface="Constantia"/>
              </a:rPr>
              <a:t>&amp;</a:t>
            </a:r>
            <a:endParaRPr sz="2200" dirty="0">
              <a:latin typeface="Constantia"/>
              <a:cs typeface="Constantia"/>
            </a:endParaRPr>
          </a:p>
          <a:p>
            <a:pPr marL="337820">
              <a:lnSpc>
                <a:spcPct val="100000"/>
              </a:lnSpc>
            </a:pPr>
            <a:r>
              <a:rPr sz="2200" i="1" spc="-5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depth</a:t>
            </a:r>
            <a:r>
              <a:rPr sz="2200" i="1" spc="-40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sz="2200" i="1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of</a:t>
            </a:r>
            <a:r>
              <a:rPr sz="2200" i="1" spc="5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sz="2200" i="1" spc="-5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the</a:t>
            </a:r>
            <a:r>
              <a:rPr sz="2200" i="1" spc="-20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sz="2200" i="1" spc="-5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solution</a:t>
            </a:r>
            <a:r>
              <a:rPr sz="2200" i="1" spc="-60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sz="2200" i="1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is</a:t>
            </a:r>
            <a:r>
              <a:rPr sz="2200" i="1" spc="10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sz="2200" i="1" spc="-5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not</a:t>
            </a:r>
            <a:r>
              <a:rPr sz="2200" i="1" spc="-25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sz="2200" i="1" spc="-10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known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1564" y="184474"/>
            <a:ext cx="864096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5" dirty="0">
                <a:solidFill>
                  <a:srgbClr val="FF0000"/>
                </a:solidFill>
              </a:rPr>
              <a:t>Iterative</a:t>
            </a:r>
            <a:r>
              <a:rPr sz="3200" spc="-45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Deepening </a:t>
            </a:r>
            <a:r>
              <a:rPr sz="3200" spc="-15" dirty="0">
                <a:solidFill>
                  <a:srgbClr val="FF0000"/>
                </a:solidFill>
              </a:rPr>
              <a:t>Depth-First</a:t>
            </a:r>
            <a:r>
              <a:rPr sz="3200" spc="-5" dirty="0">
                <a:solidFill>
                  <a:srgbClr val="FF0000"/>
                </a:solidFill>
              </a:rPr>
              <a:t> </a:t>
            </a:r>
            <a:r>
              <a:rPr sz="3200" spc="-15" dirty="0">
                <a:solidFill>
                  <a:srgbClr val="FF0000"/>
                </a:solidFill>
              </a:rPr>
              <a:t>Search</a:t>
            </a:r>
            <a:r>
              <a:rPr lang="en-US" sz="3200" spc="-15" dirty="0">
                <a:solidFill>
                  <a:srgbClr val="FF0000"/>
                </a:solidFill>
              </a:rPr>
              <a:t> (IDS)</a:t>
            </a:r>
            <a:endParaRPr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A424D1-1F3C-7C26-93A4-6F8851F6F77D}"/>
                  </a:ext>
                </a:extLst>
              </p:cNvPr>
              <p:cNvSpPr txBox="1"/>
              <p:nvPr/>
            </p:nvSpPr>
            <p:spPr>
              <a:xfrm>
                <a:off x="626774" y="4262024"/>
                <a:ext cx="4665306" cy="1759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Features: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 For d as the depth and l as the depth limit.</a:t>
                </a:r>
              </a:p>
              <a:p>
                <a:pPr marL="342900" indent="-342900">
                  <a:buAutoNum type="arabicPeriod"/>
                </a:pPr>
                <a:r>
                  <a:rPr lang="en-US" sz="1800" dirty="0">
                    <a:solidFill>
                      <a:schemeClr val="tx1"/>
                    </a:solidFill>
                  </a:rPr>
                  <a:t>DLS is complete.</a:t>
                </a:r>
                <a:endParaRPr lang="en-US" sz="1800" dirty="0">
                  <a:solidFill>
                    <a:schemeClr val="tx1"/>
                  </a:solidFill>
                  <a:latin typeface="Constantia"/>
                  <a:cs typeface="Constantia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sz="1800" spc="5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DLS</a:t>
                </a:r>
                <a:r>
                  <a:rPr lang="en-US" sz="1800" spc="-10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is</a:t>
                </a:r>
                <a:r>
                  <a:rPr lang="en-US" sz="1800" spc="-25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uFill>
                      <a:solidFill>
                        <a:srgbClr val="000000"/>
                      </a:solidFill>
                    </a:uFill>
                    <a:latin typeface="Constantia"/>
                    <a:cs typeface="Constantia"/>
                  </a:rPr>
                  <a:t>optimal</a:t>
                </a:r>
                <a:r>
                  <a:rPr lang="en-US" spc="-95" dirty="0">
                    <a:uFill>
                      <a:solidFill>
                        <a:srgbClr val="000000"/>
                      </a:solidFill>
                    </a:uFill>
                    <a:latin typeface="Constantia"/>
                    <a:cs typeface="Constantia"/>
                  </a:rPr>
                  <a:t>.</a:t>
                </a:r>
                <a:endParaRPr lang="en-US" sz="1800" spc="5" dirty="0">
                  <a:solidFill>
                    <a:schemeClr val="tx1"/>
                  </a:solidFill>
                  <a:latin typeface="Constantia"/>
                  <a:cs typeface="Constantia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sz="1800" spc="5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Time complexity </a:t>
                </a:r>
                <a14:m>
                  <m:oMath xmlns:m="http://schemas.openxmlformats.org/officeDocument/2006/math">
                    <m:r>
                      <a:rPr lang="en-US" sz="1800" b="0" i="1" spc="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nstantia"/>
                      </a:rPr>
                      <m:t>𝑂</m:t>
                    </m:r>
                    <m:r>
                      <a:rPr lang="en-US" sz="1800" b="0" i="1" spc="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nstantia"/>
                      </a:rPr>
                      <m:t>(</m:t>
                    </m:r>
                    <m:sSup>
                      <m:sSupPr>
                        <m:ctrlPr>
                          <a:rPr lang="en-US" sz="1800" i="1" spc="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pc="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spc="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1800" b="0" i="1" spc="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nstantia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latin typeface="Constantia"/>
                  <a:cs typeface="Constantia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sz="1800" dirty="0">
                    <a:solidFill>
                      <a:schemeClr val="tx1"/>
                    </a:solidFill>
                    <a:latin typeface="Constantia"/>
                    <a:cs typeface="Constantia"/>
                  </a:rPr>
                  <a:t>Space Complexity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nstantia"/>
                      </a:rPr>
                      <m:t>𝑂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nstantia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nstantia"/>
                      </a:rPr>
                      <m:t>𝑏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nstantia"/>
                      </a:rPr>
                      <m:t>∗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nstantia"/>
                      </a:rPr>
                      <m:t>𝑙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nstantia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latin typeface="Constantia"/>
                  <a:cs typeface="Constantia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A424D1-1F3C-7C26-93A4-6F8851F6F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74" y="4262024"/>
                <a:ext cx="4665306" cy="1759264"/>
              </a:xfrm>
              <a:prstGeom prst="rect">
                <a:avLst/>
              </a:prstGeom>
              <a:blipFill>
                <a:blip r:embed="rId3"/>
                <a:stretch>
                  <a:fillRect l="-1176" t="-1730" b="-44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ject 14">
            <a:extLst>
              <a:ext uri="{FF2B5EF4-FFF2-40B4-BE49-F238E27FC236}">
                <a16:creationId xmlns:a16="http://schemas.microsoft.com/office/drawing/2014/main" id="{BC1095E3-2A36-AE71-6EC4-88B25B8C527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2072632"/>
            <a:ext cx="7467600" cy="193243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2133600"/>
            <a:ext cx="8409432" cy="10180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1066800"/>
            <a:ext cx="6108192" cy="914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968" y="3429000"/>
            <a:ext cx="8409432" cy="22098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34923" y="2058923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0"/>
                </a:lnTo>
              </a:path>
            </a:pathLst>
          </a:custGeom>
          <a:ln w="3962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923" y="3354323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0"/>
                </a:lnTo>
              </a:path>
            </a:pathLst>
          </a:custGeom>
          <a:ln w="3962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10105" y="5842"/>
            <a:ext cx="699135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95575" marR="5080" indent="-2683510">
              <a:lnSpc>
                <a:spcPct val="100000"/>
              </a:lnSpc>
              <a:spcBef>
                <a:spcPts val="105"/>
              </a:spcBef>
            </a:pPr>
            <a:r>
              <a:rPr sz="2800" spc="-434" dirty="0">
                <a:solidFill>
                  <a:srgbClr val="5B0DAA"/>
                </a:solidFill>
                <a:latin typeface="Georgia"/>
                <a:cs typeface="Georgia"/>
              </a:rPr>
              <a:t>I</a:t>
            </a:r>
            <a:r>
              <a:rPr sz="2800" cap="small" spc="60" dirty="0">
                <a:solidFill>
                  <a:srgbClr val="5B0DAA"/>
                </a:solidFill>
                <a:latin typeface="Georgia"/>
                <a:cs typeface="Georgia"/>
              </a:rPr>
              <a:t>t</a:t>
            </a:r>
            <a:r>
              <a:rPr sz="2800" cap="small" spc="75" dirty="0">
                <a:solidFill>
                  <a:srgbClr val="5B0DAA"/>
                </a:solidFill>
                <a:latin typeface="Georgia"/>
                <a:cs typeface="Georgia"/>
              </a:rPr>
              <a:t>e</a:t>
            </a:r>
            <a:r>
              <a:rPr sz="2800" cap="small" spc="70" dirty="0">
                <a:solidFill>
                  <a:srgbClr val="5B0DAA"/>
                </a:solidFill>
                <a:latin typeface="Georgia"/>
                <a:cs typeface="Georgia"/>
              </a:rPr>
              <a:t>r</a:t>
            </a:r>
            <a:r>
              <a:rPr sz="2800" cap="small" spc="15" dirty="0">
                <a:solidFill>
                  <a:srgbClr val="5B0DAA"/>
                </a:solidFill>
                <a:latin typeface="Georgia"/>
                <a:cs typeface="Georgia"/>
              </a:rPr>
              <a:t>a</a:t>
            </a:r>
            <a:r>
              <a:rPr sz="2800" cap="small" spc="-95" dirty="0">
                <a:solidFill>
                  <a:srgbClr val="5B0DAA"/>
                </a:solidFill>
                <a:latin typeface="Georgia"/>
                <a:cs typeface="Georgia"/>
              </a:rPr>
              <a:t>ti</a:t>
            </a:r>
            <a:r>
              <a:rPr sz="2800" cap="small" spc="-90" dirty="0">
                <a:solidFill>
                  <a:srgbClr val="5B0DAA"/>
                </a:solidFill>
                <a:latin typeface="Georgia"/>
                <a:cs typeface="Georgia"/>
              </a:rPr>
              <a:t>v</a:t>
            </a:r>
            <a:r>
              <a:rPr sz="2800" cap="small" spc="50" dirty="0">
                <a:solidFill>
                  <a:srgbClr val="5B0DAA"/>
                </a:solidFill>
                <a:latin typeface="Georgia"/>
                <a:cs typeface="Georgia"/>
              </a:rPr>
              <a:t>e</a:t>
            </a:r>
            <a:r>
              <a:rPr sz="2800" spc="-85" dirty="0">
                <a:solidFill>
                  <a:srgbClr val="5B0DAA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5B0DAA"/>
                </a:solidFill>
                <a:latin typeface="Georgia"/>
                <a:cs typeface="Georgia"/>
              </a:rPr>
              <a:t>D</a:t>
            </a:r>
            <a:r>
              <a:rPr sz="2800" cap="small" spc="75" dirty="0">
                <a:solidFill>
                  <a:srgbClr val="5B0DAA"/>
                </a:solidFill>
                <a:latin typeface="Georgia"/>
                <a:cs typeface="Georgia"/>
              </a:rPr>
              <a:t>ee</a:t>
            </a:r>
            <a:r>
              <a:rPr sz="2800" cap="small" spc="20" dirty="0">
                <a:solidFill>
                  <a:srgbClr val="5B0DAA"/>
                </a:solidFill>
                <a:latin typeface="Georgia"/>
                <a:cs typeface="Georgia"/>
              </a:rPr>
              <a:t>penin</a:t>
            </a:r>
            <a:r>
              <a:rPr sz="2800" cap="small" spc="30" dirty="0">
                <a:solidFill>
                  <a:srgbClr val="5B0DAA"/>
                </a:solidFill>
                <a:latin typeface="Georgia"/>
                <a:cs typeface="Georgia"/>
              </a:rPr>
              <a:t>g</a:t>
            </a:r>
            <a:r>
              <a:rPr sz="2800" spc="-85" dirty="0">
                <a:solidFill>
                  <a:srgbClr val="5B0DAA"/>
                </a:solidFill>
                <a:latin typeface="Georgia"/>
                <a:cs typeface="Georgia"/>
              </a:rPr>
              <a:t> </a:t>
            </a:r>
            <a:r>
              <a:rPr sz="2800" spc="310" dirty="0">
                <a:solidFill>
                  <a:srgbClr val="5B0DAA"/>
                </a:solidFill>
                <a:latin typeface="Georgia"/>
                <a:cs typeface="Georgia"/>
              </a:rPr>
              <a:t>S</a:t>
            </a:r>
            <a:r>
              <a:rPr sz="2800" cap="small" spc="75" dirty="0">
                <a:solidFill>
                  <a:srgbClr val="5B0DAA"/>
                </a:solidFill>
                <a:latin typeface="Georgia"/>
                <a:cs typeface="Georgia"/>
              </a:rPr>
              <a:t>e</a:t>
            </a:r>
            <a:r>
              <a:rPr sz="2800" cap="small" spc="15" dirty="0">
                <a:solidFill>
                  <a:srgbClr val="5B0DAA"/>
                </a:solidFill>
                <a:latin typeface="Georgia"/>
                <a:cs typeface="Georgia"/>
              </a:rPr>
              <a:t>a</a:t>
            </a:r>
            <a:r>
              <a:rPr sz="2800" cap="small" spc="-25" dirty="0">
                <a:solidFill>
                  <a:srgbClr val="5B0DAA"/>
                </a:solidFill>
                <a:latin typeface="Georgia"/>
                <a:cs typeface="Georgia"/>
              </a:rPr>
              <a:t>r</a:t>
            </a:r>
            <a:r>
              <a:rPr sz="2800" cap="small" spc="280" dirty="0">
                <a:solidFill>
                  <a:srgbClr val="5B0DAA"/>
                </a:solidFill>
                <a:latin typeface="Georgia"/>
                <a:cs typeface="Georgia"/>
              </a:rPr>
              <a:t>c</a:t>
            </a:r>
            <a:r>
              <a:rPr sz="2800" cap="small" spc="-145" dirty="0">
                <a:solidFill>
                  <a:srgbClr val="5B0DAA"/>
                </a:solidFill>
                <a:latin typeface="Georgia"/>
                <a:cs typeface="Georgia"/>
              </a:rPr>
              <a:t>h</a:t>
            </a:r>
            <a:r>
              <a:rPr sz="2800" spc="-80" dirty="0">
                <a:solidFill>
                  <a:srgbClr val="5B0DAA"/>
                </a:solidFill>
                <a:latin typeface="Georgia"/>
                <a:cs typeface="Georgia"/>
              </a:rPr>
              <a:t> </a:t>
            </a:r>
            <a:r>
              <a:rPr sz="2800" spc="-345" dirty="0">
                <a:solidFill>
                  <a:srgbClr val="5B0DAA"/>
                </a:solidFill>
                <a:latin typeface="Georgia"/>
                <a:cs typeface="Georgia"/>
              </a:rPr>
              <a:t>(</a:t>
            </a:r>
            <a:r>
              <a:rPr sz="2800" spc="-434" dirty="0">
                <a:solidFill>
                  <a:srgbClr val="5B0DAA"/>
                </a:solidFill>
                <a:latin typeface="Georgia"/>
                <a:cs typeface="Georgia"/>
              </a:rPr>
              <a:t>I</a:t>
            </a:r>
            <a:r>
              <a:rPr sz="2800" spc="35" dirty="0">
                <a:solidFill>
                  <a:srgbClr val="5B0DAA"/>
                </a:solidFill>
                <a:latin typeface="Georgia"/>
                <a:cs typeface="Georgia"/>
              </a:rPr>
              <a:t>D</a:t>
            </a:r>
            <a:r>
              <a:rPr sz="2800" spc="-490" dirty="0">
                <a:solidFill>
                  <a:srgbClr val="5B0DAA"/>
                </a:solidFill>
                <a:latin typeface="Georgia"/>
                <a:cs typeface="Georgia"/>
              </a:rPr>
              <a:t>-</a:t>
            </a:r>
            <a:r>
              <a:rPr sz="2800" spc="45" dirty="0">
                <a:solidFill>
                  <a:srgbClr val="5B0DAA"/>
                </a:solidFill>
                <a:latin typeface="Georgia"/>
                <a:cs typeface="Georgia"/>
              </a:rPr>
              <a:t>D</a:t>
            </a:r>
            <a:r>
              <a:rPr sz="2800" spc="20" dirty="0">
                <a:solidFill>
                  <a:srgbClr val="5B0DAA"/>
                </a:solidFill>
                <a:latin typeface="Georgia"/>
                <a:cs typeface="Georgia"/>
              </a:rPr>
              <a:t>F</a:t>
            </a:r>
            <a:r>
              <a:rPr sz="2800" spc="285" dirty="0">
                <a:solidFill>
                  <a:srgbClr val="5B0DAA"/>
                </a:solidFill>
                <a:latin typeface="Georgia"/>
                <a:cs typeface="Georgia"/>
              </a:rPr>
              <a:t>S</a:t>
            </a:r>
            <a:r>
              <a:rPr sz="2800" spc="-265" dirty="0">
                <a:solidFill>
                  <a:srgbClr val="5B0DAA"/>
                </a:solidFill>
                <a:latin typeface="Georgia"/>
                <a:cs typeface="Georgia"/>
              </a:rPr>
              <a:t>): </a:t>
            </a:r>
            <a:r>
              <a:rPr sz="2800" spc="10" dirty="0">
                <a:solidFill>
                  <a:srgbClr val="5B0DAA"/>
                </a:solidFill>
                <a:latin typeface="Georgia"/>
                <a:cs typeface="Georgia"/>
              </a:rPr>
              <a:t>E</a:t>
            </a:r>
            <a:r>
              <a:rPr sz="2800" spc="75" dirty="0">
                <a:solidFill>
                  <a:srgbClr val="5B0DAA"/>
                </a:solidFill>
                <a:latin typeface="Georgia"/>
                <a:cs typeface="Georgia"/>
              </a:rPr>
              <a:t>x</a:t>
            </a:r>
            <a:r>
              <a:rPr sz="2800" cap="small" spc="35" dirty="0">
                <a:solidFill>
                  <a:srgbClr val="5B0DAA"/>
                </a:solidFill>
                <a:latin typeface="Georgia"/>
                <a:cs typeface="Georgia"/>
              </a:rPr>
              <a:t>a</a:t>
            </a:r>
            <a:r>
              <a:rPr sz="2800" cap="small" spc="-150" dirty="0">
                <a:solidFill>
                  <a:srgbClr val="5B0DAA"/>
                </a:solidFill>
                <a:latin typeface="Georgia"/>
                <a:cs typeface="Georgia"/>
              </a:rPr>
              <a:t>m</a:t>
            </a:r>
            <a:r>
              <a:rPr sz="2800" cap="small" spc="114" dirty="0">
                <a:solidFill>
                  <a:srgbClr val="5B0DAA"/>
                </a:solidFill>
                <a:latin typeface="Georgia"/>
                <a:cs typeface="Georgia"/>
              </a:rPr>
              <a:t>p</a:t>
            </a:r>
            <a:r>
              <a:rPr sz="2800" cap="small" spc="15" dirty="0">
                <a:solidFill>
                  <a:srgbClr val="5B0DAA"/>
                </a:solidFill>
                <a:latin typeface="Georgia"/>
                <a:cs typeface="Georgia"/>
              </a:rPr>
              <a:t>l</a:t>
            </a:r>
            <a:r>
              <a:rPr sz="2800" cap="small" spc="50" dirty="0">
                <a:solidFill>
                  <a:srgbClr val="5B0DAA"/>
                </a:solidFill>
                <a:latin typeface="Georgia"/>
                <a:cs typeface="Georgia"/>
              </a:rPr>
              <a:t>e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6941" y="462229"/>
            <a:ext cx="323342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0" spc="-15" dirty="0">
                <a:solidFill>
                  <a:srgbClr val="04607A"/>
                </a:solidFill>
                <a:latin typeface="Calibri"/>
                <a:cs typeface="Calibri"/>
              </a:rPr>
              <a:t>Introduction</a:t>
            </a:r>
            <a:endParaRPr sz="5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1" y="1432183"/>
            <a:ext cx="8229599" cy="5197217"/>
            <a:chOff x="149161" y="1444561"/>
            <a:chExt cx="8924925" cy="5114925"/>
          </a:xfrm>
        </p:grpSpPr>
        <p:sp>
          <p:nvSpPr>
            <p:cNvPr id="4" name="object 4"/>
            <p:cNvSpPr/>
            <p:nvPr/>
          </p:nvSpPr>
          <p:spPr>
            <a:xfrm>
              <a:off x="153923" y="1449324"/>
              <a:ext cx="8915400" cy="5105400"/>
            </a:xfrm>
            <a:custGeom>
              <a:avLst/>
              <a:gdLst/>
              <a:ahLst/>
              <a:cxnLst/>
              <a:rect l="l" t="t" r="r" b="b"/>
              <a:pathLst>
                <a:path w="8915400" h="5105400">
                  <a:moveTo>
                    <a:pt x="8915400" y="0"/>
                  </a:moveTo>
                  <a:lnTo>
                    <a:pt x="0" y="0"/>
                  </a:lnTo>
                  <a:lnTo>
                    <a:pt x="0" y="5105400"/>
                  </a:lnTo>
                  <a:lnTo>
                    <a:pt x="8915400" y="5105400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r>
                <a:rPr lang="en-US" sz="2800" dirty="0"/>
                <a:t> 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An agent need to plan for finding a sequence of actions that form a path to a goal state.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The agent is called problem-solving agent.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The computational process it undertakes is called search.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We will discuss problem solving agent, searching approaches to get solutions with examples.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sz="2800"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53923" y="1449324"/>
              <a:ext cx="8915400" cy="5105400"/>
            </a:xfrm>
            <a:custGeom>
              <a:avLst/>
              <a:gdLst/>
              <a:ahLst/>
              <a:cxnLst/>
              <a:rect l="l" t="t" r="r" b="b"/>
              <a:pathLst>
                <a:path w="8915400" h="5105400">
                  <a:moveTo>
                    <a:pt x="0" y="5105400"/>
                  </a:moveTo>
                  <a:lnTo>
                    <a:pt x="8915400" y="5105400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5105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26968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0105" y="104901"/>
            <a:ext cx="69913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434" dirty="0">
                <a:solidFill>
                  <a:srgbClr val="5B0DAA"/>
                </a:solidFill>
                <a:latin typeface="Georgia"/>
                <a:cs typeface="Georgia"/>
              </a:rPr>
              <a:t>I</a:t>
            </a:r>
            <a:r>
              <a:rPr sz="2800" cap="small" spc="60" dirty="0">
                <a:solidFill>
                  <a:srgbClr val="5B0DAA"/>
                </a:solidFill>
                <a:latin typeface="Georgia"/>
                <a:cs typeface="Georgia"/>
              </a:rPr>
              <a:t>t</a:t>
            </a:r>
            <a:r>
              <a:rPr sz="2800" cap="small" spc="75" dirty="0">
                <a:solidFill>
                  <a:srgbClr val="5B0DAA"/>
                </a:solidFill>
                <a:latin typeface="Georgia"/>
                <a:cs typeface="Georgia"/>
              </a:rPr>
              <a:t>e</a:t>
            </a:r>
            <a:r>
              <a:rPr sz="2800" cap="small" spc="70" dirty="0">
                <a:solidFill>
                  <a:srgbClr val="5B0DAA"/>
                </a:solidFill>
                <a:latin typeface="Georgia"/>
                <a:cs typeface="Georgia"/>
              </a:rPr>
              <a:t>r</a:t>
            </a:r>
            <a:r>
              <a:rPr sz="2800" cap="small" spc="15" dirty="0">
                <a:solidFill>
                  <a:srgbClr val="5B0DAA"/>
                </a:solidFill>
                <a:latin typeface="Georgia"/>
                <a:cs typeface="Georgia"/>
              </a:rPr>
              <a:t>a</a:t>
            </a:r>
            <a:r>
              <a:rPr sz="2800" cap="small" spc="-95" dirty="0">
                <a:solidFill>
                  <a:srgbClr val="5B0DAA"/>
                </a:solidFill>
                <a:latin typeface="Georgia"/>
                <a:cs typeface="Georgia"/>
              </a:rPr>
              <a:t>ti</a:t>
            </a:r>
            <a:r>
              <a:rPr sz="2800" cap="small" spc="-90" dirty="0">
                <a:solidFill>
                  <a:srgbClr val="5B0DAA"/>
                </a:solidFill>
                <a:latin typeface="Georgia"/>
                <a:cs typeface="Georgia"/>
              </a:rPr>
              <a:t>v</a:t>
            </a:r>
            <a:r>
              <a:rPr sz="2800" cap="small" spc="50" dirty="0">
                <a:solidFill>
                  <a:srgbClr val="5B0DAA"/>
                </a:solidFill>
                <a:latin typeface="Georgia"/>
                <a:cs typeface="Georgia"/>
              </a:rPr>
              <a:t>e</a:t>
            </a:r>
            <a:r>
              <a:rPr sz="2800" spc="-85" dirty="0">
                <a:solidFill>
                  <a:srgbClr val="5B0DAA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5B0DAA"/>
                </a:solidFill>
                <a:latin typeface="Georgia"/>
                <a:cs typeface="Georgia"/>
              </a:rPr>
              <a:t>D</a:t>
            </a:r>
            <a:r>
              <a:rPr sz="2800" cap="small" spc="75" dirty="0">
                <a:solidFill>
                  <a:srgbClr val="5B0DAA"/>
                </a:solidFill>
                <a:latin typeface="Georgia"/>
                <a:cs typeface="Georgia"/>
              </a:rPr>
              <a:t>ee</a:t>
            </a:r>
            <a:r>
              <a:rPr sz="2800" cap="small" spc="20" dirty="0">
                <a:solidFill>
                  <a:srgbClr val="5B0DAA"/>
                </a:solidFill>
                <a:latin typeface="Georgia"/>
                <a:cs typeface="Georgia"/>
              </a:rPr>
              <a:t>penin</a:t>
            </a:r>
            <a:r>
              <a:rPr sz="2800" cap="small" spc="30" dirty="0">
                <a:solidFill>
                  <a:srgbClr val="5B0DAA"/>
                </a:solidFill>
                <a:latin typeface="Georgia"/>
                <a:cs typeface="Georgia"/>
              </a:rPr>
              <a:t>g</a:t>
            </a:r>
            <a:r>
              <a:rPr sz="2800" spc="-85" dirty="0">
                <a:solidFill>
                  <a:srgbClr val="5B0DAA"/>
                </a:solidFill>
                <a:latin typeface="Georgia"/>
                <a:cs typeface="Georgia"/>
              </a:rPr>
              <a:t> </a:t>
            </a:r>
            <a:r>
              <a:rPr sz="2800" spc="310" dirty="0">
                <a:solidFill>
                  <a:srgbClr val="5B0DAA"/>
                </a:solidFill>
                <a:latin typeface="Georgia"/>
                <a:cs typeface="Georgia"/>
              </a:rPr>
              <a:t>S</a:t>
            </a:r>
            <a:r>
              <a:rPr sz="2800" cap="small" spc="75" dirty="0">
                <a:solidFill>
                  <a:srgbClr val="5B0DAA"/>
                </a:solidFill>
                <a:latin typeface="Georgia"/>
                <a:cs typeface="Georgia"/>
              </a:rPr>
              <a:t>e</a:t>
            </a:r>
            <a:r>
              <a:rPr sz="2800" cap="small" spc="15" dirty="0">
                <a:solidFill>
                  <a:srgbClr val="5B0DAA"/>
                </a:solidFill>
                <a:latin typeface="Georgia"/>
                <a:cs typeface="Georgia"/>
              </a:rPr>
              <a:t>a</a:t>
            </a:r>
            <a:r>
              <a:rPr sz="2800" cap="small" spc="-25" dirty="0">
                <a:solidFill>
                  <a:srgbClr val="5B0DAA"/>
                </a:solidFill>
                <a:latin typeface="Georgia"/>
                <a:cs typeface="Georgia"/>
              </a:rPr>
              <a:t>r</a:t>
            </a:r>
            <a:r>
              <a:rPr sz="2800" cap="small" spc="280" dirty="0">
                <a:solidFill>
                  <a:srgbClr val="5B0DAA"/>
                </a:solidFill>
                <a:latin typeface="Georgia"/>
                <a:cs typeface="Georgia"/>
              </a:rPr>
              <a:t>c</a:t>
            </a:r>
            <a:r>
              <a:rPr sz="2800" cap="small" spc="-145" dirty="0">
                <a:solidFill>
                  <a:srgbClr val="5B0DAA"/>
                </a:solidFill>
                <a:latin typeface="Georgia"/>
                <a:cs typeface="Georgia"/>
              </a:rPr>
              <a:t>h</a:t>
            </a:r>
            <a:r>
              <a:rPr sz="2800" spc="-80" dirty="0">
                <a:solidFill>
                  <a:srgbClr val="5B0DAA"/>
                </a:solidFill>
                <a:latin typeface="Georgia"/>
                <a:cs typeface="Georgia"/>
              </a:rPr>
              <a:t> </a:t>
            </a:r>
            <a:r>
              <a:rPr sz="2800" spc="-345" dirty="0">
                <a:solidFill>
                  <a:srgbClr val="5B0DAA"/>
                </a:solidFill>
                <a:latin typeface="Georgia"/>
                <a:cs typeface="Georgia"/>
              </a:rPr>
              <a:t>(</a:t>
            </a:r>
            <a:r>
              <a:rPr sz="2800" spc="-434" dirty="0">
                <a:solidFill>
                  <a:srgbClr val="5B0DAA"/>
                </a:solidFill>
                <a:latin typeface="Georgia"/>
                <a:cs typeface="Georgia"/>
              </a:rPr>
              <a:t>I</a:t>
            </a:r>
            <a:r>
              <a:rPr sz="2800" spc="35" dirty="0">
                <a:solidFill>
                  <a:srgbClr val="5B0DAA"/>
                </a:solidFill>
                <a:latin typeface="Georgia"/>
                <a:cs typeface="Georgia"/>
              </a:rPr>
              <a:t>D</a:t>
            </a:r>
            <a:r>
              <a:rPr sz="2800" spc="-490" dirty="0">
                <a:solidFill>
                  <a:srgbClr val="5B0DAA"/>
                </a:solidFill>
                <a:latin typeface="Georgia"/>
                <a:cs typeface="Georgia"/>
              </a:rPr>
              <a:t>-</a:t>
            </a:r>
            <a:r>
              <a:rPr sz="2800" spc="45" dirty="0">
                <a:solidFill>
                  <a:srgbClr val="5B0DAA"/>
                </a:solidFill>
                <a:latin typeface="Georgia"/>
                <a:cs typeface="Georgia"/>
              </a:rPr>
              <a:t>D</a:t>
            </a:r>
            <a:r>
              <a:rPr sz="2800" spc="20" dirty="0">
                <a:solidFill>
                  <a:srgbClr val="5B0DAA"/>
                </a:solidFill>
                <a:latin typeface="Georgia"/>
                <a:cs typeface="Georgia"/>
              </a:rPr>
              <a:t>F</a:t>
            </a:r>
            <a:r>
              <a:rPr sz="2800" spc="285" dirty="0">
                <a:solidFill>
                  <a:srgbClr val="5B0DAA"/>
                </a:solidFill>
                <a:latin typeface="Georgia"/>
                <a:cs typeface="Georgia"/>
              </a:rPr>
              <a:t>S</a:t>
            </a:r>
            <a:r>
              <a:rPr sz="2800" spc="-305" dirty="0">
                <a:solidFill>
                  <a:srgbClr val="5B0DAA"/>
                </a:solidFill>
                <a:latin typeface="Georgia"/>
                <a:cs typeface="Georgia"/>
              </a:rPr>
              <a:t>):</a:t>
            </a:r>
            <a:endParaRPr sz="28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087" y="914400"/>
            <a:ext cx="8211311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6655" y="1438655"/>
            <a:ext cx="7693659" cy="4770120"/>
            <a:chOff x="676655" y="1438655"/>
            <a:chExt cx="7693659" cy="47701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799" y="1447799"/>
              <a:ext cx="7674864" cy="47518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1227" y="1443227"/>
              <a:ext cx="7684134" cy="4761230"/>
            </a:xfrm>
            <a:custGeom>
              <a:avLst/>
              <a:gdLst/>
              <a:ahLst/>
              <a:cxnLst/>
              <a:rect l="l" t="t" r="r" b="b"/>
              <a:pathLst>
                <a:path w="7684134" h="4761230">
                  <a:moveTo>
                    <a:pt x="0" y="4760976"/>
                  </a:moveTo>
                  <a:lnTo>
                    <a:pt x="7684008" y="4760976"/>
                  </a:lnTo>
                  <a:lnTo>
                    <a:pt x="7684008" y="0"/>
                  </a:lnTo>
                  <a:lnTo>
                    <a:pt x="0" y="0"/>
                  </a:lnTo>
                  <a:lnTo>
                    <a:pt x="0" y="4760976"/>
                  </a:lnTo>
                  <a:close/>
                </a:path>
              </a:pathLst>
            </a:custGeom>
            <a:ln w="914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1523999"/>
              <a:ext cx="6553200" cy="3276600"/>
            </a:xfrm>
            <a:custGeom>
              <a:avLst/>
              <a:gdLst/>
              <a:ahLst/>
              <a:cxnLst/>
              <a:rect l="l" t="t" r="r" b="b"/>
              <a:pathLst>
                <a:path w="6553200" h="3276600">
                  <a:moveTo>
                    <a:pt x="838200" y="914400"/>
                  </a:moveTo>
                  <a:lnTo>
                    <a:pt x="609600" y="914400"/>
                  </a:lnTo>
                  <a:lnTo>
                    <a:pt x="609600" y="1295400"/>
                  </a:lnTo>
                  <a:lnTo>
                    <a:pt x="838200" y="1295400"/>
                  </a:lnTo>
                  <a:lnTo>
                    <a:pt x="838200" y="914400"/>
                  </a:lnTo>
                  <a:close/>
                </a:path>
                <a:path w="6553200" h="3276600">
                  <a:moveTo>
                    <a:pt x="1905000" y="381000"/>
                  </a:moveTo>
                  <a:lnTo>
                    <a:pt x="1600200" y="3810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81000"/>
                  </a:lnTo>
                  <a:lnTo>
                    <a:pt x="533400" y="381000"/>
                  </a:lnTo>
                  <a:lnTo>
                    <a:pt x="533400" y="762000"/>
                  </a:lnTo>
                  <a:lnTo>
                    <a:pt x="1905000" y="762000"/>
                  </a:lnTo>
                  <a:lnTo>
                    <a:pt x="1905000" y="381000"/>
                  </a:lnTo>
                  <a:close/>
                </a:path>
                <a:path w="6553200" h="3276600">
                  <a:moveTo>
                    <a:pt x="5105400" y="1371600"/>
                  </a:moveTo>
                  <a:lnTo>
                    <a:pt x="0" y="1371600"/>
                  </a:lnTo>
                  <a:lnTo>
                    <a:pt x="0" y="1981200"/>
                  </a:lnTo>
                  <a:lnTo>
                    <a:pt x="5105400" y="1981200"/>
                  </a:lnTo>
                  <a:lnTo>
                    <a:pt x="5105400" y="1371600"/>
                  </a:lnTo>
                  <a:close/>
                </a:path>
                <a:path w="6553200" h="3276600">
                  <a:moveTo>
                    <a:pt x="6096000" y="2819400"/>
                  </a:moveTo>
                  <a:lnTo>
                    <a:pt x="5105400" y="2819400"/>
                  </a:lnTo>
                  <a:lnTo>
                    <a:pt x="5105400" y="3200400"/>
                  </a:lnTo>
                  <a:lnTo>
                    <a:pt x="6096000" y="3200400"/>
                  </a:lnTo>
                  <a:lnTo>
                    <a:pt x="6096000" y="2819400"/>
                  </a:lnTo>
                  <a:close/>
                </a:path>
                <a:path w="6553200" h="3276600">
                  <a:moveTo>
                    <a:pt x="6553200" y="2895600"/>
                  </a:moveTo>
                  <a:lnTo>
                    <a:pt x="6324600" y="2895600"/>
                  </a:lnTo>
                  <a:lnTo>
                    <a:pt x="6324600" y="3276600"/>
                  </a:lnTo>
                  <a:lnTo>
                    <a:pt x="6553200" y="3276600"/>
                  </a:lnTo>
                  <a:lnTo>
                    <a:pt x="6553200" y="2895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10105" y="5842"/>
            <a:ext cx="699135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0145" marR="5080" indent="-2418080">
              <a:lnSpc>
                <a:spcPct val="100000"/>
              </a:lnSpc>
              <a:spcBef>
                <a:spcPts val="105"/>
              </a:spcBef>
            </a:pPr>
            <a:r>
              <a:rPr sz="2800" spc="-434" dirty="0">
                <a:solidFill>
                  <a:srgbClr val="5B0DAA"/>
                </a:solidFill>
                <a:latin typeface="Georgia"/>
                <a:cs typeface="Georgia"/>
              </a:rPr>
              <a:t>I</a:t>
            </a:r>
            <a:r>
              <a:rPr sz="2800" cap="small" spc="60" dirty="0">
                <a:solidFill>
                  <a:srgbClr val="5B0DAA"/>
                </a:solidFill>
                <a:latin typeface="Georgia"/>
                <a:cs typeface="Georgia"/>
              </a:rPr>
              <a:t>t</a:t>
            </a:r>
            <a:r>
              <a:rPr sz="2800" cap="small" spc="75" dirty="0">
                <a:solidFill>
                  <a:srgbClr val="5B0DAA"/>
                </a:solidFill>
                <a:latin typeface="Georgia"/>
                <a:cs typeface="Georgia"/>
              </a:rPr>
              <a:t>e</a:t>
            </a:r>
            <a:r>
              <a:rPr sz="2800" cap="small" spc="70" dirty="0">
                <a:solidFill>
                  <a:srgbClr val="5B0DAA"/>
                </a:solidFill>
                <a:latin typeface="Georgia"/>
                <a:cs typeface="Georgia"/>
              </a:rPr>
              <a:t>r</a:t>
            </a:r>
            <a:r>
              <a:rPr sz="2800" cap="small" spc="15" dirty="0">
                <a:solidFill>
                  <a:srgbClr val="5B0DAA"/>
                </a:solidFill>
                <a:latin typeface="Georgia"/>
                <a:cs typeface="Georgia"/>
              </a:rPr>
              <a:t>a</a:t>
            </a:r>
            <a:r>
              <a:rPr sz="2800" cap="small" spc="-95" dirty="0">
                <a:solidFill>
                  <a:srgbClr val="5B0DAA"/>
                </a:solidFill>
                <a:latin typeface="Georgia"/>
                <a:cs typeface="Georgia"/>
              </a:rPr>
              <a:t>ti</a:t>
            </a:r>
            <a:r>
              <a:rPr sz="2800" cap="small" spc="-90" dirty="0">
                <a:solidFill>
                  <a:srgbClr val="5B0DAA"/>
                </a:solidFill>
                <a:latin typeface="Georgia"/>
                <a:cs typeface="Georgia"/>
              </a:rPr>
              <a:t>v</a:t>
            </a:r>
            <a:r>
              <a:rPr sz="2800" cap="small" spc="50" dirty="0">
                <a:solidFill>
                  <a:srgbClr val="5B0DAA"/>
                </a:solidFill>
                <a:latin typeface="Georgia"/>
                <a:cs typeface="Georgia"/>
              </a:rPr>
              <a:t>e</a:t>
            </a:r>
            <a:r>
              <a:rPr sz="2800" spc="-85" dirty="0">
                <a:solidFill>
                  <a:srgbClr val="5B0DAA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5B0DAA"/>
                </a:solidFill>
                <a:latin typeface="Georgia"/>
                <a:cs typeface="Georgia"/>
              </a:rPr>
              <a:t>D</a:t>
            </a:r>
            <a:r>
              <a:rPr sz="2800" cap="small" spc="75" dirty="0">
                <a:solidFill>
                  <a:srgbClr val="5B0DAA"/>
                </a:solidFill>
                <a:latin typeface="Georgia"/>
                <a:cs typeface="Georgia"/>
              </a:rPr>
              <a:t>ee</a:t>
            </a:r>
            <a:r>
              <a:rPr sz="2800" cap="small" spc="20" dirty="0">
                <a:solidFill>
                  <a:srgbClr val="5B0DAA"/>
                </a:solidFill>
                <a:latin typeface="Georgia"/>
                <a:cs typeface="Georgia"/>
              </a:rPr>
              <a:t>penin</a:t>
            </a:r>
            <a:r>
              <a:rPr sz="2800" cap="small" spc="30" dirty="0">
                <a:solidFill>
                  <a:srgbClr val="5B0DAA"/>
                </a:solidFill>
                <a:latin typeface="Georgia"/>
                <a:cs typeface="Georgia"/>
              </a:rPr>
              <a:t>g</a:t>
            </a:r>
            <a:r>
              <a:rPr sz="2800" spc="-85" dirty="0">
                <a:solidFill>
                  <a:srgbClr val="5B0DAA"/>
                </a:solidFill>
                <a:latin typeface="Georgia"/>
                <a:cs typeface="Georgia"/>
              </a:rPr>
              <a:t> </a:t>
            </a:r>
            <a:r>
              <a:rPr sz="2800" spc="310" dirty="0">
                <a:solidFill>
                  <a:srgbClr val="5B0DAA"/>
                </a:solidFill>
                <a:latin typeface="Georgia"/>
                <a:cs typeface="Georgia"/>
              </a:rPr>
              <a:t>S</a:t>
            </a:r>
            <a:r>
              <a:rPr sz="2800" cap="small" spc="75" dirty="0">
                <a:solidFill>
                  <a:srgbClr val="5B0DAA"/>
                </a:solidFill>
                <a:latin typeface="Georgia"/>
                <a:cs typeface="Georgia"/>
              </a:rPr>
              <a:t>e</a:t>
            </a:r>
            <a:r>
              <a:rPr sz="2800" cap="small" spc="15" dirty="0">
                <a:solidFill>
                  <a:srgbClr val="5B0DAA"/>
                </a:solidFill>
                <a:latin typeface="Georgia"/>
                <a:cs typeface="Georgia"/>
              </a:rPr>
              <a:t>a</a:t>
            </a:r>
            <a:r>
              <a:rPr sz="2800" cap="small" spc="-25" dirty="0">
                <a:solidFill>
                  <a:srgbClr val="5B0DAA"/>
                </a:solidFill>
                <a:latin typeface="Georgia"/>
                <a:cs typeface="Georgia"/>
              </a:rPr>
              <a:t>r</a:t>
            </a:r>
            <a:r>
              <a:rPr sz="2800" cap="small" spc="280" dirty="0">
                <a:solidFill>
                  <a:srgbClr val="5B0DAA"/>
                </a:solidFill>
                <a:latin typeface="Georgia"/>
                <a:cs typeface="Georgia"/>
              </a:rPr>
              <a:t>c</a:t>
            </a:r>
            <a:r>
              <a:rPr sz="2800" cap="small" spc="-145" dirty="0">
                <a:solidFill>
                  <a:srgbClr val="5B0DAA"/>
                </a:solidFill>
                <a:latin typeface="Georgia"/>
                <a:cs typeface="Georgia"/>
              </a:rPr>
              <a:t>h</a:t>
            </a:r>
            <a:r>
              <a:rPr sz="2800" spc="-80" dirty="0">
                <a:solidFill>
                  <a:srgbClr val="5B0DAA"/>
                </a:solidFill>
                <a:latin typeface="Georgia"/>
                <a:cs typeface="Georgia"/>
              </a:rPr>
              <a:t> </a:t>
            </a:r>
            <a:r>
              <a:rPr sz="2800" spc="-345" dirty="0">
                <a:solidFill>
                  <a:srgbClr val="5B0DAA"/>
                </a:solidFill>
                <a:latin typeface="Georgia"/>
                <a:cs typeface="Georgia"/>
              </a:rPr>
              <a:t>(</a:t>
            </a:r>
            <a:r>
              <a:rPr sz="2800" spc="-434" dirty="0">
                <a:solidFill>
                  <a:srgbClr val="5B0DAA"/>
                </a:solidFill>
                <a:latin typeface="Georgia"/>
                <a:cs typeface="Georgia"/>
              </a:rPr>
              <a:t>I</a:t>
            </a:r>
            <a:r>
              <a:rPr sz="2800" spc="35" dirty="0">
                <a:solidFill>
                  <a:srgbClr val="5B0DAA"/>
                </a:solidFill>
                <a:latin typeface="Georgia"/>
                <a:cs typeface="Georgia"/>
              </a:rPr>
              <a:t>D</a:t>
            </a:r>
            <a:r>
              <a:rPr sz="2800" spc="-490" dirty="0">
                <a:solidFill>
                  <a:srgbClr val="5B0DAA"/>
                </a:solidFill>
                <a:latin typeface="Georgia"/>
                <a:cs typeface="Georgia"/>
              </a:rPr>
              <a:t>-</a:t>
            </a:r>
            <a:r>
              <a:rPr sz="2800" spc="45" dirty="0">
                <a:solidFill>
                  <a:srgbClr val="5B0DAA"/>
                </a:solidFill>
                <a:latin typeface="Georgia"/>
                <a:cs typeface="Georgia"/>
              </a:rPr>
              <a:t>D</a:t>
            </a:r>
            <a:r>
              <a:rPr sz="2800" spc="20" dirty="0">
                <a:solidFill>
                  <a:srgbClr val="5B0DAA"/>
                </a:solidFill>
                <a:latin typeface="Georgia"/>
                <a:cs typeface="Georgia"/>
              </a:rPr>
              <a:t>F</a:t>
            </a:r>
            <a:r>
              <a:rPr sz="2800" spc="285" dirty="0">
                <a:solidFill>
                  <a:srgbClr val="5B0DAA"/>
                </a:solidFill>
                <a:latin typeface="Georgia"/>
                <a:cs typeface="Georgia"/>
              </a:rPr>
              <a:t>S</a:t>
            </a:r>
            <a:r>
              <a:rPr sz="2800" spc="-265" dirty="0">
                <a:solidFill>
                  <a:srgbClr val="5B0DAA"/>
                </a:solidFill>
                <a:latin typeface="Georgia"/>
                <a:cs typeface="Georgia"/>
              </a:rPr>
              <a:t>): </a:t>
            </a:r>
            <a:r>
              <a:rPr sz="2800" spc="70" dirty="0">
                <a:solidFill>
                  <a:srgbClr val="5B0DAA"/>
                </a:solidFill>
                <a:latin typeface="Georgia"/>
                <a:cs typeface="Georgia"/>
              </a:rPr>
              <a:t>P</a:t>
            </a:r>
            <a:r>
              <a:rPr sz="2800" cap="small" spc="130" dirty="0">
                <a:solidFill>
                  <a:srgbClr val="5B0DAA"/>
                </a:solidFill>
                <a:latin typeface="Georgia"/>
                <a:cs typeface="Georgia"/>
              </a:rPr>
              <a:t>rop</a:t>
            </a:r>
            <a:r>
              <a:rPr sz="2800" cap="small" spc="20" dirty="0">
                <a:solidFill>
                  <a:srgbClr val="5B0DAA"/>
                </a:solidFill>
                <a:latin typeface="Georgia"/>
                <a:cs typeface="Georgia"/>
              </a:rPr>
              <a:t>e</a:t>
            </a:r>
            <a:r>
              <a:rPr sz="2800" cap="small" spc="30" dirty="0">
                <a:solidFill>
                  <a:srgbClr val="5B0DAA"/>
                </a:solidFill>
                <a:latin typeface="Georgia"/>
                <a:cs typeface="Georgia"/>
              </a:rPr>
              <a:t>r</a:t>
            </a:r>
            <a:r>
              <a:rPr sz="2800" cap="small" spc="10" dirty="0">
                <a:solidFill>
                  <a:srgbClr val="5B0DAA"/>
                </a:solidFill>
                <a:latin typeface="Georgia"/>
                <a:cs typeface="Georgia"/>
              </a:rPr>
              <a:t>ties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2192" y="145745"/>
            <a:ext cx="44938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mic Sans MS"/>
                <a:cs typeface="Comic Sans MS"/>
              </a:rPr>
              <a:t>Bidirectional</a:t>
            </a:r>
            <a:r>
              <a:rPr spc="-40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1752" y="835152"/>
            <a:ext cx="8696325" cy="5876925"/>
            <a:chOff x="301752" y="835152"/>
            <a:chExt cx="8696325" cy="5876925"/>
          </a:xfrm>
        </p:grpSpPr>
        <p:sp>
          <p:nvSpPr>
            <p:cNvPr id="4" name="object 4"/>
            <p:cNvSpPr/>
            <p:nvPr/>
          </p:nvSpPr>
          <p:spPr>
            <a:xfrm>
              <a:off x="306324" y="839724"/>
              <a:ext cx="8686800" cy="5867400"/>
            </a:xfrm>
            <a:custGeom>
              <a:avLst/>
              <a:gdLst/>
              <a:ahLst/>
              <a:cxnLst/>
              <a:rect l="l" t="t" r="r" b="b"/>
              <a:pathLst>
                <a:path w="8686800" h="5867400">
                  <a:moveTo>
                    <a:pt x="8686800" y="0"/>
                  </a:moveTo>
                  <a:lnTo>
                    <a:pt x="0" y="0"/>
                  </a:lnTo>
                  <a:lnTo>
                    <a:pt x="0" y="5867400"/>
                  </a:lnTo>
                  <a:lnTo>
                    <a:pt x="8686800" y="5867400"/>
                  </a:lnTo>
                  <a:lnTo>
                    <a:pt x="8686800" y="0"/>
                  </a:lnTo>
                  <a:close/>
                </a:path>
              </a:pathLst>
            </a:custGeom>
            <a:solidFill>
              <a:srgbClr val="DB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6324" y="839724"/>
              <a:ext cx="8686800" cy="5867400"/>
            </a:xfrm>
            <a:custGeom>
              <a:avLst/>
              <a:gdLst/>
              <a:ahLst/>
              <a:cxnLst/>
              <a:rect l="l" t="t" r="r" b="b"/>
              <a:pathLst>
                <a:path w="8686800" h="5867400">
                  <a:moveTo>
                    <a:pt x="0" y="5867400"/>
                  </a:moveTo>
                  <a:lnTo>
                    <a:pt x="8686800" y="5867400"/>
                  </a:lnTo>
                  <a:lnTo>
                    <a:pt x="8686800" y="0"/>
                  </a:lnTo>
                  <a:lnTo>
                    <a:pt x="0" y="0"/>
                  </a:lnTo>
                  <a:lnTo>
                    <a:pt x="0" y="5867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4454" y="896492"/>
            <a:ext cx="256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357505" algn="l"/>
              </a:tabLst>
            </a:pPr>
            <a:r>
              <a:rPr sz="2400" b="1" dirty="0">
                <a:solidFill>
                  <a:srgbClr val="800000"/>
                </a:solidFill>
                <a:latin typeface="Arial"/>
                <a:cs typeface="Arial"/>
              </a:rPr>
              <a:t>Idea</a:t>
            </a:r>
            <a:r>
              <a:rPr sz="2400" b="1" spc="-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800000"/>
                </a:solidFill>
                <a:latin typeface="Arial"/>
                <a:cs typeface="Arial"/>
              </a:rPr>
              <a:t>behind</a:t>
            </a:r>
            <a:r>
              <a:rPr sz="2400" b="1" spc="-8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800000"/>
                </a:solidFill>
                <a:latin typeface="Arial"/>
                <a:cs typeface="Arial"/>
              </a:rPr>
              <a:t>BS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1371600"/>
            <a:ext cx="3733800" cy="381000"/>
          </a:xfrm>
          <a:prstGeom prst="rect">
            <a:avLst/>
          </a:prstGeom>
          <a:solidFill>
            <a:srgbClr val="0E6EC5">
              <a:alpha val="21960"/>
            </a:srgbClr>
          </a:solidFill>
          <a:ln w="24383">
            <a:solidFill>
              <a:srgbClr val="085091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302260" indent="-287020">
              <a:lnSpc>
                <a:spcPct val="100000"/>
              </a:lnSpc>
              <a:spcBef>
                <a:spcPts val="330"/>
              </a:spcBef>
              <a:buClr>
                <a:srgbClr val="5B0DAA"/>
              </a:buClr>
              <a:buFont typeface="Wingdings"/>
              <a:buChar char=""/>
              <a:tabLst>
                <a:tab pos="302895" algn="l"/>
              </a:tabLst>
            </a:pPr>
            <a:r>
              <a:rPr sz="2200" dirty="0">
                <a:latin typeface="Arial MT"/>
                <a:cs typeface="Arial MT"/>
              </a:rPr>
              <a:t>Search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b="1" spc="5" dirty="0">
                <a:solidFill>
                  <a:srgbClr val="0000CC"/>
                </a:solidFill>
                <a:latin typeface="Arial"/>
                <a:cs typeface="Arial"/>
              </a:rPr>
              <a:t>“from</a:t>
            </a:r>
            <a:r>
              <a:rPr sz="2200" b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both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ends”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00" y="1828800"/>
            <a:ext cx="7772400" cy="838200"/>
          </a:xfrm>
          <a:prstGeom prst="rect">
            <a:avLst/>
          </a:prstGeom>
          <a:solidFill>
            <a:srgbClr val="0E6EC5">
              <a:alpha val="21960"/>
            </a:srgbClr>
          </a:solidFill>
          <a:ln w="24384">
            <a:solidFill>
              <a:srgbClr val="085091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302260" indent="-287020">
              <a:lnSpc>
                <a:spcPct val="100000"/>
              </a:lnSpc>
              <a:spcBef>
                <a:spcPts val="425"/>
              </a:spcBef>
              <a:buClr>
                <a:srgbClr val="5B0DAA"/>
              </a:buClr>
              <a:buFont typeface="Wingdings"/>
              <a:buChar char=""/>
              <a:tabLst>
                <a:tab pos="302895" algn="l"/>
                <a:tab pos="5309235" algn="l"/>
              </a:tabLst>
            </a:pPr>
            <a:r>
              <a:rPr sz="2200" dirty="0">
                <a:latin typeface="Arial MT"/>
                <a:cs typeface="Arial MT"/>
              </a:rPr>
              <a:t>Search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b="1" spc="10" dirty="0">
                <a:solidFill>
                  <a:srgbClr val="0000CC"/>
                </a:solidFill>
                <a:latin typeface="Arial"/>
                <a:cs typeface="Arial"/>
              </a:rPr>
              <a:t>“Forward</a:t>
            </a:r>
            <a:r>
              <a:rPr sz="2200" b="1" spc="-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0000CC"/>
                </a:solidFill>
                <a:latin typeface="Arial"/>
                <a:cs typeface="Arial"/>
              </a:rPr>
              <a:t>from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0000CC"/>
                </a:solidFill>
                <a:latin typeface="Arial"/>
                <a:cs typeface="Arial"/>
              </a:rPr>
              <a:t>initial</a:t>
            </a:r>
            <a:r>
              <a:rPr sz="2200" b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0000CC"/>
                </a:solidFill>
                <a:latin typeface="Arial"/>
                <a:cs typeface="Arial"/>
              </a:rPr>
              <a:t>state”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spc="5" dirty="0">
                <a:latin typeface="Arial MT"/>
                <a:cs typeface="Arial MT"/>
              </a:rPr>
              <a:t>&amp;	</a:t>
            </a:r>
            <a:r>
              <a:rPr sz="2200" b="1" spc="5" dirty="0">
                <a:solidFill>
                  <a:srgbClr val="0000CC"/>
                </a:solidFill>
                <a:latin typeface="Arial"/>
                <a:cs typeface="Arial"/>
              </a:rPr>
              <a:t>“Backwards</a:t>
            </a:r>
            <a:r>
              <a:rPr sz="2200" b="1" spc="-10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0000CC"/>
                </a:solidFill>
                <a:latin typeface="Arial"/>
                <a:cs typeface="Arial"/>
              </a:rPr>
              <a:t>from</a:t>
            </a:r>
            <a:endParaRPr sz="22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  <a:spcBef>
                <a:spcPts val="530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goal”</a:t>
            </a:r>
            <a:r>
              <a:rPr sz="22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– </a:t>
            </a:r>
            <a:r>
              <a:rPr sz="2200" b="1" spc="5" dirty="0">
                <a:solidFill>
                  <a:srgbClr val="0000CC"/>
                </a:solidFill>
                <a:latin typeface="Arial"/>
                <a:cs typeface="Arial"/>
              </a:rPr>
              <a:t>till</a:t>
            </a:r>
            <a:r>
              <a:rPr sz="2200" b="1" spc="-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intersect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754" y="2984725"/>
            <a:ext cx="7643495" cy="259524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369570" indent="-344805">
              <a:lnSpc>
                <a:spcPct val="100000"/>
              </a:lnSpc>
              <a:spcBef>
                <a:spcPts val="1280"/>
              </a:spcBef>
              <a:buFont typeface="Wingdings"/>
              <a:buChar char=""/>
              <a:tabLst>
                <a:tab pos="370205" algn="l"/>
              </a:tabLst>
            </a:pPr>
            <a:r>
              <a:rPr sz="2400" b="1" spc="-20" dirty="0">
                <a:solidFill>
                  <a:srgbClr val="800000"/>
                </a:solidFill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  <a:p>
            <a:pPr marL="768985" lvl="1" indent="-287020">
              <a:lnSpc>
                <a:spcPct val="100000"/>
              </a:lnSpc>
              <a:spcBef>
                <a:spcPts val="1090"/>
              </a:spcBef>
              <a:buClr>
                <a:srgbClr val="5B0DAA"/>
              </a:buClr>
              <a:buFont typeface="Wingdings"/>
              <a:buChar char=""/>
              <a:tabLst>
                <a:tab pos="769620" algn="l"/>
              </a:tabLst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Solution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depth </a:t>
            </a:r>
            <a:r>
              <a:rPr sz="2200" spc="-5" dirty="0">
                <a:latin typeface="Arial MT"/>
                <a:cs typeface="Arial MT"/>
              </a:rPr>
              <a:t>(in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levels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from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root, i.e.,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edge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depth)</a:t>
            </a:r>
            <a:r>
              <a:rPr sz="2200" spc="5" dirty="0">
                <a:solidFill>
                  <a:srgbClr val="0000CC"/>
                </a:solidFill>
                <a:latin typeface="Arial MT"/>
                <a:cs typeface="Arial MT"/>
              </a:rPr>
              <a:t>:</a:t>
            </a:r>
            <a:r>
              <a:rPr sz="2200" spc="-25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2200" b="1" i="1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5B0DAA"/>
              </a:buClr>
              <a:buFont typeface="Wingdings"/>
              <a:buChar char=""/>
            </a:pPr>
            <a:endParaRPr sz="2050">
              <a:latin typeface="Arial"/>
              <a:cs typeface="Arial"/>
            </a:endParaRPr>
          </a:p>
          <a:p>
            <a:pPr marL="1132205" lvl="2" indent="-250825">
              <a:lnSpc>
                <a:spcPct val="100000"/>
              </a:lnSpc>
              <a:buClr>
                <a:srgbClr val="5B0DAA"/>
              </a:buClr>
              <a:buSzPct val="95454"/>
              <a:buFont typeface="Wingdings"/>
              <a:buChar char=""/>
              <a:tabLst>
                <a:tab pos="1132840" algn="l"/>
              </a:tabLst>
            </a:pPr>
            <a:r>
              <a:rPr sz="2200" b="1" i="1" dirty="0">
                <a:solidFill>
                  <a:srgbClr val="0000CC"/>
                </a:solidFill>
                <a:latin typeface="Arial"/>
                <a:cs typeface="Arial"/>
              </a:rPr>
              <a:t>b</a:t>
            </a:r>
            <a:r>
              <a:rPr sz="2175" b="1" i="1" baseline="24904" dirty="0">
                <a:solidFill>
                  <a:srgbClr val="0000CC"/>
                </a:solidFill>
                <a:latin typeface="Arial"/>
                <a:cs typeface="Arial"/>
              </a:rPr>
              <a:t>i</a:t>
            </a:r>
            <a:r>
              <a:rPr sz="2175" b="1" i="1" spc="315" baseline="24904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nodes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generated</a:t>
            </a:r>
            <a:r>
              <a:rPr sz="22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at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level</a:t>
            </a:r>
            <a:r>
              <a:rPr sz="2200" b="1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0000CC"/>
                </a:solidFill>
                <a:latin typeface="Arial"/>
                <a:cs typeface="Arial"/>
              </a:rPr>
              <a:t>i</a:t>
            </a:r>
            <a:endParaRPr sz="2200">
              <a:latin typeface="Arial"/>
              <a:cs typeface="Arial"/>
            </a:endParaRPr>
          </a:p>
          <a:p>
            <a:pPr marL="1132205" lvl="2" indent="-250825">
              <a:lnSpc>
                <a:spcPct val="100000"/>
              </a:lnSpc>
              <a:spcBef>
                <a:spcPts val="1060"/>
              </a:spcBef>
              <a:buClr>
                <a:srgbClr val="5B0DAA"/>
              </a:buClr>
              <a:buSzPct val="95454"/>
              <a:buFont typeface="Wingdings"/>
              <a:buChar char=""/>
              <a:tabLst>
                <a:tab pos="1132840" algn="l"/>
              </a:tabLst>
            </a:pPr>
            <a:r>
              <a:rPr sz="2200" b="1" spc="-40" dirty="0">
                <a:solidFill>
                  <a:srgbClr val="0000CC"/>
                </a:solidFill>
                <a:latin typeface="Arial"/>
                <a:cs typeface="Arial"/>
              </a:rPr>
              <a:t>At</a:t>
            </a:r>
            <a:r>
              <a:rPr sz="2200" b="1" spc="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least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this</a:t>
            </a:r>
            <a:r>
              <a:rPr sz="22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0000CC"/>
                </a:solidFill>
                <a:latin typeface="Arial"/>
                <a:cs typeface="Arial"/>
              </a:rPr>
              <a:t>many</a:t>
            </a:r>
            <a:r>
              <a:rPr sz="2200" b="1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nodes</a:t>
            </a:r>
            <a:r>
              <a:rPr sz="2200" b="1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0000CC"/>
                </a:solidFill>
                <a:latin typeface="Arial"/>
                <a:cs typeface="Arial"/>
              </a:rPr>
              <a:t>to</a:t>
            </a:r>
            <a:r>
              <a:rPr sz="22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test</a:t>
            </a:r>
            <a:endParaRPr sz="2200">
              <a:latin typeface="Arial"/>
              <a:cs typeface="Arial"/>
            </a:endParaRPr>
          </a:p>
          <a:p>
            <a:pPr marL="1132840" lvl="2" indent="-251460">
              <a:lnSpc>
                <a:spcPct val="100000"/>
              </a:lnSpc>
              <a:spcBef>
                <a:spcPts val="1055"/>
              </a:spcBef>
              <a:buClr>
                <a:srgbClr val="5B0DAA"/>
              </a:buClr>
              <a:buSzPct val="95454"/>
              <a:buFont typeface="Wingdings"/>
              <a:buChar char=""/>
              <a:tabLst>
                <a:tab pos="1133475" algn="l"/>
              </a:tabLst>
            </a:pPr>
            <a:r>
              <a:rPr sz="2200" b="1" spc="-30" dirty="0">
                <a:solidFill>
                  <a:srgbClr val="0000CC"/>
                </a:solidFill>
                <a:latin typeface="Arial"/>
                <a:cs typeface="Arial"/>
              </a:rPr>
              <a:t>Total:</a:t>
            </a:r>
            <a:r>
              <a:rPr sz="2200" b="1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C00000"/>
                </a:solidFill>
                <a:latin typeface="Symbol"/>
                <a:cs typeface="Symbol"/>
              </a:rPr>
              <a:t></a:t>
            </a:r>
            <a:r>
              <a:rPr sz="2175" b="1" i="1" spc="30" baseline="-21072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175" b="1" i="1" spc="-37" baseline="-21072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175" b="1" i="1" baseline="24904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175" b="1" i="1" spc="7" baseline="2490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200" b="1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2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r>
              <a:rPr sz="22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i="1" spc="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200" b="1" i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r>
              <a:rPr sz="22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175" b="1" i="1" baseline="24904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2175" b="1" i="1" spc="330" baseline="2490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r>
              <a:rPr sz="22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10" dirty="0">
                <a:solidFill>
                  <a:srgbClr val="C00000"/>
                </a:solidFill>
                <a:latin typeface="Arial"/>
                <a:cs typeface="Arial"/>
              </a:rPr>
              <a:t>…</a:t>
            </a:r>
            <a:r>
              <a:rPr sz="22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r>
              <a:rPr sz="22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175" b="1" i="1" baseline="24904" dirty="0">
                <a:solidFill>
                  <a:srgbClr val="C00000"/>
                </a:solidFill>
                <a:latin typeface="Arial"/>
                <a:cs typeface="Arial"/>
              </a:rPr>
              <a:t>d/2</a:t>
            </a:r>
            <a:r>
              <a:rPr sz="2175" b="1" i="1" spc="359" baseline="2490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2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C00000"/>
                </a:solidFill>
                <a:latin typeface="Symbol"/>
                <a:cs typeface="Symbol"/>
              </a:rPr>
              <a:t></a:t>
            </a:r>
            <a:r>
              <a:rPr sz="2200" b="1" spc="5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2200" b="1" i="1" spc="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175" b="1" i="1" spc="7" baseline="24904" dirty="0">
                <a:solidFill>
                  <a:srgbClr val="C00000"/>
                </a:solidFill>
                <a:latin typeface="Arial"/>
                <a:cs typeface="Arial"/>
              </a:rPr>
              <a:t>d/2</a:t>
            </a:r>
            <a:r>
              <a:rPr sz="2200" b="1" spc="5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454" y="6028740"/>
            <a:ext cx="23495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5" dirty="0">
                <a:solidFill>
                  <a:srgbClr val="800000"/>
                </a:solidFill>
                <a:latin typeface="Wingdings"/>
                <a:cs typeface="Wingdings"/>
              </a:rPr>
              <a:t>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5800" y="6019800"/>
            <a:ext cx="7696200" cy="457200"/>
          </a:xfrm>
          <a:prstGeom prst="rect">
            <a:avLst/>
          </a:prstGeom>
          <a:solidFill>
            <a:srgbClr val="DBE7B6">
              <a:alpha val="30195"/>
            </a:srgbClr>
          </a:solidFill>
          <a:ln w="24384">
            <a:solidFill>
              <a:srgbClr val="085091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75"/>
              </a:spcBef>
              <a:tabLst>
                <a:tab pos="4012565" algn="l"/>
                <a:tab pos="4370070" algn="l"/>
              </a:tabLst>
            </a:pPr>
            <a:r>
              <a:rPr sz="2200" b="1" dirty="0">
                <a:solidFill>
                  <a:srgbClr val="800000"/>
                </a:solidFill>
                <a:latin typeface="Arial"/>
                <a:cs typeface="Arial"/>
              </a:rPr>
              <a:t>Space</a:t>
            </a:r>
            <a:r>
              <a:rPr sz="2200" b="1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800000"/>
                </a:solidFill>
                <a:latin typeface="Arial"/>
                <a:cs typeface="Arial"/>
              </a:rPr>
              <a:t>Complexity:</a:t>
            </a:r>
            <a:r>
              <a:rPr sz="2200" b="1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latin typeface="Symbol"/>
                <a:cs typeface="Symbol"/>
              </a:rPr>
              <a:t></a:t>
            </a:r>
            <a:r>
              <a:rPr sz="2200" b="1" spc="5" dirty="0">
                <a:latin typeface="Arial"/>
                <a:cs typeface="Arial"/>
              </a:rPr>
              <a:t>(</a:t>
            </a:r>
            <a:r>
              <a:rPr sz="2200" b="1" i="1" spc="5" dirty="0">
                <a:latin typeface="Arial"/>
                <a:cs typeface="Arial"/>
              </a:rPr>
              <a:t>b</a:t>
            </a:r>
            <a:r>
              <a:rPr sz="2175" b="1" i="1" spc="7" baseline="24904" dirty="0">
                <a:latin typeface="Arial"/>
                <a:cs typeface="Arial"/>
              </a:rPr>
              <a:t>d/2</a:t>
            </a:r>
            <a:r>
              <a:rPr sz="2200" b="1" spc="5" dirty="0">
                <a:latin typeface="Arial"/>
                <a:cs typeface="Arial"/>
              </a:rPr>
              <a:t>)	&amp;	</a:t>
            </a:r>
            <a:r>
              <a:rPr sz="2200" b="1" spc="-15" dirty="0">
                <a:solidFill>
                  <a:srgbClr val="800000"/>
                </a:solidFill>
                <a:latin typeface="Arial"/>
                <a:cs typeface="Arial"/>
              </a:rPr>
              <a:t>Time</a:t>
            </a:r>
            <a:r>
              <a:rPr sz="2200" b="1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800000"/>
                </a:solidFill>
                <a:latin typeface="Arial"/>
                <a:cs typeface="Arial"/>
              </a:rPr>
              <a:t>Complexity:</a:t>
            </a:r>
            <a:r>
              <a:rPr sz="2200" b="1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latin typeface="Symbol"/>
                <a:cs typeface="Symbol"/>
              </a:rPr>
              <a:t></a:t>
            </a:r>
            <a:r>
              <a:rPr sz="2200" b="1" spc="5" dirty="0">
                <a:latin typeface="Arial"/>
                <a:cs typeface="Arial"/>
              </a:rPr>
              <a:t>(</a:t>
            </a:r>
            <a:r>
              <a:rPr sz="2200" b="1" i="1" spc="5" dirty="0">
                <a:latin typeface="Arial"/>
                <a:cs typeface="Arial"/>
              </a:rPr>
              <a:t>b</a:t>
            </a:r>
            <a:r>
              <a:rPr sz="2175" b="1" i="1" spc="7" baseline="24904" dirty="0">
                <a:latin typeface="Arial"/>
                <a:cs typeface="Arial"/>
              </a:rPr>
              <a:t>d/2</a:t>
            </a:r>
            <a:r>
              <a:rPr sz="2200" b="1" spc="5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1752" y="1063752"/>
            <a:ext cx="8696325" cy="5572125"/>
            <a:chOff x="301752" y="1063752"/>
            <a:chExt cx="8696325" cy="5572125"/>
          </a:xfrm>
        </p:grpSpPr>
        <p:sp>
          <p:nvSpPr>
            <p:cNvPr id="3" name="object 3"/>
            <p:cNvSpPr/>
            <p:nvPr/>
          </p:nvSpPr>
          <p:spPr>
            <a:xfrm>
              <a:off x="306324" y="1068324"/>
              <a:ext cx="8686800" cy="5562600"/>
            </a:xfrm>
            <a:custGeom>
              <a:avLst/>
              <a:gdLst/>
              <a:ahLst/>
              <a:cxnLst/>
              <a:rect l="l" t="t" r="r" b="b"/>
              <a:pathLst>
                <a:path w="8686800" h="5562600">
                  <a:moveTo>
                    <a:pt x="8686800" y="0"/>
                  </a:moveTo>
                  <a:lnTo>
                    <a:pt x="0" y="0"/>
                  </a:lnTo>
                  <a:lnTo>
                    <a:pt x="0" y="5562600"/>
                  </a:lnTo>
                  <a:lnTo>
                    <a:pt x="8686800" y="5562600"/>
                  </a:lnTo>
                  <a:lnTo>
                    <a:pt x="8686800" y="0"/>
                  </a:lnTo>
                  <a:close/>
                </a:path>
              </a:pathLst>
            </a:custGeom>
            <a:solidFill>
              <a:srgbClr val="DB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6324" y="1068324"/>
              <a:ext cx="8686800" cy="5562600"/>
            </a:xfrm>
            <a:custGeom>
              <a:avLst/>
              <a:gdLst/>
              <a:ahLst/>
              <a:cxnLst/>
              <a:rect l="l" t="t" r="r" b="b"/>
              <a:pathLst>
                <a:path w="8686800" h="5562600">
                  <a:moveTo>
                    <a:pt x="0" y="5562600"/>
                  </a:moveTo>
                  <a:lnTo>
                    <a:pt x="8686800" y="5562600"/>
                  </a:lnTo>
                  <a:lnTo>
                    <a:pt x="8686800" y="0"/>
                  </a:lnTo>
                  <a:lnTo>
                    <a:pt x="0" y="0"/>
                  </a:lnTo>
                  <a:lnTo>
                    <a:pt x="0" y="5562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84454" y="1527809"/>
            <a:ext cx="7753350" cy="444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800000"/>
                </a:solidFill>
                <a:latin typeface="Arial"/>
                <a:cs typeface="Arial"/>
              </a:rPr>
              <a:t>Properties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5B0DAA"/>
              </a:buClr>
              <a:buFont typeface="Wingdings"/>
              <a:buChar char=""/>
              <a:tabLst>
                <a:tab pos="299720" algn="l"/>
              </a:tabLst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Space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complexity</a:t>
            </a:r>
            <a:r>
              <a:rPr sz="2200" b="1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2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2200" b="1" u="heavy" spc="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weakness</a:t>
            </a:r>
            <a:r>
              <a:rPr sz="2200" b="1" spc="-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BS</a:t>
            </a:r>
            <a:endParaRPr sz="22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55"/>
              </a:spcBef>
              <a:buClr>
                <a:srgbClr val="5B0DAA"/>
              </a:buClr>
              <a:buFont typeface="Wingdings"/>
              <a:buChar char=""/>
              <a:tabLst>
                <a:tab pos="299720" algn="l"/>
              </a:tabLst>
            </a:pPr>
            <a:r>
              <a:rPr sz="2200" dirty="0">
                <a:solidFill>
                  <a:srgbClr val="0000CC"/>
                </a:solidFill>
                <a:latin typeface="Arial MT"/>
                <a:cs typeface="Arial MT"/>
              </a:rPr>
              <a:t>But, 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Time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complexity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spc="5" dirty="0">
                <a:latin typeface="Arial MT"/>
                <a:cs typeface="Arial MT"/>
              </a:rPr>
              <a:t>makes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BS</a:t>
            </a:r>
            <a:r>
              <a:rPr sz="22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attractive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"/>
            </a:pPr>
            <a:endParaRPr sz="33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5B0DAA"/>
              </a:buClr>
              <a:buFont typeface="Wingdings"/>
              <a:buChar char=""/>
              <a:tabLst>
                <a:tab pos="299720" algn="l"/>
              </a:tabLst>
            </a:pPr>
            <a:r>
              <a:rPr sz="2400" b="1" i="1" dirty="0">
                <a:solidFill>
                  <a:srgbClr val="C00000"/>
                </a:solidFill>
                <a:latin typeface="Arial"/>
                <a:cs typeface="Arial"/>
              </a:rPr>
              <a:t>Backward</a:t>
            </a:r>
            <a:r>
              <a:rPr sz="2400" b="1" i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Arial"/>
                <a:cs typeface="Arial"/>
              </a:rPr>
              <a:t>search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"/>
            </a:pPr>
            <a:endParaRPr sz="21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5B0DAA"/>
              </a:buClr>
              <a:buFont typeface="Wingdings"/>
              <a:buChar char=""/>
              <a:tabLst>
                <a:tab pos="756920" algn="l"/>
              </a:tabLst>
            </a:pPr>
            <a:r>
              <a:rPr sz="2200" b="1" i="1" dirty="0">
                <a:solidFill>
                  <a:srgbClr val="0000CC"/>
                </a:solidFill>
                <a:latin typeface="Arial"/>
                <a:cs typeface="Arial"/>
              </a:rPr>
              <a:t>8-Puzzle</a:t>
            </a:r>
            <a:r>
              <a:rPr sz="2200" b="1" i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i="1" spc="5" dirty="0">
                <a:solidFill>
                  <a:srgbClr val="0000CC"/>
                </a:solidFill>
                <a:latin typeface="Arial"/>
                <a:cs typeface="Arial"/>
              </a:rPr>
              <a:t>&amp;</a:t>
            </a:r>
            <a:r>
              <a:rPr sz="2200" i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0000CC"/>
                </a:solidFill>
                <a:latin typeface="Arial"/>
                <a:cs typeface="Arial"/>
              </a:rPr>
              <a:t>Romania</a:t>
            </a:r>
            <a:r>
              <a:rPr sz="2200" b="1" i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problems</a:t>
            </a:r>
            <a:r>
              <a:rPr sz="2200" i="1" spc="-2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have</a:t>
            </a:r>
            <a:r>
              <a:rPr sz="2200" i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i="1" u="heavy" spc="-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only</a:t>
            </a:r>
            <a:r>
              <a:rPr sz="2200" i="1" u="heavy" spc="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 </a:t>
            </a:r>
            <a:r>
              <a:rPr sz="2200" i="1" u="heavy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one</a:t>
            </a:r>
            <a:r>
              <a:rPr sz="2200" i="1" u="heavy" spc="-2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 </a:t>
            </a:r>
            <a:r>
              <a:rPr sz="2200" i="1" u="heavy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goal</a:t>
            </a:r>
            <a:r>
              <a:rPr sz="2200" i="1" u="heavy" spc="-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 </a:t>
            </a:r>
            <a:r>
              <a:rPr sz="2200" i="1" u="heavy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state</a:t>
            </a:r>
            <a:endParaRPr sz="22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30"/>
              </a:spcBef>
            </a:pPr>
            <a:r>
              <a:rPr sz="2200" i="1" spc="5" dirty="0">
                <a:solidFill>
                  <a:srgbClr val="003300"/>
                </a:solidFill>
                <a:latin typeface="Arial"/>
                <a:cs typeface="Arial"/>
              </a:rPr>
              <a:t>(backward</a:t>
            </a:r>
            <a:r>
              <a:rPr sz="2200" i="1" spc="-4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200" i="1" spc="5" dirty="0">
                <a:solidFill>
                  <a:srgbClr val="003300"/>
                </a:solidFill>
                <a:latin typeface="Arial"/>
                <a:cs typeface="Arial"/>
              </a:rPr>
              <a:t>search</a:t>
            </a:r>
            <a:r>
              <a:rPr sz="2200" i="1" spc="-1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003300"/>
                </a:solidFill>
                <a:latin typeface="Arial"/>
                <a:cs typeface="Arial"/>
              </a:rPr>
              <a:t>is</a:t>
            </a:r>
            <a:r>
              <a:rPr sz="2200" i="1" spc="1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003300"/>
                </a:solidFill>
                <a:latin typeface="Arial"/>
                <a:cs typeface="Arial"/>
              </a:rPr>
              <a:t>similar</a:t>
            </a:r>
            <a:r>
              <a:rPr sz="2200" i="1" spc="-1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200" i="1" spc="5" dirty="0">
                <a:solidFill>
                  <a:srgbClr val="003300"/>
                </a:solidFill>
                <a:latin typeface="Arial"/>
                <a:cs typeface="Arial"/>
              </a:rPr>
              <a:t>to</a:t>
            </a:r>
            <a:r>
              <a:rPr sz="2200" i="1" spc="-1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200" i="1" spc="5" dirty="0">
                <a:solidFill>
                  <a:srgbClr val="003300"/>
                </a:solidFill>
                <a:latin typeface="Arial"/>
                <a:cs typeface="Arial"/>
              </a:rPr>
              <a:t>forward</a:t>
            </a:r>
            <a:r>
              <a:rPr sz="2200" i="1" spc="-4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3300"/>
                </a:solidFill>
                <a:latin typeface="Arial"/>
                <a:cs typeface="Arial"/>
              </a:rPr>
              <a:t>search)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5B0DAA"/>
              </a:buClr>
              <a:buFont typeface="Wingdings"/>
              <a:buChar char=""/>
              <a:tabLst>
                <a:tab pos="756920" algn="l"/>
              </a:tabLst>
            </a:pPr>
            <a:r>
              <a:rPr sz="2200" i="1" spc="5" dirty="0">
                <a:latin typeface="Arial"/>
                <a:cs typeface="Arial"/>
              </a:rPr>
              <a:t>In</a:t>
            </a:r>
            <a:r>
              <a:rPr sz="2200" i="1" spc="-20" dirty="0">
                <a:latin typeface="Arial"/>
                <a:cs typeface="Arial"/>
              </a:rPr>
              <a:t> </a:t>
            </a:r>
            <a:r>
              <a:rPr sz="2200" i="1" spc="5" dirty="0">
                <a:latin typeface="Arial"/>
                <a:cs typeface="Arial"/>
              </a:rPr>
              <a:t>case</a:t>
            </a:r>
            <a:r>
              <a:rPr sz="2200" i="1" spc="-2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of</a:t>
            </a:r>
            <a:r>
              <a:rPr sz="2200" i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i="1" u="heavy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many</a:t>
            </a:r>
            <a:r>
              <a:rPr sz="2200" i="1" u="heavy" spc="-2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 </a:t>
            </a:r>
            <a:r>
              <a:rPr sz="2200" i="1" u="heavy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goal</a:t>
            </a:r>
            <a:r>
              <a:rPr sz="2200" i="1" u="heavy" spc="-1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 </a:t>
            </a:r>
            <a:r>
              <a:rPr sz="2200" i="1" u="heavy" spc="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states</a:t>
            </a:r>
            <a:r>
              <a:rPr sz="2200" i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i="1" spc="5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200" i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i="1" spc="5" dirty="0">
                <a:solidFill>
                  <a:srgbClr val="0000CC"/>
                </a:solidFill>
                <a:latin typeface="Arial"/>
                <a:cs typeface="Arial"/>
              </a:rPr>
              <a:t>new</a:t>
            </a:r>
            <a:r>
              <a:rPr sz="2200" i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i="1" u="heavy" spc="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dummy</a:t>
            </a:r>
            <a:r>
              <a:rPr sz="2200" i="1" u="heavy" spc="-2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 </a:t>
            </a:r>
            <a:r>
              <a:rPr sz="2200" i="1" u="heavy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goal</a:t>
            </a:r>
            <a:r>
              <a:rPr sz="2200" i="1" u="heavy" spc="-1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 </a:t>
            </a:r>
            <a:r>
              <a:rPr sz="2200" i="1" u="heavy" spc="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state</a:t>
            </a:r>
            <a:r>
              <a:rPr sz="2200" i="1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0000CC"/>
                </a:solidFill>
                <a:latin typeface="Arial"/>
                <a:cs typeface="Arial"/>
              </a:rPr>
              <a:t>is</a:t>
            </a:r>
            <a:endParaRPr sz="22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30"/>
              </a:spcBef>
            </a:pPr>
            <a:r>
              <a:rPr sz="2200" i="1" spc="5" dirty="0">
                <a:solidFill>
                  <a:srgbClr val="0000CC"/>
                </a:solidFill>
                <a:latin typeface="Arial"/>
                <a:cs typeface="Arial"/>
              </a:rPr>
              <a:t>created</a:t>
            </a:r>
            <a:r>
              <a:rPr sz="2200" i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(predecessor</a:t>
            </a:r>
            <a:r>
              <a:rPr sz="2200" i="1" spc="-40" dirty="0">
                <a:latin typeface="Arial"/>
                <a:cs typeface="Arial"/>
              </a:rPr>
              <a:t> </a:t>
            </a:r>
            <a:r>
              <a:rPr sz="2200" i="1" spc="5" dirty="0">
                <a:latin typeface="Arial"/>
                <a:cs typeface="Arial"/>
              </a:rPr>
              <a:t>to</a:t>
            </a:r>
            <a:r>
              <a:rPr sz="2200" i="1" spc="-2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all</a:t>
            </a:r>
            <a:r>
              <a:rPr sz="2200" i="1" spc="1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goal</a:t>
            </a:r>
            <a:r>
              <a:rPr sz="2200" i="1" spc="-3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states)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2192" y="145745"/>
            <a:ext cx="44938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mic Sans MS"/>
                <a:cs typeface="Comic Sans MS"/>
              </a:rPr>
              <a:t>Bidirectional</a:t>
            </a:r>
            <a:r>
              <a:rPr spc="-40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Search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4747" y="652282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45C75"/>
                </a:solidFill>
                <a:latin typeface="Times New Roman"/>
                <a:cs typeface="Times New Roman"/>
              </a:rPr>
              <a:t>48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7952" y="987552"/>
            <a:ext cx="8467725" cy="5114925"/>
            <a:chOff x="377952" y="987552"/>
            <a:chExt cx="8467725" cy="5114925"/>
          </a:xfrm>
        </p:grpSpPr>
        <p:sp>
          <p:nvSpPr>
            <p:cNvPr id="4" name="object 4"/>
            <p:cNvSpPr/>
            <p:nvPr/>
          </p:nvSpPr>
          <p:spPr>
            <a:xfrm>
              <a:off x="382524" y="992124"/>
              <a:ext cx="8458200" cy="5105400"/>
            </a:xfrm>
            <a:custGeom>
              <a:avLst/>
              <a:gdLst/>
              <a:ahLst/>
              <a:cxnLst/>
              <a:rect l="l" t="t" r="r" b="b"/>
              <a:pathLst>
                <a:path w="8458200" h="5105400">
                  <a:moveTo>
                    <a:pt x="8458200" y="0"/>
                  </a:moveTo>
                  <a:lnTo>
                    <a:pt x="0" y="0"/>
                  </a:lnTo>
                  <a:lnTo>
                    <a:pt x="0" y="5105400"/>
                  </a:lnTo>
                  <a:lnTo>
                    <a:pt x="8458200" y="5105400"/>
                  </a:lnTo>
                  <a:lnTo>
                    <a:pt x="84582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2524" y="992124"/>
              <a:ext cx="8458200" cy="5105400"/>
            </a:xfrm>
            <a:custGeom>
              <a:avLst/>
              <a:gdLst/>
              <a:ahLst/>
              <a:cxnLst/>
              <a:rect l="l" t="t" r="r" b="b"/>
              <a:pathLst>
                <a:path w="8458200" h="5105400">
                  <a:moveTo>
                    <a:pt x="0" y="5105400"/>
                  </a:moveTo>
                  <a:lnTo>
                    <a:pt x="8458200" y="5105400"/>
                  </a:lnTo>
                  <a:lnTo>
                    <a:pt x="8458200" y="0"/>
                  </a:lnTo>
                  <a:lnTo>
                    <a:pt x="0" y="0"/>
                  </a:lnTo>
                  <a:lnTo>
                    <a:pt x="0" y="5105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7791" y="2225040"/>
              <a:ext cx="3797807" cy="24993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352" y="816863"/>
            <a:ext cx="8924925" cy="5819140"/>
            <a:chOff x="149352" y="816863"/>
            <a:chExt cx="8924925" cy="5819140"/>
          </a:xfrm>
        </p:grpSpPr>
        <p:sp>
          <p:nvSpPr>
            <p:cNvPr id="3" name="object 3"/>
            <p:cNvSpPr/>
            <p:nvPr/>
          </p:nvSpPr>
          <p:spPr>
            <a:xfrm>
              <a:off x="153924" y="821435"/>
              <a:ext cx="8915400" cy="5809615"/>
            </a:xfrm>
            <a:custGeom>
              <a:avLst/>
              <a:gdLst/>
              <a:ahLst/>
              <a:cxnLst/>
              <a:rect l="l" t="t" r="r" b="b"/>
              <a:pathLst>
                <a:path w="8915400" h="5809615">
                  <a:moveTo>
                    <a:pt x="8915400" y="0"/>
                  </a:moveTo>
                  <a:lnTo>
                    <a:pt x="0" y="0"/>
                  </a:lnTo>
                  <a:lnTo>
                    <a:pt x="0" y="5809488"/>
                  </a:lnTo>
                  <a:lnTo>
                    <a:pt x="8915400" y="5809488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53924" y="821435"/>
              <a:ext cx="8915400" cy="5809615"/>
            </a:xfrm>
            <a:custGeom>
              <a:avLst/>
              <a:gdLst/>
              <a:ahLst/>
              <a:cxnLst/>
              <a:rect l="l" t="t" r="r" b="b"/>
              <a:pathLst>
                <a:path w="8915400" h="5809615">
                  <a:moveTo>
                    <a:pt x="0" y="5809488"/>
                  </a:moveTo>
                  <a:lnTo>
                    <a:pt x="8915400" y="5809488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58094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7991" y="1131570"/>
            <a:ext cx="8030209" cy="51667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680"/>
              </a:spcBef>
              <a:buClr>
                <a:srgbClr val="0AD0D9"/>
              </a:buClr>
              <a:buSzPct val="95454"/>
              <a:tabLst>
                <a:tab pos="287020" algn="l"/>
                <a:tab pos="287655" algn="l"/>
              </a:tabLst>
            </a:pPr>
            <a:r>
              <a:rPr lang="en-US" sz="2200" dirty="0">
                <a:latin typeface="Constantia"/>
                <a:cs typeface="Constantia"/>
              </a:rPr>
              <a:t>The agent follows four phase problem solving processes:</a:t>
            </a:r>
          </a:p>
          <a:p>
            <a:pPr marL="469265" indent="-457200">
              <a:lnSpc>
                <a:spcPct val="100000"/>
              </a:lnSpc>
              <a:spcBef>
                <a:spcPts val="1680"/>
              </a:spcBef>
              <a:buClr>
                <a:srgbClr val="0AD0D9"/>
              </a:buClr>
              <a:buSzPct val="95454"/>
              <a:buAutoNum type="arabicPeriod"/>
              <a:tabLst>
                <a:tab pos="287020" algn="l"/>
                <a:tab pos="287655" algn="l"/>
              </a:tabLst>
            </a:pPr>
            <a:r>
              <a:rPr lang="en-US" sz="2200" dirty="0">
                <a:solidFill>
                  <a:srgbClr val="FF0000"/>
                </a:solidFill>
                <a:latin typeface="Constantia"/>
                <a:cs typeface="Constantia"/>
              </a:rPr>
              <a:t>Goal formulation</a:t>
            </a:r>
            <a:r>
              <a:rPr lang="en-US" sz="2200" dirty="0">
                <a:latin typeface="Constantia"/>
                <a:cs typeface="Constantia"/>
              </a:rPr>
              <a:t>: The agent adopts the goal such that it possible to organize the behavior by limiting objectives and the action sequences to be considered.</a:t>
            </a:r>
          </a:p>
          <a:p>
            <a:pPr marL="469265" indent="-457200">
              <a:lnSpc>
                <a:spcPct val="100000"/>
              </a:lnSpc>
              <a:spcBef>
                <a:spcPts val="1680"/>
              </a:spcBef>
              <a:buClr>
                <a:srgbClr val="0AD0D9"/>
              </a:buClr>
              <a:buSzPct val="95454"/>
              <a:buAutoNum type="arabicPeriod"/>
              <a:tabLst>
                <a:tab pos="287020" algn="l"/>
                <a:tab pos="287655" algn="l"/>
              </a:tabLst>
            </a:pPr>
            <a:r>
              <a:rPr lang="en-US" sz="2200" dirty="0">
                <a:solidFill>
                  <a:srgbClr val="FF0000"/>
                </a:solidFill>
                <a:latin typeface="Constantia"/>
                <a:cs typeface="Constantia"/>
              </a:rPr>
              <a:t>Problem formulation</a:t>
            </a:r>
            <a:r>
              <a:rPr lang="en-US" sz="2200" dirty="0">
                <a:latin typeface="Constantia"/>
                <a:cs typeface="Constantia"/>
              </a:rPr>
              <a:t>: The agent devices a description of the states and actions necessary to reach the goal.</a:t>
            </a:r>
          </a:p>
          <a:p>
            <a:pPr marL="469265" indent="-457200">
              <a:lnSpc>
                <a:spcPct val="100000"/>
              </a:lnSpc>
              <a:spcBef>
                <a:spcPts val="1680"/>
              </a:spcBef>
              <a:buClr>
                <a:srgbClr val="0AD0D9"/>
              </a:buClr>
              <a:buSzPct val="95454"/>
              <a:buAutoNum type="arabicPeriod"/>
              <a:tabLst>
                <a:tab pos="287020" algn="l"/>
                <a:tab pos="287655" algn="l"/>
              </a:tabLst>
            </a:pPr>
            <a:r>
              <a:rPr lang="en-US" sz="2200" dirty="0">
                <a:solidFill>
                  <a:srgbClr val="FF0000"/>
                </a:solidFill>
                <a:latin typeface="Constantia"/>
                <a:cs typeface="Constantia"/>
              </a:rPr>
              <a:t>Search</a:t>
            </a:r>
            <a:r>
              <a:rPr lang="en-US" sz="2200" dirty="0">
                <a:latin typeface="Constantia"/>
                <a:cs typeface="Constantia"/>
              </a:rPr>
              <a:t>: The agent follows the searching procedure to find the sequence of actions that reaches the goal. The sequence of actions is the solution.</a:t>
            </a:r>
          </a:p>
          <a:p>
            <a:pPr marL="469265" indent="-457200">
              <a:lnSpc>
                <a:spcPct val="100000"/>
              </a:lnSpc>
              <a:spcBef>
                <a:spcPts val="1680"/>
              </a:spcBef>
              <a:buClr>
                <a:srgbClr val="0AD0D9"/>
              </a:buClr>
              <a:buSzPct val="95454"/>
              <a:buAutoNum type="arabicPeriod"/>
              <a:tabLst>
                <a:tab pos="287020" algn="l"/>
                <a:tab pos="287655" algn="l"/>
              </a:tabLst>
            </a:pPr>
            <a:r>
              <a:rPr lang="en-US" sz="2200" dirty="0">
                <a:solidFill>
                  <a:srgbClr val="FF0000"/>
                </a:solidFill>
                <a:latin typeface="Constantia"/>
                <a:cs typeface="Constantia"/>
              </a:rPr>
              <a:t>Execution: </a:t>
            </a:r>
            <a:r>
              <a:rPr lang="en-US" sz="2200" dirty="0">
                <a:latin typeface="Constantia"/>
                <a:cs typeface="Constantia"/>
              </a:rPr>
              <a:t>The agent can execute the actions in the solution one at a time.</a:t>
            </a:r>
          </a:p>
          <a:p>
            <a:pPr marL="469265" indent="-457200">
              <a:lnSpc>
                <a:spcPct val="100000"/>
              </a:lnSpc>
              <a:spcBef>
                <a:spcPts val="1680"/>
              </a:spcBef>
              <a:buClr>
                <a:srgbClr val="0AD0D9"/>
              </a:buClr>
              <a:buSzPct val="95454"/>
              <a:buAutoNum type="arabicPeriod"/>
              <a:tabLst>
                <a:tab pos="287020" algn="l"/>
                <a:tab pos="287655" algn="l"/>
              </a:tabLst>
            </a:pPr>
            <a:endParaRPr sz="2200" dirty="0">
              <a:latin typeface="Constantia"/>
              <a:cs typeface="Constant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00" y="76200"/>
            <a:ext cx="8763000" cy="668020"/>
          </a:xfrm>
          <a:custGeom>
            <a:avLst/>
            <a:gdLst/>
            <a:ahLst/>
            <a:cxnLst/>
            <a:rect l="l" t="t" r="r" b="b"/>
            <a:pathLst>
              <a:path w="8763000" h="668020">
                <a:moveTo>
                  <a:pt x="8763000" y="0"/>
                </a:moveTo>
                <a:lnTo>
                  <a:pt x="0" y="0"/>
                </a:lnTo>
                <a:lnTo>
                  <a:pt x="0" y="667512"/>
                </a:lnTo>
                <a:lnTo>
                  <a:pt x="8763000" y="667512"/>
                </a:lnTo>
                <a:lnTo>
                  <a:pt x="876300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66799" y="0"/>
            <a:ext cx="608330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0" spc="-20" dirty="0">
                <a:latin typeface="Calibri"/>
                <a:cs typeface="Calibri"/>
              </a:rPr>
              <a:t>Problem</a:t>
            </a:r>
            <a:r>
              <a:rPr sz="5000" b="0" spc="-45" dirty="0">
                <a:latin typeface="Calibri"/>
                <a:cs typeface="Calibri"/>
              </a:rPr>
              <a:t> </a:t>
            </a:r>
            <a:r>
              <a:rPr sz="5000" b="0" spc="-5" dirty="0">
                <a:latin typeface="Calibri"/>
                <a:cs typeface="Calibri"/>
              </a:rPr>
              <a:t>Solving</a:t>
            </a:r>
            <a:r>
              <a:rPr sz="5000" b="0" spc="-40" dirty="0">
                <a:latin typeface="Calibri"/>
                <a:cs typeface="Calibri"/>
              </a:rPr>
              <a:t> </a:t>
            </a:r>
            <a:r>
              <a:rPr sz="5000" b="0" spc="-20" dirty="0">
                <a:latin typeface="Calibri"/>
                <a:cs typeface="Calibri"/>
              </a:rPr>
              <a:t>Agents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14A706A4-B679-BE9A-D028-6A4C1F23D845}"/>
              </a:ext>
            </a:extLst>
          </p:cNvPr>
          <p:cNvSpPr txBox="1"/>
          <p:nvPr/>
        </p:nvSpPr>
        <p:spPr>
          <a:xfrm>
            <a:off x="-304800" y="5791200"/>
            <a:ext cx="92948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4" lvl="2">
              <a:spcBef>
                <a:spcPts val="100"/>
              </a:spcBef>
              <a:buClr>
                <a:srgbClr val="0E6EC5"/>
              </a:buClr>
              <a:buSzPct val="85416"/>
              <a:tabLst>
                <a:tab pos="259715" algn="l"/>
              </a:tabLst>
            </a:pP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Constantia"/>
                <a:cs typeface="Constantia"/>
              </a:rPr>
              <a:t>“</a:t>
            </a:r>
            <a:r>
              <a:rPr lang="en-US" sz="2400" spc="-5" dirty="0">
                <a:solidFill>
                  <a:srgbClr val="0033CC"/>
                </a:solidFill>
                <a:latin typeface="Constantia"/>
                <a:cs typeface="Constantia"/>
              </a:rPr>
              <a:t>T</a:t>
            </a:r>
            <a:r>
              <a:rPr sz="2400" spc="-10" dirty="0">
                <a:solidFill>
                  <a:srgbClr val="0033CC"/>
                </a:solidFill>
                <a:latin typeface="Constantia"/>
                <a:cs typeface="Constantia"/>
              </a:rPr>
              <a:t>ask</a:t>
            </a:r>
            <a:r>
              <a:rPr sz="2400" spc="-6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spc="-20" dirty="0">
                <a:solidFill>
                  <a:srgbClr val="0033CC"/>
                </a:solidFill>
                <a:latin typeface="Constantia"/>
                <a:cs typeface="Constantia"/>
              </a:rPr>
              <a:t>env</a:t>
            </a:r>
            <a:r>
              <a:rPr lang="en-US" sz="2400" spc="-20" dirty="0">
                <a:solidFill>
                  <a:srgbClr val="0033CC"/>
                </a:solidFill>
                <a:latin typeface="Constantia"/>
                <a:cs typeface="Constantia"/>
              </a:rPr>
              <a:t>ironment</a:t>
            </a:r>
            <a:r>
              <a:rPr sz="2400" spc="-20" dirty="0">
                <a:solidFill>
                  <a:srgbClr val="0033CC"/>
                </a:solidFill>
                <a:latin typeface="Constantia"/>
                <a:cs typeface="Constantia"/>
              </a:rPr>
              <a:t>”</a:t>
            </a:r>
            <a:r>
              <a:rPr sz="2400" spc="4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Constantia"/>
                <a:cs typeface="Constantia"/>
              </a:rPr>
              <a:t>–</a:t>
            </a:r>
            <a:r>
              <a:rPr sz="2400" spc="-5" dirty="0">
                <a:latin typeface="Constantia"/>
                <a:cs typeface="Constantia"/>
              </a:rPr>
              <a:t>Solution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“</a:t>
            </a:r>
            <a:r>
              <a:rPr sz="2400" spc="-15" dirty="0">
                <a:solidFill>
                  <a:srgbClr val="007937"/>
                </a:solidFill>
                <a:latin typeface="Constantia"/>
                <a:cs typeface="Constantia"/>
              </a:rPr>
              <a:t>Fixed</a:t>
            </a:r>
            <a:r>
              <a:rPr sz="2400" spc="-40" dirty="0">
                <a:solidFill>
                  <a:srgbClr val="007937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007937"/>
                </a:solidFill>
                <a:latin typeface="Constantia"/>
                <a:cs typeface="Constantia"/>
              </a:rPr>
              <a:t>sequence</a:t>
            </a:r>
            <a:r>
              <a:rPr sz="2400" spc="-95" dirty="0">
                <a:solidFill>
                  <a:srgbClr val="007937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7937"/>
                </a:solidFill>
                <a:latin typeface="Constantia"/>
                <a:cs typeface="Constantia"/>
              </a:rPr>
              <a:t>of</a:t>
            </a:r>
            <a:r>
              <a:rPr sz="2400" spc="-10" dirty="0">
                <a:solidFill>
                  <a:srgbClr val="007937"/>
                </a:solidFill>
                <a:latin typeface="Constantia"/>
                <a:cs typeface="Constantia"/>
              </a:rPr>
              <a:t> actions</a:t>
            </a:r>
            <a:r>
              <a:rPr sz="2400" spc="-10" dirty="0">
                <a:latin typeface="Constantia"/>
                <a:cs typeface="Constantia"/>
              </a:rPr>
              <a:t>”</a:t>
            </a:r>
            <a:endParaRPr sz="2400" dirty="0"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21051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810260"/>
            <a:ext cx="8924925" cy="5819140"/>
            <a:chOff x="149352" y="816863"/>
            <a:chExt cx="8924925" cy="5819140"/>
          </a:xfrm>
        </p:grpSpPr>
        <p:sp>
          <p:nvSpPr>
            <p:cNvPr id="3" name="object 3"/>
            <p:cNvSpPr/>
            <p:nvPr/>
          </p:nvSpPr>
          <p:spPr>
            <a:xfrm>
              <a:off x="153924" y="821435"/>
              <a:ext cx="8915400" cy="5809615"/>
            </a:xfrm>
            <a:custGeom>
              <a:avLst/>
              <a:gdLst/>
              <a:ahLst/>
              <a:cxnLst/>
              <a:rect l="l" t="t" r="r" b="b"/>
              <a:pathLst>
                <a:path w="8915400" h="5809615">
                  <a:moveTo>
                    <a:pt x="8915400" y="0"/>
                  </a:moveTo>
                  <a:lnTo>
                    <a:pt x="0" y="0"/>
                  </a:lnTo>
                  <a:lnTo>
                    <a:pt x="0" y="5809488"/>
                  </a:lnTo>
                  <a:lnTo>
                    <a:pt x="8915400" y="5809488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53924" y="821435"/>
              <a:ext cx="8915400" cy="5809615"/>
            </a:xfrm>
            <a:custGeom>
              <a:avLst/>
              <a:gdLst/>
              <a:ahLst/>
              <a:cxnLst/>
              <a:rect l="l" t="t" r="r" b="b"/>
              <a:pathLst>
                <a:path w="8915400" h="5809615">
                  <a:moveTo>
                    <a:pt x="0" y="5809488"/>
                  </a:moveTo>
                  <a:lnTo>
                    <a:pt x="8915400" y="5809488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58094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66531" y="838200"/>
            <a:ext cx="8020878" cy="62978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125"/>
              </a:spcBef>
            </a:pPr>
            <a:r>
              <a:rPr lang="en-US" sz="2200" dirty="0">
                <a:latin typeface="Constantia"/>
                <a:cs typeface="Constantia"/>
              </a:rPr>
              <a:t> </a:t>
            </a:r>
            <a:r>
              <a:rPr lang="en-US" sz="2200" b="1" dirty="0">
                <a:latin typeface="Constantia"/>
                <a:cs typeface="Constantia"/>
              </a:rPr>
              <a:t>The</a:t>
            </a:r>
            <a:r>
              <a:rPr lang="en-US" sz="2200" b="1" spc="-105" dirty="0">
                <a:latin typeface="Constantia"/>
                <a:cs typeface="Constantia"/>
              </a:rPr>
              <a:t> </a:t>
            </a:r>
            <a:r>
              <a:rPr lang="en-US" sz="2200" b="1" spc="-10" dirty="0">
                <a:latin typeface="Constantia"/>
                <a:cs typeface="Constantia"/>
              </a:rPr>
              <a:t>process</a:t>
            </a:r>
            <a:r>
              <a:rPr lang="en-US" sz="2200" b="1" spc="-150" dirty="0">
                <a:latin typeface="Constantia"/>
                <a:cs typeface="Constantia"/>
              </a:rPr>
              <a:t> </a:t>
            </a:r>
            <a:r>
              <a:rPr lang="en-US" sz="2200" b="1" spc="5" dirty="0">
                <a:latin typeface="Constantia"/>
                <a:cs typeface="Constantia"/>
              </a:rPr>
              <a:t>of</a:t>
            </a:r>
            <a:r>
              <a:rPr lang="en-US" sz="2200" b="1" spc="25" dirty="0">
                <a:latin typeface="Constantia"/>
                <a:cs typeface="Constantia"/>
              </a:rPr>
              <a:t> </a:t>
            </a:r>
            <a:r>
              <a:rPr lang="en-US" sz="2200" b="1" dirty="0">
                <a:latin typeface="Constantia"/>
                <a:cs typeface="Constantia"/>
              </a:rPr>
              <a:t>looking</a:t>
            </a:r>
            <a:r>
              <a:rPr lang="en-US" sz="2200" b="1" spc="-50" dirty="0">
                <a:latin typeface="Constantia"/>
                <a:cs typeface="Constantia"/>
              </a:rPr>
              <a:t> </a:t>
            </a:r>
            <a:r>
              <a:rPr lang="en-US" sz="2200" b="1" spc="-5" dirty="0">
                <a:latin typeface="Constantia"/>
                <a:cs typeface="Constantia"/>
              </a:rPr>
              <a:t>for</a:t>
            </a:r>
            <a:r>
              <a:rPr lang="en-US" sz="2200" b="1" spc="-170" dirty="0">
                <a:latin typeface="Constantia"/>
                <a:cs typeface="Constantia"/>
              </a:rPr>
              <a:t> </a:t>
            </a:r>
            <a:r>
              <a:rPr lang="en-US" sz="2200" b="1" spc="5" dirty="0">
                <a:latin typeface="Constantia"/>
                <a:cs typeface="Constantia"/>
              </a:rPr>
              <a:t>a</a:t>
            </a:r>
            <a:r>
              <a:rPr lang="en-US" sz="2200" b="1" spc="-90" dirty="0">
                <a:latin typeface="Constantia"/>
                <a:cs typeface="Constantia"/>
              </a:rPr>
              <a:t> </a:t>
            </a:r>
            <a:r>
              <a:rPr lang="en-US" sz="2200" b="1" spc="-5" dirty="0">
                <a:solidFill>
                  <a:srgbClr val="0000FF"/>
                </a:solidFill>
                <a:latin typeface="Constantia"/>
                <a:cs typeface="Constantia"/>
              </a:rPr>
              <a:t>sequence</a:t>
            </a:r>
            <a:r>
              <a:rPr lang="en-US" sz="2200" b="1" spc="-13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lang="en-US" sz="2200" b="1" spc="5" dirty="0">
                <a:solidFill>
                  <a:srgbClr val="0000FF"/>
                </a:solidFill>
                <a:latin typeface="Constantia"/>
                <a:cs typeface="Constantia"/>
              </a:rPr>
              <a:t>of</a:t>
            </a:r>
            <a:r>
              <a:rPr lang="en-US" sz="2200" b="1" spc="-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lang="en-US" sz="2200" b="1" spc="5" dirty="0">
                <a:solidFill>
                  <a:srgbClr val="0000FF"/>
                </a:solidFill>
                <a:latin typeface="Constantia"/>
                <a:cs typeface="Constantia"/>
              </a:rPr>
              <a:t>actions</a:t>
            </a:r>
            <a:r>
              <a:rPr lang="en-US" sz="2200" b="1" spc="-13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lang="en-US" sz="2200" b="1" dirty="0">
                <a:latin typeface="Constantia"/>
                <a:cs typeface="Constantia"/>
              </a:rPr>
              <a:t>that</a:t>
            </a:r>
            <a:r>
              <a:rPr lang="en-US" sz="2200" b="1" spc="-95" dirty="0">
                <a:latin typeface="Constantia"/>
                <a:cs typeface="Constantia"/>
              </a:rPr>
              <a:t> </a:t>
            </a:r>
            <a:r>
              <a:rPr lang="en-US" sz="2200" b="1" spc="-5" dirty="0">
                <a:latin typeface="Constantia"/>
                <a:cs typeface="Constantia"/>
              </a:rPr>
              <a:t>reaches</a:t>
            </a:r>
            <a:r>
              <a:rPr lang="en-US" sz="2200" b="1" spc="-125" dirty="0">
                <a:latin typeface="Constantia"/>
                <a:cs typeface="Constantia"/>
              </a:rPr>
              <a:t> </a:t>
            </a:r>
            <a:r>
              <a:rPr lang="en-US" sz="2200" b="1" spc="5" dirty="0">
                <a:latin typeface="Constantia"/>
                <a:cs typeface="Constantia"/>
              </a:rPr>
              <a:t>the </a:t>
            </a:r>
            <a:r>
              <a:rPr lang="en-US" sz="2200" b="1" spc="-55" dirty="0">
                <a:solidFill>
                  <a:srgbClr val="0000FF"/>
                </a:solidFill>
                <a:latin typeface="Constantia"/>
                <a:cs typeface="Constantia"/>
              </a:rPr>
              <a:t>g</a:t>
            </a:r>
            <a:r>
              <a:rPr lang="en-US" sz="2200" b="1" dirty="0">
                <a:solidFill>
                  <a:srgbClr val="0000FF"/>
                </a:solidFill>
                <a:latin typeface="Constantia"/>
                <a:cs typeface="Constantia"/>
              </a:rPr>
              <a:t>o</a:t>
            </a:r>
            <a:r>
              <a:rPr lang="en-US" sz="2200" b="1" spc="-15" dirty="0">
                <a:solidFill>
                  <a:srgbClr val="0000FF"/>
                </a:solidFill>
                <a:latin typeface="Constantia"/>
                <a:cs typeface="Constantia"/>
              </a:rPr>
              <a:t>a</a:t>
            </a:r>
            <a:r>
              <a:rPr lang="en-US" sz="2200" b="1" dirty="0">
                <a:solidFill>
                  <a:srgbClr val="0000FF"/>
                </a:solidFill>
                <a:latin typeface="Constantia"/>
                <a:cs typeface="Constantia"/>
              </a:rPr>
              <a:t>l</a:t>
            </a:r>
            <a:r>
              <a:rPr lang="en-US" sz="2200" b="1" spc="-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lang="en-US" sz="2200" b="1" spc="5" dirty="0">
                <a:latin typeface="Constantia"/>
                <a:cs typeface="Constantia"/>
              </a:rPr>
              <a:t>i</a:t>
            </a:r>
            <a:r>
              <a:rPr lang="en-US" sz="2200" b="1" dirty="0">
                <a:latin typeface="Constantia"/>
                <a:cs typeface="Constantia"/>
              </a:rPr>
              <a:t>s</a:t>
            </a:r>
            <a:r>
              <a:rPr lang="en-US" sz="2200" b="1" spc="-145" dirty="0">
                <a:latin typeface="Constantia"/>
                <a:cs typeface="Constantia"/>
              </a:rPr>
              <a:t> </a:t>
            </a:r>
            <a:r>
              <a:rPr lang="en-US" sz="2200" b="1" spc="5" dirty="0">
                <a:latin typeface="Constantia"/>
                <a:cs typeface="Constantia"/>
              </a:rPr>
              <a:t>c</a:t>
            </a:r>
            <a:r>
              <a:rPr lang="en-US" sz="2200" b="1" dirty="0">
                <a:latin typeface="Constantia"/>
                <a:cs typeface="Constantia"/>
              </a:rPr>
              <a:t>a</a:t>
            </a:r>
            <a:r>
              <a:rPr lang="en-US" sz="2200" b="1" spc="-15" dirty="0">
                <a:latin typeface="Constantia"/>
                <a:cs typeface="Constantia"/>
              </a:rPr>
              <a:t>l</a:t>
            </a:r>
            <a:r>
              <a:rPr lang="en-US" sz="2200" b="1" spc="-5" dirty="0">
                <a:latin typeface="Constantia"/>
                <a:cs typeface="Constantia"/>
              </a:rPr>
              <a:t>l</a:t>
            </a:r>
            <a:r>
              <a:rPr lang="en-US" sz="2200" b="1" spc="-20" dirty="0">
                <a:latin typeface="Constantia"/>
                <a:cs typeface="Constantia"/>
              </a:rPr>
              <a:t>e</a:t>
            </a:r>
            <a:r>
              <a:rPr lang="en-US" sz="2200" b="1" spc="5" dirty="0">
                <a:latin typeface="Constantia"/>
                <a:cs typeface="Constantia"/>
              </a:rPr>
              <a:t>d</a:t>
            </a:r>
            <a:r>
              <a:rPr lang="en-US" sz="2200" b="1" dirty="0">
                <a:latin typeface="Constantia"/>
                <a:cs typeface="Constantia"/>
              </a:rPr>
              <a:t> </a:t>
            </a:r>
            <a:r>
              <a:rPr lang="en-US" sz="2200" b="1" spc="10" dirty="0">
                <a:solidFill>
                  <a:srgbClr val="C00000"/>
                </a:solidFill>
                <a:latin typeface="Constantia"/>
                <a:cs typeface="Constantia"/>
              </a:rPr>
              <a:t>S</a:t>
            </a:r>
            <a:r>
              <a:rPr lang="en-US" sz="2200" b="1" spc="-10" dirty="0">
                <a:solidFill>
                  <a:srgbClr val="C00000"/>
                </a:solidFill>
                <a:latin typeface="Constantia"/>
                <a:cs typeface="Constantia"/>
              </a:rPr>
              <a:t>earching. </a:t>
            </a:r>
            <a:r>
              <a:rPr lang="en-US" sz="2200" b="1" spc="-10" dirty="0">
                <a:latin typeface="Constantia"/>
                <a:cs typeface="Constantia"/>
              </a:rPr>
              <a:t>T</a:t>
            </a:r>
            <a:r>
              <a:rPr lang="en-US" sz="2200" spc="-10" dirty="0">
                <a:latin typeface="Constantia"/>
                <a:cs typeface="Constantia"/>
              </a:rPr>
              <a:t>he</a:t>
            </a:r>
            <a:r>
              <a:rPr lang="en-US" sz="2200" spc="-40" dirty="0">
                <a:latin typeface="Constantia"/>
                <a:cs typeface="Constantia"/>
              </a:rPr>
              <a:t> </a:t>
            </a:r>
            <a:r>
              <a:rPr lang="en-US" sz="2200" b="1" dirty="0">
                <a:latin typeface="Constantia"/>
                <a:cs typeface="Constantia"/>
              </a:rPr>
              <a:t>solution</a:t>
            </a:r>
            <a:r>
              <a:rPr lang="en-US" sz="2200" b="1" spc="-65" dirty="0">
                <a:latin typeface="Constantia"/>
                <a:cs typeface="Constantia"/>
              </a:rPr>
              <a:t> </a:t>
            </a:r>
            <a:r>
              <a:rPr lang="en-US" sz="2200" spc="-20" dirty="0">
                <a:latin typeface="Constantia"/>
                <a:cs typeface="Constantia"/>
              </a:rPr>
              <a:t>to</a:t>
            </a:r>
            <a:r>
              <a:rPr lang="en-US" sz="2200" spc="-114" dirty="0">
                <a:latin typeface="Constantia"/>
                <a:cs typeface="Constantia"/>
              </a:rPr>
              <a:t> </a:t>
            </a:r>
            <a:r>
              <a:rPr lang="en-US" sz="2200" spc="-5" dirty="0">
                <a:latin typeface="Constantia"/>
                <a:cs typeface="Constantia"/>
              </a:rPr>
              <a:t>any</a:t>
            </a:r>
            <a:r>
              <a:rPr lang="en-US" sz="2200" spc="-125" dirty="0">
                <a:latin typeface="Constantia"/>
                <a:cs typeface="Constantia"/>
              </a:rPr>
              <a:t> </a:t>
            </a:r>
            <a:r>
              <a:rPr lang="en-US" sz="2200" spc="-5" dirty="0">
                <a:latin typeface="Constantia"/>
                <a:cs typeface="Constantia"/>
              </a:rPr>
              <a:t>problem</a:t>
            </a:r>
            <a:r>
              <a:rPr lang="en-US" sz="2200" spc="-65" dirty="0">
                <a:latin typeface="Constantia"/>
                <a:cs typeface="Constantia"/>
              </a:rPr>
              <a:t> </a:t>
            </a:r>
            <a:r>
              <a:rPr lang="en-US" sz="2200" dirty="0">
                <a:latin typeface="Constantia"/>
                <a:cs typeface="Constantia"/>
              </a:rPr>
              <a:t>is</a:t>
            </a:r>
            <a:r>
              <a:rPr lang="en-US" sz="2200" spc="-135" dirty="0">
                <a:latin typeface="Constantia"/>
                <a:cs typeface="Constantia"/>
              </a:rPr>
              <a:t> </a:t>
            </a:r>
            <a:r>
              <a:rPr lang="en-US" sz="2200" spc="5" dirty="0">
                <a:latin typeface="Constantia"/>
                <a:cs typeface="Constantia"/>
              </a:rPr>
              <a:t>a</a:t>
            </a:r>
            <a:r>
              <a:rPr lang="en-US" sz="2200" spc="-45" dirty="0">
                <a:latin typeface="Constantia"/>
                <a:cs typeface="Constantia"/>
              </a:rPr>
              <a:t> </a:t>
            </a:r>
            <a:r>
              <a:rPr lang="en-US" sz="2200" dirty="0">
                <a:latin typeface="Constantia"/>
                <a:cs typeface="Constantia"/>
              </a:rPr>
              <a:t>“</a:t>
            </a:r>
            <a:r>
              <a:rPr lang="en-US" sz="2200" b="1" dirty="0">
                <a:latin typeface="Constantia"/>
                <a:cs typeface="Constantia"/>
              </a:rPr>
              <a:t>fixed</a:t>
            </a:r>
            <a:r>
              <a:rPr lang="en-US" sz="2200" b="1" spc="-95" dirty="0">
                <a:latin typeface="Constantia"/>
                <a:cs typeface="Constantia"/>
              </a:rPr>
              <a:t> </a:t>
            </a:r>
            <a:r>
              <a:rPr lang="en-US" sz="2200" b="1" spc="-5" dirty="0">
                <a:latin typeface="Constantia"/>
                <a:cs typeface="Constantia"/>
              </a:rPr>
              <a:t>sequence</a:t>
            </a:r>
            <a:r>
              <a:rPr lang="en-US" sz="2200" b="1" spc="-130" dirty="0">
                <a:latin typeface="Constantia"/>
                <a:cs typeface="Constantia"/>
              </a:rPr>
              <a:t> </a:t>
            </a:r>
            <a:r>
              <a:rPr lang="en-US" sz="2200" b="1" spc="5" dirty="0">
                <a:latin typeface="Constantia"/>
                <a:cs typeface="Constantia"/>
              </a:rPr>
              <a:t>of</a:t>
            </a:r>
            <a:r>
              <a:rPr lang="en-US" sz="2200" b="1" spc="-40" dirty="0">
                <a:latin typeface="Constantia"/>
                <a:cs typeface="Constantia"/>
              </a:rPr>
              <a:t> </a:t>
            </a:r>
            <a:r>
              <a:rPr lang="en-US" sz="2200" b="1" spc="5" dirty="0">
                <a:latin typeface="Constantia"/>
                <a:cs typeface="Constantia"/>
              </a:rPr>
              <a:t>actions”.</a:t>
            </a:r>
          </a:p>
          <a:p>
            <a:pPr marL="21590">
              <a:lnSpc>
                <a:spcPct val="100000"/>
              </a:lnSpc>
              <a:spcBef>
                <a:spcPts val="1125"/>
              </a:spcBef>
            </a:pPr>
            <a:r>
              <a:rPr lang="en-US" sz="2200" spc="5" dirty="0">
                <a:latin typeface="Constantia"/>
                <a:cs typeface="Constantia"/>
              </a:rPr>
              <a:t>A search problem can be defined formally as follows:</a:t>
            </a:r>
          </a:p>
          <a:p>
            <a:pPr marL="478790" indent="-457200">
              <a:lnSpc>
                <a:spcPct val="100000"/>
              </a:lnSpc>
              <a:spcBef>
                <a:spcPts val="1125"/>
              </a:spcBef>
              <a:buAutoNum type="arabicPeriod"/>
            </a:pPr>
            <a:r>
              <a:rPr lang="en-US" sz="2200" b="1" spc="5" dirty="0">
                <a:latin typeface="Constantia"/>
                <a:cs typeface="Constantia"/>
              </a:rPr>
              <a:t>State space: </a:t>
            </a:r>
            <a:r>
              <a:rPr lang="en-US" sz="2200" spc="5" dirty="0">
                <a:latin typeface="Constantia"/>
                <a:cs typeface="Constantia"/>
              </a:rPr>
              <a:t>A set of possible states that the environment can be in.</a:t>
            </a:r>
          </a:p>
          <a:p>
            <a:pPr marL="478790" indent="-457200">
              <a:lnSpc>
                <a:spcPct val="100000"/>
              </a:lnSpc>
              <a:spcBef>
                <a:spcPts val="1125"/>
              </a:spcBef>
              <a:buAutoNum type="arabicPeriod"/>
            </a:pPr>
            <a:r>
              <a:rPr lang="en-US" sz="2200" b="1" spc="5" dirty="0">
                <a:latin typeface="Constantia"/>
                <a:cs typeface="Constantia"/>
              </a:rPr>
              <a:t>Initial state: </a:t>
            </a:r>
            <a:r>
              <a:rPr lang="en-US" sz="2200" spc="5" dirty="0">
                <a:latin typeface="Constantia"/>
                <a:cs typeface="Constantia"/>
              </a:rPr>
              <a:t>State from which the agent start in.</a:t>
            </a:r>
          </a:p>
          <a:p>
            <a:pPr marL="478790" indent="-457200">
              <a:lnSpc>
                <a:spcPct val="100000"/>
              </a:lnSpc>
              <a:spcBef>
                <a:spcPts val="1125"/>
              </a:spcBef>
              <a:buAutoNum type="arabicPeriod"/>
            </a:pPr>
            <a:r>
              <a:rPr lang="en-US" sz="2200" b="1" spc="5" dirty="0">
                <a:latin typeface="Constantia"/>
                <a:cs typeface="Constantia"/>
              </a:rPr>
              <a:t>Goal states: </a:t>
            </a:r>
            <a:r>
              <a:rPr lang="en-US" sz="2200" spc="5" dirty="0">
                <a:latin typeface="Constantia"/>
                <a:cs typeface="Constantia"/>
              </a:rPr>
              <a:t>A set of one or more goal state is defined. Sometimes goal is defined by property.</a:t>
            </a:r>
          </a:p>
          <a:p>
            <a:pPr marL="478790" indent="-457200">
              <a:lnSpc>
                <a:spcPct val="100000"/>
              </a:lnSpc>
              <a:spcBef>
                <a:spcPts val="1125"/>
              </a:spcBef>
              <a:buAutoNum type="arabicPeriod"/>
            </a:pPr>
            <a:r>
              <a:rPr lang="en-US" sz="2200" b="1" spc="5" dirty="0">
                <a:latin typeface="Constantia"/>
                <a:cs typeface="Constantia"/>
              </a:rPr>
              <a:t>Actions: </a:t>
            </a:r>
            <a:r>
              <a:rPr lang="en-US" sz="2200" spc="5" dirty="0">
                <a:latin typeface="Constantia"/>
                <a:cs typeface="Constantia"/>
              </a:rPr>
              <a:t>The actions available to the agent.</a:t>
            </a:r>
          </a:p>
          <a:p>
            <a:pPr marL="478790" indent="-457200">
              <a:lnSpc>
                <a:spcPct val="100000"/>
              </a:lnSpc>
              <a:spcBef>
                <a:spcPts val="1125"/>
              </a:spcBef>
              <a:buAutoNum type="arabicPeriod"/>
            </a:pPr>
            <a:r>
              <a:rPr lang="en-US" sz="2200" b="1" spc="5" dirty="0">
                <a:latin typeface="Constantia"/>
                <a:cs typeface="Constantia"/>
              </a:rPr>
              <a:t>Transition model: </a:t>
            </a:r>
            <a:r>
              <a:rPr lang="en-US" sz="2200" spc="5" dirty="0">
                <a:latin typeface="Constantia"/>
                <a:cs typeface="Constantia"/>
              </a:rPr>
              <a:t>A transition model which describes what each action does.</a:t>
            </a:r>
          </a:p>
          <a:p>
            <a:pPr marL="478790" indent="-457200">
              <a:lnSpc>
                <a:spcPct val="100000"/>
              </a:lnSpc>
              <a:spcBef>
                <a:spcPts val="1125"/>
              </a:spcBef>
              <a:buAutoNum type="arabicPeriod"/>
            </a:pPr>
            <a:r>
              <a:rPr lang="en-US" sz="2200" b="1" spc="5" dirty="0">
                <a:latin typeface="Constantia"/>
                <a:cs typeface="Constantia"/>
              </a:rPr>
              <a:t>Action cost function: </a:t>
            </a:r>
            <a:r>
              <a:rPr lang="en-US" sz="2200" spc="5" dirty="0">
                <a:latin typeface="Constantia"/>
                <a:cs typeface="Constantia"/>
              </a:rPr>
              <a:t>A cost function that gives numeric cost for applying action in one state to another state.</a:t>
            </a:r>
            <a:endParaRPr lang="en-US" sz="2200" b="1" dirty="0">
              <a:latin typeface="Constantia"/>
              <a:cs typeface="Constantia"/>
            </a:endParaRPr>
          </a:p>
          <a:p>
            <a:pPr marL="469265" indent="-457200">
              <a:lnSpc>
                <a:spcPct val="100000"/>
              </a:lnSpc>
              <a:spcBef>
                <a:spcPts val="1680"/>
              </a:spcBef>
              <a:buClr>
                <a:srgbClr val="0AD0D9"/>
              </a:buClr>
              <a:buSzPct val="95454"/>
              <a:buAutoNum type="arabicPeriod"/>
              <a:tabLst>
                <a:tab pos="287020" algn="l"/>
                <a:tab pos="287655" algn="l"/>
              </a:tabLst>
            </a:pPr>
            <a:endParaRPr sz="2200" dirty="0">
              <a:latin typeface="Constantia"/>
              <a:cs typeface="Constant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00" y="76200"/>
            <a:ext cx="8763000" cy="668020"/>
          </a:xfrm>
          <a:custGeom>
            <a:avLst/>
            <a:gdLst/>
            <a:ahLst/>
            <a:cxnLst/>
            <a:rect l="l" t="t" r="r" b="b"/>
            <a:pathLst>
              <a:path w="8763000" h="668020">
                <a:moveTo>
                  <a:pt x="8763000" y="0"/>
                </a:moveTo>
                <a:lnTo>
                  <a:pt x="0" y="0"/>
                </a:lnTo>
                <a:lnTo>
                  <a:pt x="0" y="667512"/>
                </a:lnTo>
                <a:lnTo>
                  <a:pt x="8763000" y="667512"/>
                </a:lnTo>
                <a:lnTo>
                  <a:pt x="876300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81199" y="0"/>
            <a:ext cx="2624201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5000" b="0" spc="-20" dirty="0">
                <a:latin typeface="Calibri"/>
                <a:cs typeface="Calibri"/>
              </a:rPr>
              <a:t>Searching</a:t>
            </a:r>
            <a:endParaRPr sz="5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690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35152" y="911352"/>
            <a:ext cx="7553325" cy="5724525"/>
            <a:chOff x="835152" y="911352"/>
            <a:chExt cx="7553325" cy="5724525"/>
          </a:xfrm>
        </p:grpSpPr>
        <p:sp>
          <p:nvSpPr>
            <p:cNvPr id="4" name="object 4"/>
            <p:cNvSpPr/>
            <p:nvPr/>
          </p:nvSpPr>
          <p:spPr>
            <a:xfrm>
              <a:off x="839724" y="915924"/>
              <a:ext cx="7543800" cy="5715000"/>
            </a:xfrm>
            <a:custGeom>
              <a:avLst/>
              <a:gdLst/>
              <a:ahLst/>
              <a:cxnLst/>
              <a:rect l="l" t="t" r="r" b="b"/>
              <a:pathLst>
                <a:path w="7543800" h="5715000">
                  <a:moveTo>
                    <a:pt x="7543800" y="0"/>
                  </a:moveTo>
                  <a:lnTo>
                    <a:pt x="0" y="0"/>
                  </a:lnTo>
                  <a:lnTo>
                    <a:pt x="0" y="5715000"/>
                  </a:lnTo>
                  <a:lnTo>
                    <a:pt x="7543800" y="5715000"/>
                  </a:lnTo>
                  <a:lnTo>
                    <a:pt x="75438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9724" y="915924"/>
              <a:ext cx="7543800" cy="5715000"/>
            </a:xfrm>
            <a:custGeom>
              <a:avLst/>
              <a:gdLst/>
              <a:ahLst/>
              <a:cxnLst/>
              <a:rect l="l" t="t" r="r" b="b"/>
              <a:pathLst>
                <a:path w="7543800" h="5715000">
                  <a:moveTo>
                    <a:pt x="0" y="5715000"/>
                  </a:moveTo>
                  <a:lnTo>
                    <a:pt x="7543800" y="5715000"/>
                  </a:lnTo>
                  <a:lnTo>
                    <a:pt x="7543800" y="0"/>
                  </a:lnTo>
                  <a:lnTo>
                    <a:pt x="0" y="0"/>
                  </a:lnTo>
                  <a:lnTo>
                    <a:pt x="0" y="5715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79714" y="1066800"/>
            <a:ext cx="7249886" cy="33855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tabLst>
                <a:tab pos="287020" algn="l"/>
              </a:tabLst>
            </a:pPr>
            <a:endParaRPr sz="24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72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lang="en-US" sz="2400" b="1" dirty="0">
                <a:solidFill>
                  <a:srgbClr val="C00000"/>
                </a:solidFill>
                <a:latin typeface="Arial"/>
                <a:cs typeface="Arial"/>
              </a:rPr>
              <a:t>Example</a:t>
            </a:r>
            <a:r>
              <a:rPr lang="en-US" sz="240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Arial"/>
                <a:cs typeface="Arial"/>
              </a:rPr>
              <a:t>problems</a:t>
            </a:r>
            <a:endParaRPr lang="en-US" sz="2400" dirty="0">
              <a:latin typeface="Arial"/>
              <a:cs typeface="Arial"/>
            </a:endParaRPr>
          </a:p>
          <a:p>
            <a:pPr marL="652780" lvl="1" indent="-247650">
              <a:lnSpc>
                <a:spcPct val="100000"/>
              </a:lnSpc>
              <a:spcBef>
                <a:spcPts val="53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lang="en-US" sz="2200" spc="-10" dirty="0">
                <a:latin typeface="Arial MT"/>
                <a:cs typeface="Arial MT"/>
              </a:rPr>
              <a:t>Traveler's</a:t>
            </a:r>
            <a:r>
              <a:rPr lang="en-US" sz="2200" spc="-15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route</a:t>
            </a:r>
            <a:r>
              <a:rPr lang="en-US" sz="2200" spc="-15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finding</a:t>
            </a:r>
            <a:r>
              <a:rPr lang="en-US" sz="2200" spc="-40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problem</a:t>
            </a:r>
            <a:r>
              <a:rPr lang="en-US" sz="2200" spc="15" dirty="0">
                <a:latin typeface="Arial MT"/>
                <a:cs typeface="Arial MT"/>
              </a:rPr>
              <a:t> </a:t>
            </a:r>
            <a:r>
              <a:rPr lang="en-US" sz="2200" spc="-10" dirty="0">
                <a:latin typeface="Arial MT"/>
                <a:cs typeface="Arial MT"/>
              </a:rPr>
              <a:t>(Travelling</a:t>
            </a:r>
            <a:r>
              <a:rPr lang="en-US" sz="2200" spc="-15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Romania)</a:t>
            </a:r>
          </a:p>
          <a:p>
            <a:pPr marL="652780" lvl="1" indent="-247650">
              <a:lnSpc>
                <a:spcPct val="100000"/>
              </a:lnSpc>
              <a:spcBef>
                <a:spcPts val="54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lang="en-US" sz="2200" spc="-10" dirty="0">
                <a:latin typeface="Arial MT"/>
                <a:cs typeface="Arial MT"/>
              </a:rPr>
              <a:t>8-Puzzle</a:t>
            </a:r>
            <a:r>
              <a:rPr lang="en-US" sz="2200" dirty="0">
                <a:latin typeface="Arial MT"/>
                <a:cs typeface="Arial MT"/>
              </a:rPr>
              <a:t> </a:t>
            </a:r>
            <a:endParaRPr lang="en-US" sz="2200" spc="5" dirty="0">
              <a:latin typeface="Arial MT"/>
              <a:cs typeface="Arial MT"/>
            </a:endParaRPr>
          </a:p>
          <a:p>
            <a:pPr marL="652780" lvl="1" indent="-247650">
              <a:lnSpc>
                <a:spcPct val="100000"/>
              </a:lnSpc>
              <a:spcBef>
                <a:spcPts val="54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lang="en-US" sz="2200" spc="5" dirty="0">
                <a:latin typeface="Arial MT"/>
                <a:cs typeface="Arial MT"/>
              </a:rPr>
              <a:t>8-Queen</a:t>
            </a:r>
            <a:endParaRPr lang="en-US" sz="2200" dirty="0">
              <a:latin typeface="Arial MT"/>
              <a:cs typeface="Arial MT"/>
            </a:endParaRPr>
          </a:p>
          <a:p>
            <a:pPr marL="652780" lvl="1" indent="-247650">
              <a:lnSpc>
                <a:spcPct val="100000"/>
              </a:lnSpc>
              <a:spcBef>
                <a:spcPts val="54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lang="en-US" sz="2200" spc="-5" dirty="0">
                <a:latin typeface="Arial MT"/>
                <a:cs typeface="Arial MT"/>
              </a:rPr>
              <a:t>Missionaries</a:t>
            </a:r>
            <a:r>
              <a:rPr lang="en-US" sz="2200" spc="15" dirty="0">
                <a:latin typeface="Arial MT"/>
                <a:cs typeface="Arial MT"/>
              </a:rPr>
              <a:t> </a:t>
            </a:r>
            <a:r>
              <a:rPr lang="en-US" sz="2200" spc="5" dirty="0">
                <a:latin typeface="Arial MT"/>
                <a:cs typeface="Arial MT"/>
              </a:rPr>
              <a:t>&amp;</a:t>
            </a:r>
            <a:r>
              <a:rPr lang="en-US" sz="2200" spc="-10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Cannibals</a:t>
            </a:r>
          </a:p>
          <a:p>
            <a:pPr marL="652780" lvl="1" indent="-247650">
              <a:lnSpc>
                <a:spcPct val="100000"/>
              </a:lnSpc>
              <a:spcBef>
                <a:spcPts val="54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lang="en-US" sz="2200" dirty="0">
                <a:latin typeface="Arial MT"/>
                <a:cs typeface="Arial MT"/>
              </a:rPr>
              <a:t>Route</a:t>
            </a:r>
            <a:r>
              <a:rPr lang="en-US" sz="2200" spc="-2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Finding</a:t>
            </a:r>
            <a:r>
              <a:rPr lang="en-US" sz="2200" spc="20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Problem</a:t>
            </a:r>
            <a:endParaRPr lang="en-US" sz="2200" dirty="0">
              <a:latin typeface="Arial MT"/>
              <a:cs typeface="Arial MT"/>
            </a:endParaRPr>
          </a:p>
          <a:p>
            <a:pPr marL="405130">
              <a:lnSpc>
                <a:spcPct val="100000"/>
              </a:lnSpc>
              <a:spcBef>
                <a:spcPts val="525"/>
              </a:spcBef>
              <a:tabLst>
                <a:tab pos="826769" algn="l"/>
              </a:tabLst>
            </a:pPr>
            <a:endParaRPr lang="en-US" sz="2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09144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1191767"/>
            <a:ext cx="8166100" cy="5447030"/>
            <a:chOff x="533400" y="1191767"/>
            <a:chExt cx="8166100" cy="5447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191767"/>
              <a:ext cx="8165592" cy="544677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67400" y="45720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5541" y="145542"/>
                  </a:lnTo>
                  <a:lnTo>
                    <a:pt x="0" y="145542"/>
                  </a:lnTo>
                  <a:lnTo>
                    <a:pt x="117728" y="235457"/>
                  </a:lnTo>
                  <a:lnTo>
                    <a:pt x="72771" y="381000"/>
                  </a:lnTo>
                  <a:lnTo>
                    <a:pt x="190500" y="291083"/>
                  </a:lnTo>
                  <a:lnTo>
                    <a:pt x="308228" y="381000"/>
                  </a:lnTo>
                  <a:lnTo>
                    <a:pt x="263271" y="235457"/>
                  </a:lnTo>
                  <a:lnTo>
                    <a:pt x="381000" y="145542"/>
                  </a:lnTo>
                  <a:lnTo>
                    <a:pt x="235458" y="145542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7400" y="45720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45542"/>
                  </a:moveTo>
                  <a:lnTo>
                    <a:pt x="145541" y="145542"/>
                  </a:lnTo>
                  <a:lnTo>
                    <a:pt x="190500" y="0"/>
                  </a:lnTo>
                  <a:lnTo>
                    <a:pt x="235458" y="145542"/>
                  </a:lnTo>
                  <a:lnTo>
                    <a:pt x="381000" y="145542"/>
                  </a:lnTo>
                  <a:lnTo>
                    <a:pt x="263271" y="235457"/>
                  </a:lnTo>
                  <a:lnTo>
                    <a:pt x="308228" y="381000"/>
                  </a:lnTo>
                  <a:lnTo>
                    <a:pt x="190500" y="291083"/>
                  </a:lnTo>
                  <a:lnTo>
                    <a:pt x="72771" y="381000"/>
                  </a:lnTo>
                  <a:lnTo>
                    <a:pt x="117728" y="235457"/>
                  </a:lnTo>
                  <a:lnTo>
                    <a:pt x="0" y="145542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54151" y="73152"/>
            <a:ext cx="8239125" cy="1000125"/>
            <a:chOff x="454151" y="73152"/>
            <a:chExt cx="8239125" cy="1000125"/>
          </a:xfrm>
        </p:grpSpPr>
        <p:sp>
          <p:nvSpPr>
            <p:cNvPr id="7" name="object 7"/>
            <p:cNvSpPr/>
            <p:nvPr/>
          </p:nvSpPr>
          <p:spPr>
            <a:xfrm>
              <a:off x="458723" y="77724"/>
              <a:ext cx="8229600" cy="990600"/>
            </a:xfrm>
            <a:custGeom>
              <a:avLst/>
              <a:gdLst/>
              <a:ahLst/>
              <a:cxnLst/>
              <a:rect l="l" t="t" r="r" b="b"/>
              <a:pathLst>
                <a:path w="8229600" h="990600">
                  <a:moveTo>
                    <a:pt x="8229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8229600" y="99060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DB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23" y="77724"/>
              <a:ext cx="8229600" cy="990600"/>
            </a:xfrm>
            <a:custGeom>
              <a:avLst/>
              <a:gdLst/>
              <a:ahLst/>
              <a:cxnLst/>
              <a:rect l="l" t="t" r="r" b="b"/>
              <a:pathLst>
                <a:path w="8229600" h="990600">
                  <a:moveTo>
                    <a:pt x="0" y="990600"/>
                  </a:moveTo>
                  <a:lnTo>
                    <a:pt x="8229600" y="990600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Traveler's</a:t>
            </a:r>
            <a:r>
              <a:rPr spc="-50" dirty="0"/>
              <a:t> </a:t>
            </a:r>
            <a:r>
              <a:rPr spc="-5" dirty="0"/>
              <a:t>path</a:t>
            </a:r>
            <a:r>
              <a:rPr spc="-30" dirty="0"/>
              <a:t> </a:t>
            </a:r>
            <a:r>
              <a:rPr spc="-5" dirty="0"/>
              <a:t>finding</a:t>
            </a:r>
            <a:r>
              <a:rPr spc="-30" dirty="0"/>
              <a:t> </a:t>
            </a:r>
            <a:r>
              <a:rPr spc="-5" dirty="0"/>
              <a:t>problem</a:t>
            </a:r>
          </a:p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536321"/>
                </a:solidFill>
              </a:rPr>
              <a:t>(Travelling</a:t>
            </a:r>
            <a:r>
              <a:rPr sz="2400" spc="-85" dirty="0">
                <a:solidFill>
                  <a:srgbClr val="536321"/>
                </a:solidFill>
              </a:rPr>
              <a:t> </a:t>
            </a:r>
            <a:r>
              <a:rPr sz="2400" spc="-10" dirty="0">
                <a:solidFill>
                  <a:srgbClr val="536321"/>
                </a:solidFill>
              </a:rPr>
              <a:t>Romania)</a:t>
            </a:r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3200400" y="1371600"/>
            <a:ext cx="2362200" cy="829310"/>
          </a:xfrm>
          <a:prstGeom prst="rect">
            <a:avLst/>
          </a:prstGeom>
          <a:solidFill>
            <a:srgbClr val="AFDFA0"/>
          </a:solidFill>
        </p:spPr>
        <p:txBody>
          <a:bodyPr vert="horz" wrap="square" lIns="0" tIns="37465" rIns="0" bIns="0" rtlCol="0">
            <a:spAutoFit/>
          </a:bodyPr>
          <a:lstStyle/>
          <a:p>
            <a:pPr marL="200025" indent="-107950">
              <a:lnSpc>
                <a:spcPct val="100000"/>
              </a:lnSpc>
              <a:spcBef>
                <a:spcPts val="295"/>
              </a:spcBef>
              <a:buSzPct val="95833"/>
              <a:buFont typeface="Arial MT"/>
              <a:buChar char="•"/>
              <a:tabLst>
                <a:tab pos="20066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nodes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states</a:t>
            </a:r>
            <a:endParaRPr sz="2400">
              <a:latin typeface="Times New Roman"/>
              <a:cs typeface="Times New Roman"/>
            </a:endParaRPr>
          </a:p>
          <a:p>
            <a:pPr marL="200025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20066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actions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02208" y="2121407"/>
            <a:ext cx="405765" cy="405765"/>
            <a:chOff x="902208" y="2121407"/>
            <a:chExt cx="405765" cy="405765"/>
          </a:xfrm>
        </p:grpSpPr>
        <p:sp>
          <p:nvSpPr>
            <p:cNvPr id="12" name="object 12"/>
            <p:cNvSpPr/>
            <p:nvPr/>
          </p:nvSpPr>
          <p:spPr>
            <a:xfrm>
              <a:off x="914400" y="21335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5529" y="145541"/>
                  </a:lnTo>
                  <a:lnTo>
                    <a:pt x="0" y="145541"/>
                  </a:lnTo>
                  <a:lnTo>
                    <a:pt x="117741" y="235458"/>
                  </a:lnTo>
                  <a:lnTo>
                    <a:pt x="72758" y="381000"/>
                  </a:lnTo>
                  <a:lnTo>
                    <a:pt x="190500" y="291084"/>
                  </a:lnTo>
                  <a:lnTo>
                    <a:pt x="308228" y="381000"/>
                  </a:lnTo>
                  <a:lnTo>
                    <a:pt x="263258" y="235458"/>
                  </a:lnTo>
                  <a:lnTo>
                    <a:pt x="381000" y="145541"/>
                  </a:lnTo>
                  <a:lnTo>
                    <a:pt x="235470" y="14554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4400" y="21335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45541"/>
                  </a:moveTo>
                  <a:lnTo>
                    <a:pt x="145529" y="145541"/>
                  </a:lnTo>
                  <a:lnTo>
                    <a:pt x="190500" y="0"/>
                  </a:lnTo>
                  <a:lnTo>
                    <a:pt x="235470" y="145541"/>
                  </a:lnTo>
                  <a:lnTo>
                    <a:pt x="381000" y="145541"/>
                  </a:lnTo>
                  <a:lnTo>
                    <a:pt x="263258" y="235458"/>
                  </a:lnTo>
                  <a:lnTo>
                    <a:pt x="308228" y="381000"/>
                  </a:lnTo>
                  <a:lnTo>
                    <a:pt x="190500" y="291084"/>
                  </a:lnTo>
                  <a:lnTo>
                    <a:pt x="72758" y="381000"/>
                  </a:lnTo>
                  <a:lnTo>
                    <a:pt x="117741" y="235458"/>
                  </a:lnTo>
                  <a:lnTo>
                    <a:pt x="0" y="145541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352" y="245415"/>
            <a:ext cx="8924925" cy="6390588"/>
            <a:chOff x="149352" y="816863"/>
            <a:chExt cx="8924925" cy="5819140"/>
          </a:xfrm>
        </p:grpSpPr>
        <p:sp>
          <p:nvSpPr>
            <p:cNvPr id="3" name="object 3"/>
            <p:cNvSpPr/>
            <p:nvPr/>
          </p:nvSpPr>
          <p:spPr>
            <a:xfrm>
              <a:off x="153924" y="821435"/>
              <a:ext cx="8915400" cy="5809615"/>
            </a:xfrm>
            <a:custGeom>
              <a:avLst/>
              <a:gdLst/>
              <a:ahLst/>
              <a:cxnLst/>
              <a:rect l="l" t="t" r="r" b="b"/>
              <a:pathLst>
                <a:path w="8915400" h="5809615">
                  <a:moveTo>
                    <a:pt x="8915400" y="0"/>
                  </a:moveTo>
                  <a:lnTo>
                    <a:pt x="0" y="0"/>
                  </a:lnTo>
                  <a:lnTo>
                    <a:pt x="0" y="5809488"/>
                  </a:lnTo>
                  <a:lnTo>
                    <a:pt x="8915400" y="5809488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924" y="821435"/>
              <a:ext cx="8915400" cy="5809615"/>
            </a:xfrm>
            <a:custGeom>
              <a:avLst/>
              <a:gdLst/>
              <a:ahLst/>
              <a:cxnLst/>
              <a:rect l="l" t="t" r="r" b="b"/>
              <a:pathLst>
                <a:path w="8915400" h="5809615">
                  <a:moveTo>
                    <a:pt x="0" y="5809488"/>
                  </a:moveTo>
                  <a:lnTo>
                    <a:pt x="8915400" y="5809488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58094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28600" y="381000"/>
            <a:ext cx="8001000" cy="385362"/>
          </a:xfrm>
          <a:prstGeom prst="rect">
            <a:avLst/>
          </a:prstGeom>
          <a:solidFill>
            <a:srgbClr val="DBE7B6">
              <a:alpha val="30195"/>
            </a:srgbClr>
          </a:solidFill>
          <a:ln w="24384">
            <a:solidFill>
              <a:srgbClr val="085091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365"/>
              </a:spcBef>
            </a:pPr>
            <a:r>
              <a:rPr sz="2200" b="1" spc="-5" dirty="0">
                <a:solidFill>
                  <a:srgbClr val="C00000"/>
                </a:solidFill>
                <a:latin typeface="Constantia"/>
                <a:cs typeface="Constantia"/>
              </a:rPr>
              <a:t>Ex</a:t>
            </a:r>
            <a:r>
              <a:rPr sz="2200" b="1" spc="-5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– </a:t>
            </a:r>
            <a:r>
              <a:rPr sz="2200" b="1" spc="-5" dirty="0">
                <a:solidFill>
                  <a:srgbClr val="C00000"/>
                </a:solidFill>
                <a:latin typeface="Constantia"/>
                <a:cs typeface="Constantia"/>
              </a:rPr>
              <a:t>Problem</a:t>
            </a:r>
            <a:r>
              <a:rPr sz="2200" b="1" spc="-7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– </a:t>
            </a:r>
            <a:r>
              <a:rPr lang="en-US" sz="2200" b="1" dirty="0">
                <a:solidFill>
                  <a:srgbClr val="C00000"/>
                </a:solidFill>
                <a:latin typeface="Constantia"/>
                <a:cs typeface="Constantia"/>
              </a:rPr>
              <a:t>from Arad</a:t>
            </a:r>
            <a:r>
              <a:rPr sz="2200" b="1" spc="-5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onstantia"/>
                <a:cs typeface="Constantia"/>
              </a:rPr>
              <a:t>to</a:t>
            </a:r>
            <a:r>
              <a:rPr sz="2200" b="1" spc="-7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onstantia"/>
                <a:cs typeface="Constantia"/>
              </a:rPr>
              <a:t>Bucharest</a:t>
            </a:r>
            <a:r>
              <a:rPr sz="2200" b="1" spc="-2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(in</a:t>
            </a:r>
            <a:r>
              <a:rPr sz="2200" b="1" spc="-4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Romania)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1177908"/>
            <a:ext cx="8030209" cy="545149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2000" b="1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lang="en-US" sz="200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The</a:t>
            </a:r>
            <a:r>
              <a:rPr sz="2000" spc="-4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spc="-6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c</a:t>
            </a:r>
            <a:r>
              <a:rPr sz="2000" spc="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o</a:t>
            </a:r>
            <a:r>
              <a:rPr sz="2000" spc="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m</a:t>
            </a:r>
            <a:r>
              <a:rPr sz="2000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p</a:t>
            </a:r>
            <a:r>
              <a:rPr sz="2000" spc="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o</a:t>
            </a:r>
            <a:r>
              <a:rPr sz="2000" spc="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n</a:t>
            </a:r>
            <a:r>
              <a:rPr sz="2000" spc="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</a:t>
            </a:r>
            <a:r>
              <a:rPr sz="2000" spc="-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nt</a:t>
            </a:r>
            <a:r>
              <a:rPr sz="200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</a:t>
            </a:r>
            <a:r>
              <a:rPr lang="en-US" sz="200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defined as</a:t>
            </a:r>
            <a:endParaRPr sz="2000" dirty="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259715" algn="l"/>
              </a:tabLst>
            </a:pPr>
            <a:r>
              <a:rPr lang="en-US" sz="2000" b="1" dirty="0">
                <a:solidFill>
                  <a:srgbClr val="0033CC"/>
                </a:solidFill>
                <a:latin typeface="Constantia"/>
                <a:cs typeface="Constantia"/>
              </a:rPr>
              <a:t>State Space</a:t>
            </a:r>
            <a:r>
              <a:rPr lang="en-US" sz="2000" dirty="0">
                <a:latin typeface="Constantia"/>
                <a:cs typeface="Constantia"/>
              </a:rPr>
              <a:t>: All the places those are represented as nodes in the graph is called state space.</a:t>
            </a:r>
          </a:p>
          <a:p>
            <a:pPr marL="259079" indent="-247015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259715" algn="l"/>
              </a:tabLst>
            </a:pPr>
            <a:r>
              <a:rPr sz="2000" b="1" dirty="0">
                <a:solidFill>
                  <a:srgbClr val="0033CC"/>
                </a:solidFill>
                <a:latin typeface="Constantia"/>
                <a:cs typeface="Constantia"/>
              </a:rPr>
              <a:t>Initial</a:t>
            </a:r>
            <a:r>
              <a:rPr sz="2000" b="1" spc="-5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000" b="1" spc="-5" dirty="0">
                <a:solidFill>
                  <a:srgbClr val="0033CC"/>
                </a:solidFill>
                <a:latin typeface="Constantia"/>
                <a:cs typeface="Constantia"/>
              </a:rPr>
              <a:t>State</a:t>
            </a:r>
            <a:r>
              <a:rPr lang="en-US" sz="2000" b="1" spc="-65" dirty="0">
                <a:latin typeface="Constantia"/>
                <a:cs typeface="Constantia"/>
              </a:rPr>
              <a:t>: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starting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state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lang="en-US" sz="2000" spc="-45" dirty="0">
                <a:latin typeface="Constantia"/>
                <a:cs typeface="Constantia"/>
              </a:rPr>
              <a:t>"</a:t>
            </a:r>
            <a:r>
              <a:rPr sz="2000" spc="-5" dirty="0">
                <a:latin typeface="Constantia"/>
                <a:cs typeface="Constantia"/>
              </a:rPr>
              <a:t>Arad</a:t>
            </a:r>
            <a:r>
              <a:rPr lang="en-US" sz="2000" spc="-5" dirty="0">
                <a:latin typeface="Constantia"/>
                <a:cs typeface="Constantia"/>
              </a:rPr>
              <a:t>"</a:t>
            </a:r>
          </a:p>
          <a:p>
            <a:pPr marL="259079" indent="-247015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259715" algn="l"/>
              </a:tabLst>
            </a:pPr>
            <a:r>
              <a:rPr sz="2000" b="1" dirty="0">
                <a:solidFill>
                  <a:srgbClr val="0033CC"/>
                </a:solidFill>
                <a:latin typeface="Constantia"/>
                <a:cs typeface="Constantia"/>
              </a:rPr>
              <a:t>Actions</a:t>
            </a:r>
            <a:r>
              <a:rPr lang="en-US" sz="2000" b="1" spc="-35" dirty="0">
                <a:latin typeface="Constantia"/>
                <a:cs typeface="Constantia"/>
              </a:rPr>
              <a:t>:</a:t>
            </a:r>
            <a:r>
              <a:rPr sz="2000" spc="-2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lang="en-US" sz="2000" spc="-15" dirty="0">
                <a:latin typeface="Constantia"/>
                <a:cs typeface="Constantia"/>
              </a:rPr>
              <a:t>the edges(roads) represent the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actions</a:t>
            </a:r>
            <a:r>
              <a:rPr lang="en-US" sz="20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available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lang="en-US" sz="2000" spc="-100" dirty="0">
                <a:latin typeface="Constantia"/>
                <a:cs typeface="Constantia"/>
              </a:rPr>
              <a:t>for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state</a:t>
            </a:r>
            <a:r>
              <a:rPr lang="en-US" sz="2000" spc="-10" dirty="0">
                <a:latin typeface="Constantia"/>
                <a:cs typeface="Constantia"/>
              </a:rPr>
              <a:t>s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‘s’</a:t>
            </a:r>
            <a:r>
              <a:rPr lang="en-US" sz="2000" spc="-20" dirty="0">
                <a:latin typeface="Constantia"/>
                <a:cs typeface="Constantia"/>
              </a:rPr>
              <a:t> (places)</a:t>
            </a:r>
          </a:p>
          <a:p>
            <a:pPr marL="259079" indent="-247015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259715" algn="l"/>
              </a:tabLst>
            </a:pPr>
            <a:r>
              <a:rPr sz="2000" b="1" spc="-15" dirty="0">
                <a:solidFill>
                  <a:srgbClr val="0033CC"/>
                </a:solidFill>
                <a:latin typeface="Constantia"/>
                <a:cs typeface="Constantia"/>
              </a:rPr>
              <a:t>Transitions</a:t>
            </a:r>
            <a:r>
              <a:rPr sz="2000" b="1" spc="-13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lang="en-US" sz="2000" b="1" spc="-130" dirty="0">
                <a:latin typeface="Constantia"/>
                <a:cs typeface="Constantia"/>
              </a:rPr>
              <a:t>: </a:t>
            </a:r>
            <a:r>
              <a:rPr sz="2000" spc="-30" dirty="0">
                <a:latin typeface="Constantia"/>
                <a:cs typeface="Constantia"/>
              </a:rPr>
              <a:t>RESULT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(s,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a)</a:t>
            </a:r>
            <a:r>
              <a:rPr sz="2000" spc="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–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Returns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“</a:t>
            </a:r>
            <a:r>
              <a:rPr sz="2000" b="1" spc="-5" dirty="0">
                <a:latin typeface="Constantia"/>
                <a:cs typeface="Constantia"/>
              </a:rPr>
              <a:t>state</a:t>
            </a:r>
            <a:r>
              <a:rPr sz="2000" b="1" spc="-105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reached</a:t>
            </a:r>
            <a:r>
              <a:rPr sz="2000" spc="-5" dirty="0">
                <a:latin typeface="Constantia"/>
                <a:cs typeface="Constantia"/>
              </a:rPr>
              <a:t>”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after </a:t>
            </a:r>
            <a:r>
              <a:rPr sz="2000" spc="-5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action ‘</a:t>
            </a:r>
            <a:r>
              <a:rPr sz="2000" b="1" spc="-5" dirty="0">
                <a:latin typeface="Constantia"/>
                <a:cs typeface="Constantia"/>
              </a:rPr>
              <a:t>a</a:t>
            </a:r>
            <a:r>
              <a:rPr sz="2000" spc="-5" dirty="0">
                <a:latin typeface="Constantia"/>
                <a:cs typeface="Constantia"/>
              </a:rPr>
              <a:t>’ </a:t>
            </a:r>
            <a:r>
              <a:rPr sz="2000" dirty="0">
                <a:latin typeface="Constantia"/>
                <a:cs typeface="Constantia"/>
              </a:rPr>
              <a:t>in </a:t>
            </a:r>
            <a:r>
              <a:rPr sz="2000" spc="-10" dirty="0">
                <a:latin typeface="Constantia"/>
                <a:cs typeface="Constantia"/>
              </a:rPr>
              <a:t>state </a:t>
            </a:r>
            <a:r>
              <a:rPr sz="2000" b="1" spc="-15" dirty="0">
                <a:latin typeface="Constantia"/>
                <a:cs typeface="Constantia"/>
              </a:rPr>
              <a:t>‘s</a:t>
            </a:r>
            <a:r>
              <a:rPr sz="2000" spc="-15" dirty="0">
                <a:latin typeface="Constantia"/>
                <a:cs typeface="Constantia"/>
              </a:rPr>
              <a:t>’ </a:t>
            </a:r>
            <a:r>
              <a:rPr sz="2000" spc="5" dirty="0">
                <a:latin typeface="Constantia"/>
                <a:cs typeface="Constantia"/>
              </a:rPr>
              <a:t>– </a:t>
            </a:r>
            <a:r>
              <a:rPr sz="2000" spc="-5" dirty="0">
                <a:latin typeface="Constantia"/>
                <a:cs typeface="Constantia"/>
              </a:rPr>
              <a:t>(Ex: </a:t>
            </a:r>
            <a:r>
              <a:rPr sz="2000" spc="-15" dirty="0">
                <a:latin typeface="Constantia"/>
                <a:cs typeface="Constantia"/>
              </a:rPr>
              <a:t>RESULT(In(Arad), </a:t>
            </a:r>
            <a:r>
              <a:rPr sz="2000" dirty="0">
                <a:latin typeface="Constantia"/>
                <a:cs typeface="Constantia"/>
              </a:rPr>
              <a:t>Go(Zerind)) </a:t>
            </a:r>
            <a:r>
              <a:rPr sz="2000" spc="5" dirty="0">
                <a:latin typeface="Constantia"/>
                <a:cs typeface="Constantia"/>
              </a:rPr>
              <a:t>= </a:t>
            </a:r>
            <a:r>
              <a:rPr sz="2000" spc="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In(</a:t>
            </a:r>
            <a:r>
              <a:rPr sz="2000" dirty="0" err="1">
                <a:latin typeface="Constantia"/>
                <a:cs typeface="Constantia"/>
              </a:rPr>
              <a:t>Zerind</a:t>
            </a:r>
            <a:r>
              <a:rPr sz="2000" dirty="0">
                <a:latin typeface="Constantia"/>
                <a:cs typeface="Constantia"/>
              </a:rPr>
              <a:t>))</a:t>
            </a:r>
            <a:endParaRPr lang="en-US" sz="2000" dirty="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259715" algn="l"/>
              </a:tabLst>
            </a:pPr>
            <a:r>
              <a:rPr sz="2000" b="1" spc="-5" dirty="0">
                <a:solidFill>
                  <a:srgbClr val="0033CC"/>
                </a:solidFill>
                <a:latin typeface="Constantia"/>
                <a:cs typeface="Constantia"/>
              </a:rPr>
              <a:t>Goal</a:t>
            </a:r>
            <a:r>
              <a:rPr sz="2000" b="1" spc="-8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lang="en-US" sz="2000" b="1" spc="-50" dirty="0">
                <a:solidFill>
                  <a:srgbClr val="0033CC"/>
                </a:solidFill>
                <a:latin typeface="Constantia"/>
                <a:cs typeface="Constantia"/>
              </a:rPr>
              <a:t>state</a:t>
            </a:r>
            <a:r>
              <a:rPr sz="2000" b="1" spc="-4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lang="en-US" sz="2000" b="1" spc="-40" dirty="0">
                <a:latin typeface="Constantia"/>
                <a:cs typeface="Constantia"/>
              </a:rPr>
              <a:t>: </a:t>
            </a:r>
            <a:r>
              <a:rPr sz="2000" dirty="0">
                <a:latin typeface="Constantia"/>
                <a:cs typeface="Constantia"/>
              </a:rPr>
              <a:t>Goal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lang="en-US" sz="2000" dirty="0">
                <a:latin typeface="Constantia"/>
                <a:cs typeface="Constantia"/>
              </a:rPr>
              <a:t> “</a:t>
            </a:r>
            <a:r>
              <a:rPr sz="2000" spc="-5" dirty="0">
                <a:latin typeface="Constantia"/>
                <a:cs typeface="Constantia"/>
              </a:rPr>
              <a:t>Bucharest</a:t>
            </a:r>
            <a:r>
              <a:rPr lang="en-US" sz="2000" spc="-5" dirty="0">
                <a:latin typeface="Constantia"/>
                <a:cs typeface="Constantia"/>
              </a:rPr>
              <a:t>“</a:t>
            </a:r>
          </a:p>
          <a:p>
            <a:pPr marL="259079" indent="-247015">
              <a:spcBef>
                <a:spcPts val="1395"/>
              </a:spcBef>
              <a:buFontTx/>
              <a:buAutoNum type="arabicPeriod"/>
              <a:tabLst>
                <a:tab pos="259715" algn="l"/>
              </a:tabLst>
            </a:pPr>
            <a:r>
              <a:rPr lang="en-US" sz="2000" b="1" spc="-5" dirty="0">
                <a:solidFill>
                  <a:srgbClr val="0033CC"/>
                </a:solidFill>
                <a:latin typeface="Constantia"/>
                <a:cs typeface="Constantia"/>
              </a:rPr>
              <a:t>Path</a:t>
            </a:r>
            <a:r>
              <a:rPr lang="en-US" sz="2000" b="1" spc="-6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lang="en-US" sz="2000" b="1" dirty="0">
                <a:solidFill>
                  <a:srgbClr val="0033CC"/>
                </a:solidFill>
                <a:latin typeface="Constantia"/>
                <a:cs typeface="Constantia"/>
              </a:rPr>
              <a:t>Cost</a:t>
            </a:r>
            <a:r>
              <a:rPr lang="en-US" sz="2000" b="1" spc="-10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lang="en-US" sz="2000" b="1" spc="5" dirty="0">
                <a:latin typeface="Constantia"/>
                <a:cs typeface="Constantia"/>
              </a:rPr>
              <a:t>:</a:t>
            </a:r>
            <a:r>
              <a:rPr lang="en-US" sz="2000" spc="-25" dirty="0">
                <a:latin typeface="Constantia"/>
                <a:cs typeface="Constantia"/>
              </a:rPr>
              <a:t> L</a:t>
            </a:r>
            <a:r>
              <a:rPr lang="en-US" sz="2000" dirty="0">
                <a:latin typeface="Constantia"/>
                <a:cs typeface="Constantia"/>
              </a:rPr>
              <a:t>ength of road in km</a:t>
            </a:r>
          </a:p>
          <a:p>
            <a:pPr marL="259079" indent="-247015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259715" algn="l"/>
              </a:tabLst>
            </a:pPr>
            <a:endParaRPr lang="en-US" sz="2000" spc="-5" dirty="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259715" algn="l"/>
              </a:tabLst>
            </a:pPr>
            <a:endParaRPr sz="2000" dirty="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endParaRPr sz="20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</TotalTime>
  <Words>2546</Words>
  <Application>Microsoft Office PowerPoint</Application>
  <PresentationFormat>On-screen Show (4:3)</PresentationFormat>
  <Paragraphs>298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Arial</vt:lpstr>
      <vt:lpstr>Arial MT</vt:lpstr>
      <vt:lpstr>Calibri</vt:lpstr>
      <vt:lpstr>Cambria Math</vt:lpstr>
      <vt:lpstr>Comic Sans MS</vt:lpstr>
      <vt:lpstr>Constantia</vt:lpstr>
      <vt:lpstr>Georgia</vt:lpstr>
      <vt:lpstr>Segoe UI Symbol</vt:lpstr>
      <vt:lpstr>Symbol</vt:lpstr>
      <vt:lpstr>Times New Roman</vt:lpstr>
      <vt:lpstr>Wingdings</vt:lpstr>
      <vt:lpstr>Office Theme</vt:lpstr>
      <vt:lpstr>PowerPoint Presentation</vt:lpstr>
      <vt:lpstr>Contents</vt:lpstr>
      <vt:lpstr>Contents</vt:lpstr>
      <vt:lpstr>Introduction</vt:lpstr>
      <vt:lpstr>Problem Solving Agents</vt:lpstr>
      <vt:lpstr>Searching</vt:lpstr>
      <vt:lpstr>PowerPoint Presentation</vt:lpstr>
      <vt:lpstr>Traveler's path finding problem (Travelling Romania)</vt:lpstr>
      <vt:lpstr>PowerPoint Presentation</vt:lpstr>
      <vt:lpstr>Example Problems – 8 - Puzzle</vt:lpstr>
      <vt:lpstr>PowerPoint Presentation</vt:lpstr>
      <vt:lpstr>8-Queens problem</vt:lpstr>
      <vt:lpstr>Missionaries &amp; Cannibals</vt:lpstr>
      <vt:lpstr>Initial state: (3, 3, 1)</vt:lpstr>
      <vt:lpstr>Real-World Problems</vt:lpstr>
      <vt:lpstr>Problem spaces and search</vt:lpstr>
      <vt:lpstr>Definitions</vt:lpstr>
      <vt:lpstr>State space search</vt:lpstr>
      <vt:lpstr>PowerPoint Presentation</vt:lpstr>
      <vt:lpstr>PowerPoint Presentation</vt:lpstr>
      <vt:lpstr>PowerPoint Presentation</vt:lpstr>
      <vt:lpstr>Traveler's path finding problem (Travelling Romania)</vt:lpstr>
      <vt:lpstr>Search Tree – Arad to Bucharest</vt:lpstr>
      <vt:lpstr>Search Tree – Arad to Bucharest</vt:lpstr>
      <vt:lpstr>Traveler's path finding problem (Travelling Romania)</vt:lpstr>
      <vt:lpstr>PowerPoint Presentation</vt:lpstr>
      <vt:lpstr>BFS on a Binary tree</vt:lpstr>
      <vt:lpstr>BREADTH-FIRST Search</vt:lpstr>
      <vt:lpstr>PowerPoint Presentation</vt:lpstr>
      <vt:lpstr>PowerPoint Presentation</vt:lpstr>
      <vt:lpstr>Depth-First Search</vt:lpstr>
      <vt:lpstr>DEPTH-FIRST Search</vt:lpstr>
      <vt:lpstr>PowerPoint Presentation</vt:lpstr>
      <vt:lpstr>UNIFORM-COST Search</vt:lpstr>
      <vt:lpstr>PowerPoint Presentation</vt:lpstr>
      <vt:lpstr>Depth Limited Search (DLS) </vt:lpstr>
      <vt:lpstr>PowerPoint Presentation</vt:lpstr>
      <vt:lpstr>Iterative Deepening Depth-First Search (IDS)</vt:lpstr>
      <vt:lpstr>Iterative Deepening Search (ID-DFS): Example</vt:lpstr>
      <vt:lpstr>Iterative Deepening Search (ID-DFS):</vt:lpstr>
      <vt:lpstr>Iterative Deepening Search (ID-DFS): Properties</vt:lpstr>
      <vt:lpstr>Bidirectional Search</vt:lpstr>
      <vt:lpstr>Bidirectional 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Rekha</dc:creator>
  <cp:lastModifiedBy>REKHA</cp:lastModifiedBy>
  <cp:revision>56</cp:revision>
  <dcterms:created xsi:type="dcterms:W3CDTF">2023-02-02T13:36:24Z</dcterms:created>
  <dcterms:modified xsi:type="dcterms:W3CDTF">2023-02-12T15:35:53Z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2023-02-02T00:00:00Z</vt:filetime>
  </property>
</Properties>
</file>