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7" r:id="rId4"/>
    <p:sldId id="273" r:id="rId5"/>
    <p:sldId id="260" r:id="rId6"/>
    <p:sldId id="258" r:id="rId7"/>
    <p:sldId id="259" r:id="rId8"/>
    <p:sldId id="261" r:id="rId9"/>
    <p:sldId id="274" r:id="rId10"/>
    <p:sldId id="275" r:id="rId11"/>
    <p:sldId id="262" r:id="rId12"/>
    <p:sldId id="263" r:id="rId13"/>
    <p:sldId id="264" r:id="rId14"/>
    <p:sldId id="265" r:id="rId15"/>
    <p:sldId id="266" r:id="rId16"/>
    <p:sldId id="268" r:id="rId17"/>
    <p:sldId id="269" r:id="rId18"/>
    <p:sldId id="270" r:id="rId19"/>
    <p:sldId id="271" r:id="rId20"/>
    <p:sldId id="272"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B67CA31-5058-4657-A7B9-C6D0EE609489}" type="datetimeFigureOut">
              <a:rPr lang="en-US" smtClean="0"/>
              <a:t>9/7/2021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0465C2-887F-4BDC-A4D5-25B2D2EE5950}" type="slidenum">
              <a:rPr lang="en-US" smtClean="0"/>
              <a:t>‹#›</a:t>
            </a:fld>
            <a:endParaRPr lang="en-US"/>
          </a:p>
        </p:txBody>
      </p:sp>
    </p:spTree>
    <p:extLst>
      <p:ext uri="{BB962C8B-B14F-4D97-AF65-F5344CB8AC3E}">
        <p14:creationId xmlns:p14="http://schemas.microsoft.com/office/powerpoint/2010/main" val="3558992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67CA31-5058-4657-A7B9-C6D0EE609489}" type="datetimeFigureOut">
              <a:rPr lang="en-US" smtClean="0"/>
              <a:t>9/7/2021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0465C2-887F-4BDC-A4D5-25B2D2EE5950}" type="slidenum">
              <a:rPr lang="en-US" smtClean="0"/>
              <a:t>‹#›</a:t>
            </a:fld>
            <a:endParaRPr lang="en-US"/>
          </a:p>
        </p:txBody>
      </p:sp>
    </p:spTree>
    <p:extLst>
      <p:ext uri="{BB962C8B-B14F-4D97-AF65-F5344CB8AC3E}">
        <p14:creationId xmlns:p14="http://schemas.microsoft.com/office/powerpoint/2010/main" val="1327805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67CA31-5058-4657-A7B9-C6D0EE609489}" type="datetimeFigureOut">
              <a:rPr lang="en-US" smtClean="0"/>
              <a:t>9/7/2021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0465C2-887F-4BDC-A4D5-25B2D2EE5950}" type="slidenum">
              <a:rPr lang="en-US" smtClean="0"/>
              <a:t>‹#›</a:t>
            </a:fld>
            <a:endParaRPr lang="en-US"/>
          </a:p>
        </p:txBody>
      </p:sp>
    </p:spTree>
    <p:extLst>
      <p:ext uri="{BB962C8B-B14F-4D97-AF65-F5344CB8AC3E}">
        <p14:creationId xmlns:p14="http://schemas.microsoft.com/office/powerpoint/2010/main" val="1716361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67CA31-5058-4657-A7B9-C6D0EE609489}" type="datetimeFigureOut">
              <a:rPr lang="en-US" smtClean="0"/>
              <a:t>9/7/2021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0465C2-887F-4BDC-A4D5-25B2D2EE5950}" type="slidenum">
              <a:rPr lang="en-US" smtClean="0"/>
              <a:t>‹#›</a:t>
            </a:fld>
            <a:endParaRPr lang="en-US"/>
          </a:p>
        </p:txBody>
      </p:sp>
    </p:spTree>
    <p:extLst>
      <p:ext uri="{BB962C8B-B14F-4D97-AF65-F5344CB8AC3E}">
        <p14:creationId xmlns:p14="http://schemas.microsoft.com/office/powerpoint/2010/main" val="2042453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67CA31-5058-4657-A7B9-C6D0EE609489}" type="datetimeFigureOut">
              <a:rPr lang="en-US" smtClean="0"/>
              <a:t>9/7/2021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0465C2-887F-4BDC-A4D5-25B2D2EE5950}" type="slidenum">
              <a:rPr lang="en-US" smtClean="0"/>
              <a:t>‹#›</a:t>
            </a:fld>
            <a:endParaRPr lang="en-US"/>
          </a:p>
        </p:txBody>
      </p:sp>
    </p:spTree>
    <p:extLst>
      <p:ext uri="{BB962C8B-B14F-4D97-AF65-F5344CB8AC3E}">
        <p14:creationId xmlns:p14="http://schemas.microsoft.com/office/powerpoint/2010/main" val="2857456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B67CA31-5058-4657-A7B9-C6D0EE609489}" type="datetimeFigureOut">
              <a:rPr lang="en-US" smtClean="0"/>
              <a:t>9/7/2021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0465C2-887F-4BDC-A4D5-25B2D2EE5950}" type="slidenum">
              <a:rPr lang="en-US" smtClean="0"/>
              <a:t>‹#›</a:t>
            </a:fld>
            <a:endParaRPr lang="en-US"/>
          </a:p>
        </p:txBody>
      </p:sp>
    </p:spTree>
    <p:extLst>
      <p:ext uri="{BB962C8B-B14F-4D97-AF65-F5344CB8AC3E}">
        <p14:creationId xmlns:p14="http://schemas.microsoft.com/office/powerpoint/2010/main" val="3239884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67CA31-5058-4657-A7B9-C6D0EE609489}" type="datetimeFigureOut">
              <a:rPr lang="en-US" smtClean="0"/>
              <a:t>9/7/2021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0465C2-887F-4BDC-A4D5-25B2D2EE5950}" type="slidenum">
              <a:rPr lang="en-US" smtClean="0"/>
              <a:t>‹#›</a:t>
            </a:fld>
            <a:endParaRPr lang="en-US"/>
          </a:p>
        </p:txBody>
      </p:sp>
    </p:spTree>
    <p:extLst>
      <p:ext uri="{BB962C8B-B14F-4D97-AF65-F5344CB8AC3E}">
        <p14:creationId xmlns:p14="http://schemas.microsoft.com/office/powerpoint/2010/main" val="1025670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B67CA31-5058-4657-A7B9-C6D0EE609489}" type="datetimeFigureOut">
              <a:rPr lang="en-US" smtClean="0"/>
              <a:t>9/7/2021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0465C2-887F-4BDC-A4D5-25B2D2EE5950}" type="slidenum">
              <a:rPr lang="en-US" smtClean="0"/>
              <a:t>‹#›</a:t>
            </a:fld>
            <a:endParaRPr lang="en-US"/>
          </a:p>
        </p:txBody>
      </p:sp>
    </p:spTree>
    <p:extLst>
      <p:ext uri="{BB962C8B-B14F-4D97-AF65-F5344CB8AC3E}">
        <p14:creationId xmlns:p14="http://schemas.microsoft.com/office/powerpoint/2010/main" val="1198074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67CA31-5058-4657-A7B9-C6D0EE609489}" type="datetimeFigureOut">
              <a:rPr lang="en-US" smtClean="0"/>
              <a:t>9/7/2021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0465C2-887F-4BDC-A4D5-25B2D2EE5950}" type="slidenum">
              <a:rPr lang="en-US" smtClean="0"/>
              <a:t>‹#›</a:t>
            </a:fld>
            <a:endParaRPr lang="en-US"/>
          </a:p>
        </p:txBody>
      </p:sp>
    </p:spTree>
    <p:extLst>
      <p:ext uri="{BB962C8B-B14F-4D97-AF65-F5344CB8AC3E}">
        <p14:creationId xmlns:p14="http://schemas.microsoft.com/office/powerpoint/2010/main" val="1110382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67CA31-5058-4657-A7B9-C6D0EE609489}" type="datetimeFigureOut">
              <a:rPr lang="en-US" smtClean="0"/>
              <a:t>9/7/2021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0465C2-887F-4BDC-A4D5-25B2D2EE5950}" type="slidenum">
              <a:rPr lang="en-US" smtClean="0"/>
              <a:t>‹#›</a:t>
            </a:fld>
            <a:endParaRPr lang="en-US"/>
          </a:p>
        </p:txBody>
      </p:sp>
    </p:spTree>
    <p:extLst>
      <p:ext uri="{BB962C8B-B14F-4D97-AF65-F5344CB8AC3E}">
        <p14:creationId xmlns:p14="http://schemas.microsoft.com/office/powerpoint/2010/main" val="4062694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67CA31-5058-4657-A7B9-C6D0EE609489}" type="datetimeFigureOut">
              <a:rPr lang="en-US" smtClean="0"/>
              <a:t>9/7/2021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0465C2-887F-4BDC-A4D5-25B2D2EE5950}" type="slidenum">
              <a:rPr lang="en-US" smtClean="0"/>
              <a:t>‹#›</a:t>
            </a:fld>
            <a:endParaRPr lang="en-US"/>
          </a:p>
        </p:txBody>
      </p:sp>
    </p:spTree>
    <p:extLst>
      <p:ext uri="{BB962C8B-B14F-4D97-AF65-F5344CB8AC3E}">
        <p14:creationId xmlns:p14="http://schemas.microsoft.com/office/powerpoint/2010/main" val="1550536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67CA31-5058-4657-A7B9-C6D0EE609489}" type="datetimeFigureOut">
              <a:rPr lang="en-US" smtClean="0"/>
              <a:t>9/7/2021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0465C2-887F-4BDC-A4D5-25B2D2EE5950}" type="slidenum">
              <a:rPr lang="en-US" smtClean="0"/>
              <a:t>‹#›</a:t>
            </a:fld>
            <a:endParaRPr lang="en-US"/>
          </a:p>
        </p:txBody>
      </p:sp>
    </p:spTree>
    <p:extLst>
      <p:ext uri="{BB962C8B-B14F-4D97-AF65-F5344CB8AC3E}">
        <p14:creationId xmlns:p14="http://schemas.microsoft.com/office/powerpoint/2010/main" val="11976248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Wireless Asynchronous </a:t>
            </a:r>
            <a:r>
              <a:rPr lang="en-US" dirty="0"/>
              <a:t>Transfer Mode (ATM</a:t>
            </a:r>
            <a:r>
              <a:rPr lang="en-US" dirty="0" smtClean="0"/>
              <a:t>)</a:t>
            </a:r>
            <a:endParaRPr lang="en-US" dirty="0"/>
          </a:p>
        </p:txBody>
      </p:sp>
      <p:sp>
        <p:nvSpPr>
          <p:cNvPr id="3" name="Subtitle 2"/>
          <p:cNvSpPr>
            <a:spLocks noGrp="1"/>
          </p:cNvSpPr>
          <p:nvPr>
            <p:ph type="subTitle" idx="1"/>
          </p:nvPr>
        </p:nvSpPr>
        <p:spPr>
          <a:xfrm>
            <a:off x="1371600" y="4114800"/>
            <a:ext cx="6400800" cy="1752600"/>
          </a:xfrm>
        </p:spPr>
        <p:txBody>
          <a:bodyPr/>
          <a:lstStyle/>
          <a:p>
            <a:endParaRPr lang="en-US"/>
          </a:p>
        </p:txBody>
      </p:sp>
    </p:spTree>
    <p:extLst>
      <p:ext uri="{BB962C8B-B14F-4D97-AF65-F5344CB8AC3E}">
        <p14:creationId xmlns:p14="http://schemas.microsoft.com/office/powerpoint/2010/main" val="2235517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Autofit/>
          </a:bodyPr>
          <a:lstStyle/>
          <a:p>
            <a:r>
              <a:rPr lang="en-IN" sz="3200" dirty="0"/>
              <a:t>ATM Cell Header Fields </a:t>
            </a:r>
            <a:br>
              <a:rPr lang="en-IN" sz="3200" dirty="0"/>
            </a:br>
            <a:endParaRPr lang="en-IN" sz="3200" dirty="0"/>
          </a:p>
        </p:txBody>
      </p:sp>
      <p:sp>
        <p:nvSpPr>
          <p:cNvPr id="3" name="Content Placeholder 2"/>
          <p:cNvSpPr>
            <a:spLocks noGrp="1"/>
          </p:cNvSpPr>
          <p:nvPr>
            <p:ph idx="1"/>
          </p:nvPr>
        </p:nvSpPr>
        <p:spPr>
          <a:xfrm>
            <a:off x="381000" y="762000"/>
            <a:ext cx="8229600" cy="4525963"/>
          </a:xfrm>
        </p:spPr>
        <p:txBody>
          <a:bodyPr>
            <a:noAutofit/>
          </a:bodyPr>
          <a:lstStyle/>
          <a:p>
            <a:pPr algn="just"/>
            <a:r>
              <a:rPr lang="en-IN" sz="1800" b="1" dirty="0" smtClean="0"/>
              <a:t>Generic </a:t>
            </a:r>
            <a:r>
              <a:rPr lang="en-IN" sz="1800" b="1" dirty="0"/>
              <a:t>Flow Control (GFC)</a:t>
            </a:r>
            <a:r>
              <a:rPr lang="en-IN" sz="1800" dirty="0"/>
              <a:t>—Provides local functions, such as identifying multiple stations that share a single ATM interface. This field is typically not used and is set to its default value of 0 (binary 0000). </a:t>
            </a:r>
          </a:p>
          <a:p>
            <a:pPr algn="just"/>
            <a:r>
              <a:rPr lang="en-IN" sz="1800" b="1" dirty="0"/>
              <a:t>Virtual Path Identifier (VPI)</a:t>
            </a:r>
            <a:r>
              <a:rPr lang="en-IN" sz="1800" dirty="0"/>
              <a:t>—In conjunction with the VCI, identifies the next destination of a cell as it passes through a series of ATM switches on the way to its destination. </a:t>
            </a:r>
          </a:p>
          <a:p>
            <a:pPr algn="just"/>
            <a:r>
              <a:rPr lang="en-IN" sz="1800" b="1" dirty="0"/>
              <a:t>Virtual Channel Identifier (VCI)</a:t>
            </a:r>
            <a:r>
              <a:rPr lang="en-IN" sz="1800" dirty="0"/>
              <a:t>—In conjunction with the VPI, identifies the next destination of a cell as it passes through a series of ATM switches on the way to its destination. </a:t>
            </a:r>
          </a:p>
          <a:p>
            <a:pPr algn="just"/>
            <a:r>
              <a:rPr lang="en-IN" sz="1800" b="1" dirty="0"/>
              <a:t>Payload Type (PT)</a:t>
            </a:r>
            <a:r>
              <a:rPr lang="en-IN" sz="1800" dirty="0"/>
              <a:t>—Indicates in the first bit whether the cell contains user data or control data. If the cell contains user data, the bit is set to 0. If it contains control data, it is set to 1. The second bit indicates congestion (0 = no congestion, 1 = congestion), and the third bit indicates whether the cell is the last in a series of cells that represent a single AAL5 frame (1 = last cell for the frame). </a:t>
            </a:r>
          </a:p>
          <a:p>
            <a:pPr algn="just"/>
            <a:r>
              <a:rPr lang="en-IN" sz="1800" b="1" dirty="0"/>
              <a:t>Cell Loss Priority (CLP)</a:t>
            </a:r>
            <a:r>
              <a:rPr lang="en-IN" sz="1800" dirty="0"/>
              <a:t>—Indicates whether the cell should be discarded if it encounters extreme congestion as it moves through the network. If the CLP bit equals 1, the cell should be discarded in preference to cells with the CLP bit equal to 0. </a:t>
            </a:r>
          </a:p>
          <a:p>
            <a:pPr algn="just"/>
            <a:r>
              <a:rPr lang="en-IN" sz="1800" b="1" dirty="0"/>
              <a:t>Header Error Control (HEC)</a:t>
            </a:r>
            <a:r>
              <a:rPr lang="en-IN" sz="1800" dirty="0"/>
              <a:t>—Calculates checksum only on the first 4 bytes of the header. HEC can correct a single bit error in these bytes, thereby preserving the cell rather than discarding it. </a:t>
            </a:r>
          </a:p>
          <a:p>
            <a:pPr algn="just"/>
            <a:endParaRPr lang="en-IN" sz="1800" dirty="0"/>
          </a:p>
        </p:txBody>
      </p:sp>
    </p:spTree>
    <p:extLst>
      <p:ext uri="{BB962C8B-B14F-4D97-AF65-F5344CB8AC3E}">
        <p14:creationId xmlns:p14="http://schemas.microsoft.com/office/powerpoint/2010/main" val="3526977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ATM Connections</a:t>
            </a:r>
            <a:r>
              <a:rPr lang="en-US" sz="3600" dirty="0" smtClean="0"/>
              <a:t> </a:t>
            </a:r>
            <a:endParaRPr lang="en-US" dirty="0"/>
          </a:p>
        </p:txBody>
      </p:sp>
      <p:sp>
        <p:nvSpPr>
          <p:cNvPr id="3" name="Content Placeholder 2"/>
          <p:cNvSpPr>
            <a:spLocks noGrp="1"/>
          </p:cNvSpPr>
          <p:nvPr>
            <p:ph idx="1"/>
          </p:nvPr>
        </p:nvSpPr>
        <p:spPr/>
        <p:txBody>
          <a:bodyPr>
            <a:normAutofit fontScale="92500" lnSpcReduction="10000"/>
          </a:bodyPr>
          <a:lstStyle/>
          <a:p>
            <a:pPr algn="just">
              <a:lnSpc>
                <a:spcPct val="90000"/>
              </a:lnSpc>
            </a:pPr>
            <a:r>
              <a:rPr lang="en-US" dirty="0" smtClean="0">
                <a:latin typeface="Times New Roman" pitchFamily="18" charset="0"/>
                <a:cs typeface="Times New Roman" pitchFamily="18" charset="0"/>
              </a:rPr>
              <a:t>ATM will be connection-oriented. </a:t>
            </a:r>
          </a:p>
          <a:p>
            <a:pPr algn="just">
              <a:lnSpc>
                <a:spcPct val="90000"/>
              </a:lnSpc>
            </a:pPr>
            <a:r>
              <a:rPr lang="en-US" dirty="0" smtClean="0">
                <a:latin typeface="Times New Roman" pitchFamily="18" charset="0"/>
                <a:cs typeface="Times New Roman" pitchFamily="18" charset="0"/>
              </a:rPr>
              <a:t>A connection (an ATM channel)</a:t>
            </a:r>
            <a:r>
              <a:rPr lang="en-US" i="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must be established before any cells are sent.</a:t>
            </a:r>
          </a:p>
          <a:p>
            <a:pPr marL="609600" indent="-609600" algn="just"/>
            <a:r>
              <a:rPr lang="en-US" dirty="0" smtClean="0">
                <a:latin typeface="Times New Roman" pitchFamily="18" charset="0"/>
                <a:cs typeface="Times New Roman" pitchFamily="18" charset="0"/>
              </a:rPr>
              <a:t>There are two levels of ATM connections: </a:t>
            </a:r>
          </a:p>
          <a:p>
            <a:pPr marL="1009650" lvl="1" indent="-609600" algn="just"/>
            <a:r>
              <a:rPr lang="en-US" dirty="0" smtClean="0">
                <a:latin typeface="Times New Roman" pitchFamily="18" charset="0"/>
                <a:cs typeface="Times New Roman" pitchFamily="18" charset="0"/>
              </a:rPr>
              <a:t>virtual path connections</a:t>
            </a:r>
          </a:p>
          <a:p>
            <a:pPr marL="1009650" lvl="1" indent="-609600" algn="just"/>
            <a:r>
              <a:rPr lang="en-US" dirty="0" smtClean="0">
                <a:latin typeface="Times New Roman" pitchFamily="18" charset="0"/>
                <a:cs typeface="Times New Roman" pitchFamily="18" charset="0"/>
              </a:rPr>
              <a:t>virtual channel connections</a:t>
            </a:r>
          </a:p>
          <a:p>
            <a:pPr marL="609600" indent="-609600" algn="just"/>
            <a:r>
              <a:rPr lang="en-US" dirty="0" smtClean="0">
                <a:latin typeface="Times New Roman" pitchFamily="18" charset="0"/>
                <a:cs typeface="Times New Roman" pitchFamily="18" charset="0"/>
              </a:rPr>
              <a:t>The connections are indicated by two fields in the cell header: </a:t>
            </a:r>
          </a:p>
          <a:p>
            <a:pPr marL="1009650" lvl="1" indent="-609600" algn="just"/>
            <a:r>
              <a:rPr lang="en-US" i="1" dirty="0" smtClean="0">
                <a:latin typeface="Times New Roman" pitchFamily="18" charset="0"/>
                <a:cs typeface="Times New Roman" pitchFamily="18" charset="0"/>
              </a:rPr>
              <a:t>virtual path identifier  (</a:t>
            </a:r>
            <a:r>
              <a:rPr lang="en-US" b="1" dirty="0" smtClean="0">
                <a:latin typeface="Times New Roman" pitchFamily="18" charset="0"/>
                <a:cs typeface="Times New Roman" pitchFamily="18" charset="0"/>
              </a:rPr>
              <a:t>VPI)</a:t>
            </a:r>
          </a:p>
          <a:p>
            <a:pPr marL="1009650" lvl="1" indent="-609600" algn="just"/>
            <a:r>
              <a:rPr lang="en-US" i="1" dirty="0" smtClean="0">
                <a:latin typeface="Times New Roman" pitchFamily="18" charset="0"/>
                <a:cs typeface="Times New Roman" pitchFamily="18" charset="0"/>
              </a:rPr>
              <a:t>virtual channel identifier (</a:t>
            </a:r>
            <a:r>
              <a:rPr lang="en-US" b="1" dirty="0" smtClean="0">
                <a:latin typeface="Times New Roman" pitchFamily="18" charset="0"/>
                <a:cs typeface="Times New Roman" pitchFamily="18" charset="0"/>
              </a:rPr>
              <a:t>VCI)</a:t>
            </a:r>
            <a:endParaRPr lang="en-US" dirty="0" smtClean="0">
              <a:latin typeface="Times New Roman" pitchFamily="18" charset="0"/>
              <a:cs typeface="Times New Roman" pitchFamily="18" charset="0"/>
            </a:endParaRPr>
          </a:p>
          <a:p>
            <a:pPr algn="just">
              <a:lnSpc>
                <a:spcPct val="90000"/>
              </a:lnSpc>
            </a:pPr>
            <a:endParaRPr lang="en-US"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584637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ATM </a:t>
            </a:r>
            <a:r>
              <a:rPr lang="en-US" dirty="0" smtClean="0"/>
              <a:t>Reference Model</a:t>
            </a:r>
            <a:endParaRPr lang="en-US" dirty="0"/>
          </a:p>
        </p:txBody>
      </p:sp>
      <p:sp>
        <p:nvSpPr>
          <p:cNvPr id="3" name="Content Placeholder 2"/>
          <p:cNvSpPr>
            <a:spLocks noGrp="1"/>
          </p:cNvSpPr>
          <p:nvPr>
            <p:ph idx="1"/>
          </p:nvPr>
        </p:nvSpPr>
        <p:spPr>
          <a:xfrm>
            <a:off x="685800" y="1981201"/>
            <a:ext cx="3733800" cy="1295399"/>
          </a:xfrm>
        </p:spPr>
        <p:txBody>
          <a:bodyPr>
            <a:normAutofit/>
          </a:bodyPr>
          <a:lstStyle/>
          <a:p>
            <a:pPr>
              <a:buFont typeface="Wingdings" pitchFamily="2" charset="2"/>
              <a:buChar char="Ø"/>
            </a:pPr>
            <a:r>
              <a:rPr lang="en-US" sz="1800" dirty="0" smtClean="0"/>
              <a:t>Three </a:t>
            </a:r>
            <a:r>
              <a:rPr lang="en-US" sz="1800" dirty="0"/>
              <a:t>vertical planes (columns)</a:t>
            </a:r>
          </a:p>
          <a:p>
            <a:pPr lvl="1">
              <a:buFont typeface="Wingdings" pitchFamily="2" charset="2"/>
              <a:buChar char="q"/>
            </a:pPr>
            <a:r>
              <a:rPr lang="en-US" sz="1600" dirty="0" smtClean="0"/>
              <a:t>User plane</a:t>
            </a:r>
          </a:p>
          <a:p>
            <a:pPr lvl="1">
              <a:buFont typeface="Wingdings" pitchFamily="2" charset="2"/>
              <a:buChar char="q"/>
            </a:pPr>
            <a:r>
              <a:rPr lang="en-US" sz="1600" dirty="0" smtClean="0"/>
              <a:t>Control plane</a:t>
            </a:r>
          </a:p>
          <a:p>
            <a:pPr lvl="1">
              <a:buFont typeface="Wingdings" pitchFamily="2" charset="2"/>
              <a:buChar char="q"/>
            </a:pPr>
            <a:r>
              <a:rPr lang="en-US" sz="1600" dirty="0" smtClean="0"/>
              <a:t>Management plane</a:t>
            </a:r>
          </a:p>
          <a:p>
            <a:endParaRPr lang="en-US" sz="1800" dirty="0"/>
          </a:p>
        </p:txBody>
      </p:sp>
      <p:pic>
        <p:nvPicPr>
          <p:cNvPr id="4099"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28571" t="33285" r="15286" b="20086"/>
          <a:stretch/>
        </p:blipFill>
        <p:spPr bwMode="auto">
          <a:xfrm>
            <a:off x="4743995" y="3758263"/>
            <a:ext cx="4079966" cy="2117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3429000"/>
            <a:ext cx="4403756" cy="3348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176158" y="1981200"/>
            <a:ext cx="3215639" cy="1200329"/>
          </a:xfrm>
          <a:prstGeom prst="rect">
            <a:avLst/>
          </a:prstGeom>
        </p:spPr>
        <p:txBody>
          <a:bodyPr wrap="square">
            <a:spAutoFit/>
          </a:bodyPr>
          <a:lstStyle/>
          <a:p>
            <a:pPr marL="285750" indent="-285750">
              <a:buFont typeface="Wingdings" pitchFamily="2" charset="2"/>
              <a:buChar char="Ø"/>
            </a:pPr>
            <a:r>
              <a:rPr lang="en-US" dirty="0" smtClean="0"/>
              <a:t>Three hierarchical layers</a:t>
            </a:r>
          </a:p>
          <a:p>
            <a:pPr marL="742950" lvl="1" indent="-285750">
              <a:buFont typeface="Wingdings" pitchFamily="2" charset="2"/>
              <a:buChar char="q"/>
            </a:pPr>
            <a:r>
              <a:rPr lang="en-US" dirty="0" smtClean="0"/>
              <a:t>Physical layer</a:t>
            </a:r>
          </a:p>
          <a:p>
            <a:pPr marL="742950" lvl="1" indent="-285750">
              <a:buFont typeface="Wingdings" pitchFamily="2" charset="2"/>
              <a:buChar char="q"/>
            </a:pPr>
            <a:r>
              <a:rPr lang="en-US" dirty="0" err="1" smtClean="0"/>
              <a:t>Atm</a:t>
            </a:r>
            <a:r>
              <a:rPr lang="en-US" dirty="0" smtClean="0"/>
              <a:t> layer</a:t>
            </a:r>
          </a:p>
          <a:p>
            <a:pPr marL="742950" lvl="1" indent="-285750">
              <a:buFont typeface="Wingdings" pitchFamily="2" charset="2"/>
              <a:buChar char="q"/>
            </a:pPr>
            <a:r>
              <a:rPr lang="en-US" dirty="0" err="1" smtClean="0"/>
              <a:t>Atm</a:t>
            </a:r>
            <a:r>
              <a:rPr lang="en-US" dirty="0" smtClean="0"/>
              <a:t> adaptation layer</a:t>
            </a:r>
            <a:endParaRPr lang="en-US" dirty="0"/>
          </a:p>
        </p:txBody>
      </p:sp>
      <p:sp>
        <p:nvSpPr>
          <p:cNvPr id="5" name="Rectangle 4"/>
          <p:cNvSpPr/>
          <p:nvPr/>
        </p:nvSpPr>
        <p:spPr>
          <a:xfrm>
            <a:off x="914400" y="1459468"/>
            <a:ext cx="7696200" cy="369332"/>
          </a:xfrm>
          <a:prstGeom prst="rect">
            <a:avLst/>
          </a:prstGeom>
        </p:spPr>
        <p:txBody>
          <a:bodyPr wrap="square">
            <a:spAutoFit/>
          </a:bodyPr>
          <a:lstStyle/>
          <a:p>
            <a:pPr marL="285750" indent="-285750" algn="just">
              <a:buFont typeface="Arial" pitchFamily="34" charset="0"/>
              <a:buChar char="•"/>
            </a:pPr>
            <a:r>
              <a:rPr lang="en-US" b="1" dirty="0" smtClean="0"/>
              <a:t>ATM 3 dimensional reference model comprises of three layers.</a:t>
            </a:r>
          </a:p>
        </p:txBody>
      </p:sp>
    </p:spTree>
    <p:extLst>
      <p:ext uri="{BB962C8B-B14F-4D97-AF65-F5344CB8AC3E}">
        <p14:creationId xmlns:p14="http://schemas.microsoft.com/office/powerpoint/2010/main" val="23707238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Physical Layer</a:t>
            </a:r>
            <a:endParaRPr lang="en-US" dirty="0"/>
          </a:p>
        </p:txBody>
      </p:sp>
      <p:sp>
        <p:nvSpPr>
          <p:cNvPr id="3" name="Content Placeholder 2"/>
          <p:cNvSpPr>
            <a:spLocks noGrp="1"/>
          </p:cNvSpPr>
          <p:nvPr>
            <p:ph idx="1"/>
          </p:nvPr>
        </p:nvSpPr>
        <p:spPr/>
        <p:txBody>
          <a:bodyPr>
            <a:normAutofit lnSpcReduction="10000"/>
          </a:bodyPr>
          <a:lstStyle/>
          <a:p>
            <a:pPr marL="342900" lvl="1" indent="-342900" algn="just">
              <a:buFont typeface="Arial" pitchFamily="34" charset="0"/>
              <a:buChar char="•"/>
            </a:pPr>
            <a:r>
              <a:rPr lang="en-US" sz="2200" dirty="0" smtClean="0">
                <a:latin typeface="Times New Roman" pitchFamily="18" charset="0"/>
                <a:cs typeface="Times New Roman" pitchFamily="18" charset="0"/>
              </a:rPr>
              <a:t>This layer corresponds to physical layer of OSI model. At this layer the cells are converted into bit streams and transmitted over the physical medium. </a:t>
            </a:r>
          </a:p>
          <a:p>
            <a:pPr marL="342900" lvl="1" indent="-342900" algn="just">
              <a:buFont typeface="Arial" pitchFamily="34" charset="0"/>
              <a:buChar char="•"/>
            </a:pPr>
            <a:r>
              <a:rPr lang="en-US" sz="2200" dirty="0" smtClean="0">
                <a:latin typeface="Times New Roman" pitchFamily="18" charset="0"/>
                <a:cs typeface="Times New Roman" pitchFamily="18" charset="0"/>
              </a:rPr>
              <a:t>This layer has two sub layers − PMD sub layer (Physical Medium Dependent) and TC sub layer (Transmission Convergence) sub layer.</a:t>
            </a:r>
          </a:p>
          <a:p>
            <a:pPr algn="just" fontAlgn="base"/>
            <a:r>
              <a:rPr lang="en-US" sz="2200" dirty="0" smtClean="0">
                <a:latin typeface="Times New Roman" pitchFamily="18" charset="0"/>
                <a:cs typeface="Times New Roman" pitchFamily="18" charset="0"/>
              </a:rPr>
              <a:t>The main </a:t>
            </a:r>
            <a:r>
              <a:rPr lang="en-US" sz="2200" dirty="0">
                <a:latin typeface="Times New Roman" pitchFamily="18" charset="0"/>
                <a:cs typeface="Times New Roman" pitchFamily="18" charset="0"/>
              </a:rPr>
              <a:t>functions are as follows:</a:t>
            </a:r>
          </a:p>
          <a:p>
            <a:pPr lvl="1" algn="just"/>
            <a:r>
              <a:rPr lang="en-US" sz="1800" dirty="0">
                <a:latin typeface="Times New Roman" pitchFamily="18" charset="0"/>
                <a:cs typeface="Times New Roman" pitchFamily="18" charset="0"/>
              </a:rPr>
              <a:t>It converts cells into a bit stream.</a:t>
            </a:r>
          </a:p>
          <a:p>
            <a:pPr lvl="1" algn="just"/>
            <a:r>
              <a:rPr lang="en-US" sz="1800" dirty="0">
                <a:latin typeface="Times New Roman" pitchFamily="18" charset="0"/>
                <a:cs typeface="Times New Roman" pitchFamily="18" charset="0"/>
              </a:rPr>
              <a:t>It controls the transmission and receipt of bits in the physical </a:t>
            </a:r>
            <a:r>
              <a:rPr lang="en-US" sz="1800" dirty="0" smtClean="0">
                <a:latin typeface="Times New Roman" pitchFamily="18" charset="0"/>
                <a:cs typeface="Times New Roman" pitchFamily="18" charset="0"/>
              </a:rPr>
              <a:t>medium.</a:t>
            </a:r>
          </a:p>
          <a:p>
            <a:pPr lvl="1" algn="just"/>
            <a:r>
              <a:rPr lang="en-IN" sz="1800" dirty="0" smtClean="0">
                <a:latin typeface="Times New Roman" pitchFamily="18" charset="0"/>
                <a:cs typeface="Times New Roman" pitchFamily="18" charset="0"/>
              </a:rPr>
              <a:t>The </a:t>
            </a:r>
            <a:r>
              <a:rPr lang="en-IN" sz="1800" dirty="0">
                <a:latin typeface="Times New Roman" pitchFamily="18" charset="0"/>
                <a:cs typeface="Times New Roman" pitchFamily="18" charset="0"/>
              </a:rPr>
              <a:t>physical medium </a:t>
            </a:r>
            <a:r>
              <a:rPr lang="en-IN" sz="1800" dirty="0" err="1">
                <a:latin typeface="Times New Roman" pitchFamily="18" charset="0"/>
                <a:cs typeface="Times New Roman" pitchFamily="18" charset="0"/>
              </a:rPr>
              <a:t>sublayer</a:t>
            </a:r>
            <a:r>
              <a:rPr lang="en-IN" sz="1800" dirty="0">
                <a:latin typeface="Times New Roman" pitchFamily="18" charset="0"/>
                <a:cs typeface="Times New Roman" pitchFamily="18" charset="0"/>
              </a:rPr>
              <a:t> defines the exact electrical and optical interface, the line code and the bit timing.</a:t>
            </a:r>
            <a:endParaRPr lang="en-US" sz="1800" dirty="0">
              <a:latin typeface="Times New Roman" pitchFamily="18" charset="0"/>
              <a:cs typeface="Times New Roman" pitchFamily="18" charset="0"/>
            </a:endParaRPr>
          </a:p>
          <a:p>
            <a:pPr lvl="1" algn="just"/>
            <a:r>
              <a:rPr lang="en-IN" sz="1800" dirty="0">
                <a:latin typeface="Times New Roman" pitchFamily="18" charset="0"/>
                <a:cs typeface="Times New Roman" pitchFamily="18" charset="0"/>
              </a:rPr>
              <a:t>The TC </a:t>
            </a:r>
            <a:r>
              <a:rPr lang="en-IN" sz="1800" dirty="0" err="1">
                <a:latin typeface="Times New Roman" pitchFamily="18" charset="0"/>
                <a:cs typeface="Times New Roman" pitchFamily="18" charset="0"/>
              </a:rPr>
              <a:t>sublayer</a:t>
            </a:r>
            <a:r>
              <a:rPr lang="en-IN" sz="1800" dirty="0">
                <a:latin typeface="Times New Roman" pitchFamily="18" charset="0"/>
                <a:cs typeface="Times New Roman" pitchFamily="18" charset="0"/>
              </a:rPr>
              <a:t> </a:t>
            </a:r>
            <a:r>
              <a:rPr lang="en-IN" sz="1800" dirty="0" smtClean="0">
                <a:latin typeface="Times New Roman" pitchFamily="18" charset="0"/>
                <a:cs typeface="Times New Roman" pitchFamily="18" charset="0"/>
              </a:rPr>
              <a:t>provides for </a:t>
            </a:r>
            <a:r>
              <a:rPr lang="en-IN" sz="1800" dirty="0">
                <a:latin typeface="Times New Roman" pitchFamily="18" charset="0"/>
                <a:cs typeface="Times New Roman" pitchFamily="18" charset="0"/>
              </a:rPr>
              <a:t>framing of </a:t>
            </a:r>
            <a:r>
              <a:rPr lang="en-IN" sz="1800" dirty="0" smtClean="0">
                <a:latin typeface="Times New Roman" pitchFamily="18" charset="0"/>
                <a:cs typeface="Times New Roman" pitchFamily="18" charset="0"/>
              </a:rPr>
              <a:t>cells, for </a:t>
            </a:r>
            <a:r>
              <a:rPr lang="en-IN" sz="1800" dirty="0">
                <a:latin typeface="Times New Roman" pitchFamily="18" charset="0"/>
                <a:cs typeface="Times New Roman" pitchFamily="18" charset="0"/>
              </a:rPr>
              <a:t>cell rate adaption to the information </a:t>
            </a:r>
            <a:r>
              <a:rPr lang="en-IN" sz="1800" dirty="0" smtClean="0">
                <a:latin typeface="Times New Roman" pitchFamily="18" charset="0"/>
                <a:cs typeface="Times New Roman" pitchFamily="18" charset="0"/>
              </a:rPr>
              <a:t>carriage capacity </a:t>
            </a:r>
            <a:r>
              <a:rPr lang="en-IN" sz="1800" dirty="0">
                <a:latin typeface="Times New Roman" pitchFamily="18" charset="0"/>
                <a:cs typeface="Times New Roman" pitchFamily="18" charset="0"/>
              </a:rPr>
              <a:t>of the line, and for operational monitoring of the various line </a:t>
            </a:r>
            <a:r>
              <a:rPr lang="en-IN" sz="1800" dirty="0" smtClean="0">
                <a:latin typeface="Times New Roman" pitchFamily="18" charset="0"/>
                <a:cs typeface="Times New Roman" pitchFamily="18" charset="0"/>
              </a:rPr>
              <a:t>components.</a:t>
            </a:r>
            <a:endParaRPr lang="en-US" sz="1800" dirty="0">
              <a:latin typeface="Times New Roman" pitchFamily="18" charset="0"/>
              <a:cs typeface="Times New Roman" pitchFamily="18" charset="0"/>
            </a:endParaRPr>
          </a:p>
          <a:p>
            <a:pPr algn="just"/>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val="39307381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ATM Layer</a:t>
            </a:r>
            <a:endParaRPr lang="en-US" dirty="0"/>
          </a:p>
        </p:txBody>
      </p:sp>
      <p:sp>
        <p:nvSpPr>
          <p:cNvPr id="3" name="Content Placeholder 2"/>
          <p:cNvSpPr>
            <a:spLocks noGrp="1"/>
          </p:cNvSpPr>
          <p:nvPr>
            <p:ph idx="1"/>
          </p:nvPr>
        </p:nvSpPr>
        <p:spPr/>
        <p:txBody>
          <a:bodyPr>
            <a:normAutofit lnSpcReduction="10000"/>
          </a:bodyPr>
          <a:lstStyle/>
          <a:p>
            <a:pPr marL="342900" lvl="1" indent="-342900" algn="just">
              <a:buFont typeface="Arial" pitchFamily="34" charset="0"/>
              <a:buChar char="•"/>
            </a:pPr>
            <a:r>
              <a:rPr lang="en-US" sz="2000" dirty="0" smtClean="0"/>
              <a:t>This layer is comparable to data link layer of OSI model. </a:t>
            </a:r>
          </a:p>
          <a:p>
            <a:pPr marL="342900" lvl="1" indent="-342900" algn="just">
              <a:buFont typeface="Arial" pitchFamily="34" charset="0"/>
              <a:buChar char="•"/>
            </a:pPr>
            <a:r>
              <a:rPr lang="en-US" sz="2000" dirty="0" smtClean="0"/>
              <a:t>It </a:t>
            </a:r>
            <a:r>
              <a:rPr lang="en-US" sz="2000" dirty="0"/>
              <a:t>handles transmission, switching, congestion control, cell header processing, sequential delivery, etc</a:t>
            </a:r>
            <a:r>
              <a:rPr lang="en-US" sz="2000" dirty="0" smtClean="0"/>
              <a:t>.. </a:t>
            </a:r>
            <a:r>
              <a:rPr lang="en-IN" sz="2000" dirty="0"/>
              <a:t>It is the ATM layer which controls the transport of cells across an ATM network, </a:t>
            </a:r>
            <a:r>
              <a:rPr lang="en-IN" sz="2000" dirty="0" smtClean="0"/>
              <a:t>setting up virtual </a:t>
            </a:r>
            <a:r>
              <a:rPr lang="en-IN" sz="2000" dirty="0"/>
              <a:t>channel </a:t>
            </a:r>
            <a:r>
              <a:rPr lang="en-IN" sz="2000" dirty="0" smtClean="0"/>
              <a:t>connections and </a:t>
            </a:r>
            <a:r>
              <a:rPr lang="en-IN" sz="2000" dirty="0"/>
              <a:t>controlling the submission rate (generic flow control) </a:t>
            </a:r>
            <a:r>
              <a:rPr lang="en-IN" sz="2000" dirty="0" smtClean="0"/>
              <a:t>of cells </a:t>
            </a:r>
            <a:r>
              <a:rPr lang="en-IN" sz="2000" dirty="0"/>
              <a:t>from user equipment.</a:t>
            </a:r>
            <a:endParaRPr lang="en-US" sz="2000" dirty="0" smtClean="0"/>
          </a:p>
          <a:p>
            <a:pPr marL="342900" lvl="1" indent="-342900" algn="just">
              <a:buFont typeface="Arial" pitchFamily="34" charset="0"/>
              <a:buChar char="•"/>
            </a:pPr>
            <a:r>
              <a:rPr lang="en-US" sz="2000" dirty="0" smtClean="0"/>
              <a:t>It is also </a:t>
            </a:r>
            <a:r>
              <a:rPr lang="en-US" sz="2000" dirty="0"/>
              <a:t>responsible for simultaneously sharing the virtual circuits over the physical link known as cell multiplexing and passing cells through ATM network known as cell relay making use of the VPI and VCI information in the cell header</a:t>
            </a:r>
            <a:r>
              <a:rPr lang="en-US" sz="2000" dirty="0" smtClean="0"/>
              <a:t>.</a:t>
            </a:r>
          </a:p>
          <a:p>
            <a:pPr marL="342900" lvl="1" indent="-342900" algn="just">
              <a:buFont typeface="Arial" pitchFamily="34" charset="0"/>
              <a:buChar char="•"/>
            </a:pPr>
            <a:r>
              <a:rPr lang="en-US" sz="2000" dirty="0" smtClean="0"/>
              <a:t>It accepts the 48 byte segments from the upper layer, adds a 5 byte header to each segment and converts into 53 byte cells. This layer is responsible for routing of each cell, traffic management, multiplexing and switching.</a:t>
            </a:r>
          </a:p>
          <a:p>
            <a:pPr marL="342900" lvl="1" indent="-342900" algn="just">
              <a:buFont typeface="Arial" pitchFamily="34" charset="0"/>
              <a:buChar char="•"/>
            </a:pPr>
            <a:endParaRPr lang="en-US" sz="2000" dirty="0" smtClean="0"/>
          </a:p>
          <a:p>
            <a:pPr algn="just"/>
            <a:endParaRPr lang="en-US" sz="2400" dirty="0"/>
          </a:p>
        </p:txBody>
      </p:sp>
    </p:spTree>
    <p:extLst>
      <p:ext uri="{BB962C8B-B14F-4D97-AF65-F5344CB8AC3E}">
        <p14:creationId xmlns:p14="http://schemas.microsoft.com/office/powerpoint/2010/main" val="26196779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ATM Adaptation Layer (AAL)</a:t>
            </a:r>
            <a:endParaRPr lang="en-US" dirty="0"/>
          </a:p>
        </p:txBody>
      </p:sp>
      <p:sp>
        <p:nvSpPr>
          <p:cNvPr id="3" name="Content Placeholder 2"/>
          <p:cNvSpPr>
            <a:spLocks noGrp="1"/>
          </p:cNvSpPr>
          <p:nvPr>
            <p:ph idx="1"/>
          </p:nvPr>
        </p:nvSpPr>
        <p:spPr>
          <a:xfrm>
            <a:off x="457200" y="1371600"/>
            <a:ext cx="8229600" cy="5029200"/>
          </a:xfrm>
        </p:spPr>
        <p:txBody>
          <a:bodyPr>
            <a:noAutofit/>
          </a:bodyPr>
          <a:lstStyle/>
          <a:p>
            <a:pPr marL="342900" lvl="1" indent="-342900" algn="just">
              <a:buFont typeface="Arial" pitchFamily="34" charset="0"/>
              <a:buChar char="•"/>
            </a:pPr>
            <a:r>
              <a:rPr lang="en-US" sz="1800" dirty="0"/>
              <a:t>This layer corresponds to network layer of OSI model. It provides facilities to the existing packet switched networks to connect to ATM network and use its services. </a:t>
            </a:r>
            <a:endParaRPr lang="en-US" sz="1800" dirty="0" smtClean="0"/>
          </a:p>
          <a:p>
            <a:pPr marL="342900" lvl="1" indent="-342900" algn="just">
              <a:buFont typeface="Arial" pitchFamily="34" charset="0"/>
              <a:buChar char="•"/>
            </a:pPr>
            <a:r>
              <a:rPr lang="en-IN" sz="1800" dirty="0"/>
              <a:t>It allows different types of information to be adapted for carriage across a common ATM transport network</a:t>
            </a:r>
            <a:r>
              <a:rPr lang="en-IN" sz="1800" dirty="0" smtClean="0"/>
              <a:t>.</a:t>
            </a:r>
          </a:p>
          <a:p>
            <a:pPr marL="342900" lvl="1" indent="-342900" algn="just">
              <a:buFont typeface="Arial" pitchFamily="34" charset="0"/>
              <a:buChar char="•"/>
            </a:pPr>
            <a:endParaRPr lang="en-US" sz="1800" dirty="0"/>
          </a:p>
          <a:p>
            <a:pPr marL="342900" lvl="1" indent="-342900" algn="just">
              <a:buFont typeface="Arial" pitchFamily="34" charset="0"/>
              <a:buChar char="•"/>
            </a:pPr>
            <a:r>
              <a:rPr lang="en-US" sz="1800" dirty="0" smtClean="0"/>
              <a:t>It is meant for isolating higher layer protocols from details of ATM processes and prepares for conversion of user data into cells and segments it into 48-byte cell payloads.</a:t>
            </a:r>
          </a:p>
          <a:p>
            <a:pPr marL="342900" lvl="1" indent="-342900" algn="just">
              <a:buFont typeface="Arial" pitchFamily="34" charset="0"/>
              <a:buChar char="•"/>
            </a:pPr>
            <a:endParaRPr lang="en-US" sz="1800" dirty="0" smtClean="0"/>
          </a:p>
          <a:p>
            <a:pPr marL="342900" lvl="1" indent="-342900" algn="just">
              <a:buFont typeface="Arial" pitchFamily="34" charset="0"/>
              <a:buChar char="•"/>
            </a:pPr>
            <a:r>
              <a:rPr lang="en-US" sz="1800" dirty="0" smtClean="0"/>
              <a:t>The </a:t>
            </a:r>
            <a:r>
              <a:rPr lang="en-US" sz="1800" dirty="0"/>
              <a:t>transmissions can be of fixed or variable data rate</a:t>
            </a:r>
            <a:r>
              <a:rPr lang="en-US" sz="1800" dirty="0" smtClean="0"/>
              <a:t>.</a:t>
            </a:r>
          </a:p>
          <a:p>
            <a:pPr marL="0" lvl="1" indent="0" algn="just">
              <a:buNone/>
            </a:pPr>
            <a:endParaRPr lang="en-US" sz="1800" dirty="0" smtClean="0"/>
          </a:p>
          <a:p>
            <a:pPr marL="342900" lvl="1" indent="-342900" algn="just">
              <a:buFont typeface="Arial" pitchFamily="34" charset="0"/>
              <a:buChar char="•"/>
            </a:pPr>
            <a:r>
              <a:rPr lang="en-US" sz="1800" dirty="0" smtClean="0"/>
              <a:t>This </a:t>
            </a:r>
            <a:r>
              <a:rPr lang="en-US" sz="1800" dirty="0"/>
              <a:t>layer has two sub layers − Convergence sub </a:t>
            </a:r>
            <a:r>
              <a:rPr lang="en-US" sz="1800" dirty="0" smtClean="0"/>
              <a:t>layer (</a:t>
            </a:r>
            <a:r>
              <a:rPr lang="en-IN" sz="1800" dirty="0" smtClean="0"/>
              <a:t>where </a:t>
            </a:r>
            <a:r>
              <a:rPr lang="en-IN" sz="1800" dirty="0"/>
              <a:t>the alignment of the </a:t>
            </a:r>
            <a:r>
              <a:rPr lang="en-IN" sz="1800" dirty="0" smtClean="0"/>
              <a:t>various information </a:t>
            </a:r>
            <a:r>
              <a:rPr lang="en-IN" sz="1800" dirty="0"/>
              <a:t>types into a common format takes </a:t>
            </a:r>
            <a:r>
              <a:rPr lang="en-IN" sz="1800" dirty="0" smtClean="0"/>
              <a:t>place and </a:t>
            </a:r>
            <a:r>
              <a:rPr lang="en-IN" sz="1800" dirty="0"/>
              <a:t>division into cells </a:t>
            </a:r>
            <a:r>
              <a:rPr lang="en-IN" sz="1800" dirty="0" smtClean="0"/>
              <a:t>occurs)</a:t>
            </a:r>
            <a:r>
              <a:rPr lang="en-US" sz="1800" dirty="0" smtClean="0"/>
              <a:t> </a:t>
            </a:r>
            <a:r>
              <a:rPr lang="en-US" sz="1800" dirty="0"/>
              <a:t>and Segmentation and Reassembly sub </a:t>
            </a:r>
            <a:r>
              <a:rPr lang="en-US" sz="1800" dirty="0" smtClean="0"/>
              <a:t>layer (</a:t>
            </a:r>
            <a:r>
              <a:rPr lang="en-IN" sz="1800" dirty="0"/>
              <a:t>where the cells are numbered sequentially </a:t>
            </a:r>
            <a:r>
              <a:rPr lang="en-IN" sz="1800" dirty="0" smtClean="0"/>
              <a:t>to allow </a:t>
            </a:r>
            <a:r>
              <a:rPr lang="en-IN" sz="1800" dirty="0"/>
              <a:t>reconstruction in the right order at the receiving </a:t>
            </a:r>
            <a:r>
              <a:rPr lang="en-IN" sz="1800" dirty="0" smtClean="0"/>
              <a:t>end)</a:t>
            </a:r>
            <a:r>
              <a:rPr lang="en-US" sz="1800" dirty="0" smtClean="0"/>
              <a:t>.</a:t>
            </a:r>
          </a:p>
          <a:p>
            <a:pPr marL="342900" lvl="1" indent="-342900" algn="just">
              <a:buFont typeface="Arial" pitchFamily="34" charset="0"/>
              <a:buChar char="•"/>
            </a:pPr>
            <a:endParaRPr lang="en-US" sz="1800" dirty="0"/>
          </a:p>
          <a:p>
            <a:pPr algn="just"/>
            <a:endParaRPr lang="en-US" sz="1800" dirty="0" smtClean="0"/>
          </a:p>
          <a:p>
            <a:pPr algn="just"/>
            <a:endParaRPr lang="en-US" sz="1800" dirty="0"/>
          </a:p>
        </p:txBody>
      </p:sp>
    </p:spTree>
    <p:extLst>
      <p:ext uri="{BB962C8B-B14F-4D97-AF65-F5344CB8AC3E}">
        <p14:creationId xmlns:p14="http://schemas.microsoft.com/office/powerpoint/2010/main" val="27394557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Wireless ATM Protocol </a:t>
            </a:r>
            <a:r>
              <a:rPr lang="en-US" b="1" dirty="0" smtClean="0"/>
              <a:t>Architecture</a:t>
            </a:r>
            <a:endParaRPr lang="en-US" dirty="0"/>
          </a:p>
        </p:txBody>
      </p:sp>
      <p:sp>
        <p:nvSpPr>
          <p:cNvPr id="3" name="Content Placeholder 2"/>
          <p:cNvSpPr>
            <a:spLocks noGrp="1"/>
          </p:cNvSpPr>
          <p:nvPr>
            <p:ph idx="1"/>
          </p:nvPr>
        </p:nvSpPr>
        <p:spPr>
          <a:xfrm>
            <a:off x="457200" y="1600200"/>
            <a:ext cx="4953000" cy="4525963"/>
          </a:xfrm>
        </p:spPr>
        <p:txBody>
          <a:bodyPr>
            <a:normAutofit fontScale="55000" lnSpcReduction="20000"/>
          </a:bodyPr>
          <a:lstStyle/>
          <a:p>
            <a:pPr algn="just"/>
            <a:r>
              <a:rPr lang="en-US" dirty="0"/>
              <a:t>The WATM items are divided into two distinct parts: </a:t>
            </a:r>
            <a:endParaRPr lang="en-US" dirty="0" smtClean="0"/>
          </a:p>
          <a:p>
            <a:pPr lvl="1" algn="just"/>
            <a:r>
              <a:rPr lang="en-US" b="1" u="sng" dirty="0" smtClean="0"/>
              <a:t>Mobile </a:t>
            </a:r>
            <a:r>
              <a:rPr lang="en-US" b="1" u="sng" dirty="0"/>
              <a:t>ATM </a:t>
            </a:r>
            <a:r>
              <a:rPr lang="en-US" dirty="0"/>
              <a:t>(Control Plane, as showed in </a:t>
            </a:r>
            <a:r>
              <a:rPr lang="en-US" dirty="0" smtClean="0"/>
              <a:t>Figure), </a:t>
            </a:r>
            <a:r>
              <a:rPr lang="en-US" dirty="0"/>
              <a:t>and </a:t>
            </a:r>
            <a:endParaRPr lang="en-US" dirty="0" smtClean="0"/>
          </a:p>
          <a:p>
            <a:pPr lvl="1" algn="just"/>
            <a:r>
              <a:rPr lang="en-US" b="1" u="sng" dirty="0" smtClean="0"/>
              <a:t>Radio </a:t>
            </a:r>
            <a:r>
              <a:rPr lang="en-US" b="1" u="sng" dirty="0"/>
              <a:t>Access Layer </a:t>
            </a:r>
            <a:r>
              <a:rPr lang="en-US" dirty="0"/>
              <a:t>(Wireless Control, as showed in </a:t>
            </a:r>
            <a:r>
              <a:rPr lang="en-US" dirty="0" smtClean="0"/>
              <a:t>Figure).</a:t>
            </a:r>
          </a:p>
          <a:p>
            <a:pPr marL="342900" lvl="1" indent="-342900" algn="just">
              <a:buFont typeface="Arial" pitchFamily="34" charset="0"/>
              <a:buChar char="•"/>
            </a:pPr>
            <a:endParaRPr lang="en-US" dirty="0" smtClean="0"/>
          </a:p>
          <a:p>
            <a:pPr marL="0" lvl="1" indent="0" algn="just">
              <a:buNone/>
            </a:pPr>
            <a:r>
              <a:rPr lang="en-US" b="1" u="sng" dirty="0" smtClean="0"/>
              <a:t>Mobile ATM </a:t>
            </a:r>
          </a:p>
          <a:p>
            <a:pPr marL="342900" lvl="1" indent="-342900" algn="just">
              <a:buFont typeface="Arial" pitchFamily="34" charset="0"/>
              <a:buChar char="•"/>
            </a:pPr>
            <a:r>
              <a:rPr lang="en-US" dirty="0" smtClean="0"/>
              <a:t>Mobile ATM is dealing with the higher-layer control/signaling functions needed to support mobility.</a:t>
            </a:r>
          </a:p>
          <a:p>
            <a:pPr marL="342900" lvl="1" indent="-342900" algn="just">
              <a:buFont typeface="Arial" pitchFamily="34" charset="0"/>
              <a:buChar char="•"/>
            </a:pPr>
            <a:r>
              <a:rPr lang="en-US" dirty="0" smtClean="0"/>
              <a:t>These control/signaling include handover, location management, routing, addressing, and traffic management.</a:t>
            </a:r>
          </a:p>
          <a:p>
            <a:pPr marL="0" lvl="1" indent="0" algn="just">
              <a:buNone/>
            </a:pPr>
            <a:r>
              <a:rPr lang="en-US" b="1" u="sng" dirty="0" smtClean="0"/>
              <a:t>Radio Access Layer</a:t>
            </a:r>
            <a:endParaRPr lang="en-US" dirty="0" smtClean="0"/>
          </a:p>
          <a:p>
            <a:pPr marL="342900" lvl="1" indent="-342900" algn="just">
              <a:buFont typeface="Arial" pitchFamily="34" charset="0"/>
              <a:buChar char="•"/>
            </a:pPr>
            <a:r>
              <a:rPr lang="en-US" sz="2900" dirty="0"/>
              <a:t>Radio Access Layer is responsible for the radio link protocols for wireless ATM access. Radio Access Layers consists of PHY (Physical Layer), MAC (Media Access Layer), DLC (Data Link Layer), and RRC (Radio Resource Control). Up to now, only PHY and MAC are under consideration. The protocols and approaches for DLC and RRC have not been proposed yet.</a:t>
            </a:r>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5515" t="27706" r="36802" b="27823"/>
          <a:stretch/>
        </p:blipFill>
        <p:spPr bwMode="auto">
          <a:xfrm>
            <a:off x="5562600" y="2084294"/>
            <a:ext cx="3375213" cy="3388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562600" y="5715000"/>
            <a:ext cx="3329321" cy="369332"/>
          </a:xfrm>
          <a:prstGeom prst="rect">
            <a:avLst/>
          </a:prstGeom>
        </p:spPr>
        <p:txBody>
          <a:bodyPr wrap="square">
            <a:spAutoFit/>
          </a:bodyPr>
          <a:lstStyle/>
          <a:p>
            <a:pPr algn="ctr"/>
            <a:r>
              <a:rPr lang="en-US" b="1" dirty="0" smtClean="0"/>
              <a:t>[WATM </a:t>
            </a:r>
            <a:r>
              <a:rPr lang="en-US" b="1" dirty="0"/>
              <a:t>Protocol </a:t>
            </a:r>
            <a:r>
              <a:rPr lang="en-US" b="1" dirty="0" smtClean="0"/>
              <a:t>Architecture]</a:t>
            </a:r>
            <a:endParaRPr lang="en-US" b="1" dirty="0"/>
          </a:p>
        </p:txBody>
      </p:sp>
    </p:spTree>
    <p:extLst>
      <p:ext uri="{BB962C8B-B14F-4D97-AF65-F5344CB8AC3E}">
        <p14:creationId xmlns:p14="http://schemas.microsoft.com/office/powerpoint/2010/main" val="37192194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Radio Access </a:t>
            </a:r>
            <a:r>
              <a:rPr lang="en-US" b="1" dirty="0" smtClean="0"/>
              <a:t>Layer</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b="1" dirty="0" smtClean="0"/>
              <a:t>WATM </a:t>
            </a:r>
            <a:r>
              <a:rPr lang="en-US" b="1" dirty="0"/>
              <a:t>MAC </a:t>
            </a:r>
            <a:r>
              <a:rPr lang="en-US" dirty="0"/>
              <a:t>is responsible for providing functionally point to point links for the higher protocol layer to use</a:t>
            </a:r>
            <a:r>
              <a:rPr lang="en-US" dirty="0" smtClean="0"/>
              <a:t>.</a:t>
            </a:r>
          </a:p>
          <a:p>
            <a:pPr algn="just"/>
            <a:r>
              <a:rPr lang="en-US" b="1" dirty="0" smtClean="0"/>
              <a:t>DLC</a:t>
            </a:r>
            <a:r>
              <a:rPr lang="en-US" dirty="0" smtClean="0"/>
              <a:t> is </a:t>
            </a:r>
            <a:r>
              <a:rPr lang="en-US" dirty="0"/>
              <a:t>responsible for providing service to ATM layer</a:t>
            </a:r>
            <a:r>
              <a:rPr lang="en-US" dirty="0" smtClean="0"/>
              <a:t>. </a:t>
            </a:r>
          </a:p>
          <a:p>
            <a:pPr lvl="1" algn="just"/>
            <a:r>
              <a:rPr lang="en-US" dirty="0" smtClean="0"/>
              <a:t>Mitigating </a:t>
            </a:r>
            <a:r>
              <a:rPr lang="en-US" dirty="0"/>
              <a:t>the effect of radio channel errors should be done in this layer before cells are sent to the ATM layer</a:t>
            </a:r>
            <a:r>
              <a:rPr lang="en-US" dirty="0" smtClean="0"/>
              <a:t>.</a:t>
            </a:r>
          </a:p>
          <a:p>
            <a:pPr algn="just"/>
            <a:r>
              <a:rPr lang="en-US" b="1" dirty="0"/>
              <a:t>RRC</a:t>
            </a:r>
            <a:r>
              <a:rPr lang="en-US" dirty="0"/>
              <a:t> is needed for support of control plane functions related to the radio access layer. It should support radio resource control and management functions for PHY, MAC, and DLC layers. </a:t>
            </a:r>
            <a:endParaRPr lang="en-US" dirty="0" smtClean="0"/>
          </a:p>
          <a:p>
            <a:pPr algn="just"/>
            <a:endParaRPr lang="en-US" b="1" dirty="0"/>
          </a:p>
          <a:p>
            <a:pPr algn="just"/>
            <a:endParaRPr lang="en-US" dirty="0"/>
          </a:p>
        </p:txBody>
      </p:sp>
    </p:spTree>
    <p:extLst>
      <p:ext uri="{BB962C8B-B14F-4D97-AF65-F5344CB8AC3E}">
        <p14:creationId xmlns:p14="http://schemas.microsoft.com/office/powerpoint/2010/main" val="4140333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Mobile </a:t>
            </a:r>
            <a:r>
              <a:rPr lang="en-US" b="1" dirty="0" smtClean="0"/>
              <a:t>ATM</a:t>
            </a:r>
            <a:endParaRPr lang="en-US" dirty="0"/>
          </a:p>
        </p:txBody>
      </p:sp>
      <p:sp>
        <p:nvSpPr>
          <p:cNvPr id="3" name="Content Placeholder 2"/>
          <p:cNvSpPr>
            <a:spLocks noGrp="1"/>
          </p:cNvSpPr>
          <p:nvPr>
            <p:ph idx="1"/>
          </p:nvPr>
        </p:nvSpPr>
        <p:spPr/>
        <p:txBody>
          <a:bodyPr>
            <a:noAutofit/>
          </a:bodyPr>
          <a:lstStyle/>
          <a:p>
            <a:pPr algn="just"/>
            <a:r>
              <a:rPr lang="en-US" sz="2000" dirty="0"/>
              <a:t>In WATM networks, a mobile end user establish a virtual circuit (VC) to communicate with another end user (either mobile or ATM end user). </a:t>
            </a:r>
            <a:endParaRPr lang="en-US" sz="2000" dirty="0" smtClean="0"/>
          </a:p>
          <a:p>
            <a:pPr lvl="1" algn="just"/>
            <a:r>
              <a:rPr lang="en-US" sz="1600" dirty="0" smtClean="0"/>
              <a:t>When </a:t>
            </a:r>
            <a:r>
              <a:rPr lang="en-US" sz="1600" dirty="0"/>
              <a:t>the mobile end user moves from one AP (access point) to another AP, proper</a:t>
            </a:r>
            <a:r>
              <a:rPr lang="en-US" sz="1600" b="1" dirty="0"/>
              <a:t> </a:t>
            </a:r>
            <a:r>
              <a:rPr lang="en-US" sz="1600" b="1" u="sng" dirty="0" smtClean="0"/>
              <a:t>handover</a:t>
            </a:r>
            <a:r>
              <a:rPr lang="en-US" sz="1600" b="1" dirty="0" smtClean="0"/>
              <a:t> </a:t>
            </a:r>
            <a:r>
              <a:rPr lang="en-US" sz="1600" dirty="0"/>
              <a:t>is required. </a:t>
            </a:r>
            <a:endParaRPr lang="en-US" sz="1600" dirty="0" smtClean="0"/>
          </a:p>
          <a:p>
            <a:pPr lvl="1" algn="just"/>
            <a:r>
              <a:rPr lang="en-US" sz="1600" dirty="0" smtClean="0"/>
              <a:t>To </a:t>
            </a:r>
            <a:r>
              <a:rPr lang="en-US" sz="1600" dirty="0"/>
              <a:t>minimize the interruption to cell transport, an efficient switching of the active VCs from the old data path to new data path is needed. Also the switching should be fast enough to make the new VCs available to the mobile users</a:t>
            </a:r>
            <a:r>
              <a:rPr lang="en-US" sz="1600" dirty="0" smtClean="0"/>
              <a:t>.</a:t>
            </a:r>
          </a:p>
          <a:p>
            <a:pPr algn="just"/>
            <a:r>
              <a:rPr lang="en-US" sz="2000" dirty="0"/>
              <a:t>When a connection is needed to be established between an mobile ATM end point and another ATM end point, the mobile ATM end point is needed to be located. </a:t>
            </a:r>
            <a:endParaRPr lang="en-US" sz="2000" dirty="0" smtClean="0"/>
          </a:p>
          <a:p>
            <a:pPr lvl="1" algn="just"/>
            <a:r>
              <a:rPr lang="en-US" sz="1600" dirty="0" smtClean="0"/>
              <a:t>There </a:t>
            </a:r>
            <a:r>
              <a:rPr lang="en-US" sz="1600" dirty="0"/>
              <a:t>are two basic </a:t>
            </a:r>
            <a:r>
              <a:rPr lang="en-US" sz="1600" b="1" u="sng" dirty="0"/>
              <a:t>location management</a:t>
            </a:r>
            <a:r>
              <a:rPr lang="en-US" sz="1600" dirty="0"/>
              <a:t> schemes: the mobile PNNI scheme and the location register scheme</a:t>
            </a:r>
            <a:r>
              <a:rPr lang="en-US" sz="1600" dirty="0" smtClean="0"/>
              <a:t>.</a:t>
            </a:r>
          </a:p>
          <a:p>
            <a:pPr algn="just"/>
            <a:r>
              <a:rPr lang="en-US" sz="2000" dirty="0"/>
              <a:t>Due to the mobility feature of mobile ATM, </a:t>
            </a:r>
            <a:r>
              <a:rPr lang="en-US" sz="2000" b="1" u="sng" dirty="0"/>
              <a:t>routing</a:t>
            </a:r>
            <a:r>
              <a:rPr lang="en-US" sz="2000" dirty="0"/>
              <a:t> signaling is a little bit different from that for the wired ATM network. </a:t>
            </a:r>
            <a:endParaRPr lang="en-US" sz="2000" dirty="0" smtClean="0"/>
          </a:p>
          <a:p>
            <a:pPr lvl="1" algn="just"/>
            <a:r>
              <a:rPr lang="en-US" sz="1600" dirty="0" smtClean="0"/>
              <a:t>First</a:t>
            </a:r>
            <a:r>
              <a:rPr lang="en-US" sz="1600" dirty="0"/>
              <a:t>, mapping of mobile terminal routing-id's to paths in the network is necessary. Also rerouting is needed to re-establish connection when the mobiles move around</a:t>
            </a:r>
            <a:r>
              <a:rPr lang="en-US" sz="1600" dirty="0" smtClean="0"/>
              <a:t>.</a:t>
            </a:r>
          </a:p>
        </p:txBody>
      </p:sp>
    </p:spTree>
    <p:extLst>
      <p:ext uri="{BB962C8B-B14F-4D97-AF65-F5344CB8AC3E}">
        <p14:creationId xmlns:p14="http://schemas.microsoft.com/office/powerpoint/2010/main" val="35299861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a:bodyPr>
          <a:lstStyle/>
          <a:p>
            <a:pPr algn="just"/>
            <a:r>
              <a:rPr lang="en-US" sz="2000" b="1" u="sng" dirty="0"/>
              <a:t>Addressing</a:t>
            </a:r>
            <a:r>
              <a:rPr lang="en-US" sz="2000" dirty="0"/>
              <a:t> issue of WATM focuses on the addressing of the mobile terminal (or mobile end user device). </a:t>
            </a:r>
          </a:p>
          <a:p>
            <a:pPr lvl="1" algn="just"/>
            <a:r>
              <a:rPr lang="en-US" sz="1600" dirty="0"/>
              <a:t>The current solution is that each mobile terminal has a name and an local address. The name of the mobile terminal is a regular ATM end system address.</a:t>
            </a:r>
          </a:p>
          <a:p>
            <a:pPr algn="just"/>
            <a:r>
              <a:rPr lang="en-US" sz="2000" dirty="0"/>
              <a:t>The mobility feature puts additional impact on </a:t>
            </a:r>
            <a:r>
              <a:rPr lang="en-US" sz="2000" b="1" u="sng" dirty="0"/>
              <a:t>traffic control and </a:t>
            </a:r>
            <a:r>
              <a:rPr lang="en-US" sz="2000" b="1" u="sng" dirty="0" err="1"/>
              <a:t>QoS</a:t>
            </a:r>
            <a:r>
              <a:rPr lang="en-US" sz="2000" b="1" u="sng" dirty="0"/>
              <a:t> control</a:t>
            </a:r>
            <a:r>
              <a:rPr lang="en-US" sz="2000" dirty="0"/>
              <a:t>. </a:t>
            </a:r>
          </a:p>
          <a:p>
            <a:pPr algn="just"/>
            <a:r>
              <a:rPr lang="en-US" sz="2000" dirty="0"/>
              <a:t>In wireless networks, the topology is changing in time. This, as well as other mobility feature, present a unique set of </a:t>
            </a:r>
            <a:r>
              <a:rPr lang="en-US" sz="2000" b="1" u="sng" dirty="0"/>
              <a:t>network management </a:t>
            </a:r>
            <a:r>
              <a:rPr lang="en-US" sz="2000" dirty="0"/>
              <a:t>challenges. </a:t>
            </a:r>
          </a:p>
          <a:p>
            <a:pPr lvl="1" algn="just"/>
            <a:r>
              <a:rPr lang="en-US" sz="1600" dirty="0"/>
              <a:t>A specific methods must be designed to maintain the dynamic nature of the network topology. </a:t>
            </a:r>
          </a:p>
          <a:p>
            <a:endParaRPr lang="en-US" sz="4000" dirty="0"/>
          </a:p>
        </p:txBody>
      </p:sp>
    </p:spTree>
    <p:extLst>
      <p:ext uri="{BB962C8B-B14F-4D97-AF65-F5344CB8AC3E}">
        <p14:creationId xmlns:p14="http://schemas.microsoft.com/office/powerpoint/2010/main" val="1101941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Asynchronous Transfer Mode (ATM)</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a:t>Asynchronous Transfer Mode (ATM) is a switching technique that uses time division multiplexing (TDM) for data communications. </a:t>
            </a:r>
            <a:endParaRPr lang="en-US" dirty="0" smtClean="0"/>
          </a:p>
          <a:p>
            <a:pPr algn="just"/>
            <a:r>
              <a:rPr lang="en-US" dirty="0" smtClean="0"/>
              <a:t>It </a:t>
            </a:r>
            <a:r>
              <a:rPr lang="en-US" dirty="0"/>
              <a:t>is a network technology that supports voice, video and data communications. </a:t>
            </a:r>
            <a:endParaRPr lang="en-US" dirty="0" smtClean="0"/>
          </a:p>
          <a:p>
            <a:pPr algn="just"/>
            <a:r>
              <a:rPr lang="en-US" dirty="0" smtClean="0"/>
              <a:t>There are two fundamental types of ATM connections: </a:t>
            </a:r>
          </a:p>
          <a:p>
            <a:pPr lvl="1" algn="just"/>
            <a:r>
              <a:rPr lang="en-US" dirty="0" smtClean="0"/>
              <a:t>Permanent Virtual Connections (PVC):A PVC is a connection set up by some external mechanism, typically network management, in which a set of switches between an ATM source and destination ATM systems are programmed with the appropriate VPI/VCI values. PVCs always require some manual configuration.</a:t>
            </a:r>
          </a:p>
          <a:p>
            <a:pPr lvl="1" algn="just"/>
            <a:r>
              <a:rPr lang="en-US" dirty="0" smtClean="0"/>
              <a:t>Switched Virtual Connections (SVC):An SVC is a connection that is set up automatically through </a:t>
            </a:r>
            <a:r>
              <a:rPr lang="en-US" dirty="0" err="1" smtClean="0"/>
              <a:t>signalling</a:t>
            </a:r>
            <a:r>
              <a:rPr lang="en-US" dirty="0" smtClean="0"/>
              <a:t> protocol. SVCs does not require the manual interaction needed to set up PVCs and, as such, are likely to be much more widely used. All higher layer protocols </a:t>
            </a:r>
            <a:r>
              <a:rPr lang="en-US" dirty="0" err="1" smtClean="0"/>
              <a:t>operatring</a:t>
            </a:r>
            <a:r>
              <a:rPr lang="en-US" dirty="0" smtClean="0"/>
              <a:t> over ATM primarily uses SVCs. </a:t>
            </a:r>
          </a:p>
          <a:p>
            <a:pPr algn="just"/>
            <a:r>
              <a:rPr lang="en-US" sz="3100" dirty="0" smtClean="0"/>
              <a:t>ATM </a:t>
            </a:r>
            <a:r>
              <a:rPr lang="en-US" sz="3100" dirty="0"/>
              <a:t>is a form of cell switching using small fixed-sized packets. </a:t>
            </a:r>
          </a:p>
        </p:txBody>
      </p:sp>
    </p:spTree>
    <p:extLst>
      <p:ext uri="{BB962C8B-B14F-4D97-AF65-F5344CB8AC3E}">
        <p14:creationId xmlns:p14="http://schemas.microsoft.com/office/powerpoint/2010/main" val="1634378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p:spPr>
        <p:txBody>
          <a:bodyPr/>
          <a:lstStyle/>
          <a:p>
            <a:r>
              <a:rPr lang="en-US" dirty="0" smtClean="0"/>
              <a:t>The End</a:t>
            </a:r>
            <a:endParaRPr lang="en-US" dirty="0"/>
          </a:p>
        </p:txBody>
      </p:sp>
    </p:spTree>
    <p:extLst>
      <p:ext uri="{BB962C8B-B14F-4D97-AF65-F5344CB8AC3E}">
        <p14:creationId xmlns:p14="http://schemas.microsoft.com/office/powerpoint/2010/main" val="433479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ATM Services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The services provided by ATM are as follows−</a:t>
            </a:r>
          </a:p>
          <a:p>
            <a:r>
              <a:rPr lang="en-US" b="1" dirty="0"/>
              <a:t>Available Bit Rate:</a:t>
            </a:r>
            <a:r>
              <a:rPr lang="en-US" dirty="0"/>
              <a:t> It provides a guaranteed minimum capacity, but data can be burst to higher capacities when network traffic is lower.</a:t>
            </a:r>
          </a:p>
          <a:p>
            <a:r>
              <a:rPr lang="en-US" b="1" dirty="0"/>
              <a:t>Constant Bit Rate:</a:t>
            </a:r>
            <a:r>
              <a:rPr lang="en-US" dirty="0"/>
              <a:t> It is used to specify a fixed bit rate so that data is sent in a steady stream. This is analogous to a leased line.</a:t>
            </a:r>
          </a:p>
          <a:p>
            <a:r>
              <a:rPr lang="en-US" b="1" dirty="0"/>
              <a:t>Unspecified Bit Rate:</a:t>
            </a:r>
            <a:r>
              <a:rPr lang="en-US" dirty="0"/>
              <a:t> This doesn't assure any throughput level and is used for applications, including file share that can tolerate delays.</a:t>
            </a:r>
          </a:p>
          <a:p>
            <a:r>
              <a:rPr lang="en-US" b="1" dirty="0"/>
              <a:t>Variable Bit Rate (VBR):</a:t>
            </a:r>
            <a:r>
              <a:rPr lang="en-US" dirty="0"/>
              <a:t> It can provide a determining throughput, but data is not transmitted evenly. This makes it a famous choice for voice and video conferencing.</a:t>
            </a:r>
          </a:p>
          <a:p>
            <a:endParaRPr lang="en-US" dirty="0"/>
          </a:p>
        </p:txBody>
      </p:sp>
    </p:spTree>
    <p:extLst>
      <p:ext uri="{BB962C8B-B14F-4D97-AF65-F5344CB8AC3E}">
        <p14:creationId xmlns:p14="http://schemas.microsoft.com/office/powerpoint/2010/main" val="32277124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371600"/>
          </a:xfrm>
        </p:spPr>
        <p:txBody>
          <a:bodyPr>
            <a:normAutofit fontScale="90000"/>
          </a:bodyPr>
          <a:lstStyle/>
          <a:p>
            <a:r>
              <a:rPr lang="en-IN" dirty="0"/>
              <a:t>Benefits of ATM </a:t>
            </a:r>
            <a:br>
              <a:rPr lang="en-IN" dirty="0"/>
            </a:br>
            <a:endParaRPr lang="en-IN" dirty="0"/>
          </a:p>
        </p:txBody>
      </p:sp>
      <p:sp>
        <p:nvSpPr>
          <p:cNvPr id="3" name="Content Placeholder 2"/>
          <p:cNvSpPr>
            <a:spLocks noGrp="1"/>
          </p:cNvSpPr>
          <p:nvPr>
            <p:ph idx="1"/>
          </p:nvPr>
        </p:nvSpPr>
        <p:spPr>
          <a:xfrm>
            <a:off x="533400" y="762000"/>
            <a:ext cx="8229600" cy="5715000"/>
          </a:xfrm>
        </p:spPr>
        <p:txBody>
          <a:bodyPr>
            <a:noAutofit/>
          </a:bodyPr>
          <a:lstStyle/>
          <a:p>
            <a:pPr algn="just"/>
            <a:r>
              <a:rPr lang="en-IN" sz="1600" b="1" dirty="0" smtClean="0"/>
              <a:t>Dynamic </a:t>
            </a:r>
            <a:r>
              <a:rPr lang="en-IN" sz="1600" b="1" dirty="0"/>
              <a:t>bandwidth for </a:t>
            </a:r>
            <a:r>
              <a:rPr lang="en-IN" sz="1600" b="1" dirty="0" err="1"/>
              <a:t>bursty</a:t>
            </a:r>
            <a:r>
              <a:rPr lang="en-IN" sz="1600" b="1" dirty="0"/>
              <a:t> traffic </a:t>
            </a:r>
            <a:r>
              <a:rPr lang="en-IN" sz="1600" dirty="0"/>
              <a:t>meeting application needs and delivering high utilization of networking resources; most applications are or can be viewed as inherently </a:t>
            </a:r>
            <a:r>
              <a:rPr lang="en-IN" sz="1600" dirty="0" err="1"/>
              <a:t>bursty</a:t>
            </a:r>
            <a:r>
              <a:rPr lang="en-IN" sz="1600" dirty="0"/>
              <a:t>, for example voice is </a:t>
            </a:r>
            <a:r>
              <a:rPr lang="en-IN" sz="1600" dirty="0" err="1"/>
              <a:t>bursty</a:t>
            </a:r>
            <a:r>
              <a:rPr lang="en-IN" sz="1600" dirty="0"/>
              <a:t>, as both parties are neither speaking at once nor all the time; video is </a:t>
            </a:r>
            <a:r>
              <a:rPr lang="en-IN" sz="1600" dirty="0" err="1"/>
              <a:t>bursty</a:t>
            </a:r>
            <a:r>
              <a:rPr lang="en-IN" sz="1600" dirty="0"/>
              <a:t>, as the amount of motion and required resolution varies over time. </a:t>
            </a:r>
          </a:p>
          <a:p>
            <a:pPr algn="just"/>
            <a:r>
              <a:rPr lang="en-IN" sz="1600" b="1" dirty="0"/>
              <a:t>Smaller header </a:t>
            </a:r>
            <a:r>
              <a:rPr lang="en-IN" sz="1600" dirty="0"/>
              <a:t>with respect to the data to make the efficient use of bandwidth. </a:t>
            </a:r>
          </a:p>
          <a:p>
            <a:pPr algn="just"/>
            <a:r>
              <a:rPr lang="en-IN" sz="1600" b="1" dirty="0"/>
              <a:t>Can handle Mixed network traffic very efficiently: </a:t>
            </a:r>
            <a:r>
              <a:rPr lang="en-IN" sz="1600" dirty="0"/>
              <a:t>Variety of packet sizes makes traffic unpredictable. All network equipments should incorporate elaborate software systems to manage the various sizes of packets. ATM handles these problems efficiently with the fixed size cell. </a:t>
            </a:r>
          </a:p>
          <a:p>
            <a:pPr algn="just"/>
            <a:r>
              <a:rPr lang="en-IN" sz="1600" b="1" dirty="0"/>
              <a:t>Cell network: </a:t>
            </a:r>
            <a:r>
              <a:rPr lang="en-IN" sz="1600" dirty="0"/>
              <a:t>All data is loaded into identical cells that can be transmitted with complete predictability and uniformity. </a:t>
            </a:r>
          </a:p>
          <a:p>
            <a:pPr algn="just"/>
            <a:r>
              <a:rPr lang="en-IN" sz="1600" b="1" dirty="0" smtClean="0"/>
              <a:t>Class-of-service </a:t>
            </a:r>
            <a:r>
              <a:rPr lang="en-IN" sz="1600" b="1" dirty="0"/>
              <a:t>support </a:t>
            </a:r>
            <a:r>
              <a:rPr lang="en-IN" sz="1600" dirty="0"/>
              <a:t>for multimedia traffic allowing applications with varying throughput and latency requirements to be met on a single network. </a:t>
            </a:r>
          </a:p>
          <a:p>
            <a:pPr algn="just"/>
            <a:r>
              <a:rPr lang="en-IN" sz="1600" b="1" dirty="0"/>
              <a:t>Scalability in speed </a:t>
            </a:r>
            <a:r>
              <a:rPr lang="en-IN" sz="1600" dirty="0"/>
              <a:t>and network size supporting link speeds of T1/E1 to OC–12 (622 Mbps). </a:t>
            </a:r>
          </a:p>
          <a:p>
            <a:pPr algn="just"/>
            <a:r>
              <a:rPr lang="en-IN" sz="1600" b="1" dirty="0"/>
              <a:t>Common LAN/WAN architecture </a:t>
            </a:r>
            <a:r>
              <a:rPr lang="en-IN" sz="1600" dirty="0"/>
              <a:t>allowing ATM to be used consistently from one desktop to another; traditionally, LAN and WAN technologies have been very different, with implications for performance and interoperability. But ATM technology can be used either as a LAN technology or a WAN technology. </a:t>
            </a:r>
          </a:p>
          <a:p>
            <a:pPr algn="just"/>
            <a:r>
              <a:rPr lang="en-IN" sz="1600" b="1" dirty="0"/>
              <a:t>International standards compliance </a:t>
            </a:r>
            <a:r>
              <a:rPr lang="en-IN" sz="1600" dirty="0"/>
              <a:t>in central-office and customer-premises environments allowing for multivendor operation. </a:t>
            </a:r>
          </a:p>
          <a:p>
            <a:endParaRPr lang="en-IN" sz="2000" dirty="0"/>
          </a:p>
        </p:txBody>
      </p:sp>
    </p:spTree>
    <p:extLst>
      <p:ext uri="{BB962C8B-B14F-4D97-AF65-F5344CB8AC3E}">
        <p14:creationId xmlns:p14="http://schemas.microsoft.com/office/powerpoint/2010/main" val="18846593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Wireless ATM…..?</a:t>
            </a:r>
            <a:endParaRPr lang="en-US" dirty="0"/>
          </a:p>
        </p:txBody>
      </p:sp>
      <p:sp>
        <p:nvSpPr>
          <p:cNvPr id="3" name="Content Placeholder 2"/>
          <p:cNvSpPr>
            <a:spLocks noGrp="1"/>
          </p:cNvSpPr>
          <p:nvPr>
            <p:ph idx="1"/>
          </p:nvPr>
        </p:nvSpPr>
        <p:spPr>
          <a:xfrm>
            <a:off x="457200" y="1600200"/>
            <a:ext cx="4191000" cy="4525963"/>
          </a:xfrm>
        </p:spPr>
        <p:txBody>
          <a:bodyPr>
            <a:noAutofit/>
          </a:bodyPr>
          <a:lstStyle/>
          <a:p>
            <a:pPr algn="just"/>
            <a:r>
              <a:rPr lang="en-US" sz="1600" dirty="0" smtClean="0"/>
              <a:t>Since the beginning, the concept of ATM is end-to-end communications i.e. in a Wide Area Network environment, the communication protocol will be the same i.e. ATM, and companies will no longer have to buy extra equipment ( like routers or gateways) to interconnect their LANs ( local area networks). </a:t>
            </a:r>
          </a:p>
          <a:p>
            <a:pPr algn="just"/>
            <a:r>
              <a:rPr lang="en-US" sz="1600" dirty="0" smtClean="0"/>
              <a:t>Also, ATM is considered to reduce the complexity of the network and improve the flexibility while providing end-end consideration of traffic performance.</a:t>
            </a:r>
          </a:p>
          <a:p>
            <a:pPr algn="just"/>
            <a:r>
              <a:rPr lang="en-US" sz="1600" dirty="0"/>
              <a:t>seamless integration of mobility into </a:t>
            </a:r>
            <a:r>
              <a:rPr lang="en-US" sz="1600" dirty="0" smtClean="0"/>
              <a:t>B-ISDN (Broadband Integrated Services Digital Network).</a:t>
            </a:r>
          </a:p>
          <a:p>
            <a:pPr algn="just"/>
            <a:r>
              <a:rPr lang="en-US" sz="1600" dirty="0" smtClean="0"/>
              <a:t>An </a:t>
            </a:r>
            <a:r>
              <a:rPr lang="en-US" sz="1600" dirty="0"/>
              <a:t>integrated services </a:t>
            </a:r>
            <a:r>
              <a:rPr lang="en-US" sz="1600" dirty="0" smtClean="0"/>
              <a:t>high performance network </a:t>
            </a:r>
            <a:r>
              <a:rPr lang="en-US" sz="1600" dirty="0"/>
              <a:t>supporting different types a traffic </a:t>
            </a:r>
            <a:r>
              <a:rPr lang="en-US" sz="1600" dirty="0" smtClean="0"/>
              <a:t>streams.</a:t>
            </a:r>
            <a:endParaRPr lang="en-US" sz="1600"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7852" y="1295400"/>
            <a:ext cx="4252912" cy="2275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3570746"/>
            <a:ext cx="4209592" cy="2677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12834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Wireless ATM</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The combination of wireless communications and ATM, referred to as “wireless ATM”, aims at providing freedom of mobility with service advantages and </a:t>
            </a:r>
            <a:r>
              <a:rPr lang="en-US" dirty="0" err="1" smtClean="0"/>
              <a:t>QoS</a:t>
            </a:r>
            <a:r>
              <a:rPr lang="en-US" dirty="0" smtClean="0"/>
              <a:t> guarantees.</a:t>
            </a:r>
          </a:p>
          <a:p>
            <a:pPr algn="just"/>
            <a:r>
              <a:rPr lang="en-US" dirty="0" smtClean="0"/>
              <a:t>Wireless </a:t>
            </a:r>
            <a:r>
              <a:rPr lang="en-US" dirty="0"/>
              <a:t>ATM (WATM) is a </a:t>
            </a:r>
            <a:r>
              <a:rPr lang="en-US" dirty="0" smtClean="0"/>
              <a:t>direct result </a:t>
            </a:r>
            <a:r>
              <a:rPr lang="en-US" dirty="0"/>
              <a:t>of the ATM "everywhere" movement. </a:t>
            </a:r>
            <a:endParaRPr lang="en-US" dirty="0" smtClean="0"/>
          </a:p>
          <a:p>
            <a:pPr algn="just"/>
            <a:r>
              <a:rPr lang="en-US" dirty="0" smtClean="0"/>
              <a:t>WATM </a:t>
            </a:r>
            <a:r>
              <a:rPr lang="en-US" dirty="0"/>
              <a:t>can be viewed as a solution for next-generation personal communication networks, or a wireless extension of the </a:t>
            </a:r>
            <a:r>
              <a:rPr lang="en-US" dirty="0" smtClean="0"/>
              <a:t>B-ISDN </a:t>
            </a:r>
            <a:r>
              <a:rPr lang="en-US" dirty="0"/>
              <a:t>(Broadband Integrated Services Digital Network)</a:t>
            </a:r>
            <a:r>
              <a:rPr lang="en-US" dirty="0" smtClean="0"/>
              <a:t> </a:t>
            </a:r>
            <a:r>
              <a:rPr lang="en-US" dirty="0"/>
              <a:t>networks, which will support integrated data transmission (data, voice, video) with guaranteed </a:t>
            </a:r>
            <a:r>
              <a:rPr lang="en-US" dirty="0" err="1" smtClean="0"/>
              <a:t>QoS</a:t>
            </a:r>
            <a:r>
              <a:rPr lang="en-US" dirty="0" smtClean="0"/>
              <a:t>.</a:t>
            </a:r>
          </a:p>
          <a:p>
            <a:pPr algn="just"/>
            <a:endParaRPr lang="en-US" dirty="0"/>
          </a:p>
        </p:txBody>
      </p:sp>
    </p:spTree>
    <p:extLst>
      <p:ext uri="{BB962C8B-B14F-4D97-AF65-F5344CB8AC3E}">
        <p14:creationId xmlns:p14="http://schemas.microsoft.com/office/powerpoint/2010/main" val="32844645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a:xfrm>
            <a:off x="457200" y="1600200"/>
            <a:ext cx="4038600" cy="4876800"/>
          </a:xfrm>
        </p:spPr>
        <p:txBody>
          <a:bodyPr>
            <a:noAutofit/>
          </a:bodyPr>
          <a:lstStyle/>
          <a:p>
            <a:pPr algn="just"/>
            <a:r>
              <a:rPr lang="en-US" sz="1400" dirty="0" smtClean="0"/>
              <a:t>Wireless ATM is mainly considered for wireless access to a fixed ATM network; in this sense, it is mostly applicable to wireless LANs. A typical wireless ATM network (Figure 1) includes the following main components:</a:t>
            </a:r>
          </a:p>
          <a:p>
            <a:pPr lvl="1" algn="just"/>
            <a:r>
              <a:rPr lang="en-US" sz="1400" dirty="0" smtClean="0"/>
              <a:t>Mobile Terminals (MTs), the end user equipment, which are basically ATM terminals with a radio adapter card for the air interface, </a:t>
            </a:r>
          </a:p>
          <a:p>
            <a:pPr lvl="1" algn="just"/>
            <a:r>
              <a:rPr lang="en-US" sz="1400" dirty="0" smtClean="0"/>
              <a:t>Access Points (APs), the base stations of the cellular environment, which the MTs access to connect to the rest of the network, </a:t>
            </a:r>
          </a:p>
          <a:p>
            <a:pPr lvl="1" algn="just"/>
            <a:r>
              <a:rPr lang="en-US" sz="1400" dirty="0" smtClean="0"/>
              <a:t>an ATM Switch (SW), to support interconnection with the rest of the ATM network, and </a:t>
            </a:r>
          </a:p>
          <a:p>
            <a:pPr lvl="1" algn="just"/>
            <a:r>
              <a:rPr lang="en-US" sz="1400" dirty="0" smtClean="0"/>
              <a:t>Control Station (CS), attached to the ATM switch, containing mobility specific software, to support mobility related operations, such as handover, which are not supported by the ATM switch.</a:t>
            </a:r>
            <a:endParaRPr lang="en-US" sz="1400"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7500" t="40412" r="15184" b="21823"/>
          <a:stretch/>
        </p:blipFill>
        <p:spPr bwMode="auto">
          <a:xfrm>
            <a:off x="4571999" y="2667000"/>
            <a:ext cx="4519783" cy="2254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843428" y="5257800"/>
            <a:ext cx="4061561" cy="369332"/>
          </a:xfrm>
          <a:prstGeom prst="rect">
            <a:avLst/>
          </a:prstGeom>
        </p:spPr>
        <p:txBody>
          <a:bodyPr wrap="none">
            <a:spAutoFit/>
          </a:bodyPr>
          <a:lstStyle/>
          <a:p>
            <a:r>
              <a:rPr lang="en-US" b="1" dirty="0" smtClean="0"/>
              <a:t>Figure 1: A typical wireless ATM network</a:t>
            </a:r>
            <a:endParaRPr lang="en-US" b="1" dirty="0"/>
          </a:p>
        </p:txBody>
      </p:sp>
    </p:spTree>
    <p:extLst>
      <p:ext uri="{BB962C8B-B14F-4D97-AF65-F5344CB8AC3E}">
        <p14:creationId xmlns:p14="http://schemas.microsoft.com/office/powerpoint/2010/main" val="38389535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a:xfrm>
            <a:off x="457200" y="1600200"/>
            <a:ext cx="8229600" cy="1432794"/>
          </a:xfrm>
        </p:spPr>
        <p:txBody>
          <a:bodyPr>
            <a:noAutofit/>
          </a:bodyPr>
          <a:lstStyle/>
          <a:p>
            <a:pPr algn="just"/>
            <a:r>
              <a:rPr lang="en-US" sz="2000" dirty="0" smtClean="0"/>
              <a:t>ATM is a form of </a:t>
            </a:r>
            <a:r>
              <a:rPr lang="en-US" sz="2000" u="sng" dirty="0" smtClean="0"/>
              <a:t>cell switching</a:t>
            </a:r>
            <a:r>
              <a:rPr lang="en-US" sz="2000" dirty="0" smtClean="0"/>
              <a:t> using small fixed-sized packets. </a:t>
            </a:r>
          </a:p>
          <a:p>
            <a:pPr algn="just"/>
            <a:r>
              <a:rPr lang="en-US" sz="2000" dirty="0"/>
              <a:t>The size of an ATM cell is 53 bytes, 5 byte header and 48 byte payload. There are two different cell formats − user-network interface (UNI) and network-network interface (NNI).</a:t>
            </a:r>
          </a:p>
          <a:p>
            <a:pPr algn="just"/>
            <a:endParaRPr lang="en-US" sz="2000" dirty="0" smtClean="0"/>
          </a:p>
          <a:p>
            <a:pPr algn="just"/>
            <a:endParaRPr lang="en-US" sz="2000"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9779" t="54176" r="13971" b="17941"/>
          <a:stretch/>
        </p:blipFill>
        <p:spPr bwMode="auto">
          <a:xfrm>
            <a:off x="2178924" y="3032994"/>
            <a:ext cx="4896930" cy="1517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7794" t="37765" r="9118" b="45823"/>
          <a:stretch/>
        </p:blipFill>
        <p:spPr bwMode="auto">
          <a:xfrm>
            <a:off x="2015778" y="5399170"/>
            <a:ext cx="5223222" cy="849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15"/>
          <p:cNvSpPr>
            <a:spLocks noChangeArrowheads="1"/>
          </p:cNvSpPr>
          <p:nvPr/>
        </p:nvSpPr>
        <p:spPr bwMode="auto">
          <a:xfrm>
            <a:off x="2989089" y="4788480"/>
            <a:ext cx="3276600" cy="381000"/>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p>
            <a:pPr algn="ctr"/>
            <a:r>
              <a:rPr lang="en-US" sz="2000" dirty="0"/>
              <a:t>Basic </a:t>
            </a:r>
            <a:r>
              <a:rPr lang="en-US" sz="2000" dirty="0" smtClean="0"/>
              <a:t>WATM </a:t>
            </a:r>
            <a:r>
              <a:rPr lang="en-US" sz="2000" dirty="0"/>
              <a:t>Cell Format</a:t>
            </a:r>
          </a:p>
        </p:txBody>
      </p:sp>
    </p:spTree>
    <p:extLst>
      <p:ext uri="{BB962C8B-B14F-4D97-AF65-F5344CB8AC3E}">
        <p14:creationId xmlns:p14="http://schemas.microsoft.com/office/powerpoint/2010/main" val="38026427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t>ATM Cell formats</a:t>
            </a:r>
            <a:endParaRPr lang="en-IN" sz="4000"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494" y="1676400"/>
            <a:ext cx="9168494" cy="3516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447800" y="5257800"/>
            <a:ext cx="1626792" cy="369332"/>
          </a:xfrm>
          <a:prstGeom prst="rect">
            <a:avLst/>
          </a:prstGeom>
          <a:noFill/>
        </p:spPr>
        <p:txBody>
          <a:bodyPr wrap="none" rtlCol="0">
            <a:spAutoFit/>
          </a:bodyPr>
          <a:lstStyle/>
          <a:p>
            <a:r>
              <a:rPr lang="en-IN" dirty="0" smtClean="0"/>
              <a:t>UNI Cell format</a:t>
            </a:r>
            <a:endParaRPr lang="en-IN" dirty="0"/>
          </a:p>
        </p:txBody>
      </p:sp>
      <p:sp>
        <p:nvSpPr>
          <p:cNvPr id="6" name="TextBox 5"/>
          <p:cNvSpPr txBox="1"/>
          <p:nvPr/>
        </p:nvSpPr>
        <p:spPr>
          <a:xfrm>
            <a:off x="5638800" y="5292436"/>
            <a:ext cx="1628394" cy="369332"/>
          </a:xfrm>
          <a:prstGeom prst="rect">
            <a:avLst/>
          </a:prstGeom>
          <a:noFill/>
        </p:spPr>
        <p:txBody>
          <a:bodyPr wrap="none" rtlCol="0">
            <a:spAutoFit/>
          </a:bodyPr>
          <a:lstStyle/>
          <a:p>
            <a:r>
              <a:rPr lang="en-IN" dirty="0"/>
              <a:t>N</a:t>
            </a:r>
            <a:r>
              <a:rPr lang="en-IN" dirty="0" smtClean="0"/>
              <a:t>NI Cell format</a:t>
            </a:r>
            <a:endParaRPr lang="en-IN" dirty="0"/>
          </a:p>
        </p:txBody>
      </p:sp>
    </p:spTree>
    <p:extLst>
      <p:ext uri="{BB962C8B-B14F-4D97-AF65-F5344CB8AC3E}">
        <p14:creationId xmlns:p14="http://schemas.microsoft.com/office/powerpoint/2010/main" val="10841613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4766</TotalTime>
  <Words>2058</Words>
  <Application>Microsoft Office PowerPoint</Application>
  <PresentationFormat>On-screen Show (4:3)</PresentationFormat>
  <Paragraphs>126</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Wireless Asynchronous Transfer Mode (ATM)</vt:lpstr>
      <vt:lpstr>Asynchronous Transfer Mode (ATM)</vt:lpstr>
      <vt:lpstr>ATM Services</vt:lpstr>
      <vt:lpstr>Benefits of ATM  </vt:lpstr>
      <vt:lpstr>Why Wireless ATM…..?</vt:lpstr>
      <vt:lpstr>Wireless ATM</vt:lpstr>
      <vt:lpstr>Contd.</vt:lpstr>
      <vt:lpstr>Contd.</vt:lpstr>
      <vt:lpstr>ATM Cell formats</vt:lpstr>
      <vt:lpstr>ATM Cell Header Fields  </vt:lpstr>
      <vt:lpstr>ATM Connections </vt:lpstr>
      <vt:lpstr>ATM Reference Model</vt:lpstr>
      <vt:lpstr>Physical Layer</vt:lpstr>
      <vt:lpstr>ATM Layer</vt:lpstr>
      <vt:lpstr>ATM Adaptation Layer (AAL)</vt:lpstr>
      <vt:lpstr>Wireless ATM Protocol Architecture</vt:lpstr>
      <vt:lpstr>Radio Access Layer</vt:lpstr>
      <vt:lpstr>Mobile ATM</vt:lpstr>
      <vt:lpstr>Contd.</vt:lpstr>
      <vt:lpstr>The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IBM</dc:creator>
  <cp:lastModifiedBy>user</cp:lastModifiedBy>
  <cp:revision>49</cp:revision>
  <dcterms:created xsi:type="dcterms:W3CDTF">2021-08-18T02:48:16Z</dcterms:created>
  <dcterms:modified xsi:type="dcterms:W3CDTF">2021-09-07T11:34:30Z</dcterms:modified>
</cp:coreProperties>
</file>