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88" r:id="rId7"/>
    <p:sldId id="289" r:id="rId8"/>
    <p:sldId id="290" r:id="rId9"/>
    <p:sldId id="291" r:id="rId10"/>
    <p:sldId id="294" r:id="rId11"/>
    <p:sldId id="295" r:id="rId12"/>
    <p:sldId id="296" r:id="rId13"/>
    <p:sldId id="292" r:id="rId14"/>
    <p:sldId id="293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91E78-56C5-4CE4-B00C-533AB278B39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EAD8A-6D2D-4D5B-82FA-C74BD582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467D-E889-4D9C-AC38-00E1D7B3DA4E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150C-114C-4389-9533-18DC09391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Propagation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</a:rPr>
              <a:t>Line-of-Sight Propagation</a:t>
            </a:r>
          </a:p>
        </p:txBody>
      </p:sp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93420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13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</a:rPr>
              <a:t>Line-of-Sight Propagation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Transmitting and receiving antennas must be within line of sight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Satellite communication – signal above 30 MHz not reflected by ionosphere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Ground communication – antennas within </a:t>
            </a:r>
            <a:r>
              <a:rPr lang="en-US" altLang="zh-TW" sz="2000" i="1" dirty="0">
                <a:latin typeface="Times New Roman" pitchFamily="18" charset="0"/>
              </a:rPr>
              <a:t>effective</a:t>
            </a:r>
            <a:r>
              <a:rPr lang="en-US" altLang="zh-TW" sz="2000" dirty="0">
                <a:latin typeface="Times New Roman" pitchFamily="18" charset="0"/>
              </a:rPr>
              <a:t> line of site due to refraction</a:t>
            </a: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Refraction – bending of microwaves by the atmosphere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Velocity of electromagnetic wave is a function of the density of the medium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When wave changes medium, speed changes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Wave bends at the boundary between mediums</a:t>
            </a:r>
          </a:p>
        </p:txBody>
      </p:sp>
    </p:spTree>
    <p:extLst>
      <p:ext uri="{BB962C8B-B14F-4D97-AF65-F5344CB8AC3E}">
        <p14:creationId xmlns:p14="http://schemas.microsoft.com/office/powerpoint/2010/main" val="188842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</a:rPr>
              <a:t>Line-of-Sight Equations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8006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If h is the height of a transmitting (resp., receiving) antenna in meters, </a:t>
            </a:r>
            <a:r>
              <a:rPr lang="en-US" sz="2000" dirty="0" smtClean="0"/>
              <a:t>then </a:t>
            </a:r>
            <a:r>
              <a:rPr lang="en-US" sz="2000" dirty="0"/>
              <a:t>the distance to </a:t>
            </a:r>
            <a:r>
              <a:rPr lang="en-US" sz="2000" dirty="0" smtClean="0"/>
              <a:t>the receiver </a:t>
            </a:r>
            <a:r>
              <a:rPr lang="en-US" sz="2000" dirty="0"/>
              <a:t>(resp., transmitter) for line-of-sight transmission should be at most </a:t>
            </a:r>
            <a:r>
              <a:rPr lang="en-US" sz="2000" dirty="0" smtClean="0"/>
              <a:t>(</a:t>
            </a:r>
            <a:r>
              <a:rPr lang="en-US" altLang="zh-TW" sz="2000" dirty="0" smtClean="0">
                <a:latin typeface="Times New Roman" pitchFamily="18" charset="0"/>
              </a:rPr>
              <a:t>Optical </a:t>
            </a:r>
            <a:r>
              <a:rPr lang="en-US" altLang="zh-TW" sz="2000" dirty="0">
                <a:latin typeface="Times New Roman" pitchFamily="18" charset="0"/>
              </a:rPr>
              <a:t>line of </a:t>
            </a:r>
            <a:r>
              <a:rPr lang="en-US" altLang="zh-TW" sz="2000" dirty="0" smtClean="0">
                <a:latin typeface="Times New Roman" pitchFamily="18" charset="0"/>
              </a:rPr>
              <a:t>sight),</a:t>
            </a:r>
            <a:endParaRPr lang="en-US" altLang="zh-TW" sz="2000" dirty="0">
              <a:latin typeface="Times New Roman" pitchFamily="18" charset="0"/>
            </a:endParaRPr>
          </a:p>
          <a:p>
            <a:pPr algn="just"/>
            <a:endParaRPr lang="en-US" altLang="zh-TW" sz="2000" dirty="0">
              <a:latin typeface="Times New Roman" pitchFamily="18" charset="0"/>
            </a:endParaRPr>
          </a:p>
          <a:p>
            <a:pPr algn="just"/>
            <a:endParaRPr lang="en-US" altLang="zh-TW" sz="2000" dirty="0" smtClean="0">
              <a:latin typeface="Times New Roman" pitchFamily="18" charset="0"/>
            </a:endParaRPr>
          </a:p>
          <a:p>
            <a:pPr algn="just"/>
            <a:r>
              <a:rPr lang="en-US" sz="2000" dirty="0"/>
              <a:t>Since microwaves are bent or refracted by </a:t>
            </a:r>
            <a:r>
              <a:rPr lang="en-US" sz="2000" dirty="0" smtClean="0"/>
              <a:t>the atmosphere</a:t>
            </a:r>
            <a:r>
              <a:rPr lang="en-US" sz="2000" dirty="0"/>
              <a:t>, the </a:t>
            </a:r>
            <a:r>
              <a:rPr lang="en-US" sz="2000" dirty="0" smtClean="0"/>
              <a:t> “effective</a:t>
            </a:r>
            <a:r>
              <a:rPr lang="en-US" sz="2000" dirty="0"/>
              <a:t>" line of sight is, in fact, larger than the true line of sight. We </a:t>
            </a:r>
            <a:r>
              <a:rPr lang="en-US" sz="2000" dirty="0" smtClean="0"/>
              <a:t>introduce an </a:t>
            </a:r>
            <a:r>
              <a:rPr lang="en-US" sz="2000" dirty="0"/>
              <a:t>adjustment factor K to capture the refraction </a:t>
            </a:r>
            <a:r>
              <a:rPr lang="en-US" sz="2000" dirty="0" smtClean="0"/>
              <a:t>effect </a:t>
            </a:r>
            <a:r>
              <a:rPr lang="en-US" sz="2000" dirty="0"/>
              <a:t>and </a:t>
            </a:r>
            <a:r>
              <a:rPr lang="en-US" sz="2000" dirty="0" smtClean="0"/>
              <a:t>obtain,</a:t>
            </a:r>
            <a:endParaRPr lang="en-US" altLang="zh-TW" sz="1600" dirty="0">
              <a:latin typeface="Times New Roman" pitchFamily="18" charset="0"/>
            </a:endParaRPr>
          </a:p>
          <a:p>
            <a:pPr lvl="2" algn="just"/>
            <a:endParaRPr lang="en-US" altLang="zh-TW" sz="1600" dirty="0">
              <a:latin typeface="Times New Roman" pitchFamily="18" charset="0"/>
            </a:endParaRPr>
          </a:p>
          <a:p>
            <a:pPr lvl="2" algn="just"/>
            <a:endParaRPr lang="en-US" altLang="zh-TW" sz="1600" i="1" dirty="0" smtClean="0">
              <a:latin typeface="Times New Roman" pitchFamily="18" charset="0"/>
            </a:endParaRPr>
          </a:p>
          <a:p>
            <a:pPr lvl="2" algn="just"/>
            <a:r>
              <a:rPr lang="en-US" altLang="zh-TW" sz="1600" i="1" dirty="0" smtClean="0">
                <a:latin typeface="Times New Roman" pitchFamily="18" charset="0"/>
              </a:rPr>
              <a:t>d</a:t>
            </a:r>
            <a:r>
              <a:rPr lang="en-US" altLang="zh-TW" sz="1600" dirty="0" smtClean="0">
                <a:latin typeface="Times New Roman" pitchFamily="18" charset="0"/>
              </a:rPr>
              <a:t> </a:t>
            </a:r>
            <a:r>
              <a:rPr lang="en-US" altLang="zh-TW" sz="1600" dirty="0">
                <a:latin typeface="Times New Roman" pitchFamily="18" charset="0"/>
              </a:rPr>
              <a:t>= distance between antenna and horizon (km)</a:t>
            </a:r>
          </a:p>
          <a:p>
            <a:pPr lvl="2" algn="just"/>
            <a:r>
              <a:rPr lang="en-US" altLang="zh-TW" sz="1600" i="1" dirty="0">
                <a:latin typeface="Times New Roman" pitchFamily="18" charset="0"/>
              </a:rPr>
              <a:t>h</a:t>
            </a:r>
            <a:r>
              <a:rPr lang="en-US" altLang="zh-TW" sz="1600" dirty="0">
                <a:latin typeface="Times New Roman" pitchFamily="18" charset="0"/>
              </a:rPr>
              <a:t> = antenna height (m)</a:t>
            </a:r>
          </a:p>
          <a:p>
            <a:pPr lvl="2" algn="just"/>
            <a:r>
              <a:rPr lang="en-US" altLang="zh-TW" sz="1600" dirty="0">
                <a:latin typeface="Times New Roman" pitchFamily="18" charset="0"/>
              </a:rPr>
              <a:t>K = adjustment factor to account for refraction, rule of thumb K = 4/3</a:t>
            </a: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850606"/>
              </p:ext>
            </p:extLst>
          </p:nvPr>
        </p:nvGraphicFramePr>
        <p:xfrm>
          <a:off x="3886200" y="2590800"/>
          <a:ext cx="1600200" cy="48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749160" imgH="228600" progId="Equation.3">
                  <p:embed/>
                </p:oleObj>
              </mc:Choice>
              <mc:Fallback>
                <p:oleObj name="Equation" r:id="rId3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90800"/>
                        <a:ext cx="1600200" cy="48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94762"/>
              </p:ext>
            </p:extLst>
          </p:nvPr>
        </p:nvGraphicFramePr>
        <p:xfrm>
          <a:off x="3657600" y="4495800"/>
          <a:ext cx="1752600" cy="46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863280" imgH="228600" progId="Equation.3">
                  <p:embed/>
                </p:oleObj>
              </mc:Choice>
              <mc:Fallback>
                <p:oleObj name="Equation" r:id="rId5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95800"/>
                        <a:ext cx="1752600" cy="464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82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</a:rPr>
              <a:t>Line-of-Sight Equations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Times New Roman" pitchFamily="18" charset="0"/>
              </a:rPr>
              <a:t>Maximum distance between two antennas for LOS propagation:</a:t>
            </a:r>
          </a:p>
          <a:p>
            <a:pPr algn="just"/>
            <a:endParaRPr lang="en-US" altLang="zh-TW" sz="2400" dirty="0">
              <a:latin typeface="Times New Roman" pitchFamily="18" charset="0"/>
            </a:endParaRPr>
          </a:p>
          <a:p>
            <a:pPr algn="just"/>
            <a:endParaRPr lang="en-US" altLang="zh-TW" sz="2400" dirty="0">
              <a:latin typeface="Times New Roman" pitchFamily="18" charset="0"/>
            </a:endParaRPr>
          </a:p>
          <a:p>
            <a:pPr lvl="2" algn="just"/>
            <a:r>
              <a:rPr lang="en-US" altLang="zh-TW" sz="1800" i="1" dirty="0">
                <a:latin typeface="Times New Roman" pitchFamily="18" charset="0"/>
              </a:rPr>
              <a:t>h</a:t>
            </a:r>
            <a:r>
              <a:rPr lang="en-US" altLang="zh-TW" sz="1800" baseline="-25000" dirty="0">
                <a:latin typeface="Times New Roman" pitchFamily="18" charset="0"/>
              </a:rPr>
              <a:t>1</a:t>
            </a:r>
            <a:r>
              <a:rPr lang="en-US" altLang="zh-TW" sz="1800" dirty="0">
                <a:latin typeface="Times New Roman" pitchFamily="18" charset="0"/>
              </a:rPr>
              <a:t> = height of antenna one</a:t>
            </a:r>
          </a:p>
          <a:p>
            <a:pPr lvl="2" algn="just"/>
            <a:r>
              <a:rPr lang="en-US" altLang="zh-TW" sz="1800" i="1" dirty="0">
                <a:latin typeface="Times New Roman" pitchFamily="18" charset="0"/>
              </a:rPr>
              <a:t>h</a:t>
            </a:r>
            <a:r>
              <a:rPr lang="en-US" altLang="zh-TW" sz="1800" baseline="-25000" dirty="0">
                <a:latin typeface="Times New Roman" pitchFamily="18" charset="0"/>
              </a:rPr>
              <a:t>2</a:t>
            </a:r>
            <a:r>
              <a:rPr lang="en-US" altLang="zh-TW" sz="1800" dirty="0">
                <a:latin typeface="Times New Roman" pitchFamily="18" charset="0"/>
              </a:rPr>
              <a:t> = height of antenna two</a:t>
            </a:r>
            <a:endParaRPr lang="en-US" altLang="zh-TW" sz="1800" baseline="-25000" dirty="0">
              <a:latin typeface="Times New Roman" pitchFamily="18" charset="0"/>
            </a:endParaRP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42947"/>
              </p:ext>
            </p:extLst>
          </p:nvPr>
        </p:nvGraphicFramePr>
        <p:xfrm>
          <a:off x="2514600" y="2514600"/>
          <a:ext cx="2438399" cy="50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218960" imgH="253800" progId="Equation.3">
                  <p:embed/>
                </p:oleObj>
              </mc:Choice>
              <mc:Fallback>
                <p:oleObj name="Equation" r:id="rId5" imgW="1218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2438399" cy="508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15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latin typeface="Times New Roman" pitchFamily="18" charset="0"/>
              </a:rPr>
              <a:t>LOS Wireless Transmission Impairments</a:t>
            </a:r>
          </a:p>
        </p:txBody>
      </p:sp>
      <p:sp>
        <p:nvSpPr>
          <p:cNvPr id="163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</a:rPr>
              <a:t>Attenuation and attenuation distortion</a:t>
            </a:r>
          </a:p>
          <a:p>
            <a:r>
              <a:rPr lang="en-US" altLang="zh-TW">
                <a:latin typeface="Times New Roman" pitchFamily="18" charset="0"/>
              </a:rPr>
              <a:t>Free space loss</a:t>
            </a:r>
          </a:p>
          <a:p>
            <a:r>
              <a:rPr lang="en-US" altLang="zh-TW">
                <a:latin typeface="Times New Roman" pitchFamily="18" charset="0"/>
              </a:rPr>
              <a:t>Noise</a:t>
            </a:r>
          </a:p>
          <a:p>
            <a:r>
              <a:rPr lang="en-US" altLang="zh-TW">
                <a:latin typeface="Times New Roman" pitchFamily="18" charset="0"/>
              </a:rPr>
              <a:t>Atmospheric absorption</a:t>
            </a:r>
          </a:p>
          <a:p>
            <a:r>
              <a:rPr lang="en-US" altLang="zh-TW">
                <a:latin typeface="Times New Roman" pitchFamily="18" charset="0"/>
              </a:rPr>
              <a:t>Multipath</a:t>
            </a:r>
          </a:p>
          <a:p>
            <a:r>
              <a:rPr lang="en-US" altLang="zh-TW">
                <a:latin typeface="Times New Roman" pitchFamily="18" charset="0"/>
              </a:rPr>
              <a:t>Refraction</a:t>
            </a:r>
          </a:p>
          <a:p>
            <a:r>
              <a:rPr lang="en-US" altLang="zh-TW">
                <a:latin typeface="Times New Roman" pitchFamily="18" charset="0"/>
              </a:rPr>
              <a:t>Thermal noise</a:t>
            </a:r>
          </a:p>
        </p:txBody>
      </p:sp>
    </p:spTree>
    <p:extLst>
      <p:ext uri="{BB962C8B-B14F-4D97-AF65-F5344CB8AC3E}">
        <p14:creationId xmlns:p14="http://schemas.microsoft.com/office/powerpoint/2010/main" val="695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When electrons move, they create electromagnetic waves that can propagate through the </a:t>
            </a:r>
            <a:r>
              <a:rPr lang="en-US" dirty="0" smtClean="0"/>
              <a:t>space.</a:t>
            </a:r>
            <a:endParaRPr lang="en-US" dirty="0"/>
          </a:p>
          <a:p>
            <a:pPr algn="just"/>
            <a:r>
              <a:rPr lang="en-US" dirty="0"/>
              <a:t>Number of oscillations per second of an electromagnetic wave is called its frequency, f, measured in Hertz. </a:t>
            </a:r>
          </a:p>
          <a:p>
            <a:pPr algn="just"/>
            <a:r>
              <a:rPr lang="en-US" dirty="0"/>
              <a:t>The distance between two consecutive maxima is called the wavelength, designated by </a:t>
            </a:r>
            <a:r>
              <a:rPr lang="en-US" dirty="0">
                <a:latin typeface="Symbol" pitchFamily="18" charset="2"/>
              </a:rPr>
              <a:t>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515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Ibrahim Korpeoglu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DEAE-1FF0-4218-97F8-F4FFC9AFB65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By attaching an antenna of the appropriate size to an electrical circuit, the electromagnetic waves can be broadcast efficiently  and received by a receiver some distance away. 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In vacuum, all electromagnetic waves travel at the </a:t>
            </a:r>
            <a:r>
              <a:rPr lang="en-US" u="sng" dirty="0"/>
              <a:t>speed of light</a:t>
            </a:r>
            <a:r>
              <a:rPr lang="en-US" dirty="0"/>
              <a:t>: c = 3x10</a:t>
            </a:r>
            <a:r>
              <a:rPr lang="en-US" baseline="30000" dirty="0"/>
              <a:t>8</a:t>
            </a:r>
            <a:r>
              <a:rPr lang="en-US" dirty="0"/>
              <a:t> m/sec.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In copper or fiber the speed slows down to about 2/3 of this value.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Relation between f,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 , c: 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f = c</a:t>
            </a:r>
          </a:p>
          <a:p>
            <a:pPr algn="just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515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Ibrahim Korpeoglu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62E4-AF44-4701-A009-90DAB32BE75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600" dirty="0"/>
              <a:t>We have seen wireless channel concept earlier: it is characterized by a frequency band (called its bandwidth)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The amount of information a wireless channel can carry is related to its bandwidth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Most wireless transmission use narrow frequency band (</a:t>
            </a:r>
            <a:r>
              <a:rPr lang="en-US" sz="2600" dirty="0" err="1">
                <a:latin typeface="Symbol" pitchFamily="18" charset="2"/>
              </a:rPr>
              <a:t>D</a:t>
            </a:r>
            <a:r>
              <a:rPr lang="en-US" sz="2600" dirty="0" err="1"/>
              <a:t>f</a:t>
            </a:r>
            <a:r>
              <a:rPr lang="en-US" sz="2600" dirty="0"/>
              <a:t> &lt;&lt; f)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 err="1">
                <a:latin typeface="Symbol" pitchFamily="18" charset="2"/>
              </a:rPr>
              <a:t>D</a:t>
            </a:r>
            <a:r>
              <a:rPr lang="en-US" sz="2000" dirty="0" err="1"/>
              <a:t>f</a:t>
            </a:r>
            <a:r>
              <a:rPr lang="en-US" sz="2000" dirty="0"/>
              <a:t>: frequency band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/>
              <a:t>f: middle frequency where transmission occurs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New technologies use spread spectrum techniques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/>
              <a:t>A wider frequency band is used for 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515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Ibrahim Korpeoglu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BEE6-B099-415A-B9C7-4CD6F6D04FB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- Propagation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Radio waves are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Easy to generate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 travel long distances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 penetrate buildings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They are both used for indoor and outdoor communication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They are </a:t>
            </a:r>
            <a:r>
              <a:rPr lang="en-US" sz="2000" dirty="0" err="1"/>
              <a:t>omni</a:t>
            </a:r>
            <a:r>
              <a:rPr lang="en-US" sz="2000" dirty="0"/>
              <a:t>-directional: can travel in all directions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Properties </a:t>
            </a:r>
            <a:r>
              <a:rPr lang="en-US" sz="2000" dirty="0"/>
              <a:t>of radio waves are frequency dependent</a:t>
            </a:r>
          </a:p>
          <a:p>
            <a:pPr lvl="4">
              <a:lnSpc>
                <a:spcPct val="90000"/>
              </a:lnSpc>
            </a:pPr>
            <a:r>
              <a:rPr lang="en-US" sz="1800" dirty="0"/>
              <a:t>At low frequencies, they pass through obstacles well, but the power falls off sharply with distance from source</a:t>
            </a:r>
          </a:p>
          <a:p>
            <a:pPr lvl="4">
              <a:lnSpc>
                <a:spcPct val="90000"/>
              </a:lnSpc>
            </a:pPr>
            <a:r>
              <a:rPr lang="en-US" sz="1800" dirty="0"/>
              <a:t>At high frequencies, they tend to travel in straight lines and bounce of obstacles (they can also be absorbed by rain)</a:t>
            </a:r>
          </a:p>
          <a:p>
            <a:pPr lvl="4">
              <a:lnSpc>
                <a:spcPct val="90000"/>
              </a:lnSpc>
            </a:pPr>
            <a:r>
              <a:rPr lang="en-US" sz="1800" dirty="0"/>
              <a:t>They are subject to interference from other radio wave sources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transmissions propagate in three modes: </a:t>
            </a:r>
            <a:endParaRPr lang="en-US" dirty="0" smtClean="0"/>
          </a:p>
          <a:p>
            <a:pPr lvl="1"/>
            <a:r>
              <a:rPr lang="en-US" dirty="0" smtClean="0"/>
              <a:t>Ground Wave</a:t>
            </a:r>
          </a:p>
          <a:p>
            <a:pPr lvl="1"/>
            <a:r>
              <a:rPr lang="en-US" dirty="0" smtClean="0"/>
              <a:t>Sky Wave</a:t>
            </a:r>
          </a:p>
          <a:p>
            <a:pPr lvl="1"/>
            <a:r>
              <a:rPr lang="en-US" dirty="0" smtClean="0"/>
              <a:t>Line-of-Sight (</a:t>
            </a:r>
            <a:r>
              <a:rPr lang="en-US" dirty="0" err="1" smtClean="0"/>
              <a:t>LoS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1800" b="1" u="sng" dirty="0"/>
              <a:t>Ground Wave</a:t>
            </a:r>
          </a:p>
          <a:p>
            <a:pPr lvl="1" algn="just"/>
            <a:r>
              <a:rPr lang="en-US" sz="1600" dirty="0"/>
              <a:t>Ground wave propagation follows the </a:t>
            </a:r>
            <a:r>
              <a:rPr lang="en-US" sz="1600" dirty="0" smtClean="0"/>
              <a:t>contour/curvature </a:t>
            </a:r>
            <a:r>
              <a:rPr lang="en-US" sz="1600" dirty="0"/>
              <a:t>of the </a:t>
            </a:r>
            <a:r>
              <a:rPr lang="en-US" sz="1600" dirty="0" smtClean="0"/>
              <a:t>earth, </a:t>
            </a:r>
            <a:r>
              <a:rPr lang="en-US" sz="1600" dirty="0"/>
              <a:t>this is due to EM waves induce current in the earth's surface. </a:t>
            </a:r>
            <a:endParaRPr lang="en-US" sz="1600" dirty="0" smtClean="0"/>
          </a:p>
          <a:p>
            <a:pPr lvl="1" algn="just"/>
            <a:r>
              <a:rPr lang="en-US" sz="1600" dirty="0"/>
              <a:t>This causes </a:t>
            </a:r>
            <a:r>
              <a:rPr lang="en-US" sz="1600" dirty="0" smtClean="0"/>
              <a:t>wave-front </a:t>
            </a:r>
            <a:r>
              <a:rPr lang="en-US" sz="1600" dirty="0"/>
              <a:t>to bend towards the earth and follow/propagate earth's surface</a:t>
            </a:r>
            <a:r>
              <a:rPr lang="en-US" sz="1600" dirty="0" smtClean="0"/>
              <a:t>.</a:t>
            </a:r>
          </a:p>
          <a:p>
            <a:pPr lvl="1" algn="just"/>
            <a:r>
              <a:rPr lang="en-US" sz="1600" dirty="0"/>
              <a:t>Frequencies up to about 2MHz fall in this category of propagation. </a:t>
            </a:r>
          </a:p>
          <a:p>
            <a:pPr lvl="1" algn="just"/>
            <a:r>
              <a:rPr lang="en-US" sz="1600" dirty="0" smtClean="0"/>
              <a:t>Typical </a:t>
            </a:r>
            <a:r>
              <a:rPr lang="en-US" sz="1600" dirty="0"/>
              <a:t>applications include AM radio </a:t>
            </a:r>
            <a:r>
              <a:rPr lang="en-US" sz="1600" dirty="0" smtClean="0"/>
              <a:t>broad-casting, direction </a:t>
            </a:r>
            <a:r>
              <a:rPr lang="en-US" sz="1600" dirty="0"/>
              <a:t>finding</a:t>
            </a:r>
            <a:r>
              <a:rPr lang="en-US" sz="1600" dirty="0" smtClean="0"/>
              <a:t>, submarine </a:t>
            </a:r>
            <a:r>
              <a:rPr lang="en-US" sz="1600" dirty="0"/>
              <a:t>communication</a:t>
            </a:r>
            <a:r>
              <a:rPr lang="en-US" sz="1600" dirty="0" smtClean="0"/>
              <a:t>, home </a:t>
            </a:r>
            <a:r>
              <a:rPr lang="en-US" sz="1600" dirty="0"/>
              <a:t>control systems</a:t>
            </a:r>
            <a:r>
              <a:rPr lang="en-US" sz="1600" dirty="0" smtClean="0"/>
              <a:t>, analog </a:t>
            </a:r>
            <a:r>
              <a:rPr lang="en-US" sz="1600" dirty="0"/>
              <a:t>telephone lines</a:t>
            </a:r>
            <a:r>
              <a:rPr lang="en-US" sz="1600" dirty="0" smtClean="0"/>
              <a:t>, long </a:t>
            </a:r>
            <a:r>
              <a:rPr lang="en-US" sz="1600" dirty="0"/>
              <a:t>range navigation and more</a:t>
            </a:r>
            <a:r>
              <a:rPr lang="en-US" sz="1600" dirty="0" smtClean="0"/>
              <a:t>.</a:t>
            </a:r>
          </a:p>
        </p:txBody>
      </p:sp>
      <p:pic>
        <p:nvPicPr>
          <p:cNvPr id="2050" name="Picture 2" descr="Ground Wave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71925"/>
            <a:ext cx="5348907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08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u="sng" dirty="0"/>
              <a:t>Sky Wave</a:t>
            </a:r>
          </a:p>
          <a:p>
            <a:pPr lvl="1" algn="just"/>
            <a:r>
              <a:rPr lang="en-US" sz="1800" dirty="0" smtClean="0"/>
              <a:t>Sky </a:t>
            </a:r>
            <a:r>
              <a:rPr lang="en-US" sz="1800" dirty="0"/>
              <a:t>wave propagation uses reflection by both earth and </a:t>
            </a:r>
            <a:r>
              <a:rPr lang="en-US" sz="1800" dirty="0" smtClean="0"/>
              <a:t>ionosphere.</a:t>
            </a:r>
          </a:p>
          <a:p>
            <a:pPr lvl="1" algn="just"/>
            <a:r>
              <a:rPr lang="en-US" sz="1800" dirty="0"/>
              <a:t>Here ionosphere above earth's surface reflect the transmitted wave and hence it gets propagated due to reflection.</a:t>
            </a:r>
            <a:endParaRPr lang="en-US" sz="1800" dirty="0" smtClean="0"/>
          </a:p>
          <a:p>
            <a:pPr lvl="1" algn="just"/>
            <a:r>
              <a:rPr lang="en-US" sz="1800" dirty="0"/>
              <a:t>Frequencies between 2 MHz and 30 MHz fall in this category of propagation. 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Typical </a:t>
            </a:r>
            <a:r>
              <a:rPr lang="en-US" sz="1800" dirty="0"/>
              <a:t>applications include amateur radio</a:t>
            </a:r>
            <a:r>
              <a:rPr lang="en-US" sz="1800" dirty="0" smtClean="0"/>
              <a:t>, CB </a:t>
            </a:r>
            <a:r>
              <a:rPr lang="en-US" sz="1800" dirty="0"/>
              <a:t>radio, international </a:t>
            </a:r>
            <a:r>
              <a:rPr lang="en-US" sz="1800" dirty="0" smtClean="0"/>
              <a:t>broad casting, military </a:t>
            </a:r>
            <a:r>
              <a:rPr lang="en-US" sz="1800" dirty="0"/>
              <a:t>communication and long range aircraft/ship communication.</a:t>
            </a:r>
          </a:p>
        </p:txBody>
      </p:sp>
      <p:pic>
        <p:nvPicPr>
          <p:cNvPr id="3074" name="Picture 2" descr="Sky wave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0"/>
            <a:ext cx="4648200" cy="273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2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b="1" u="sng" dirty="0"/>
              <a:t>Line-of-Sight (</a:t>
            </a:r>
            <a:r>
              <a:rPr lang="en-US" sz="2400" b="1" u="sng" dirty="0" err="1"/>
              <a:t>LoS</a:t>
            </a:r>
            <a:r>
              <a:rPr lang="en-US" sz="2400" b="1" u="sng" dirty="0"/>
              <a:t>)</a:t>
            </a:r>
          </a:p>
          <a:p>
            <a:pPr algn="just"/>
            <a:r>
              <a:rPr lang="en-US" sz="1400" dirty="0" smtClean="0"/>
              <a:t>The </a:t>
            </a:r>
            <a:r>
              <a:rPr lang="en-US" sz="1400" dirty="0"/>
              <a:t>line of sight propagation requires the transmitting and receiving antennas to be within line </a:t>
            </a:r>
            <a:r>
              <a:rPr lang="en-US" sz="1400" dirty="0" smtClean="0"/>
              <a:t>of </a:t>
            </a:r>
            <a:r>
              <a:rPr lang="en-US" sz="1400" dirty="0"/>
              <a:t>sight of each </a:t>
            </a:r>
            <a:r>
              <a:rPr lang="en-US" sz="1400" dirty="0" smtClean="0"/>
              <a:t>other.</a:t>
            </a:r>
          </a:p>
          <a:p>
            <a:pPr algn="just" fontAlgn="base"/>
            <a:r>
              <a:rPr lang="en-US" sz="1400" dirty="0" smtClean="0"/>
              <a:t>Here </a:t>
            </a:r>
            <a:r>
              <a:rPr lang="en-US" sz="1400" dirty="0"/>
              <a:t>signal above 30MHz are not reflected by ionosphere and here it is transmitted based on line-of-sight concept. </a:t>
            </a:r>
            <a:endParaRPr lang="en-US" sz="1400" dirty="0" smtClean="0"/>
          </a:p>
          <a:p>
            <a:pPr algn="just" fontAlgn="base"/>
            <a:r>
              <a:rPr lang="en-US" sz="1400" dirty="0" smtClean="0"/>
              <a:t>For </a:t>
            </a:r>
            <a:r>
              <a:rPr lang="en-US" sz="1400" dirty="0"/>
              <a:t>satellite application</a:t>
            </a:r>
            <a:r>
              <a:rPr lang="en-US" sz="1400" dirty="0" smtClean="0"/>
              <a:t>, it </a:t>
            </a:r>
            <a:r>
              <a:rPr lang="en-US" sz="1400" dirty="0"/>
              <a:t>is transmitted from earth station antenna to the satellite antenna. </a:t>
            </a:r>
            <a:endParaRPr lang="en-US" sz="1400" dirty="0" smtClean="0"/>
          </a:p>
          <a:p>
            <a:pPr algn="just" fontAlgn="base"/>
            <a:r>
              <a:rPr lang="en-US" sz="1400" dirty="0" smtClean="0"/>
              <a:t>For </a:t>
            </a:r>
            <a:r>
              <a:rPr lang="en-US" sz="1400" dirty="0"/>
              <a:t>ground based wireless link, communication happens when both the transmit(</a:t>
            </a:r>
            <a:r>
              <a:rPr lang="en-US" sz="1400" dirty="0" err="1"/>
              <a:t>Tx</a:t>
            </a:r>
            <a:r>
              <a:rPr lang="en-US" sz="1400" dirty="0"/>
              <a:t>) and receive(Rx) antennas are in the line of sight of each other. </a:t>
            </a:r>
            <a:endParaRPr lang="en-US" sz="1400" dirty="0" smtClean="0"/>
          </a:p>
          <a:p>
            <a:pPr algn="just" fontAlgn="base"/>
            <a:r>
              <a:rPr lang="en-US" sz="1400" dirty="0"/>
              <a:t>Frequencies above 30 MHz fall in this category of propagation.</a:t>
            </a:r>
          </a:p>
          <a:p>
            <a:pPr algn="just" fontAlgn="base"/>
            <a:r>
              <a:rPr lang="en-US" sz="1400" dirty="0" smtClean="0"/>
              <a:t>Typical </a:t>
            </a:r>
            <a:r>
              <a:rPr lang="en-US" sz="1400" dirty="0"/>
              <a:t>applications include VHF/UHF television</a:t>
            </a:r>
            <a:r>
              <a:rPr lang="en-US" sz="1400" dirty="0" smtClean="0"/>
              <a:t>, FM broad cast, optical </a:t>
            </a:r>
            <a:r>
              <a:rPr lang="en-US" sz="1400" dirty="0"/>
              <a:t>communication</a:t>
            </a:r>
            <a:r>
              <a:rPr lang="en-US" sz="1400" dirty="0" smtClean="0"/>
              <a:t>, Infrared </a:t>
            </a:r>
            <a:r>
              <a:rPr lang="en-US" sz="1400" dirty="0"/>
              <a:t>LANs</a:t>
            </a:r>
            <a:r>
              <a:rPr lang="en-US" sz="1400" dirty="0" smtClean="0"/>
              <a:t>, terrestrial </a:t>
            </a:r>
            <a:r>
              <a:rPr lang="en-US" sz="1400" dirty="0"/>
              <a:t>wireless link, radar</a:t>
            </a:r>
            <a:r>
              <a:rPr lang="en-US" sz="1400" dirty="0" smtClean="0"/>
              <a:t>, cellular </a:t>
            </a:r>
            <a:r>
              <a:rPr lang="en-US" sz="1400" dirty="0"/>
              <a:t>telecom</a:t>
            </a:r>
            <a:r>
              <a:rPr lang="en-US" sz="1400" dirty="0" smtClean="0"/>
              <a:t>, PCS, WLL </a:t>
            </a:r>
            <a:r>
              <a:rPr lang="en-US" sz="1400" dirty="0"/>
              <a:t>and more</a:t>
            </a:r>
            <a:r>
              <a:rPr lang="en-US" sz="1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098" name="Picture 2" descr="Line of Sight Wave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33899"/>
            <a:ext cx="48291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8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786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 3.0</vt:lpstr>
      <vt:lpstr>Propagation Modes</vt:lpstr>
      <vt:lpstr>Basics</vt:lpstr>
      <vt:lpstr>Basics</vt:lpstr>
      <vt:lpstr>Basics</vt:lpstr>
      <vt:lpstr>Basics - Propagation</vt:lpstr>
      <vt:lpstr>Propagation Modes</vt:lpstr>
      <vt:lpstr>Contd.</vt:lpstr>
      <vt:lpstr>Contd.</vt:lpstr>
      <vt:lpstr>Contd.</vt:lpstr>
      <vt:lpstr>Line-of-Sight Propagation</vt:lpstr>
      <vt:lpstr>Line-of-Sight Propagation</vt:lpstr>
      <vt:lpstr>Line-of-Sight Equations</vt:lpstr>
      <vt:lpstr>Line-of-Sight Equations</vt:lpstr>
      <vt:lpstr>LOS Wireless Transmission Impairments</vt:lpstr>
      <vt:lpstr>THE END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IBM</cp:lastModifiedBy>
  <cp:revision>49</cp:revision>
  <dcterms:created xsi:type="dcterms:W3CDTF">2018-01-03T03:41:09Z</dcterms:created>
  <dcterms:modified xsi:type="dcterms:W3CDTF">2021-09-21T08:36:42Z</dcterms:modified>
</cp:coreProperties>
</file>