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56" r:id="rId2"/>
    <p:sldId id="261" r:id="rId3"/>
    <p:sldId id="271" r:id="rId4"/>
    <p:sldId id="262" r:id="rId5"/>
    <p:sldId id="274" r:id="rId6"/>
    <p:sldId id="263" r:id="rId7"/>
    <p:sldId id="264" r:id="rId8"/>
    <p:sldId id="266" r:id="rId9"/>
    <p:sldId id="267" r:id="rId10"/>
    <p:sldId id="268" r:id="rId11"/>
    <p:sldId id="270" r:id="rId12"/>
    <p:sldId id="288" r:id="rId13"/>
    <p:sldId id="289" r:id="rId14"/>
    <p:sldId id="290" r:id="rId15"/>
    <p:sldId id="291" r:id="rId16"/>
    <p:sldId id="292" r:id="rId17"/>
    <p:sldId id="293" r:id="rId18"/>
    <p:sldId id="294" r:id="rId19"/>
    <p:sldId id="295" r:id="rId20"/>
    <p:sldId id="296" r:id="rId21"/>
    <p:sldId id="297" r:id="rId22"/>
    <p:sldId id="298" r:id="rId23"/>
    <p:sldId id="299" r:id="rId24"/>
    <p:sldId id="300" r:id="rId25"/>
    <p:sldId id="272" r:id="rId26"/>
    <p:sldId id="273" r:id="rId27"/>
    <p:sldId id="287"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94624" autoAdjust="0"/>
  </p:normalViewPr>
  <p:slideViewPr>
    <p:cSldViewPr>
      <p:cViewPr varScale="1">
        <p:scale>
          <a:sx n="74" d="100"/>
          <a:sy n="74" d="100"/>
        </p:scale>
        <p:origin x="-1044"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A591E78-56C5-4CE4-B00C-533AB278B395}" type="datetimeFigureOut">
              <a:rPr lang="en-US" smtClean="0"/>
              <a:t>9/27/2021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18EAD8A-6D2D-4D5B-82FA-C74BD5829F9C}" type="slidenum">
              <a:rPr lang="en-US" smtClean="0"/>
              <a:t>‹#›</a:t>
            </a:fld>
            <a:endParaRPr lang="en-US"/>
          </a:p>
        </p:txBody>
      </p:sp>
    </p:spTree>
    <p:extLst>
      <p:ext uri="{BB962C8B-B14F-4D97-AF65-F5344CB8AC3E}">
        <p14:creationId xmlns:p14="http://schemas.microsoft.com/office/powerpoint/2010/main" val="16749621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CBB467D-E889-4D9C-AC38-00E1D7B3DA4E}" type="datetimeFigureOut">
              <a:rPr lang="en-US" smtClean="0"/>
              <a:pPr/>
              <a:t>9/27/2021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31150C-114C-4389-9533-18DC09391E92}"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CBB467D-E889-4D9C-AC38-00E1D7B3DA4E}" type="datetimeFigureOut">
              <a:rPr lang="en-US" smtClean="0"/>
              <a:pPr/>
              <a:t>9/27/2021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31150C-114C-4389-9533-18DC09391E9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CBB467D-E889-4D9C-AC38-00E1D7B3DA4E}" type="datetimeFigureOut">
              <a:rPr lang="en-US" smtClean="0"/>
              <a:pPr/>
              <a:t>9/27/2021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31150C-114C-4389-9533-18DC09391E92}"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CBB467D-E889-4D9C-AC38-00E1D7B3DA4E}" type="datetimeFigureOut">
              <a:rPr lang="en-US" smtClean="0"/>
              <a:pPr/>
              <a:t>9/27/2021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31150C-114C-4389-9533-18DC09391E92}"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CBB467D-E889-4D9C-AC38-00E1D7B3DA4E}" type="datetimeFigureOut">
              <a:rPr lang="en-US" smtClean="0"/>
              <a:pPr/>
              <a:t>9/27/2021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31150C-114C-4389-9533-18DC09391E92}"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CBB467D-E889-4D9C-AC38-00E1D7B3DA4E}" type="datetimeFigureOut">
              <a:rPr lang="en-US" smtClean="0"/>
              <a:pPr/>
              <a:t>9/27/2021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31150C-114C-4389-9533-18DC09391E92}"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CBB467D-E889-4D9C-AC38-00E1D7B3DA4E}" type="datetimeFigureOut">
              <a:rPr lang="en-US" smtClean="0"/>
              <a:pPr/>
              <a:t>9/27/2021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A31150C-114C-4389-9533-18DC09391E92}"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CBB467D-E889-4D9C-AC38-00E1D7B3DA4E}" type="datetimeFigureOut">
              <a:rPr lang="en-US" smtClean="0"/>
              <a:pPr/>
              <a:t>9/27/2021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A31150C-114C-4389-9533-18DC09391E92}"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CBB467D-E889-4D9C-AC38-00E1D7B3DA4E}" type="datetimeFigureOut">
              <a:rPr lang="en-US" smtClean="0"/>
              <a:pPr/>
              <a:t>9/27/2021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A31150C-114C-4389-9533-18DC09391E9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CBB467D-E889-4D9C-AC38-00E1D7B3DA4E}" type="datetimeFigureOut">
              <a:rPr lang="en-US" smtClean="0"/>
              <a:pPr/>
              <a:t>9/27/2021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31150C-114C-4389-9533-18DC09391E92}"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CBB467D-E889-4D9C-AC38-00E1D7B3DA4E}" type="datetimeFigureOut">
              <a:rPr lang="en-US" smtClean="0"/>
              <a:pPr/>
              <a:t>9/27/2021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31150C-114C-4389-9533-18DC09391E92}"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CBB467D-E889-4D9C-AC38-00E1D7B3DA4E}" type="datetimeFigureOut">
              <a:rPr lang="en-US" smtClean="0"/>
              <a:pPr/>
              <a:t>9/27/2021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A31150C-114C-4389-9533-18DC09391E92}"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hyperlink" Target="http://www.wirelesscommunication.nl/reference/chaptr03/shadow/shadow.htm" TargetMode="External"/><Relationship Id="rId2" Type="http://schemas.openxmlformats.org/officeDocument/2006/relationships/hyperlink" Target="http://www.wirelesscommunication.nl/reference/chaptr03/fading/fading.htm" TargetMode="External"/><Relationship Id="rId1" Type="http://schemas.openxmlformats.org/officeDocument/2006/relationships/slideLayout" Target="../slideLayouts/slideLayout2.xml"/><Relationship Id="rId4" Type="http://schemas.openxmlformats.org/officeDocument/2006/relationships/hyperlink" Target="http://www.wirelesscommunication.nl/reference/chaptr03/pathloss.htm" TargetMode="External"/></Relationships>
</file>

<file path=ppt/slides/_rels/slide9.xml.rels><?xml version="1.0" encoding="UTF-8" standalone="yes"?>
<Relationships xmlns="http://schemas.openxmlformats.org/package/2006/relationships"><Relationship Id="rId2" Type="http://schemas.openxmlformats.org/officeDocument/2006/relationships/hyperlink" Target="http://www.wirelesscommunication.nl/reference/chaptr03/fsl.htm"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Radio </a:t>
            </a:r>
            <a:r>
              <a:rPr lang="en-US" dirty="0" smtClean="0"/>
              <a:t>Wave Propagation </a:t>
            </a:r>
            <a:r>
              <a:rPr lang="en-US" dirty="0" smtClean="0"/>
              <a:t>&amp; Propagation Path-loss Models</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rmAutofit/>
          </a:bodyPr>
          <a:lstStyle/>
          <a:p>
            <a:r>
              <a:rPr lang="en-US" dirty="0"/>
              <a:t>Models for multipath </a:t>
            </a:r>
            <a:r>
              <a:rPr lang="en-US" dirty="0" smtClean="0"/>
              <a:t>reception</a:t>
            </a:r>
            <a:endParaRPr lang="en-US" dirty="0"/>
          </a:p>
        </p:txBody>
      </p:sp>
      <p:sp>
        <p:nvSpPr>
          <p:cNvPr id="3" name="Content Placeholder 2"/>
          <p:cNvSpPr>
            <a:spLocks noGrp="1"/>
          </p:cNvSpPr>
          <p:nvPr>
            <p:ph idx="1"/>
          </p:nvPr>
        </p:nvSpPr>
        <p:spPr/>
        <p:txBody>
          <a:bodyPr>
            <a:normAutofit/>
          </a:bodyPr>
          <a:lstStyle/>
          <a:p>
            <a:pPr algn="just"/>
            <a:r>
              <a:rPr lang="en-US" dirty="0" smtClean="0"/>
              <a:t>The following models mostly address the channel behavior at one frequency only.</a:t>
            </a:r>
          </a:p>
          <a:p>
            <a:pPr lvl="1" algn="just"/>
            <a:r>
              <a:rPr lang="en-US" dirty="0" smtClean="0"/>
              <a:t>Rayleigh models</a:t>
            </a:r>
          </a:p>
          <a:p>
            <a:pPr lvl="1" algn="just"/>
            <a:r>
              <a:rPr lang="en-US" dirty="0" smtClean="0"/>
              <a:t>Rician</a:t>
            </a:r>
            <a:r>
              <a:rPr lang="en-US" dirty="0"/>
              <a:t> models </a:t>
            </a:r>
            <a:endParaRPr lang="en-US" dirty="0"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rmAutofit/>
          </a:bodyPr>
          <a:lstStyle/>
          <a:p>
            <a:r>
              <a:rPr lang="en-US" dirty="0"/>
              <a:t>Path </a:t>
            </a:r>
            <a:r>
              <a:rPr lang="en-US" dirty="0" smtClean="0"/>
              <a:t>Loss</a:t>
            </a:r>
            <a:endParaRPr lang="en-US" dirty="0"/>
          </a:p>
        </p:txBody>
      </p:sp>
      <p:sp>
        <p:nvSpPr>
          <p:cNvPr id="3" name="Content Placeholder 2"/>
          <p:cNvSpPr>
            <a:spLocks noGrp="1"/>
          </p:cNvSpPr>
          <p:nvPr>
            <p:ph idx="1"/>
          </p:nvPr>
        </p:nvSpPr>
        <p:spPr/>
        <p:txBody>
          <a:bodyPr>
            <a:normAutofit fontScale="85000" lnSpcReduction="10000"/>
          </a:bodyPr>
          <a:lstStyle/>
          <a:p>
            <a:pPr algn="just"/>
            <a:r>
              <a:rPr lang="en-US" dirty="0"/>
              <a:t>Path loss models describe the signal attenuation between a transmit and a receive antenna as a function of the propagation distance and other parameters</a:t>
            </a:r>
            <a:r>
              <a:rPr lang="en-US" dirty="0" smtClean="0"/>
              <a:t>.</a:t>
            </a:r>
          </a:p>
          <a:p>
            <a:pPr algn="just"/>
            <a:r>
              <a:rPr lang="en-US" dirty="0" smtClean="0"/>
              <a:t>Path </a:t>
            </a:r>
            <a:r>
              <a:rPr lang="en-US" dirty="0"/>
              <a:t>loss (or path attenuation) is the reduction </a:t>
            </a:r>
            <a:r>
              <a:rPr lang="en-US" dirty="0" smtClean="0"/>
              <a:t>in power </a:t>
            </a:r>
            <a:r>
              <a:rPr lang="en-US" dirty="0"/>
              <a:t>density (attenuation) of </a:t>
            </a:r>
            <a:r>
              <a:rPr lang="en-US" dirty="0" smtClean="0"/>
              <a:t>an electromagnetic </a:t>
            </a:r>
            <a:r>
              <a:rPr lang="en-US" dirty="0"/>
              <a:t>wave as it propagates </a:t>
            </a:r>
            <a:r>
              <a:rPr lang="en-US" dirty="0" smtClean="0"/>
              <a:t>through space</a:t>
            </a:r>
            <a:r>
              <a:rPr lang="en-US" dirty="0"/>
              <a:t>.</a:t>
            </a:r>
          </a:p>
          <a:p>
            <a:pPr algn="just"/>
            <a:r>
              <a:rPr lang="en-US" dirty="0" smtClean="0"/>
              <a:t>Path </a:t>
            </a:r>
            <a:r>
              <a:rPr lang="en-US" dirty="0"/>
              <a:t>loss models are used to estimate the </a:t>
            </a:r>
            <a:r>
              <a:rPr lang="en-US" dirty="0" smtClean="0"/>
              <a:t>received signal </a:t>
            </a:r>
            <a:r>
              <a:rPr lang="en-US" dirty="0"/>
              <a:t>level as a function of distance.</a:t>
            </a:r>
          </a:p>
          <a:p>
            <a:pPr algn="just"/>
            <a:r>
              <a:rPr lang="en-US" dirty="0" smtClean="0"/>
              <a:t>With </a:t>
            </a:r>
            <a:r>
              <a:rPr lang="en-US" dirty="0"/>
              <a:t>the help of this model we can predict </a:t>
            </a:r>
            <a:r>
              <a:rPr lang="en-US" dirty="0" smtClean="0"/>
              <a:t>SNR for </a:t>
            </a:r>
            <a:r>
              <a:rPr lang="en-US" dirty="0"/>
              <a:t>a mobile communication system.</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sp>
        <p:nvSpPr>
          <p:cNvPr id="3" name="Content Placeholder 2"/>
          <p:cNvSpPr>
            <a:spLocks noGrp="1"/>
          </p:cNvSpPr>
          <p:nvPr>
            <p:ph idx="1"/>
          </p:nvPr>
        </p:nvSpPr>
        <p:spPr/>
        <p:txBody>
          <a:bodyPr>
            <a:normAutofit fontScale="77500" lnSpcReduction="20000"/>
          </a:bodyPr>
          <a:lstStyle/>
          <a:p>
            <a:pPr algn="just"/>
            <a:r>
              <a:rPr lang="en-US" dirty="0"/>
              <a:t>Propagation models are used to determine the number of cell sites </a:t>
            </a:r>
            <a:r>
              <a:rPr lang="en-US" dirty="0" smtClean="0"/>
              <a:t>required to </a:t>
            </a:r>
            <a:r>
              <a:rPr lang="en-US" dirty="0"/>
              <a:t>provide coverage for the network. </a:t>
            </a:r>
            <a:endParaRPr lang="en-US" dirty="0" smtClean="0"/>
          </a:p>
          <a:p>
            <a:pPr algn="just"/>
            <a:r>
              <a:rPr lang="en-US" dirty="0" smtClean="0"/>
              <a:t>Initial </a:t>
            </a:r>
            <a:r>
              <a:rPr lang="en-US" dirty="0"/>
              <a:t>network design typically is based </a:t>
            </a:r>
            <a:r>
              <a:rPr lang="en-US" dirty="0" smtClean="0"/>
              <a:t>on coverage</a:t>
            </a:r>
            <a:r>
              <a:rPr lang="en-US" dirty="0"/>
              <a:t>. </a:t>
            </a:r>
            <a:endParaRPr lang="en-US" dirty="0" smtClean="0"/>
          </a:p>
          <a:p>
            <a:pPr algn="just"/>
            <a:r>
              <a:rPr lang="en-US" dirty="0" smtClean="0"/>
              <a:t>Later </a:t>
            </a:r>
            <a:r>
              <a:rPr lang="en-US" dirty="0"/>
              <a:t>growth is engineered for capacity. </a:t>
            </a:r>
            <a:endParaRPr lang="en-US" dirty="0" smtClean="0"/>
          </a:p>
          <a:p>
            <a:pPr algn="just"/>
            <a:r>
              <a:rPr lang="en-US" dirty="0" smtClean="0"/>
              <a:t>Some </a:t>
            </a:r>
            <a:r>
              <a:rPr lang="en-US" dirty="0"/>
              <a:t>systems may need to </a:t>
            </a:r>
            <a:r>
              <a:rPr lang="en-US" dirty="0" smtClean="0"/>
              <a:t>start with </a:t>
            </a:r>
            <a:r>
              <a:rPr lang="en-US" dirty="0"/>
              <a:t>wide area coverage and high capacity and therefore may start at a later </a:t>
            </a:r>
            <a:r>
              <a:rPr lang="en-US" dirty="0" smtClean="0"/>
              <a:t>stage of </a:t>
            </a:r>
            <a:r>
              <a:rPr lang="en-US" dirty="0"/>
              <a:t>growth</a:t>
            </a:r>
            <a:r>
              <a:rPr lang="en-US" dirty="0" smtClean="0"/>
              <a:t>.</a:t>
            </a:r>
          </a:p>
          <a:p>
            <a:pPr algn="just"/>
            <a:r>
              <a:rPr lang="en-US" dirty="0"/>
              <a:t>The coverage requirement along with the traffic requirement relies on the propagation model to determine the traffic distribution, and will offload from an existing cell site to new cell sites as part of a capacity relief program. </a:t>
            </a:r>
          </a:p>
        </p:txBody>
      </p:sp>
    </p:spTree>
    <p:extLst>
      <p:ext uri="{BB962C8B-B14F-4D97-AF65-F5344CB8AC3E}">
        <p14:creationId xmlns:p14="http://schemas.microsoft.com/office/powerpoint/2010/main" val="65112812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sp>
        <p:nvSpPr>
          <p:cNvPr id="3" name="Content Placeholder 2"/>
          <p:cNvSpPr>
            <a:spLocks noGrp="1"/>
          </p:cNvSpPr>
          <p:nvPr>
            <p:ph idx="1"/>
          </p:nvPr>
        </p:nvSpPr>
        <p:spPr/>
        <p:txBody>
          <a:bodyPr>
            <a:normAutofit fontScale="85000" lnSpcReduction="20000"/>
          </a:bodyPr>
          <a:lstStyle/>
          <a:p>
            <a:pPr algn="just"/>
            <a:r>
              <a:rPr lang="en-US" dirty="0" smtClean="0"/>
              <a:t>The propagation </a:t>
            </a:r>
            <a:r>
              <a:rPr lang="en-US" dirty="0"/>
              <a:t>model helps to determine where the cell sites should be placed </a:t>
            </a:r>
            <a:r>
              <a:rPr lang="en-US" dirty="0" smtClean="0"/>
              <a:t>to achieve </a:t>
            </a:r>
            <a:r>
              <a:rPr lang="en-US" dirty="0"/>
              <a:t>an optimal location in the network. </a:t>
            </a:r>
            <a:endParaRPr lang="en-US" dirty="0" smtClean="0"/>
          </a:p>
          <a:p>
            <a:pPr algn="just"/>
            <a:r>
              <a:rPr lang="en-US" dirty="0" smtClean="0"/>
              <a:t>If </a:t>
            </a:r>
            <a:r>
              <a:rPr lang="en-US" dirty="0"/>
              <a:t>the propagation model used is </a:t>
            </a:r>
            <a:r>
              <a:rPr lang="en-US" dirty="0" smtClean="0"/>
              <a:t>not effective </a:t>
            </a:r>
            <a:r>
              <a:rPr lang="en-US" dirty="0"/>
              <a:t>in placing cell sites correctly, the probability of incorrectly deploying </a:t>
            </a:r>
            <a:r>
              <a:rPr lang="en-US" dirty="0" smtClean="0"/>
              <a:t>a cell </a:t>
            </a:r>
            <a:r>
              <a:rPr lang="en-US" dirty="0"/>
              <a:t>site in the network is high</a:t>
            </a:r>
            <a:r>
              <a:rPr lang="en-US" dirty="0" smtClean="0"/>
              <a:t>.</a:t>
            </a:r>
          </a:p>
          <a:p>
            <a:pPr algn="just"/>
            <a:r>
              <a:rPr lang="en-US" dirty="0"/>
              <a:t>The performance of the network is affected by the </a:t>
            </a:r>
            <a:r>
              <a:rPr lang="en-US" dirty="0" smtClean="0"/>
              <a:t>propagation </a:t>
            </a:r>
            <a:r>
              <a:rPr lang="en-US" dirty="0"/>
              <a:t>model </a:t>
            </a:r>
            <a:r>
              <a:rPr lang="en-US" dirty="0" smtClean="0"/>
              <a:t>chosen because </a:t>
            </a:r>
            <a:r>
              <a:rPr lang="en-US" dirty="0"/>
              <a:t>it is used for interference predictions</a:t>
            </a:r>
            <a:r>
              <a:rPr lang="en-US" dirty="0" smtClean="0"/>
              <a:t>.</a:t>
            </a:r>
          </a:p>
          <a:p>
            <a:pPr algn="just"/>
            <a:r>
              <a:rPr lang="en-US" dirty="0"/>
              <a:t>The propagation model is also used in other system performance </a:t>
            </a:r>
            <a:r>
              <a:rPr lang="en-US" dirty="0" smtClean="0"/>
              <a:t>aspects including </a:t>
            </a:r>
            <a:r>
              <a:rPr lang="en-US" dirty="0"/>
              <a:t>handoff optimization, power level adjustments, and antenna placements.</a:t>
            </a:r>
          </a:p>
        </p:txBody>
      </p:sp>
    </p:spTree>
    <p:extLst>
      <p:ext uri="{BB962C8B-B14F-4D97-AF65-F5344CB8AC3E}">
        <p14:creationId xmlns:p14="http://schemas.microsoft.com/office/powerpoint/2010/main" val="37871531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l="14056" t="18750" r="14495" b="9375"/>
          <a:stretch>
            <a:fillRect/>
          </a:stretch>
        </p:blipFill>
        <p:spPr bwMode="auto">
          <a:xfrm>
            <a:off x="304800" y="888166"/>
            <a:ext cx="8534400" cy="4826833"/>
          </a:xfrm>
          <a:prstGeom prst="rect">
            <a:avLst/>
          </a:prstGeom>
          <a:noFill/>
          <a:ln w="9525">
            <a:noFill/>
            <a:miter lim="800000"/>
            <a:headEnd/>
            <a:tailEnd/>
          </a:ln>
          <a:effectLst/>
        </p:spPr>
      </p:pic>
    </p:spTree>
    <p:extLst>
      <p:ext uri="{BB962C8B-B14F-4D97-AF65-F5344CB8AC3E}">
        <p14:creationId xmlns:p14="http://schemas.microsoft.com/office/powerpoint/2010/main" val="41606819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l="13470" t="17708" r="20351" b="14583"/>
          <a:stretch>
            <a:fillRect/>
          </a:stretch>
        </p:blipFill>
        <p:spPr bwMode="auto">
          <a:xfrm>
            <a:off x="76200" y="815273"/>
            <a:ext cx="8915400" cy="5128327"/>
          </a:xfrm>
          <a:prstGeom prst="rect">
            <a:avLst/>
          </a:prstGeom>
          <a:noFill/>
          <a:ln w="9525">
            <a:noFill/>
            <a:miter lim="800000"/>
            <a:headEnd/>
            <a:tailEnd/>
          </a:ln>
          <a:effectLst/>
        </p:spPr>
      </p:pic>
    </p:spTree>
    <p:extLst>
      <p:ext uri="{BB962C8B-B14F-4D97-AF65-F5344CB8AC3E}">
        <p14:creationId xmlns:p14="http://schemas.microsoft.com/office/powerpoint/2010/main" val="13092231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Okumura Model</a:t>
            </a:r>
          </a:p>
        </p:txBody>
      </p:sp>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9154" t="28940" r="14081" b="14942"/>
          <a:stretch/>
        </p:blipFill>
        <p:spPr bwMode="auto">
          <a:xfrm>
            <a:off x="152398" y="1752600"/>
            <a:ext cx="8839202" cy="403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827138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1266824"/>
            <a:ext cx="7010400" cy="53581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277969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1435100"/>
            <a:ext cx="6629400" cy="5194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295807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Okumura-</a:t>
            </a:r>
            <a:r>
              <a:rPr lang="en-US" dirty="0" err="1"/>
              <a:t>Hata</a:t>
            </a:r>
            <a:r>
              <a:rPr lang="en-US" dirty="0"/>
              <a:t> Model (Pros and Cons)</a:t>
            </a:r>
          </a:p>
        </p:txBody>
      </p:sp>
      <p:pic>
        <p:nvPicPr>
          <p:cNvPr id="4098"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9816" t="29824" r="12206" b="21823"/>
          <a:stretch/>
        </p:blipFill>
        <p:spPr bwMode="auto">
          <a:xfrm>
            <a:off x="76200" y="1802609"/>
            <a:ext cx="8915400" cy="34551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529016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endParaRPr lang="en-US" altLang="en-US"/>
          </a:p>
          <a:p>
            <a:r>
              <a:rPr lang="en-US" altLang="en-US"/>
              <a:t>CS 515</a:t>
            </a:r>
          </a:p>
        </p:txBody>
      </p:sp>
      <p:sp>
        <p:nvSpPr>
          <p:cNvPr id="5" name="Footer Placeholder 4"/>
          <p:cNvSpPr>
            <a:spLocks noGrp="1"/>
          </p:cNvSpPr>
          <p:nvPr>
            <p:ph type="ftr" sz="quarter" idx="11"/>
          </p:nvPr>
        </p:nvSpPr>
        <p:spPr/>
        <p:txBody>
          <a:bodyPr/>
          <a:lstStyle/>
          <a:p>
            <a:r>
              <a:rPr lang="en-US" altLang="en-US"/>
              <a:t>Ibrahim Korpeoglu</a:t>
            </a:r>
          </a:p>
        </p:txBody>
      </p:sp>
      <p:sp>
        <p:nvSpPr>
          <p:cNvPr id="6" name="Slide Number Placeholder 5"/>
          <p:cNvSpPr>
            <a:spLocks noGrp="1"/>
          </p:cNvSpPr>
          <p:nvPr>
            <p:ph type="sldNum" sz="quarter" idx="12"/>
          </p:nvPr>
        </p:nvSpPr>
        <p:spPr/>
        <p:txBody>
          <a:bodyPr/>
          <a:lstStyle/>
          <a:p>
            <a:fld id="{31B8BEE6-B099-415A-B9C7-4CD6F6D04FB2}" type="slidenum">
              <a:rPr lang="en-US" altLang="en-US"/>
              <a:pPr/>
              <a:t>2</a:t>
            </a:fld>
            <a:endParaRPr lang="en-US" altLang="en-US"/>
          </a:p>
        </p:txBody>
      </p:sp>
      <p:sp>
        <p:nvSpPr>
          <p:cNvPr id="15362" name="Rectangle 2"/>
          <p:cNvSpPr>
            <a:spLocks noGrp="1" noChangeArrowheads="1"/>
          </p:cNvSpPr>
          <p:nvPr>
            <p:ph type="title"/>
          </p:nvPr>
        </p:nvSpPr>
        <p:spPr/>
        <p:txBody>
          <a:bodyPr/>
          <a:lstStyle/>
          <a:p>
            <a:r>
              <a:rPr lang="en-US"/>
              <a:t>Basics - Propagation</a:t>
            </a:r>
          </a:p>
        </p:txBody>
      </p:sp>
      <p:sp>
        <p:nvSpPr>
          <p:cNvPr id="15363" name="Rectangle 3"/>
          <p:cNvSpPr>
            <a:spLocks noGrp="1" noChangeArrowheads="1"/>
          </p:cNvSpPr>
          <p:nvPr>
            <p:ph type="body" idx="1"/>
          </p:nvPr>
        </p:nvSpPr>
        <p:spPr/>
        <p:txBody>
          <a:bodyPr/>
          <a:lstStyle/>
          <a:p>
            <a:pPr>
              <a:lnSpc>
                <a:spcPct val="90000"/>
              </a:lnSpc>
            </a:pPr>
            <a:r>
              <a:rPr lang="en-US" sz="2600" dirty="0"/>
              <a:t>Radio waves are </a:t>
            </a:r>
          </a:p>
          <a:p>
            <a:pPr lvl="2">
              <a:lnSpc>
                <a:spcPct val="90000"/>
              </a:lnSpc>
            </a:pPr>
            <a:r>
              <a:rPr lang="en-US" sz="2000" dirty="0"/>
              <a:t>Easy to generate</a:t>
            </a:r>
          </a:p>
          <a:p>
            <a:pPr lvl="2">
              <a:lnSpc>
                <a:spcPct val="90000"/>
              </a:lnSpc>
            </a:pPr>
            <a:r>
              <a:rPr lang="en-US" sz="2000" dirty="0"/>
              <a:t>Can travel long distances</a:t>
            </a:r>
          </a:p>
          <a:p>
            <a:pPr lvl="2">
              <a:lnSpc>
                <a:spcPct val="90000"/>
              </a:lnSpc>
            </a:pPr>
            <a:r>
              <a:rPr lang="en-US" sz="2000" dirty="0"/>
              <a:t>Can penetrate buildings </a:t>
            </a:r>
          </a:p>
          <a:p>
            <a:pPr lvl="2">
              <a:lnSpc>
                <a:spcPct val="90000"/>
              </a:lnSpc>
            </a:pPr>
            <a:r>
              <a:rPr lang="en-US" sz="2000" dirty="0"/>
              <a:t>They are both used for indoor and outdoor communication</a:t>
            </a:r>
          </a:p>
          <a:p>
            <a:pPr lvl="2">
              <a:lnSpc>
                <a:spcPct val="90000"/>
              </a:lnSpc>
            </a:pPr>
            <a:r>
              <a:rPr lang="en-US" sz="2000" dirty="0"/>
              <a:t>They are </a:t>
            </a:r>
            <a:r>
              <a:rPr lang="en-US" sz="2000" dirty="0" err="1"/>
              <a:t>omni</a:t>
            </a:r>
            <a:r>
              <a:rPr lang="en-US" sz="2000" dirty="0"/>
              <a:t>-directional: can travel in all directions</a:t>
            </a:r>
          </a:p>
          <a:p>
            <a:pPr lvl="2">
              <a:lnSpc>
                <a:spcPct val="90000"/>
              </a:lnSpc>
            </a:pPr>
            <a:r>
              <a:rPr lang="en-US" sz="2000" dirty="0" smtClean="0"/>
              <a:t>Properties </a:t>
            </a:r>
            <a:r>
              <a:rPr lang="en-US" sz="2000" dirty="0"/>
              <a:t>of radio waves are frequency dependent</a:t>
            </a:r>
          </a:p>
          <a:p>
            <a:pPr lvl="4">
              <a:lnSpc>
                <a:spcPct val="90000"/>
              </a:lnSpc>
            </a:pPr>
            <a:r>
              <a:rPr lang="en-US" sz="1800" dirty="0"/>
              <a:t>At low frequencies, they pass through obstacles well, but the power falls off sharply with distance from source</a:t>
            </a:r>
          </a:p>
          <a:p>
            <a:pPr lvl="4">
              <a:lnSpc>
                <a:spcPct val="90000"/>
              </a:lnSpc>
            </a:pPr>
            <a:r>
              <a:rPr lang="en-US" sz="1800" dirty="0"/>
              <a:t>At high frequencies, they tend to travel in straight lines and bounce of obstacles (they can also be absorbed by rain)</a:t>
            </a:r>
          </a:p>
          <a:p>
            <a:pPr lvl="4">
              <a:lnSpc>
                <a:spcPct val="90000"/>
              </a:lnSpc>
            </a:pPr>
            <a:r>
              <a:rPr lang="en-US" sz="1800" dirty="0"/>
              <a:t>They are subject to interference from other radio wave sources</a:t>
            </a:r>
          </a:p>
          <a:p>
            <a:pPr lvl="2">
              <a:lnSpc>
                <a:spcPct val="90000"/>
              </a:lnSpc>
            </a:pPr>
            <a:endParaRPr lang="en-US" sz="2000" dirty="0"/>
          </a:p>
          <a:p>
            <a:pPr lvl="2">
              <a:lnSpc>
                <a:spcPct val="90000"/>
              </a:lnSpc>
            </a:pPr>
            <a:endParaRPr lang="en-US" sz="20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rmAutofit/>
          </a:bodyPr>
          <a:lstStyle/>
          <a:p>
            <a:r>
              <a:rPr lang="en-US" dirty="0"/>
              <a:t>Cost 231 Model</a:t>
            </a:r>
          </a:p>
        </p:txBody>
      </p:sp>
      <p:sp>
        <p:nvSpPr>
          <p:cNvPr id="3" name="Content Placeholder 2"/>
          <p:cNvSpPr>
            <a:spLocks noGrp="1"/>
          </p:cNvSpPr>
          <p:nvPr>
            <p:ph idx="1"/>
          </p:nvPr>
        </p:nvSpPr>
        <p:spPr/>
        <p:txBody>
          <a:bodyPr/>
          <a:lstStyle/>
          <a:p>
            <a:pPr algn="just"/>
            <a:r>
              <a:rPr lang="en-US" dirty="0"/>
              <a:t>This model </a:t>
            </a:r>
            <a:r>
              <a:rPr lang="en-US" dirty="0" smtClean="0"/>
              <a:t>is </a:t>
            </a:r>
            <a:r>
              <a:rPr lang="en-US" dirty="0"/>
              <a:t>a combination of empirical and deterministic models </a:t>
            </a:r>
            <a:r>
              <a:rPr lang="en-US" dirty="0" smtClean="0"/>
              <a:t>for estimating </a:t>
            </a:r>
            <a:r>
              <a:rPr lang="en-US" dirty="0"/>
              <a:t>the path loss in an urban area over the frequency range of 800 MHz </a:t>
            </a:r>
            <a:r>
              <a:rPr lang="en-US" dirty="0" smtClean="0"/>
              <a:t>to 2000 </a:t>
            </a:r>
            <a:r>
              <a:rPr lang="en-US" dirty="0" err="1"/>
              <a:t>MHz.</a:t>
            </a:r>
            <a:r>
              <a:rPr lang="en-US" dirty="0"/>
              <a:t> </a:t>
            </a:r>
            <a:endParaRPr lang="en-US" dirty="0" smtClean="0"/>
          </a:p>
          <a:p>
            <a:pPr algn="just"/>
            <a:r>
              <a:rPr lang="en-US" dirty="0" smtClean="0"/>
              <a:t>The </a:t>
            </a:r>
            <a:r>
              <a:rPr lang="en-US" dirty="0"/>
              <a:t>model is used primarily in Europe for the GSM 1800 system.</a:t>
            </a:r>
          </a:p>
        </p:txBody>
      </p:sp>
    </p:spTree>
    <p:extLst>
      <p:ext uri="{BB962C8B-B14F-4D97-AF65-F5344CB8AC3E}">
        <p14:creationId xmlns:p14="http://schemas.microsoft.com/office/powerpoint/2010/main" val="29966104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1371600"/>
            <a:ext cx="77724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898962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pic>
        <p:nvPicPr>
          <p:cNvPr id="614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6581" t="11435" r="33382" b="23765"/>
          <a:stretch/>
        </p:blipFill>
        <p:spPr bwMode="auto">
          <a:xfrm>
            <a:off x="2057400" y="1463040"/>
            <a:ext cx="5105400" cy="51644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064979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pic>
        <p:nvPicPr>
          <p:cNvPr id="717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9228" t="53647" r="25000" b="12824"/>
          <a:stretch/>
        </p:blipFill>
        <p:spPr bwMode="auto">
          <a:xfrm>
            <a:off x="1066800" y="2286000"/>
            <a:ext cx="7156786" cy="3276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715501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pic>
        <p:nvPicPr>
          <p:cNvPr id="4"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l="25678" t="23686" r="39929" b="41343"/>
          <a:stretch/>
        </p:blipFill>
        <p:spPr bwMode="auto">
          <a:xfrm>
            <a:off x="1756953" y="1828800"/>
            <a:ext cx="5863047" cy="37260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467662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Contd</a:t>
            </a:r>
            <a:r>
              <a:rPr lang="en-US" dirty="0" smtClean="0"/>
              <a:t>…</a:t>
            </a:r>
            <a:endParaRPr lang="en-US" dirty="0"/>
          </a:p>
        </p:txBody>
      </p:sp>
      <p:sp>
        <p:nvSpPr>
          <p:cNvPr id="3" name="Content Placeholder 2"/>
          <p:cNvSpPr>
            <a:spLocks noGrp="1"/>
          </p:cNvSpPr>
          <p:nvPr>
            <p:ph idx="1"/>
          </p:nvPr>
        </p:nvSpPr>
        <p:spPr/>
        <p:txBody>
          <a:bodyPr>
            <a:normAutofit fontScale="92500"/>
          </a:bodyPr>
          <a:lstStyle/>
          <a:p>
            <a:pPr algn="just"/>
            <a:r>
              <a:rPr lang="en-US" dirty="0" smtClean="0"/>
              <a:t>Path </a:t>
            </a:r>
            <a:r>
              <a:rPr lang="en-US" dirty="0"/>
              <a:t>loss normally includes</a:t>
            </a:r>
          </a:p>
          <a:p>
            <a:pPr lvl="1" algn="just"/>
            <a:r>
              <a:rPr lang="en-US" b="1" dirty="0" smtClean="0"/>
              <a:t>Propagation </a:t>
            </a:r>
            <a:r>
              <a:rPr lang="en-US" b="1" dirty="0"/>
              <a:t>losses :</a:t>
            </a:r>
          </a:p>
          <a:p>
            <a:pPr lvl="2" algn="just"/>
            <a:r>
              <a:rPr lang="en-US" dirty="0" smtClean="0"/>
              <a:t>by </a:t>
            </a:r>
            <a:r>
              <a:rPr lang="en-US" dirty="0"/>
              <a:t>the natural expansion of the radio wave front in free </a:t>
            </a:r>
            <a:r>
              <a:rPr lang="en-US" dirty="0" smtClean="0"/>
              <a:t>space (</a:t>
            </a:r>
            <a:r>
              <a:rPr lang="en-US" dirty="0"/>
              <a:t>which usually takes the shape of an ever-increasing sphere),</a:t>
            </a:r>
          </a:p>
          <a:p>
            <a:pPr lvl="1" algn="just"/>
            <a:r>
              <a:rPr lang="en-US" b="1" dirty="0" smtClean="0"/>
              <a:t>Absorption </a:t>
            </a:r>
            <a:r>
              <a:rPr lang="en-US" b="1" dirty="0"/>
              <a:t>losses / penetration </a:t>
            </a:r>
            <a:r>
              <a:rPr lang="en-US" b="1" dirty="0" smtClean="0"/>
              <a:t>losses:</a:t>
            </a:r>
            <a:endParaRPr lang="en-US" b="1" dirty="0"/>
          </a:p>
          <a:p>
            <a:pPr lvl="2" algn="just"/>
            <a:r>
              <a:rPr lang="en-US" dirty="0" smtClean="0"/>
              <a:t>when </a:t>
            </a:r>
            <a:r>
              <a:rPr lang="en-US" dirty="0"/>
              <a:t>the signal passes through media not transparent </a:t>
            </a:r>
            <a:r>
              <a:rPr lang="en-US" dirty="0" smtClean="0"/>
              <a:t>to electro </a:t>
            </a:r>
            <a:r>
              <a:rPr lang="en-US" dirty="0"/>
              <a:t>magnetic wave</a:t>
            </a:r>
          </a:p>
          <a:p>
            <a:pPr lvl="1" algn="just"/>
            <a:r>
              <a:rPr lang="en-US" b="1" dirty="0" smtClean="0"/>
              <a:t>Diffraction </a:t>
            </a:r>
            <a:r>
              <a:rPr lang="en-US" b="1" dirty="0"/>
              <a:t>losses :</a:t>
            </a:r>
          </a:p>
          <a:p>
            <a:pPr lvl="2" algn="just"/>
            <a:r>
              <a:rPr lang="en-US" dirty="0" smtClean="0"/>
              <a:t>when </a:t>
            </a:r>
            <a:r>
              <a:rPr lang="en-US" dirty="0"/>
              <a:t>part of the radio wave front is obstructed by an </a:t>
            </a:r>
            <a:r>
              <a:rPr lang="en-US" dirty="0" smtClean="0"/>
              <a:t>opaque obstacle</a:t>
            </a:r>
            <a:r>
              <a:rPr lang="en-US" dirty="0"/>
              <a:t>, and losses caused by other phenomena.</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Contd</a:t>
            </a:r>
            <a:r>
              <a:rPr lang="en-US" dirty="0" smtClean="0"/>
              <a:t>…</a:t>
            </a:r>
            <a:endParaRPr lang="en-US" dirty="0"/>
          </a:p>
        </p:txBody>
      </p:sp>
      <p:sp>
        <p:nvSpPr>
          <p:cNvPr id="3" name="Content Placeholder 2"/>
          <p:cNvSpPr>
            <a:spLocks noGrp="1"/>
          </p:cNvSpPr>
          <p:nvPr>
            <p:ph idx="1"/>
          </p:nvPr>
        </p:nvSpPr>
        <p:spPr/>
        <p:txBody>
          <a:bodyPr>
            <a:normAutofit lnSpcReduction="10000"/>
          </a:bodyPr>
          <a:lstStyle/>
          <a:p>
            <a:r>
              <a:rPr lang="en-US" dirty="0"/>
              <a:t>Two such models</a:t>
            </a:r>
          </a:p>
          <a:p>
            <a:pPr lvl="1"/>
            <a:r>
              <a:rPr lang="en-US" dirty="0" smtClean="0"/>
              <a:t>Log </a:t>
            </a:r>
            <a:r>
              <a:rPr lang="en-US" dirty="0"/>
              <a:t>- Distance Path Loss Model</a:t>
            </a:r>
          </a:p>
          <a:p>
            <a:pPr lvl="1"/>
            <a:r>
              <a:rPr lang="en-US" dirty="0" smtClean="0"/>
              <a:t>Log </a:t>
            </a:r>
            <a:r>
              <a:rPr lang="en-US" dirty="0"/>
              <a:t>- Normal Shadowing</a:t>
            </a:r>
            <a:endParaRPr lang="en-US" dirty="0" smtClean="0"/>
          </a:p>
          <a:p>
            <a:r>
              <a:rPr lang="en-US" dirty="0" smtClean="0"/>
              <a:t>Several </a:t>
            </a:r>
            <a:r>
              <a:rPr lang="en-US" dirty="0"/>
              <a:t>path loss models have been </a:t>
            </a:r>
            <a:r>
              <a:rPr lang="en-US" dirty="0" smtClean="0"/>
              <a:t>proposed, </a:t>
            </a:r>
            <a:r>
              <a:rPr lang="en-US" dirty="0"/>
              <a:t>for </a:t>
            </a:r>
            <a:r>
              <a:rPr lang="en-US" dirty="0" smtClean="0"/>
              <a:t>instance: </a:t>
            </a:r>
          </a:p>
          <a:p>
            <a:pPr lvl="1"/>
            <a:r>
              <a:rPr lang="en-US" dirty="0" err="1" smtClean="0"/>
              <a:t>Egli's</a:t>
            </a:r>
            <a:r>
              <a:rPr lang="en-US" dirty="0" smtClean="0"/>
              <a:t> </a:t>
            </a:r>
            <a:r>
              <a:rPr lang="en-US" dirty="0"/>
              <a:t>model</a:t>
            </a:r>
          </a:p>
          <a:p>
            <a:pPr lvl="1"/>
            <a:r>
              <a:rPr lang="en-US" dirty="0"/>
              <a:t>Okumura's model</a:t>
            </a:r>
          </a:p>
          <a:p>
            <a:pPr lvl="1"/>
            <a:r>
              <a:rPr lang="en-US" dirty="0" err="1"/>
              <a:t>Hata's</a:t>
            </a:r>
            <a:r>
              <a:rPr lang="en-US" dirty="0"/>
              <a:t> model</a:t>
            </a:r>
          </a:p>
          <a:p>
            <a:pPr lvl="1"/>
            <a:r>
              <a:rPr lang="en-US" dirty="0"/>
              <a:t>COST 231 - </a:t>
            </a:r>
            <a:r>
              <a:rPr lang="en-US" dirty="0" err="1"/>
              <a:t>Hata</a:t>
            </a:r>
            <a:endParaRPr lang="en-US" dirty="0"/>
          </a:p>
          <a:p>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67000"/>
            <a:ext cx="8229600" cy="1143000"/>
          </a:xfrm>
        </p:spPr>
        <p:txBody>
          <a:bodyPr/>
          <a:lstStyle/>
          <a:p>
            <a:r>
              <a:rPr lang="en-US" dirty="0" smtClean="0"/>
              <a:t>THE END</a:t>
            </a:r>
            <a:endParaRPr lang="en-US" dirty="0"/>
          </a:p>
        </p:txBody>
      </p:sp>
    </p:spTree>
    <p:extLst>
      <p:ext uri="{BB962C8B-B14F-4D97-AF65-F5344CB8AC3E}">
        <p14:creationId xmlns:p14="http://schemas.microsoft.com/office/powerpoint/2010/main" val="11912230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Mobile Radio Propagation</a:t>
            </a:r>
            <a:br>
              <a:rPr lang="en-US" dirty="0"/>
            </a:br>
            <a:r>
              <a:rPr lang="en-US" dirty="0"/>
              <a:t>Effects</a:t>
            </a:r>
          </a:p>
        </p:txBody>
      </p:sp>
      <p:sp>
        <p:nvSpPr>
          <p:cNvPr id="3" name="Content Placeholder 2"/>
          <p:cNvSpPr>
            <a:spLocks noGrp="1"/>
          </p:cNvSpPr>
          <p:nvPr>
            <p:ph idx="1"/>
          </p:nvPr>
        </p:nvSpPr>
        <p:spPr/>
        <p:txBody>
          <a:bodyPr>
            <a:normAutofit lnSpcReduction="10000"/>
          </a:bodyPr>
          <a:lstStyle/>
          <a:p>
            <a:pPr algn="just"/>
            <a:r>
              <a:rPr lang="en-US" dirty="0" smtClean="0"/>
              <a:t>Signal </a:t>
            </a:r>
            <a:r>
              <a:rPr lang="en-US" dirty="0"/>
              <a:t>strength</a:t>
            </a:r>
          </a:p>
          <a:p>
            <a:pPr lvl="1" algn="just"/>
            <a:r>
              <a:rPr lang="en-US" dirty="0" smtClean="0"/>
              <a:t>Must </a:t>
            </a:r>
            <a:r>
              <a:rPr lang="en-US" dirty="0"/>
              <a:t>be strong enough between base </a:t>
            </a:r>
            <a:r>
              <a:rPr lang="en-US" dirty="0" smtClean="0"/>
              <a:t>station and </a:t>
            </a:r>
            <a:r>
              <a:rPr lang="en-US" dirty="0"/>
              <a:t>mobile unit to maintain signal quality at </a:t>
            </a:r>
            <a:r>
              <a:rPr lang="en-US" dirty="0" smtClean="0"/>
              <a:t>the receiver</a:t>
            </a:r>
            <a:endParaRPr lang="en-US" dirty="0"/>
          </a:p>
          <a:p>
            <a:pPr lvl="1" algn="just"/>
            <a:r>
              <a:rPr lang="en-US" dirty="0" smtClean="0"/>
              <a:t>Must </a:t>
            </a:r>
            <a:r>
              <a:rPr lang="en-US" dirty="0"/>
              <a:t>not be so strong as to create too much </a:t>
            </a:r>
            <a:r>
              <a:rPr lang="en-US" dirty="0" smtClean="0"/>
              <a:t>co-channel interference </a:t>
            </a:r>
            <a:r>
              <a:rPr lang="en-US" dirty="0"/>
              <a:t>with channels in </a:t>
            </a:r>
            <a:r>
              <a:rPr lang="en-US" dirty="0" smtClean="0"/>
              <a:t>another cell </a:t>
            </a:r>
            <a:r>
              <a:rPr lang="en-US" dirty="0"/>
              <a:t>using the same frequency </a:t>
            </a:r>
            <a:r>
              <a:rPr lang="en-US" dirty="0" smtClean="0"/>
              <a:t>band.</a:t>
            </a:r>
            <a:endParaRPr lang="en-US" dirty="0"/>
          </a:p>
          <a:p>
            <a:pPr algn="just"/>
            <a:r>
              <a:rPr lang="en-US" dirty="0" smtClean="0"/>
              <a:t>Fading</a:t>
            </a:r>
            <a:endParaRPr lang="en-US" dirty="0"/>
          </a:p>
          <a:p>
            <a:pPr lvl="1" algn="just"/>
            <a:r>
              <a:rPr lang="en-US" dirty="0" smtClean="0"/>
              <a:t>Signal </a:t>
            </a:r>
            <a:r>
              <a:rPr lang="en-US" dirty="0"/>
              <a:t>propagation effects may interrupt </a:t>
            </a:r>
            <a:r>
              <a:rPr lang="en-US" dirty="0" smtClean="0"/>
              <a:t>the signal </a:t>
            </a:r>
            <a:r>
              <a:rPr lang="en-US" dirty="0"/>
              <a:t>and cause errors</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Radio </a:t>
            </a:r>
            <a:r>
              <a:rPr lang="en-US" dirty="0" smtClean="0"/>
              <a:t>Wave Propagation </a:t>
            </a:r>
            <a:r>
              <a:rPr lang="en-US" dirty="0"/>
              <a:t>Mechanisms</a:t>
            </a:r>
          </a:p>
        </p:txBody>
      </p:sp>
      <p:sp>
        <p:nvSpPr>
          <p:cNvPr id="4" name="Rectangle 3"/>
          <p:cNvSpPr>
            <a:spLocks noGrp="1" noChangeArrowheads="1"/>
          </p:cNvSpPr>
          <p:nvPr>
            <p:ph idx="1"/>
          </p:nvPr>
        </p:nvSpPr>
        <p:spPr/>
        <p:txBody>
          <a:bodyPr>
            <a:normAutofit/>
          </a:bodyPr>
          <a:lstStyle/>
          <a:p>
            <a:pPr marL="495300" indent="-495300" algn="just"/>
            <a:r>
              <a:rPr lang="en-US" sz="3600" dirty="0"/>
              <a:t>The physical mechanisms that govern radio propagation are complex and diverse, but generally attribute</a:t>
            </a:r>
            <a:r>
              <a:rPr lang="tr-TR" sz="3600" dirty="0"/>
              <a:t>d to</a:t>
            </a:r>
            <a:r>
              <a:rPr lang="en-US" sz="3600" dirty="0"/>
              <a:t> the following three </a:t>
            </a:r>
            <a:r>
              <a:rPr lang="en-US" sz="3600" dirty="0" smtClean="0"/>
              <a:t>factors,</a:t>
            </a:r>
            <a:endParaRPr lang="en-US" sz="3600" dirty="0"/>
          </a:p>
          <a:p>
            <a:pPr marL="1366838" lvl="3" indent="-342900" algn="just">
              <a:buFont typeface="Wingdings" pitchFamily="2" charset="2"/>
              <a:buAutoNum type="arabicPeriod"/>
            </a:pPr>
            <a:r>
              <a:rPr lang="en-US" sz="2800" dirty="0"/>
              <a:t>Reflection</a:t>
            </a:r>
          </a:p>
          <a:p>
            <a:pPr marL="1366838" lvl="3" indent="-342900" algn="just">
              <a:buFont typeface="Wingdings" pitchFamily="2" charset="2"/>
              <a:buAutoNum type="arabicPeriod"/>
            </a:pPr>
            <a:r>
              <a:rPr lang="en-US" sz="2800" dirty="0"/>
              <a:t>Diffraction</a:t>
            </a:r>
          </a:p>
          <a:p>
            <a:pPr marL="1366838" lvl="3" indent="-342900" algn="just">
              <a:buFont typeface="Wingdings" pitchFamily="2" charset="2"/>
              <a:buAutoNum type="arabicPeriod"/>
            </a:pPr>
            <a:r>
              <a:rPr lang="en-US" sz="2800" dirty="0"/>
              <a:t>Scattering</a:t>
            </a:r>
          </a:p>
          <a:p>
            <a:pPr marL="1052513" lvl="2" indent="-381000" algn="just">
              <a:buNone/>
            </a:pPr>
            <a:endParaRPr lang="en-US" sz="3200" dirty="0"/>
          </a:p>
          <a:p>
            <a:pPr marL="763588" lvl="1" indent="-419100" algn="just"/>
            <a:endParaRPr lang="en-US" sz="32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sp>
        <p:nvSpPr>
          <p:cNvPr id="3" name="Content Placeholder 2"/>
          <p:cNvSpPr>
            <a:spLocks noGrp="1"/>
          </p:cNvSpPr>
          <p:nvPr>
            <p:ph idx="1"/>
          </p:nvPr>
        </p:nvSpPr>
        <p:spPr>
          <a:xfrm>
            <a:off x="304800" y="1676400"/>
            <a:ext cx="8610600" cy="4495800"/>
          </a:xfrm>
        </p:spPr>
        <p:txBody>
          <a:bodyPr>
            <a:noAutofit/>
          </a:bodyPr>
          <a:lstStyle/>
          <a:p>
            <a:pPr lvl="1" algn="just">
              <a:lnSpc>
                <a:spcPct val="80000"/>
              </a:lnSpc>
            </a:pPr>
            <a:r>
              <a:rPr lang="en-US" sz="2400" u="sng" dirty="0"/>
              <a:t>Reflection</a:t>
            </a:r>
          </a:p>
          <a:p>
            <a:pPr algn="just"/>
            <a:r>
              <a:rPr lang="en-US" sz="2000" dirty="0" smtClean="0"/>
              <a:t>When </a:t>
            </a:r>
            <a:r>
              <a:rPr lang="en-US" sz="2000" dirty="0"/>
              <a:t>a radio wave propagating in one medium </a:t>
            </a:r>
            <a:r>
              <a:rPr lang="en-US" sz="2000" dirty="0" smtClean="0"/>
              <a:t>impinges upon </a:t>
            </a:r>
            <a:r>
              <a:rPr lang="en-US" sz="2000" dirty="0"/>
              <a:t>another medium having different </a:t>
            </a:r>
            <a:r>
              <a:rPr lang="en-US" sz="2000" dirty="0" smtClean="0"/>
              <a:t>electrical properties</a:t>
            </a:r>
            <a:r>
              <a:rPr lang="en-US" sz="2000" dirty="0"/>
              <a:t>, the wave is partially reflected and </a:t>
            </a:r>
            <a:r>
              <a:rPr lang="en-US" sz="2000" dirty="0" smtClean="0"/>
              <a:t>partially transmitted.</a:t>
            </a:r>
          </a:p>
          <a:p>
            <a:pPr algn="just"/>
            <a:endParaRPr lang="en-US" sz="2000" dirty="0"/>
          </a:p>
          <a:p>
            <a:pPr algn="just"/>
            <a:r>
              <a:rPr lang="en-US" sz="2000" dirty="0" smtClean="0">
                <a:solidFill>
                  <a:srgbClr val="FF0000"/>
                </a:solidFill>
              </a:rPr>
              <a:t>Fresnel </a:t>
            </a:r>
            <a:r>
              <a:rPr lang="en-US" sz="2000" dirty="0">
                <a:solidFill>
                  <a:srgbClr val="FF0000"/>
                </a:solidFill>
              </a:rPr>
              <a:t>Reflection Coefficient (Γ) </a:t>
            </a:r>
            <a:r>
              <a:rPr lang="en-US" sz="2000" dirty="0"/>
              <a:t>gives the </a:t>
            </a:r>
            <a:r>
              <a:rPr lang="en-US" sz="2000" dirty="0" smtClean="0"/>
              <a:t>relationship between </a:t>
            </a:r>
            <a:r>
              <a:rPr lang="en-US" sz="2000" dirty="0"/>
              <a:t>the electric field intensity of the reflected </a:t>
            </a:r>
            <a:r>
              <a:rPr lang="en-US" sz="2000" dirty="0" smtClean="0"/>
              <a:t>and transmitted </a:t>
            </a:r>
            <a:r>
              <a:rPr lang="en-US" sz="2000" dirty="0"/>
              <a:t>waves to the incident wave in the medium </a:t>
            </a:r>
            <a:r>
              <a:rPr lang="en-US" sz="2000" dirty="0" smtClean="0"/>
              <a:t>of origin</a:t>
            </a:r>
            <a:endParaRPr lang="en-US" sz="2000" dirty="0"/>
          </a:p>
          <a:p>
            <a:pPr algn="just"/>
            <a:r>
              <a:rPr lang="en-US" sz="2000" dirty="0" smtClean="0"/>
              <a:t>The </a:t>
            </a:r>
            <a:r>
              <a:rPr lang="en-US" sz="2000" dirty="0"/>
              <a:t>Reflection Coefficient is a function of the </a:t>
            </a:r>
            <a:r>
              <a:rPr lang="en-US" sz="2000" dirty="0" smtClean="0"/>
              <a:t>material properties</a:t>
            </a:r>
            <a:r>
              <a:rPr lang="en-US" sz="2000" dirty="0"/>
              <a:t>, depending on</a:t>
            </a:r>
          </a:p>
          <a:p>
            <a:pPr lvl="1" algn="just"/>
            <a:r>
              <a:rPr lang="en-US" sz="2000" dirty="0" smtClean="0"/>
              <a:t>Wave </a:t>
            </a:r>
            <a:r>
              <a:rPr lang="en-US" sz="2000" dirty="0"/>
              <a:t>Polarization</a:t>
            </a:r>
          </a:p>
          <a:p>
            <a:pPr lvl="1" algn="just"/>
            <a:r>
              <a:rPr lang="en-US" sz="2000" dirty="0" smtClean="0"/>
              <a:t>Angle </a:t>
            </a:r>
            <a:r>
              <a:rPr lang="en-US" sz="2000" dirty="0"/>
              <a:t>of Incidence</a:t>
            </a:r>
          </a:p>
          <a:p>
            <a:pPr lvl="1" algn="just"/>
            <a:r>
              <a:rPr lang="en-US" sz="2000" dirty="0" smtClean="0"/>
              <a:t>Frequency </a:t>
            </a:r>
            <a:r>
              <a:rPr lang="en-US" sz="2000" dirty="0"/>
              <a:t>of the propagating wave</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endParaRPr lang="en-US" altLang="en-US"/>
          </a:p>
          <a:p>
            <a:r>
              <a:rPr lang="en-US" altLang="en-US"/>
              <a:t>CS 515</a:t>
            </a:r>
          </a:p>
        </p:txBody>
      </p:sp>
      <p:sp>
        <p:nvSpPr>
          <p:cNvPr id="5" name="Footer Placeholder 4"/>
          <p:cNvSpPr>
            <a:spLocks noGrp="1"/>
          </p:cNvSpPr>
          <p:nvPr>
            <p:ph type="ftr" sz="quarter" idx="11"/>
          </p:nvPr>
        </p:nvSpPr>
        <p:spPr/>
        <p:txBody>
          <a:bodyPr/>
          <a:lstStyle/>
          <a:p>
            <a:r>
              <a:rPr lang="en-US" altLang="en-US"/>
              <a:t>Ibrahim Korpeoglu</a:t>
            </a:r>
          </a:p>
        </p:txBody>
      </p:sp>
      <p:sp>
        <p:nvSpPr>
          <p:cNvPr id="6" name="Slide Number Placeholder 5"/>
          <p:cNvSpPr>
            <a:spLocks noGrp="1"/>
          </p:cNvSpPr>
          <p:nvPr>
            <p:ph type="sldNum" sz="quarter" idx="12"/>
          </p:nvPr>
        </p:nvSpPr>
        <p:spPr/>
        <p:txBody>
          <a:bodyPr/>
          <a:lstStyle/>
          <a:p>
            <a:fld id="{96121FB7-6CA8-4CB9-9220-839504E43AC2}" type="slidenum">
              <a:rPr lang="en-US" altLang="en-US"/>
              <a:pPr/>
              <a:t>6</a:t>
            </a:fld>
            <a:endParaRPr lang="en-US" altLang="en-US"/>
          </a:p>
        </p:txBody>
      </p:sp>
      <p:sp>
        <p:nvSpPr>
          <p:cNvPr id="26626" name="Rectangle 2"/>
          <p:cNvSpPr>
            <a:spLocks noGrp="1" noChangeArrowheads="1"/>
          </p:cNvSpPr>
          <p:nvPr>
            <p:ph type="title"/>
          </p:nvPr>
        </p:nvSpPr>
        <p:spPr/>
        <p:txBody>
          <a:bodyPr/>
          <a:lstStyle/>
          <a:p>
            <a:r>
              <a:rPr lang="en-US" dirty="0" smtClean="0"/>
              <a:t>Contd.</a:t>
            </a:r>
            <a:endParaRPr lang="en-US" dirty="0"/>
          </a:p>
        </p:txBody>
      </p:sp>
      <p:sp>
        <p:nvSpPr>
          <p:cNvPr id="26627" name="Rectangle 3"/>
          <p:cNvSpPr>
            <a:spLocks noGrp="1" noChangeArrowheads="1"/>
          </p:cNvSpPr>
          <p:nvPr>
            <p:ph type="body" idx="1"/>
          </p:nvPr>
        </p:nvSpPr>
        <p:spPr/>
        <p:txBody>
          <a:bodyPr>
            <a:normAutofit/>
          </a:bodyPr>
          <a:lstStyle/>
          <a:p>
            <a:pPr lvl="1" algn="just">
              <a:lnSpc>
                <a:spcPct val="80000"/>
              </a:lnSpc>
            </a:pPr>
            <a:r>
              <a:rPr lang="en-US" sz="2000" u="sng" dirty="0"/>
              <a:t>Diffraction</a:t>
            </a:r>
          </a:p>
          <a:p>
            <a:pPr lvl="2" algn="just">
              <a:lnSpc>
                <a:spcPct val="80000"/>
              </a:lnSpc>
            </a:pPr>
            <a:r>
              <a:rPr lang="en-US" sz="1800" dirty="0"/>
              <a:t>Occurs when the radio path between sender and receiver is obstructed by an impenetrable body </a:t>
            </a:r>
            <a:r>
              <a:rPr lang="tr-TR" sz="1800" dirty="0"/>
              <a:t>and</a:t>
            </a:r>
            <a:r>
              <a:rPr lang="en-US" sz="1800" dirty="0"/>
              <a:t> by a surface </a:t>
            </a:r>
            <a:r>
              <a:rPr lang="tr-TR" sz="1800" dirty="0"/>
              <a:t>with </a:t>
            </a:r>
            <a:r>
              <a:rPr lang="en-US" sz="1800" dirty="0"/>
              <a:t>sharp irregularities (edges</a:t>
            </a:r>
            <a:r>
              <a:rPr lang="en-US" sz="1800" dirty="0" smtClean="0"/>
              <a:t>).</a:t>
            </a:r>
          </a:p>
          <a:p>
            <a:pPr lvl="2" algn="just">
              <a:lnSpc>
                <a:spcPct val="80000"/>
              </a:lnSpc>
            </a:pPr>
            <a:r>
              <a:rPr lang="en-US" sz="1800" dirty="0"/>
              <a:t>Radio signal can propagate around the </a:t>
            </a:r>
            <a:r>
              <a:rPr lang="en-US" sz="1800" dirty="0" smtClean="0"/>
              <a:t>curved surface </a:t>
            </a:r>
            <a:r>
              <a:rPr lang="en-US" sz="1800" dirty="0"/>
              <a:t>of the earth, beyond the horizon and </a:t>
            </a:r>
            <a:r>
              <a:rPr lang="en-US" sz="1800" dirty="0" smtClean="0"/>
              <a:t>behind obstructions</a:t>
            </a:r>
            <a:r>
              <a:rPr lang="en-US" sz="1800" dirty="0"/>
              <a:t>.</a:t>
            </a:r>
          </a:p>
          <a:p>
            <a:pPr lvl="2" algn="just">
              <a:lnSpc>
                <a:spcPct val="80000"/>
              </a:lnSpc>
            </a:pPr>
            <a:r>
              <a:rPr lang="en-US" sz="1800" dirty="0"/>
              <a:t>Explains how radio signals can travel urban and rural environments without a line-of-sight path</a:t>
            </a:r>
          </a:p>
          <a:p>
            <a:pPr lvl="2" algn="just">
              <a:lnSpc>
                <a:spcPct val="80000"/>
              </a:lnSpc>
            </a:pPr>
            <a:endParaRPr lang="en-US" sz="1800" dirty="0"/>
          </a:p>
          <a:p>
            <a:pPr lvl="1" algn="just">
              <a:lnSpc>
                <a:spcPct val="80000"/>
              </a:lnSpc>
            </a:pPr>
            <a:r>
              <a:rPr lang="en-US" sz="2000" u="sng" dirty="0"/>
              <a:t>Scattering</a:t>
            </a:r>
          </a:p>
          <a:p>
            <a:pPr lvl="2" algn="just">
              <a:lnSpc>
                <a:spcPct val="80000"/>
              </a:lnSpc>
            </a:pPr>
            <a:r>
              <a:rPr lang="en-US" sz="1800" dirty="0"/>
              <a:t>Occurs when the radio channel contains objects whose sizes are on the order of the </a:t>
            </a:r>
            <a:r>
              <a:rPr lang="en-US" sz="1800" dirty="0" smtClean="0"/>
              <a:t>signal wavelength and </a:t>
            </a:r>
            <a:r>
              <a:rPr lang="en-US" sz="1800" dirty="0"/>
              <a:t>also when the number of obstacles are quite large.</a:t>
            </a:r>
          </a:p>
          <a:p>
            <a:pPr lvl="2" algn="just">
              <a:lnSpc>
                <a:spcPct val="80000"/>
              </a:lnSpc>
            </a:pPr>
            <a:r>
              <a:rPr lang="en-US" sz="1800" dirty="0"/>
              <a:t>They are produced by small objects, rough surfaces and other irregularities on the channel</a:t>
            </a:r>
          </a:p>
          <a:p>
            <a:pPr lvl="2" algn="just">
              <a:lnSpc>
                <a:spcPct val="80000"/>
              </a:lnSpc>
            </a:pPr>
            <a:r>
              <a:rPr lang="en-US" sz="1800" dirty="0"/>
              <a:t>Follows same principles with diffraction</a:t>
            </a:r>
          </a:p>
          <a:p>
            <a:pPr lvl="2" algn="just">
              <a:lnSpc>
                <a:spcPct val="80000"/>
              </a:lnSpc>
            </a:pPr>
            <a:r>
              <a:rPr lang="en-US" sz="1800" dirty="0"/>
              <a:t>Causes the transmitter energy to be radiated in many directions</a:t>
            </a:r>
          </a:p>
          <a:p>
            <a:pPr lvl="2" algn="just">
              <a:lnSpc>
                <a:spcPct val="80000"/>
              </a:lnSpc>
            </a:pPr>
            <a:r>
              <a:rPr lang="en-US" sz="1800" dirty="0"/>
              <a:t>Lamp posts and street signs may cause scattering</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Date Placeholder 2"/>
          <p:cNvSpPr>
            <a:spLocks noGrp="1"/>
          </p:cNvSpPr>
          <p:nvPr>
            <p:ph type="dt" sz="half" idx="10"/>
          </p:nvPr>
        </p:nvSpPr>
        <p:spPr/>
        <p:txBody>
          <a:bodyPr/>
          <a:lstStyle/>
          <a:p>
            <a:endParaRPr lang="en-US" altLang="en-US"/>
          </a:p>
          <a:p>
            <a:r>
              <a:rPr lang="en-US" altLang="en-US"/>
              <a:t>CS 515</a:t>
            </a:r>
          </a:p>
        </p:txBody>
      </p:sp>
      <p:sp>
        <p:nvSpPr>
          <p:cNvPr id="39" name="Footer Placeholder 3"/>
          <p:cNvSpPr>
            <a:spLocks noGrp="1"/>
          </p:cNvSpPr>
          <p:nvPr>
            <p:ph type="ftr" sz="quarter" idx="11"/>
          </p:nvPr>
        </p:nvSpPr>
        <p:spPr/>
        <p:txBody>
          <a:bodyPr/>
          <a:lstStyle/>
          <a:p>
            <a:r>
              <a:rPr lang="en-US" altLang="en-US"/>
              <a:t>Ibrahim Korpeoglu</a:t>
            </a:r>
          </a:p>
        </p:txBody>
      </p:sp>
      <p:sp>
        <p:nvSpPr>
          <p:cNvPr id="40" name="Slide Number Placeholder 4"/>
          <p:cNvSpPr>
            <a:spLocks noGrp="1"/>
          </p:cNvSpPr>
          <p:nvPr>
            <p:ph type="sldNum" sz="quarter" idx="12"/>
          </p:nvPr>
        </p:nvSpPr>
        <p:spPr/>
        <p:txBody>
          <a:bodyPr/>
          <a:lstStyle/>
          <a:p>
            <a:fld id="{BD64710C-7FAD-4E0C-A872-04257763564F}" type="slidenum">
              <a:rPr lang="en-US" altLang="en-US"/>
              <a:pPr/>
              <a:t>7</a:t>
            </a:fld>
            <a:endParaRPr lang="en-US" altLang="en-US"/>
          </a:p>
        </p:txBody>
      </p:sp>
      <p:sp>
        <p:nvSpPr>
          <p:cNvPr id="27652" name="Rectangle 4"/>
          <p:cNvSpPr>
            <a:spLocks noGrp="1" noChangeArrowheads="1"/>
          </p:cNvSpPr>
          <p:nvPr>
            <p:ph type="title"/>
          </p:nvPr>
        </p:nvSpPr>
        <p:spPr/>
        <p:txBody>
          <a:bodyPr/>
          <a:lstStyle/>
          <a:p>
            <a:r>
              <a:rPr lang="en-US" dirty="0" smtClean="0"/>
              <a:t>Contd.</a:t>
            </a:r>
            <a:endParaRPr lang="en-US" dirty="0"/>
          </a:p>
        </p:txBody>
      </p:sp>
      <p:sp>
        <p:nvSpPr>
          <p:cNvPr id="27653" name="Rectangle 5"/>
          <p:cNvSpPr>
            <a:spLocks noChangeArrowheads="1"/>
          </p:cNvSpPr>
          <p:nvPr/>
        </p:nvSpPr>
        <p:spPr bwMode="auto">
          <a:xfrm>
            <a:off x="381000" y="3886200"/>
            <a:ext cx="3352800" cy="2057400"/>
          </a:xfrm>
          <a:prstGeom prst="rect">
            <a:avLst/>
          </a:prstGeom>
          <a:solidFill>
            <a:srgbClr val="DDDDDD"/>
          </a:solidFill>
          <a:ln w="9525">
            <a:solidFill>
              <a:schemeClr val="tx1"/>
            </a:solidFill>
            <a:miter lim="800000"/>
            <a:headEnd/>
            <a:tailEnd/>
          </a:ln>
          <a:effectLst/>
        </p:spPr>
        <p:txBody>
          <a:bodyPr wrap="none" anchor="ctr"/>
          <a:lstStyle/>
          <a:p>
            <a:pPr algn="ctr"/>
            <a:endParaRPr lang="tr-TR"/>
          </a:p>
        </p:txBody>
      </p:sp>
      <p:sp>
        <p:nvSpPr>
          <p:cNvPr id="27654" name="Rectangle 6"/>
          <p:cNvSpPr>
            <a:spLocks noChangeArrowheads="1"/>
          </p:cNvSpPr>
          <p:nvPr/>
        </p:nvSpPr>
        <p:spPr bwMode="auto">
          <a:xfrm>
            <a:off x="381000" y="1219200"/>
            <a:ext cx="3352800" cy="1524000"/>
          </a:xfrm>
          <a:prstGeom prst="rect">
            <a:avLst/>
          </a:prstGeom>
          <a:solidFill>
            <a:srgbClr val="DDDDDD"/>
          </a:solidFill>
          <a:ln w="9525">
            <a:solidFill>
              <a:schemeClr val="tx1"/>
            </a:solidFill>
            <a:miter lim="800000"/>
            <a:headEnd/>
            <a:tailEnd/>
          </a:ln>
          <a:effectLst/>
        </p:spPr>
        <p:txBody>
          <a:bodyPr wrap="none" anchor="ctr"/>
          <a:lstStyle/>
          <a:p>
            <a:endParaRPr lang="en-US"/>
          </a:p>
        </p:txBody>
      </p:sp>
      <p:sp>
        <p:nvSpPr>
          <p:cNvPr id="27655" name="Rectangle 7"/>
          <p:cNvSpPr>
            <a:spLocks noChangeArrowheads="1"/>
          </p:cNvSpPr>
          <p:nvPr/>
        </p:nvSpPr>
        <p:spPr bwMode="auto">
          <a:xfrm>
            <a:off x="5715000" y="1219200"/>
            <a:ext cx="3048000" cy="1524000"/>
          </a:xfrm>
          <a:prstGeom prst="rect">
            <a:avLst/>
          </a:prstGeom>
          <a:solidFill>
            <a:srgbClr val="DDDDDD"/>
          </a:solidFill>
          <a:ln w="9525">
            <a:solidFill>
              <a:schemeClr val="tx1"/>
            </a:solidFill>
            <a:miter lim="800000"/>
            <a:headEnd/>
            <a:tailEnd/>
          </a:ln>
          <a:effectLst/>
        </p:spPr>
        <p:txBody>
          <a:bodyPr wrap="none" anchor="ctr"/>
          <a:lstStyle/>
          <a:p>
            <a:endParaRPr lang="en-US"/>
          </a:p>
        </p:txBody>
      </p:sp>
      <p:sp>
        <p:nvSpPr>
          <p:cNvPr id="27656" name="Rectangle 8"/>
          <p:cNvSpPr>
            <a:spLocks noChangeArrowheads="1"/>
          </p:cNvSpPr>
          <p:nvPr/>
        </p:nvSpPr>
        <p:spPr bwMode="auto">
          <a:xfrm>
            <a:off x="5724525" y="3813175"/>
            <a:ext cx="3048000" cy="2209800"/>
          </a:xfrm>
          <a:prstGeom prst="rect">
            <a:avLst/>
          </a:prstGeom>
          <a:solidFill>
            <a:srgbClr val="DDDDDD"/>
          </a:solidFill>
          <a:ln w="9525">
            <a:solidFill>
              <a:schemeClr val="tx1"/>
            </a:solidFill>
            <a:miter lim="800000"/>
            <a:headEnd/>
            <a:tailEnd/>
          </a:ln>
          <a:effectLst/>
        </p:spPr>
        <p:txBody>
          <a:bodyPr wrap="none" anchor="ctr"/>
          <a:lstStyle/>
          <a:p>
            <a:pPr algn="ctr"/>
            <a:r>
              <a:rPr lang="tr-TR"/>
              <a:t>Building Blocks</a:t>
            </a:r>
          </a:p>
        </p:txBody>
      </p:sp>
      <p:sp>
        <p:nvSpPr>
          <p:cNvPr id="27657" name="Oval 9"/>
          <p:cNvSpPr>
            <a:spLocks noChangeArrowheads="1"/>
          </p:cNvSpPr>
          <p:nvPr/>
        </p:nvSpPr>
        <p:spPr bwMode="auto">
          <a:xfrm>
            <a:off x="4419600" y="2971800"/>
            <a:ext cx="533400" cy="533400"/>
          </a:xfrm>
          <a:prstGeom prst="ellipse">
            <a:avLst/>
          </a:prstGeom>
          <a:solidFill>
            <a:srgbClr val="000000"/>
          </a:solidFill>
          <a:ln w="9525">
            <a:solidFill>
              <a:schemeClr val="tx1"/>
            </a:solidFill>
            <a:round/>
            <a:headEnd/>
            <a:tailEnd/>
          </a:ln>
          <a:effectLst/>
        </p:spPr>
        <p:txBody>
          <a:bodyPr wrap="none" anchor="ctr"/>
          <a:lstStyle/>
          <a:p>
            <a:endParaRPr lang="en-US"/>
          </a:p>
        </p:txBody>
      </p:sp>
      <p:sp>
        <p:nvSpPr>
          <p:cNvPr id="27658" name="Rectangle 10"/>
          <p:cNvSpPr>
            <a:spLocks noChangeArrowheads="1"/>
          </p:cNvSpPr>
          <p:nvPr/>
        </p:nvSpPr>
        <p:spPr bwMode="auto">
          <a:xfrm>
            <a:off x="1219200" y="3124200"/>
            <a:ext cx="1219200" cy="38100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27659" name="Rectangle 11"/>
          <p:cNvSpPr>
            <a:spLocks noChangeArrowheads="1"/>
          </p:cNvSpPr>
          <p:nvPr/>
        </p:nvSpPr>
        <p:spPr bwMode="auto">
          <a:xfrm>
            <a:off x="1371600" y="3200400"/>
            <a:ext cx="609600" cy="22860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27660" name="Line 12"/>
          <p:cNvSpPr>
            <a:spLocks noChangeShapeType="1"/>
          </p:cNvSpPr>
          <p:nvPr/>
        </p:nvSpPr>
        <p:spPr bwMode="auto">
          <a:xfrm>
            <a:off x="2133600" y="3124200"/>
            <a:ext cx="0" cy="381000"/>
          </a:xfrm>
          <a:prstGeom prst="line">
            <a:avLst/>
          </a:prstGeom>
          <a:noFill/>
          <a:ln w="9525">
            <a:solidFill>
              <a:schemeClr val="tx1"/>
            </a:solidFill>
            <a:round/>
            <a:headEnd/>
            <a:tailEnd/>
          </a:ln>
          <a:effectLst/>
        </p:spPr>
        <p:txBody>
          <a:bodyPr/>
          <a:lstStyle/>
          <a:p>
            <a:endParaRPr lang="en-US"/>
          </a:p>
        </p:txBody>
      </p:sp>
      <p:sp>
        <p:nvSpPr>
          <p:cNvPr id="27661" name="Line 13"/>
          <p:cNvSpPr>
            <a:spLocks noChangeShapeType="1"/>
          </p:cNvSpPr>
          <p:nvPr/>
        </p:nvSpPr>
        <p:spPr bwMode="auto">
          <a:xfrm flipV="1">
            <a:off x="1981200" y="3124200"/>
            <a:ext cx="152400" cy="76200"/>
          </a:xfrm>
          <a:prstGeom prst="line">
            <a:avLst/>
          </a:prstGeom>
          <a:noFill/>
          <a:ln w="9525">
            <a:solidFill>
              <a:schemeClr val="tx1"/>
            </a:solidFill>
            <a:round/>
            <a:headEnd/>
            <a:tailEnd/>
          </a:ln>
          <a:effectLst/>
        </p:spPr>
        <p:txBody>
          <a:bodyPr/>
          <a:lstStyle/>
          <a:p>
            <a:endParaRPr lang="en-US"/>
          </a:p>
        </p:txBody>
      </p:sp>
      <p:sp>
        <p:nvSpPr>
          <p:cNvPr id="27662" name="Line 14"/>
          <p:cNvSpPr>
            <a:spLocks noChangeShapeType="1"/>
          </p:cNvSpPr>
          <p:nvPr/>
        </p:nvSpPr>
        <p:spPr bwMode="auto">
          <a:xfrm>
            <a:off x="1981200" y="3429000"/>
            <a:ext cx="152400" cy="76200"/>
          </a:xfrm>
          <a:prstGeom prst="line">
            <a:avLst/>
          </a:prstGeom>
          <a:noFill/>
          <a:ln w="9525">
            <a:solidFill>
              <a:schemeClr val="tx1"/>
            </a:solidFill>
            <a:round/>
            <a:headEnd/>
            <a:tailEnd/>
          </a:ln>
          <a:effectLst/>
        </p:spPr>
        <p:txBody>
          <a:bodyPr/>
          <a:lstStyle/>
          <a:p>
            <a:endParaRPr lang="en-US"/>
          </a:p>
        </p:txBody>
      </p:sp>
      <p:sp>
        <p:nvSpPr>
          <p:cNvPr id="27663" name="Line 15"/>
          <p:cNvSpPr>
            <a:spLocks noChangeShapeType="1"/>
          </p:cNvSpPr>
          <p:nvPr/>
        </p:nvSpPr>
        <p:spPr bwMode="auto">
          <a:xfrm>
            <a:off x="1219200" y="3124200"/>
            <a:ext cx="152400" cy="76200"/>
          </a:xfrm>
          <a:prstGeom prst="line">
            <a:avLst/>
          </a:prstGeom>
          <a:noFill/>
          <a:ln w="9525">
            <a:solidFill>
              <a:schemeClr val="tx1"/>
            </a:solidFill>
            <a:round/>
            <a:headEnd/>
            <a:tailEnd/>
          </a:ln>
          <a:effectLst/>
        </p:spPr>
        <p:txBody>
          <a:bodyPr/>
          <a:lstStyle/>
          <a:p>
            <a:endParaRPr lang="en-US"/>
          </a:p>
        </p:txBody>
      </p:sp>
      <p:sp>
        <p:nvSpPr>
          <p:cNvPr id="27664" name="Line 16"/>
          <p:cNvSpPr>
            <a:spLocks noChangeShapeType="1"/>
          </p:cNvSpPr>
          <p:nvPr/>
        </p:nvSpPr>
        <p:spPr bwMode="auto">
          <a:xfrm flipV="1">
            <a:off x="1219200" y="3429000"/>
            <a:ext cx="152400" cy="76200"/>
          </a:xfrm>
          <a:prstGeom prst="line">
            <a:avLst/>
          </a:prstGeom>
          <a:noFill/>
          <a:ln w="9525">
            <a:solidFill>
              <a:schemeClr val="tx1"/>
            </a:solidFill>
            <a:round/>
            <a:headEnd/>
            <a:tailEnd/>
          </a:ln>
          <a:effectLst/>
        </p:spPr>
        <p:txBody>
          <a:bodyPr/>
          <a:lstStyle/>
          <a:p>
            <a:endParaRPr lang="en-US"/>
          </a:p>
        </p:txBody>
      </p:sp>
      <p:sp>
        <p:nvSpPr>
          <p:cNvPr id="27665" name="Line 17"/>
          <p:cNvSpPr>
            <a:spLocks noChangeShapeType="1"/>
          </p:cNvSpPr>
          <p:nvPr/>
        </p:nvSpPr>
        <p:spPr bwMode="auto">
          <a:xfrm>
            <a:off x="1676400" y="3124200"/>
            <a:ext cx="0" cy="76200"/>
          </a:xfrm>
          <a:prstGeom prst="line">
            <a:avLst/>
          </a:prstGeom>
          <a:noFill/>
          <a:ln w="9525">
            <a:solidFill>
              <a:schemeClr val="tx1"/>
            </a:solidFill>
            <a:round/>
            <a:headEnd/>
            <a:tailEnd/>
          </a:ln>
          <a:effectLst/>
        </p:spPr>
        <p:txBody>
          <a:bodyPr/>
          <a:lstStyle/>
          <a:p>
            <a:endParaRPr lang="en-US"/>
          </a:p>
        </p:txBody>
      </p:sp>
      <p:sp>
        <p:nvSpPr>
          <p:cNvPr id="27666" name="Line 18"/>
          <p:cNvSpPr>
            <a:spLocks noChangeShapeType="1"/>
          </p:cNvSpPr>
          <p:nvPr/>
        </p:nvSpPr>
        <p:spPr bwMode="auto">
          <a:xfrm>
            <a:off x="1676400" y="3429000"/>
            <a:ext cx="0" cy="76200"/>
          </a:xfrm>
          <a:prstGeom prst="line">
            <a:avLst/>
          </a:prstGeom>
          <a:noFill/>
          <a:ln w="9525">
            <a:solidFill>
              <a:schemeClr val="tx1"/>
            </a:solidFill>
            <a:round/>
            <a:headEnd/>
            <a:tailEnd/>
          </a:ln>
          <a:effectLst/>
        </p:spPr>
        <p:txBody>
          <a:bodyPr/>
          <a:lstStyle/>
          <a:p>
            <a:endParaRPr lang="en-US"/>
          </a:p>
        </p:txBody>
      </p:sp>
      <p:sp>
        <p:nvSpPr>
          <p:cNvPr id="27667" name="Line 19"/>
          <p:cNvSpPr>
            <a:spLocks noChangeShapeType="1"/>
          </p:cNvSpPr>
          <p:nvPr/>
        </p:nvSpPr>
        <p:spPr bwMode="auto">
          <a:xfrm flipV="1">
            <a:off x="2133600" y="2743200"/>
            <a:ext cx="1066800" cy="533400"/>
          </a:xfrm>
          <a:prstGeom prst="line">
            <a:avLst/>
          </a:prstGeom>
          <a:noFill/>
          <a:ln w="9525">
            <a:solidFill>
              <a:schemeClr val="tx1"/>
            </a:solidFill>
            <a:round/>
            <a:headEnd/>
            <a:tailEnd/>
          </a:ln>
          <a:effectLst/>
        </p:spPr>
        <p:txBody>
          <a:bodyPr/>
          <a:lstStyle/>
          <a:p>
            <a:endParaRPr lang="en-US"/>
          </a:p>
        </p:txBody>
      </p:sp>
      <p:sp>
        <p:nvSpPr>
          <p:cNvPr id="27668" name="Line 20"/>
          <p:cNvSpPr>
            <a:spLocks noChangeShapeType="1"/>
          </p:cNvSpPr>
          <p:nvPr/>
        </p:nvSpPr>
        <p:spPr bwMode="auto">
          <a:xfrm>
            <a:off x="3200400" y="2743200"/>
            <a:ext cx="2514600" cy="1066800"/>
          </a:xfrm>
          <a:prstGeom prst="line">
            <a:avLst/>
          </a:prstGeom>
          <a:noFill/>
          <a:ln w="9525">
            <a:solidFill>
              <a:schemeClr val="tx1"/>
            </a:solidFill>
            <a:round/>
            <a:headEnd/>
            <a:tailEnd/>
          </a:ln>
          <a:effectLst/>
        </p:spPr>
        <p:txBody>
          <a:bodyPr/>
          <a:lstStyle/>
          <a:p>
            <a:endParaRPr lang="en-US"/>
          </a:p>
        </p:txBody>
      </p:sp>
      <p:sp>
        <p:nvSpPr>
          <p:cNvPr id="27669" name="Line 21"/>
          <p:cNvSpPr>
            <a:spLocks noChangeShapeType="1"/>
          </p:cNvSpPr>
          <p:nvPr/>
        </p:nvSpPr>
        <p:spPr bwMode="auto">
          <a:xfrm>
            <a:off x="2133600" y="3276600"/>
            <a:ext cx="2286000" cy="0"/>
          </a:xfrm>
          <a:prstGeom prst="line">
            <a:avLst/>
          </a:prstGeom>
          <a:noFill/>
          <a:ln w="9525">
            <a:solidFill>
              <a:srgbClr val="FF0000"/>
            </a:solidFill>
            <a:prstDash val="dash"/>
            <a:round/>
            <a:headEnd/>
            <a:tailEnd/>
          </a:ln>
          <a:effectLst/>
        </p:spPr>
        <p:txBody>
          <a:bodyPr/>
          <a:lstStyle/>
          <a:p>
            <a:endParaRPr lang="en-US"/>
          </a:p>
        </p:txBody>
      </p:sp>
      <p:sp>
        <p:nvSpPr>
          <p:cNvPr id="27670" name="Line 22"/>
          <p:cNvSpPr>
            <a:spLocks noChangeShapeType="1"/>
          </p:cNvSpPr>
          <p:nvPr/>
        </p:nvSpPr>
        <p:spPr bwMode="auto">
          <a:xfrm>
            <a:off x="4419600" y="3276600"/>
            <a:ext cx="0" cy="1371600"/>
          </a:xfrm>
          <a:prstGeom prst="line">
            <a:avLst/>
          </a:prstGeom>
          <a:noFill/>
          <a:ln w="9525">
            <a:solidFill>
              <a:srgbClr val="FF0000"/>
            </a:solidFill>
            <a:prstDash val="dash"/>
            <a:round/>
            <a:headEnd/>
            <a:tailEnd type="stealth" w="med" len="med"/>
          </a:ln>
          <a:effectLst/>
        </p:spPr>
        <p:txBody>
          <a:bodyPr/>
          <a:lstStyle/>
          <a:p>
            <a:endParaRPr lang="en-US"/>
          </a:p>
        </p:txBody>
      </p:sp>
      <p:sp>
        <p:nvSpPr>
          <p:cNvPr id="27671" name="Line 23"/>
          <p:cNvSpPr>
            <a:spLocks noChangeShapeType="1"/>
          </p:cNvSpPr>
          <p:nvPr/>
        </p:nvSpPr>
        <p:spPr bwMode="auto">
          <a:xfrm>
            <a:off x="2133600" y="3276600"/>
            <a:ext cx="1600200" cy="609600"/>
          </a:xfrm>
          <a:prstGeom prst="line">
            <a:avLst/>
          </a:prstGeom>
          <a:noFill/>
          <a:ln w="9525">
            <a:solidFill>
              <a:srgbClr val="000080"/>
            </a:solidFill>
            <a:prstDash val="sysDot"/>
            <a:round/>
            <a:headEnd/>
            <a:tailEnd/>
          </a:ln>
          <a:effectLst/>
        </p:spPr>
        <p:txBody>
          <a:bodyPr/>
          <a:lstStyle/>
          <a:p>
            <a:endParaRPr lang="en-US"/>
          </a:p>
        </p:txBody>
      </p:sp>
      <p:sp>
        <p:nvSpPr>
          <p:cNvPr id="27672" name="Line 24"/>
          <p:cNvSpPr>
            <a:spLocks noChangeShapeType="1"/>
          </p:cNvSpPr>
          <p:nvPr/>
        </p:nvSpPr>
        <p:spPr bwMode="auto">
          <a:xfrm>
            <a:off x="3733800" y="3886200"/>
            <a:ext cx="685800" cy="762000"/>
          </a:xfrm>
          <a:prstGeom prst="line">
            <a:avLst/>
          </a:prstGeom>
          <a:noFill/>
          <a:ln w="9525">
            <a:solidFill>
              <a:srgbClr val="000080"/>
            </a:solidFill>
            <a:prstDash val="sysDot"/>
            <a:round/>
            <a:headEnd/>
            <a:tailEnd type="stealth" w="med" len="med"/>
          </a:ln>
          <a:effectLst/>
        </p:spPr>
        <p:txBody>
          <a:bodyPr/>
          <a:lstStyle/>
          <a:p>
            <a:endParaRPr lang="en-US"/>
          </a:p>
        </p:txBody>
      </p:sp>
      <p:sp>
        <p:nvSpPr>
          <p:cNvPr id="27673" name="Line 25"/>
          <p:cNvSpPr>
            <a:spLocks noChangeShapeType="1"/>
          </p:cNvSpPr>
          <p:nvPr/>
        </p:nvSpPr>
        <p:spPr bwMode="auto">
          <a:xfrm flipH="1">
            <a:off x="4419600" y="3810000"/>
            <a:ext cx="1295400" cy="838200"/>
          </a:xfrm>
          <a:prstGeom prst="line">
            <a:avLst/>
          </a:prstGeom>
          <a:noFill/>
          <a:ln w="9525">
            <a:solidFill>
              <a:schemeClr val="tx1"/>
            </a:solidFill>
            <a:round/>
            <a:headEnd/>
            <a:tailEnd type="stealth" w="med" len="med"/>
          </a:ln>
          <a:effectLst/>
        </p:spPr>
        <p:txBody>
          <a:bodyPr/>
          <a:lstStyle/>
          <a:p>
            <a:endParaRPr lang="en-US"/>
          </a:p>
        </p:txBody>
      </p:sp>
      <p:sp>
        <p:nvSpPr>
          <p:cNvPr id="27675" name="Text Box 27"/>
          <p:cNvSpPr txBox="1">
            <a:spLocks noChangeArrowheads="1"/>
          </p:cNvSpPr>
          <p:nvPr/>
        </p:nvSpPr>
        <p:spPr bwMode="auto">
          <a:xfrm>
            <a:off x="3810000" y="3733800"/>
            <a:ext cx="349250" cy="366713"/>
          </a:xfrm>
          <a:prstGeom prst="rect">
            <a:avLst/>
          </a:prstGeom>
          <a:noFill/>
          <a:ln w="9525">
            <a:noFill/>
            <a:miter lim="800000"/>
            <a:headEnd/>
            <a:tailEnd/>
          </a:ln>
          <a:effectLst/>
        </p:spPr>
        <p:txBody>
          <a:bodyPr wrap="none">
            <a:spAutoFit/>
          </a:bodyPr>
          <a:lstStyle/>
          <a:p>
            <a:r>
              <a:rPr lang="en-US"/>
              <a:t>D</a:t>
            </a:r>
          </a:p>
        </p:txBody>
      </p:sp>
      <p:sp>
        <p:nvSpPr>
          <p:cNvPr id="27677" name="Text Box 29"/>
          <p:cNvSpPr txBox="1">
            <a:spLocks noChangeArrowheads="1"/>
          </p:cNvSpPr>
          <p:nvPr/>
        </p:nvSpPr>
        <p:spPr bwMode="auto">
          <a:xfrm>
            <a:off x="3048000" y="2743200"/>
            <a:ext cx="349250" cy="366713"/>
          </a:xfrm>
          <a:prstGeom prst="rect">
            <a:avLst/>
          </a:prstGeom>
          <a:noFill/>
          <a:ln w="9525">
            <a:noFill/>
            <a:miter lim="800000"/>
            <a:headEnd/>
            <a:tailEnd/>
          </a:ln>
          <a:effectLst/>
        </p:spPr>
        <p:txBody>
          <a:bodyPr wrap="none">
            <a:spAutoFit/>
          </a:bodyPr>
          <a:lstStyle/>
          <a:p>
            <a:r>
              <a:rPr lang="en-US"/>
              <a:t>R</a:t>
            </a:r>
          </a:p>
        </p:txBody>
      </p:sp>
      <p:sp>
        <p:nvSpPr>
          <p:cNvPr id="27678" name="Text Box 30"/>
          <p:cNvSpPr txBox="1">
            <a:spLocks noChangeArrowheads="1"/>
          </p:cNvSpPr>
          <p:nvPr/>
        </p:nvSpPr>
        <p:spPr bwMode="auto">
          <a:xfrm>
            <a:off x="4114800" y="3276600"/>
            <a:ext cx="336550" cy="366713"/>
          </a:xfrm>
          <a:prstGeom prst="rect">
            <a:avLst/>
          </a:prstGeom>
          <a:noFill/>
          <a:ln w="9525">
            <a:noFill/>
            <a:miter lim="800000"/>
            <a:headEnd/>
            <a:tailEnd/>
          </a:ln>
          <a:effectLst/>
        </p:spPr>
        <p:txBody>
          <a:bodyPr wrap="none">
            <a:spAutoFit/>
          </a:bodyPr>
          <a:lstStyle/>
          <a:p>
            <a:r>
              <a:rPr lang="en-US"/>
              <a:t>S</a:t>
            </a:r>
          </a:p>
        </p:txBody>
      </p:sp>
      <p:sp>
        <p:nvSpPr>
          <p:cNvPr id="27679" name="Oval 31"/>
          <p:cNvSpPr>
            <a:spLocks noChangeArrowheads="1"/>
          </p:cNvSpPr>
          <p:nvPr/>
        </p:nvSpPr>
        <p:spPr bwMode="auto">
          <a:xfrm>
            <a:off x="4343400" y="4648200"/>
            <a:ext cx="152400" cy="1524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7680" name="Line 32"/>
          <p:cNvSpPr>
            <a:spLocks noChangeShapeType="1"/>
          </p:cNvSpPr>
          <p:nvPr/>
        </p:nvSpPr>
        <p:spPr bwMode="auto">
          <a:xfrm>
            <a:off x="4419600" y="4800600"/>
            <a:ext cx="0" cy="228600"/>
          </a:xfrm>
          <a:prstGeom prst="line">
            <a:avLst/>
          </a:prstGeom>
          <a:noFill/>
          <a:ln w="9525">
            <a:solidFill>
              <a:schemeClr val="tx1"/>
            </a:solidFill>
            <a:round/>
            <a:headEnd/>
            <a:tailEnd/>
          </a:ln>
          <a:effectLst/>
        </p:spPr>
        <p:txBody>
          <a:bodyPr/>
          <a:lstStyle/>
          <a:p>
            <a:endParaRPr lang="en-US"/>
          </a:p>
        </p:txBody>
      </p:sp>
      <p:sp>
        <p:nvSpPr>
          <p:cNvPr id="27681" name="Line 33"/>
          <p:cNvSpPr>
            <a:spLocks noChangeShapeType="1"/>
          </p:cNvSpPr>
          <p:nvPr/>
        </p:nvSpPr>
        <p:spPr bwMode="auto">
          <a:xfrm flipH="1">
            <a:off x="4343400" y="5029200"/>
            <a:ext cx="76200" cy="228600"/>
          </a:xfrm>
          <a:prstGeom prst="line">
            <a:avLst/>
          </a:prstGeom>
          <a:noFill/>
          <a:ln w="9525">
            <a:solidFill>
              <a:schemeClr val="tx1"/>
            </a:solidFill>
            <a:round/>
            <a:headEnd/>
            <a:tailEnd/>
          </a:ln>
          <a:effectLst/>
        </p:spPr>
        <p:txBody>
          <a:bodyPr/>
          <a:lstStyle/>
          <a:p>
            <a:endParaRPr lang="en-US"/>
          </a:p>
        </p:txBody>
      </p:sp>
      <p:sp>
        <p:nvSpPr>
          <p:cNvPr id="27682" name="Line 34"/>
          <p:cNvSpPr>
            <a:spLocks noChangeShapeType="1"/>
          </p:cNvSpPr>
          <p:nvPr/>
        </p:nvSpPr>
        <p:spPr bwMode="auto">
          <a:xfrm>
            <a:off x="4419600" y="5029200"/>
            <a:ext cx="76200" cy="228600"/>
          </a:xfrm>
          <a:prstGeom prst="line">
            <a:avLst/>
          </a:prstGeom>
          <a:noFill/>
          <a:ln w="9525">
            <a:solidFill>
              <a:schemeClr val="tx1"/>
            </a:solidFill>
            <a:round/>
            <a:headEnd/>
            <a:tailEnd/>
          </a:ln>
          <a:effectLst/>
        </p:spPr>
        <p:txBody>
          <a:bodyPr/>
          <a:lstStyle/>
          <a:p>
            <a:endParaRPr lang="en-US"/>
          </a:p>
        </p:txBody>
      </p:sp>
      <p:sp>
        <p:nvSpPr>
          <p:cNvPr id="27683" name="Line 35"/>
          <p:cNvSpPr>
            <a:spLocks noChangeShapeType="1"/>
          </p:cNvSpPr>
          <p:nvPr/>
        </p:nvSpPr>
        <p:spPr bwMode="auto">
          <a:xfrm flipH="1">
            <a:off x="4267200" y="4876800"/>
            <a:ext cx="152400" cy="76200"/>
          </a:xfrm>
          <a:prstGeom prst="line">
            <a:avLst/>
          </a:prstGeom>
          <a:noFill/>
          <a:ln w="9525">
            <a:solidFill>
              <a:schemeClr val="tx1"/>
            </a:solidFill>
            <a:round/>
            <a:headEnd/>
            <a:tailEnd/>
          </a:ln>
          <a:effectLst/>
        </p:spPr>
        <p:txBody>
          <a:bodyPr/>
          <a:lstStyle/>
          <a:p>
            <a:endParaRPr lang="en-US"/>
          </a:p>
        </p:txBody>
      </p:sp>
      <p:sp>
        <p:nvSpPr>
          <p:cNvPr id="27684" name="Line 36"/>
          <p:cNvSpPr>
            <a:spLocks noChangeShapeType="1"/>
          </p:cNvSpPr>
          <p:nvPr/>
        </p:nvSpPr>
        <p:spPr bwMode="auto">
          <a:xfrm>
            <a:off x="4419600" y="4876800"/>
            <a:ext cx="152400" cy="76200"/>
          </a:xfrm>
          <a:prstGeom prst="line">
            <a:avLst/>
          </a:prstGeom>
          <a:noFill/>
          <a:ln w="9525">
            <a:solidFill>
              <a:schemeClr val="tx1"/>
            </a:solidFill>
            <a:round/>
            <a:headEnd/>
            <a:tailEnd/>
          </a:ln>
          <a:effectLst/>
        </p:spPr>
        <p:txBody>
          <a:bodyPr/>
          <a:lstStyle/>
          <a:p>
            <a:endParaRPr lang="en-US"/>
          </a:p>
        </p:txBody>
      </p:sp>
      <p:sp>
        <p:nvSpPr>
          <p:cNvPr id="27685" name="Text Box 37"/>
          <p:cNvSpPr txBox="1">
            <a:spLocks noChangeArrowheads="1"/>
          </p:cNvSpPr>
          <p:nvPr/>
        </p:nvSpPr>
        <p:spPr bwMode="auto">
          <a:xfrm>
            <a:off x="898525" y="4532313"/>
            <a:ext cx="1504950" cy="915987"/>
          </a:xfrm>
          <a:prstGeom prst="rect">
            <a:avLst/>
          </a:prstGeom>
          <a:noFill/>
          <a:ln w="9525">
            <a:noFill/>
            <a:miter lim="800000"/>
            <a:headEnd/>
            <a:tailEnd/>
          </a:ln>
          <a:effectLst/>
        </p:spPr>
        <p:txBody>
          <a:bodyPr wrap="none">
            <a:spAutoFit/>
          </a:bodyPr>
          <a:lstStyle/>
          <a:p>
            <a:r>
              <a:rPr lang="en-US"/>
              <a:t>R: Reflection</a:t>
            </a:r>
          </a:p>
          <a:p>
            <a:r>
              <a:rPr lang="en-US"/>
              <a:t>D: Diffraction</a:t>
            </a:r>
          </a:p>
          <a:p>
            <a:r>
              <a:rPr lang="en-US"/>
              <a:t>S: Scattering</a:t>
            </a:r>
          </a:p>
        </p:txBody>
      </p:sp>
      <p:sp>
        <p:nvSpPr>
          <p:cNvPr id="27689" name="Text Box 41"/>
          <p:cNvSpPr txBox="1">
            <a:spLocks noChangeArrowheads="1"/>
          </p:cNvSpPr>
          <p:nvPr/>
        </p:nvSpPr>
        <p:spPr bwMode="auto">
          <a:xfrm>
            <a:off x="1576388" y="2890838"/>
            <a:ext cx="977900" cy="274637"/>
          </a:xfrm>
          <a:prstGeom prst="rect">
            <a:avLst/>
          </a:prstGeom>
          <a:noFill/>
          <a:ln w="9525">
            <a:noFill/>
            <a:miter lim="800000"/>
            <a:headEnd/>
            <a:tailEnd/>
          </a:ln>
          <a:effectLst/>
        </p:spPr>
        <p:txBody>
          <a:bodyPr wrap="none">
            <a:spAutoFit/>
          </a:bodyPr>
          <a:lstStyle/>
          <a:p>
            <a:r>
              <a:rPr lang="en-US" sz="1200" b="1"/>
              <a:t>transmitter</a:t>
            </a:r>
          </a:p>
        </p:txBody>
      </p:sp>
      <p:sp>
        <p:nvSpPr>
          <p:cNvPr id="27690" name="Text Box 42"/>
          <p:cNvSpPr txBox="1">
            <a:spLocks noChangeArrowheads="1"/>
          </p:cNvSpPr>
          <p:nvPr/>
        </p:nvSpPr>
        <p:spPr bwMode="auto">
          <a:xfrm>
            <a:off x="4456113" y="4581525"/>
            <a:ext cx="765175" cy="274638"/>
          </a:xfrm>
          <a:prstGeom prst="rect">
            <a:avLst/>
          </a:prstGeom>
          <a:noFill/>
          <a:ln w="9525">
            <a:noFill/>
            <a:miter lim="800000"/>
            <a:headEnd/>
            <a:tailEnd/>
          </a:ln>
          <a:effectLst/>
        </p:spPr>
        <p:txBody>
          <a:bodyPr wrap="none">
            <a:spAutoFit/>
          </a:bodyPr>
          <a:lstStyle/>
          <a:p>
            <a:r>
              <a:rPr lang="en-US" sz="1200" b="1"/>
              <a:t>receiver</a:t>
            </a:r>
          </a:p>
        </p:txBody>
      </p:sp>
      <p:sp>
        <p:nvSpPr>
          <p:cNvPr id="27691" name="Text Box 43"/>
          <p:cNvSpPr txBox="1">
            <a:spLocks noChangeArrowheads="1"/>
          </p:cNvSpPr>
          <p:nvPr/>
        </p:nvSpPr>
        <p:spPr bwMode="auto">
          <a:xfrm>
            <a:off x="5686425" y="3467100"/>
            <a:ext cx="349250" cy="366713"/>
          </a:xfrm>
          <a:prstGeom prst="rect">
            <a:avLst/>
          </a:prstGeom>
          <a:noFill/>
          <a:ln w="9525">
            <a:noFill/>
            <a:miter lim="800000"/>
            <a:headEnd/>
            <a:tailEnd/>
          </a:ln>
          <a:effectLst/>
        </p:spPr>
        <p:txBody>
          <a:bodyPr wrap="none">
            <a:spAutoFit/>
          </a:bodyPr>
          <a:lstStyle/>
          <a:p>
            <a:r>
              <a:rPr lang="en-US"/>
              <a:t>D</a:t>
            </a:r>
          </a:p>
        </p:txBody>
      </p:sp>
      <p:sp>
        <p:nvSpPr>
          <p:cNvPr id="27693" name="Text Box 45"/>
          <p:cNvSpPr txBox="1">
            <a:spLocks noChangeArrowheads="1"/>
          </p:cNvSpPr>
          <p:nvPr/>
        </p:nvSpPr>
        <p:spPr bwMode="auto">
          <a:xfrm>
            <a:off x="6823075" y="3044825"/>
            <a:ext cx="793750" cy="366713"/>
          </a:xfrm>
          <a:prstGeom prst="rect">
            <a:avLst/>
          </a:prstGeom>
          <a:noFill/>
          <a:ln w="9525">
            <a:noFill/>
            <a:miter lim="800000"/>
            <a:headEnd/>
            <a:tailEnd/>
          </a:ln>
          <a:effectLst/>
        </p:spPr>
        <p:txBody>
          <a:bodyPr wrap="none">
            <a:spAutoFit/>
          </a:bodyPr>
          <a:lstStyle/>
          <a:p>
            <a:r>
              <a:rPr lang="tr-TR"/>
              <a:t>Street</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447800"/>
            <a:ext cx="8305800" cy="5029200"/>
          </a:xfrm>
        </p:spPr>
        <p:txBody>
          <a:bodyPr>
            <a:noAutofit/>
          </a:bodyPr>
          <a:lstStyle/>
          <a:p>
            <a:pPr algn="just">
              <a:buNone/>
            </a:pPr>
            <a:r>
              <a:rPr lang="en-US" sz="1800" dirty="0" smtClean="0"/>
              <a:t>	In generic </a:t>
            </a:r>
            <a:r>
              <a:rPr lang="en-US" sz="1800" dirty="0"/>
              <a:t>system studies, the mobile </a:t>
            </a:r>
            <a:r>
              <a:rPr lang="en-US" sz="1800" dirty="0" smtClean="0"/>
              <a:t>radio channel </a:t>
            </a:r>
            <a:r>
              <a:rPr lang="en-US" sz="1800" dirty="0"/>
              <a:t>is usually evaluated </a:t>
            </a:r>
            <a:r>
              <a:rPr lang="en-US" sz="1800" dirty="0" smtClean="0"/>
              <a:t>from 'statistical</a:t>
            </a:r>
            <a:r>
              <a:rPr lang="en-US" sz="1800" dirty="0"/>
              <a:t>' propagation models: no specific terrain data is considered, and channel parameters are </a:t>
            </a:r>
            <a:r>
              <a:rPr lang="en-US" sz="1800" dirty="0" smtClean="0"/>
              <a:t>modeled </a:t>
            </a:r>
            <a:r>
              <a:rPr lang="en-US" sz="1800" dirty="0"/>
              <a:t>as stochastic variables. Three mutually independent, multiplicative propagation phenomena can usually be distinguished</a:t>
            </a:r>
            <a:r>
              <a:rPr lang="en-US" sz="1800" dirty="0" smtClean="0"/>
              <a:t>:</a:t>
            </a:r>
          </a:p>
          <a:p>
            <a:pPr algn="just">
              <a:buNone/>
            </a:pPr>
            <a:endParaRPr lang="en-US" sz="1800" dirty="0" smtClean="0"/>
          </a:p>
          <a:p>
            <a:r>
              <a:rPr lang="en-US" sz="1800" b="1" dirty="0">
                <a:hlinkClick r:id="rId2"/>
              </a:rPr>
              <a:t>Multipath propagation</a:t>
            </a:r>
            <a:r>
              <a:rPr lang="en-US" sz="1800" dirty="0"/>
              <a:t> </a:t>
            </a:r>
            <a:br>
              <a:rPr lang="en-US" sz="1800" dirty="0"/>
            </a:br>
            <a:r>
              <a:rPr lang="en-US" sz="1800" dirty="0"/>
              <a:t>Fading leads to rapid fluctuations of the phase and amplitude of the signal if the vehicle moves over a distance in the order of a wave length or more. Multipath fading thus has a 'small-scale' effect.</a:t>
            </a:r>
          </a:p>
          <a:p>
            <a:r>
              <a:rPr lang="en-US" sz="1800" b="1" dirty="0">
                <a:hlinkClick r:id="rId3"/>
              </a:rPr>
              <a:t>Shadowing</a:t>
            </a:r>
            <a:r>
              <a:rPr lang="en-US" sz="1800" dirty="0"/>
              <a:t> </a:t>
            </a:r>
            <a:br>
              <a:rPr lang="en-US" sz="1800" dirty="0"/>
            </a:br>
            <a:r>
              <a:rPr lang="en-US" sz="1800" dirty="0"/>
              <a:t>This is a 'medium-scale' effect: field strength variations occur if the antenna is displaced over distances larger than a few tens or hundreds of </a:t>
            </a:r>
            <a:r>
              <a:rPr lang="en-US" sz="1800" dirty="0" err="1"/>
              <a:t>metres</a:t>
            </a:r>
            <a:r>
              <a:rPr lang="en-US" sz="1800" dirty="0"/>
              <a:t>.</a:t>
            </a:r>
          </a:p>
          <a:p>
            <a:r>
              <a:rPr lang="en-US" sz="1800" b="1" dirty="0">
                <a:hlinkClick r:id="rId4"/>
              </a:rPr>
              <a:t>Path loss</a:t>
            </a:r>
            <a:r>
              <a:rPr lang="en-US" sz="1800" dirty="0"/>
              <a:t/>
            </a:r>
            <a:br>
              <a:rPr lang="en-US" sz="1800" dirty="0"/>
            </a:br>
            <a:r>
              <a:rPr lang="en-US" sz="1800" dirty="0"/>
              <a:t>The 'large-scale' effects cause the received power to vary gradually due to signal attenuation determined by the geometry of the path profile in its entirety. This is in contrast to the local propagation mechanisms, which are determined by terrain features in the immediate vicinity of the antennas.</a:t>
            </a:r>
          </a:p>
          <a:p>
            <a:pPr algn="just">
              <a:buNone/>
            </a:pPr>
            <a:endParaRPr lang="en-US" sz="1800" dirty="0" smtClean="0"/>
          </a:p>
          <a:p>
            <a:pPr algn="just">
              <a:buNone/>
            </a:pPr>
            <a:endParaRPr lang="en-US" sz="1800" dirty="0"/>
          </a:p>
        </p:txBody>
      </p:sp>
      <p:sp>
        <p:nvSpPr>
          <p:cNvPr id="4" name="Rectangle 2"/>
          <p:cNvSpPr>
            <a:spLocks noGrp="1" noChangeArrowheads="1"/>
          </p:cNvSpPr>
          <p:nvPr>
            <p:ph type="title"/>
          </p:nvPr>
        </p:nvSpPr>
        <p:spPr/>
        <p:txBody>
          <a:bodyPr/>
          <a:lstStyle/>
          <a:p>
            <a:r>
              <a:rPr lang="en-US" dirty="0"/>
              <a:t>Radio Propagation Models</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7500" lnSpcReduction="20000"/>
          </a:bodyPr>
          <a:lstStyle/>
          <a:p>
            <a:pPr algn="just"/>
            <a:r>
              <a:rPr lang="en-US" dirty="0"/>
              <a:t>The mobile or indoor radio channel is characterized by 'multipath reception': </a:t>
            </a:r>
            <a:endParaRPr lang="en-US" dirty="0" smtClean="0"/>
          </a:p>
          <a:p>
            <a:pPr lvl="1" algn="just"/>
            <a:r>
              <a:rPr lang="en-US" dirty="0" smtClean="0"/>
              <a:t>The </a:t>
            </a:r>
            <a:r>
              <a:rPr lang="en-US" dirty="0"/>
              <a:t>signal offered to the receiver contains not only a direct </a:t>
            </a:r>
            <a:r>
              <a:rPr lang="en-US" dirty="0">
                <a:hlinkClick r:id="rId2"/>
              </a:rPr>
              <a:t>line-of-sight</a:t>
            </a:r>
            <a:r>
              <a:rPr lang="en-US" dirty="0"/>
              <a:t> radio wave, but also a large number of reflected radio </a:t>
            </a:r>
            <a:r>
              <a:rPr lang="en-US" dirty="0" smtClean="0"/>
              <a:t>waves.</a:t>
            </a:r>
          </a:p>
          <a:p>
            <a:pPr lvl="1" algn="just"/>
            <a:r>
              <a:rPr lang="en-US" dirty="0" smtClean="0"/>
              <a:t>Even </a:t>
            </a:r>
            <a:r>
              <a:rPr lang="en-US" dirty="0"/>
              <a:t>worse in urban centers, the line-of-sight is often blocked by obstacles, and a collected of differently delayed waves is all what is received by a mobile </a:t>
            </a:r>
            <a:r>
              <a:rPr lang="en-US" dirty="0" smtClean="0"/>
              <a:t>antenna.</a:t>
            </a:r>
          </a:p>
          <a:p>
            <a:pPr lvl="1" algn="just"/>
            <a:r>
              <a:rPr lang="en-US" dirty="0" smtClean="0"/>
              <a:t>These </a:t>
            </a:r>
            <a:r>
              <a:rPr lang="en-US" dirty="0"/>
              <a:t>reflected waves interfere with the direct wave, which causes significant degradation of the performance of the </a:t>
            </a:r>
            <a:r>
              <a:rPr lang="en-US" dirty="0" smtClean="0"/>
              <a:t>link.</a:t>
            </a:r>
          </a:p>
          <a:p>
            <a:pPr lvl="1" algn="just"/>
            <a:r>
              <a:rPr lang="en-US" dirty="0" smtClean="0"/>
              <a:t>If </a:t>
            </a:r>
            <a:r>
              <a:rPr lang="en-US" dirty="0"/>
              <a:t>the antenna moves the channel varies with location and time, because the relative phases of the reflected waves change. This leads to </a:t>
            </a:r>
            <a:r>
              <a:rPr lang="en-US" b="1" dirty="0"/>
              <a:t>fading</a:t>
            </a:r>
            <a:r>
              <a:rPr lang="en-US" dirty="0"/>
              <a:t>: </a:t>
            </a:r>
            <a:endParaRPr lang="en-US" dirty="0" smtClean="0"/>
          </a:p>
          <a:p>
            <a:pPr lvl="2" algn="just"/>
            <a:r>
              <a:rPr lang="en-US" dirty="0" smtClean="0"/>
              <a:t>Time </a:t>
            </a:r>
            <a:r>
              <a:rPr lang="en-US" dirty="0"/>
              <a:t>variations of the received amplitude and phase.</a:t>
            </a:r>
          </a:p>
        </p:txBody>
      </p:sp>
      <p:sp>
        <p:nvSpPr>
          <p:cNvPr id="4" name="Rectangle 2"/>
          <p:cNvSpPr>
            <a:spLocks noGrp="1" noChangeArrowheads="1"/>
          </p:cNvSpPr>
          <p:nvPr>
            <p:ph type="title"/>
          </p:nvPr>
        </p:nvSpPr>
        <p:spPr/>
        <p:txBody>
          <a:bodyPr/>
          <a:lstStyle/>
          <a:p>
            <a:r>
              <a:rPr lang="en-US" dirty="0"/>
              <a:t>M</a:t>
            </a:r>
            <a:r>
              <a:rPr lang="en-US" dirty="0" smtClean="0"/>
              <a:t>ultipath Reception</a:t>
            </a: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680</TotalTime>
  <Words>934</Words>
  <Application>Microsoft Office PowerPoint</Application>
  <PresentationFormat>On-screen Show (4:3)</PresentationFormat>
  <Paragraphs>130</Paragraphs>
  <Slides>27</Slides>
  <Notes>0</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Office Theme</vt:lpstr>
      <vt:lpstr>Radio Wave Propagation &amp; Propagation Path-loss Models</vt:lpstr>
      <vt:lpstr>Basics - Propagation</vt:lpstr>
      <vt:lpstr>Mobile Radio Propagation Effects</vt:lpstr>
      <vt:lpstr>Radio Wave Propagation Mechanisms</vt:lpstr>
      <vt:lpstr>Contd.</vt:lpstr>
      <vt:lpstr>Contd.</vt:lpstr>
      <vt:lpstr>Contd.</vt:lpstr>
      <vt:lpstr>Radio Propagation Models</vt:lpstr>
      <vt:lpstr>Multipath Reception</vt:lpstr>
      <vt:lpstr>Models for multipath reception</vt:lpstr>
      <vt:lpstr>Path Loss</vt:lpstr>
      <vt:lpstr>Contd.</vt:lpstr>
      <vt:lpstr>Contd.</vt:lpstr>
      <vt:lpstr>PowerPoint Presentation</vt:lpstr>
      <vt:lpstr>PowerPoint Presentation</vt:lpstr>
      <vt:lpstr>Okumura Model</vt:lpstr>
      <vt:lpstr>Contd.</vt:lpstr>
      <vt:lpstr>Contd.</vt:lpstr>
      <vt:lpstr>Okumura-Hata Model (Pros and Cons)</vt:lpstr>
      <vt:lpstr>Cost 231 Model</vt:lpstr>
      <vt:lpstr>Contd.</vt:lpstr>
      <vt:lpstr>Contd.</vt:lpstr>
      <vt:lpstr>Contd.</vt:lpstr>
      <vt:lpstr>Contd.</vt:lpstr>
      <vt:lpstr>Contd…</vt:lpstr>
      <vt:lpstr>Contd…</vt:lpstr>
      <vt:lpstr>THE END</vt:lpstr>
    </vt:vector>
  </TitlesOfParts>
  <Company>by adguard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dell</dc:creator>
  <cp:lastModifiedBy>IBM</cp:lastModifiedBy>
  <cp:revision>50</cp:revision>
  <dcterms:created xsi:type="dcterms:W3CDTF">2018-01-03T03:41:09Z</dcterms:created>
  <dcterms:modified xsi:type="dcterms:W3CDTF">2021-09-27T08:58:50Z</dcterms:modified>
</cp:coreProperties>
</file>