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13AE-4577-4475-9BA7-40E2961716C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4679-9D80-40A5-9F7C-0B649FFE2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For free</a:t>
            </a:r>
            <a:r>
              <a:rPr lang="en-US" baseline="0" dirty="0" smtClean="0"/>
              <a:t> space path loss </a:t>
            </a:r>
            <a:r>
              <a:rPr lang="el-GR" sz="1200" dirty="0" smtClean="0"/>
              <a:t>γ</a:t>
            </a:r>
            <a:r>
              <a:rPr lang="en-US" sz="1200" dirty="0" smtClean="0"/>
              <a:t> =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AD8A-6D2D-4D5B-82FA-C74BD5829F9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9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E7D0-ED51-48CF-94D0-C43641B3A6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0522-148D-433A-A4B8-99C52E70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FADING IN THE MOBILE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9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Rician</a:t>
            </a:r>
            <a:r>
              <a:rPr lang="en-US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When there is a dominant stationary (nonfading) signal component present, </a:t>
            </a:r>
            <a:r>
              <a:rPr lang="en-US" sz="2400" dirty="0" smtClean="0"/>
              <a:t>such as </a:t>
            </a:r>
            <a:r>
              <a:rPr lang="en-US" sz="2400" dirty="0"/>
              <a:t>a LOS propagation path, the small-scale fading envelope distribution is </a:t>
            </a:r>
            <a:r>
              <a:rPr lang="en-US" sz="2400" dirty="0" err="1"/>
              <a:t>Rician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Rician</a:t>
            </a:r>
            <a:r>
              <a:rPr lang="en-US" sz="2400" dirty="0"/>
              <a:t> distribution has a probability density function (PDF) given by: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802922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44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Rician</a:t>
            </a:r>
            <a:r>
              <a:rPr lang="en-US" dirty="0"/>
              <a:t> distribution is often described in terms of a parameter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dirty="0" smtClean="0"/>
              <a:t>known as </a:t>
            </a:r>
            <a:r>
              <a:rPr lang="en-US" dirty="0"/>
              <a:t>the </a:t>
            </a:r>
            <a:r>
              <a:rPr lang="en-US" dirty="0" err="1"/>
              <a:t>Rician</a:t>
            </a:r>
            <a:r>
              <a:rPr lang="en-US" dirty="0"/>
              <a:t> factor and is expressed as: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799"/>
            <a:ext cx="8789621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98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Rayleigh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Rayleigh distribution is used to describe the statistical time-varying </a:t>
            </a:r>
            <a:r>
              <a:rPr lang="en-US" sz="2400" dirty="0" smtClean="0"/>
              <a:t>nature of </a:t>
            </a:r>
            <a:r>
              <a:rPr lang="en-US" sz="2400" dirty="0"/>
              <a:t>the received envelope of a </a:t>
            </a:r>
            <a:r>
              <a:rPr lang="en-US" sz="2400" dirty="0" smtClean="0"/>
              <a:t>flat </a:t>
            </a:r>
            <a:r>
              <a:rPr lang="en-US" sz="2400" dirty="0"/>
              <a:t>fading signal, or the envelope of an </a:t>
            </a:r>
            <a:r>
              <a:rPr lang="en-US" sz="2400" dirty="0" smtClean="0"/>
              <a:t>individual multipath </a:t>
            </a:r>
            <a:r>
              <a:rPr lang="en-US" sz="2400" dirty="0"/>
              <a:t>component.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Rayleigh distribution is given as: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9" y="3276600"/>
            <a:ext cx="844345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6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Lognormal distribution describes the random shadowing effects which occur </a:t>
            </a:r>
            <a:r>
              <a:rPr lang="en-US" dirty="0" smtClean="0"/>
              <a:t>over a </a:t>
            </a:r>
            <a:r>
              <a:rPr lang="en-US" dirty="0"/>
              <a:t>large number of measurement locations which have the same transmitter </a:t>
            </a:r>
            <a:r>
              <a:rPr lang="en-US" dirty="0" smtClean="0"/>
              <a:t>and receiver </a:t>
            </a:r>
            <a:r>
              <a:rPr lang="en-US" dirty="0"/>
              <a:t>separation, but have different levels of clutter on the propagation path.</a:t>
            </a:r>
          </a:p>
          <a:p>
            <a:pPr algn="just"/>
            <a:r>
              <a:rPr lang="en-US" dirty="0"/>
              <a:t>The signal,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typically follows the Rayleigh distribution but its mean </a:t>
            </a:r>
            <a:r>
              <a:rPr lang="en-US" dirty="0" smtClean="0"/>
              <a:t>square value </a:t>
            </a:r>
            <a:r>
              <a:rPr lang="en-US" dirty="0"/>
              <a:t>or its local mean power is lognormal in </a:t>
            </a:r>
            <a:r>
              <a:rPr lang="en-US" dirty="0" err="1"/>
              <a:t>dBm</a:t>
            </a:r>
            <a:r>
              <a:rPr lang="en-US" dirty="0"/>
              <a:t> with variance equal to  </a:t>
            </a:r>
            <a:r>
              <a:rPr lang="el-GR" dirty="0" smtClean="0"/>
              <a:t>σ</a:t>
            </a:r>
            <a:r>
              <a:rPr lang="en-US" i="1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Typically the standard deviation, </a:t>
            </a:r>
            <a:r>
              <a:rPr lang="el-GR" dirty="0" smtClean="0"/>
              <a:t>σ</a:t>
            </a:r>
            <a:r>
              <a:rPr lang="en-US" i="1" baseline="-25000" dirty="0" smtClean="0"/>
              <a:t>s</a:t>
            </a:r>
            <a:r>
              <a:rPr lang="en-US" i="1" dirty="0" smtClean="0"/>
              <a:t> </a:t>
            </a:r>
            <a:r>
              <a:rPr lang="en-US" dirty="0"/>
              <a:t>equals 8 to 10 </a:t>
            </a:r>
            <a:r>
              <a:rPr lang="en-US" dirty="0" err="1"/>
              <a:t>dB.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1" t="16941" r="26214" b="27294"/>
          <a:stretch/>
        </p:blipFill>
        <p:spPr bwMode="auto">
          <a:xfrm>
            <a:off x="5033653" y="2057400"/>
            <a:ext cx="3962429" cy="31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6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9317"/>
            <a:ext cx="6991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3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There are substantial amplitude and phase fluctuations and the signal is subjected to </a:t>
            </a:r>
            <a:r>
              <a:rPr lang="en-US" u="sng" dirty="0" smtClean="0">
                <a:solidFill>
                  <a:srgbClr val="FF0000"/>
                </a:solidFill>
              </a:rPr>
              <a:t>fading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When it is observed that for a distance of couple of km, the power of the signal fluctuates around a mean value and the fluctuation have a longer period which is referred as </a:t>
            </a:r>
            <a:r>
              <a:rPr lang="en-US" u="sng" dirty="0" smtClean="0">
                <a:solidFill>
                  <a:srgbClr val="FF0000"/>
                </a:solidFill>
              </a:rPr>
              <a:t>long-term</a:t>
            </a:r>
            <a:r>
              <a:rPr lang="en-US" dirty="0" smtClean="0"/>
              <a:t> or </a:t>
            </a:r>
            <a:r>
              <a:rPr lang="en-US" u="sng" dirty="0" smtClean="0">
                <a:solidFill>
                  <a:srgbClr val="FF0000"/>
                </a:solidFill>
              </a:rPr>
              <a:t>slow-fading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the signal power over a few hundred meters is found to be fluctuates more rapidly which are caused due to multipath, this phenomenon is referred as </a:t>
            </a:r>
            <a:r>
              <a:rPr lang="en-US" u="sng" dirty="0" smtClean="0">
                <a:solidFill>
                  <a:srgbClr val="FF0000"/>
                </a:solidFill>
              </a:rPr>
              <a:t>fast-fading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FF0000"/>
                </a:solidFill>
              </a:rPr>
              <a:t>short-term fading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steady decrease in the received signal power at a separation distance ‘d’ of several </a:t>
            </a:r>
            <a:r>
              <a:rPr lang="en-US" dirty="0" err="1" smtClean="0"/>
              <a:t>kms</a:t>
            </a:r>
            <a:r>
              <a:rPr lang="en-US" dirty="0" smtClean="0"/>
              <a:t> is said to be </a:t>
            </a:r>
            <a:r>
              <a:rPr lang="en-US" u="sng" dirty="0" smtClean="0">
                <a:solidFill>
                  <a:srgbClr val="FF0000"/>
                </a:solidFill>
              </a:rPr>
              <a:t>attenuation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3CF-31BD-4953-AA41-BE11A1332807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Fading</a:t>
            </a:r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3009900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3024188" y="244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2093913" y="1066800"/>
            <a:ext cx="0" cy="1335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2098675" y="2409825"/>
            <a:ext cx="415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2098675" y="1600200"/>
            <a:ext cx="4011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2103438" y="4318000"/>
            <a:ext cx="415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2103438" y="3508375"/>
            <a:ext cx="4011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2990850" y="3219450"/>
            <a:ext cx="0" cy="14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435350" y="3219450"/>
            <a:ext cx="0" cy="14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2990850" y="3292475"/>
            <a:ext cx="444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2098675" y="2973388"/>
            <a:ext cx="0" cy="1335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2098675" y="6016625"/>
            <a:ext cx="415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2093913" y="4329113"/>
            <a:ext cx="892175" cy="9271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V="1">
            <a:off x="3255963" y="4343400"/>
            <a:ext cx="2840037" cy="9683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2986088" y="5256213"/>
            <a:ext cx="0" cy="14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3255963" y="5311775"/>
            <a:ext cx="0" cy="14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2093913" y="4672013"/>
            <a:ext cx="0" cy="1335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7" name="Arc 45"/>
          <p:cNvSpPr>
            <a:spLocks/>
          </p:cNvSpPr>
          <p:nvPr/>
        </p:nvSpPr>
        <p:spPr bwMode="auto">
          <a:xfrm flipH="1" flipV="1">
            <a:off x="2098675" y="4911725"/>
            <a:ext cx="3819525" cy="661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359"/>
              <a:gd name="T1" fmla="*/ 0 h 21600"/>
              <a:gd name="T2" fmla="*/ 21359 w 21359"/>
              <a:gd name="T3" fmla="*/ 18382 h 21600"/>
              <a:gd name="T4" fmla="*/ 0 w 2135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59" h="21600" fill="none" extrusionOk="0">
                <a:moveTo>
                  <a:pt x="-1" y="0"/>
                </a:moveTo>
                <a:cubicBezTo>
                  <a:pt x="10686" y="0"/>
                  <a:pt x="19766" y="7814"/>
                  <a:pt x="21358" y="18382"/>
                </a:cubicBezTo>
              </a:path>
              <a:path w="21359" h="21600" stroke="0" extrusionOk="0">
                <a:moveTo>
                  <a:pt x="-1" y="0"/>
                </a:moveTo>
                <a:cubicBezTo>
                  <a:pt x="10686" y="0"/>
                  <a:pt x="19766" y="7814"/>
                  <a:pt x="21358" y="18382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685800" y="4800600"/>
            <a:ext cx="13319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 eaLnBrk="0" hangingPunct="0"/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Signal Strength</a:t>
            </a:r>
          </a:p>
          <a:p>
            <a:pPr algn="ctr" eaLnBrk="0" hangingPunct="0"/>
            <a:r>
              <a:rPr lang="en-US" sz="1800">
                <a:solidFill>
                  <a:schemeClr val="folHlink"/>
                </a:solidFill>
                <a:latin typeface="Times New Roman" pitchFamily="18" charset="0"/>
              </a:rPr>
              <a:t>(dB)</a:t>
            </a:r>
          </a:p>
        </p:txBody>
      </p:sp>
      <p:pic>
        <p:nvPicPr>
          <p:cNvPr id="13363" name="Picture 51" descr="l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233738"/>
            <a:ext cx="3810000" cy="881062"/>
          </a:xfrm>
          <a:prstGeom prst="rect">
            <a:avLst/>
          </a:prstGeom>
          <a:noFill/>
        </p:spPr>
      </p:pic>
      <p:sp>
        <p:nvSpPr>
          <p:cNvPr id="13367" name="Line 55"/>
          <p:cNvSpPr>
            <a:spLocks noChangeShapeType="1"/>
          </p:cNvSpPr>
          <p:nvPr/>
        </p:nvSpPr>
        <p:spPr bwMode="auto">
          <a:xfrm>
            <a:off x="2133600" y="3505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V="1">
            <a:off x="3581400" y="2514600"/>
            <a:ext cx="2438400" cy="762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2133600" y="2438400"/>
            <a:ext cx="1143000" cy="838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none" w="med" len="lg"/>
            <a:tailEnd type="non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3276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35814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3240088" y="6096000"/>
            <a:ext cx="13319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 eaLnBrk="0" hangingPunct="0"/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Distance</a:t>
            </a:r>
            <a:endParaRPr lang="en-US" sz="1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135688" y="5410200"/>
            <a:ext cx="13319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eaLnBrk="0" hangingPunct="0"/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Path Loss</a:t>
            </a:r>
            <a:endParaRPr lang="en-US" sz="1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6172200" y="32766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 eaLnBrk="0" hangingPunct="0"/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Slow Fading (Long-term fading)</a:t>
            </a:r>
          </a:p>
        </p:txBody>
      </p:sp>
      <p:sp>
        <p:nvSpPr>
          <p:cNvPr id="13391" name="Text Box 79"/>
          <p:cNvSpPr txBox="1">
            <a:spLocks noChangeArrowheads="1"/>
          </p:cNvSpPr>
          <p:nvPr/>
        </p:nvSpPr>
        <p:spPr bwMode="auto">
          <a:xfrm>
            <a:off x="6172200" y="12954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 eaLnBrk="0" hangingPunct="0"/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Fast Fading  (Short-term fading)</a:t>
            </a:r>
          </a:p>
        </p:txBody>
      </p:sp>
      <p:sp>
        <p:nvSpPr>
          <p:cNvPr id="13392" name="Line 80"/>
          <p:cNvSpPr>
            <a:spLocks noChangeShapeType="1"/>
          </p:cNvSpPr>
          <p:nvPr/>
        </p:nvSpPr>
        <p:spPr bwMode="auto">
          <a:xfrm>
            <a:off x="2133600" y="1600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4" name="Freeform 82"/>
          <p:cNvSpPr>
            <a:spLocks/>
          </p:cNvSpPr>
          <p:nvPr/>
        </p:nvSpPr>
        <p:spPr bwMode="auto">
          <a:xfrm>
            <a:off x="2097088" y="1255713"/>
            <a:ext cx="3922712" cy="877887"/>
          </a:xfrm>
          <a:custGeom>
            <a:avLst/>
            <a:gdLst/>
            <a:ahLst/>
            <a:cxnLst>
              <a:cxn ang="0">
                <a:pos x="17" y="414"/>
              </a:cxn>
              <a:cxn ang="0">
                <a:pos x="71" y="162"/>
              </a:cxn>
              <a:cxn ang="0">
                <a:pos x="167" y="222"/>
              </a:cxn>
              <a:cxn ang="0">
                <a:pos x="203" y="174"/>
              </a:cxn>
              <a:cxn ang="0">
                <a:pos x="269" y="42"/>
              </a:cxn>
              <a:cxn ang="0">
                <a:pos x="341" y="138"/>
              </a:cxn>
              <a:cxn ang="0">
                <a:pos x="395" y="120"/>
              </a:cxn>
              <a:cxn ang="0">
                <a:pos x="545" y="192"/>
              </a:cxn>
              <a:cxn ang="0">
                <a:pos x="647" y="282"/>
              </a:cxn>
              <a:cxn ang="0">
                <a:pos x="713" y="222"/>
              </a:cxn>
              <a:cxn ang="0">
                <a:pos x="863" y="108"/>
              </a:cxn>
              <a:cxn ang="0">
                <a:pos x="977" y="120"/>
              </a:cxn>
              <a:cxn ang="0">
                <a:pos x="1049" y="150"/>
              </a:cxn>
              <a:cxn ang="0">
                <a:pos x="1127" y="132"/>
              </a:cxn>
              <a:cxn ang="0">
                <a:pos x="1217" y="186"/>
              </a:cxn>
              <a:cxn ang="0">
                <a:pos x="1313" y="114"/>
              </a:cxn>
              <a:cxn ang="0">
                <a:pos x="1379" y="162"/>
              </a:cxn>
              <a:cxn ang="0">
                <a:pos x="1439" y="168"/>
              </a:cxn>
              <a:cxn ang="0">
                <a:pos x="1475" y="126"/>
              </a:cxn>
              <a:cxn ang="0">
                <a:pos x="1529" y="96"/>
              </a:cxn>
              <a:cxn ang="0">
                <a:pos x="1595" y="54"/>
              </a:cxn>
              <a:cxn ang="0">
                <a:pos x="1685" y="36"/>
              </a:cxn>
              <a:cxn ang="0">
                <a:pos x="1781" y="66"/>
              </a:cxn>
              <a:cxn ang="0">
                <a:pos x="1847" y="156"/>
              </a:cxn>
              <a:cxn ang="0">
                <a:pos x="1859" y="204"/>
              </a:cxn>
              <a:cxn ang="0">
                <a:pos x="1901" y="132"/>
              </a:cxn>
              <a:cxn ang="0">
                <a:pos x="1949" y="246"/>
              </a:cxn>
              <a:cxn ang="0">
                <a:pos x="1961" y="372"/>
              </a:cxn>
              <a:cxn ang="0">
                <a:pos x="2045" y="102"/>
              </a:cxn>
              <a:cxn ang="0">
                <a:pos x="2129" y="204"/>
              </a:cxn>
              <a:cxn ang="0">
                <a:pos x="2147" y="318"/>
              </a:cxn>
              <a:cxn ang="0">
                <a:pos x="2171" y="144"/>
              </a:cxn>
              <a:cxn ang="0">
                <a:pos x="2261" y="192"/>
              </a:cxn>
              <a:cxn ang="0">
                <a:pos x="2327" y="402"/>
              </a:cxn>
              <a:cxn ang="0">
                <a:pos x="2357" y="390"/>
              </a:cxn>
              <a:cxn ang="0">
                <a:pos x="2417" y="156"/>
              </a:cxn>
              <a:cxn ang="0">
                <a:pos x="2465" y="180"/>
              </a:cxn>
            </a:cxnLst>
            <a:rect l="0" t="0" r="r" b="b"/>
            <a:pathLst>
              <a:path w="2471" h="553">
                <a:moveTo>
                  <a:pt x="5" y="534"/>
                </a:moveTo>
                <a:cubicBezTo>
                  <a:pt x="24" y="478"/>
                  <a:pt x="0" y="553"/>
                  <a:pt x="17" y="414"/>
                </a:cubicBezTo>
                <a:cubicBezTo>
                  <a:pt x="20" y="385"/>
                  <a:pt x="32" y="352"/>
                  <a:pt x="41" y="324"/>
                </a:cubicBezTo>
                <a:cubicBezTo>
                  <a:pt x="49" y="188"/>
                  <a:pt x="47" y="251"/>
                  <a:pt x="71" y="162"/>
                </a:cubicBezTo>
                <a:cubicBezTo>
                  <a:pt x="86" y="107"/>
                  <a:pt x="67" y="119"/>
                  <a:pt x="101" y="108"/>
                </a:cubicBezTo>
                <a:cubicBezTo>
                  <a:pt x="114" y="148"/>
                  <a:pt x="122" y="207"/>
                  <a:pt x="167" y="222"/>
                </a:cubicBezTo>
                <a:cubicBezTo>
                  <a:pt x="175" y="220"/>
                  <a:pt x="185" y="221"/>
                  <a:pt x="191" y="216"/>
                </a:cubicBezTo>
                <a:cubicBezTo>
                  <a:pt x="202" y="207"/>
                  <a:pt x="192" y="183"/>
                  <a:pt x="203" y="174"/>
                </a:cubicBezTo>
                <a:cubicBezTo>
                  <a:pt x="213" y="166"/>
                  <a:pt x="239" y="162"/>
                  <a:pt x="239" y="162"/>
                </a:cubicBezTo>
                <a:cubicBezTo>
                  <a:pt x="266" y="122"/>
                  <a:pt x="261" y="97"/>
                  <a:pt x="269" y="42"/>
                </a:cubicBezTo>
                <a:cubicBezTo>
                  <a:pt x="275" y="0"/>
                  <a:pt x="264" y="10"/>
                  <a:pt x="293" y="0"/>
                </a:cubicBezTo>
                <a:cubicBezTo>
                  <a:pt x="339" y="31"/>
                  <a:pt x="312" y="94"/>
                  <a:pt x="341" y="138"/>
                </a:cubicBezTo>
                <a:cubicBezTo>
                  <a:pt x="349" y="136"/>
                  <a:pt x="358" y="137"/>
                  <a:pt x="365" y="132"/>
                </a:cubicBezTo>
                <a:cubicBezTo>
                  <a:pt x="393" y="113"/>
                  <a:pt x="359" y="108"/>
                  <a:pt x="395" y="120"/>
                </a:cubicBezTo>
                <a:cubicBezTo>
                  <a:pt x="407" y="157"/>
                  <a:pt x="426" y="136"/>
                  <a:pt x="449" y="120"/>
                </a:cubicBezTo>
                <a:cubicBezTo>
                  <a:pt x="493" y="127"/>
                  <a:pt x="524" y="150"/>
                  <a:pt x="545" y="192"/>
                </a:cubicBezTo>
                <a:cubicBezTo>
                  <a:pt x="565" y="232"/>
                  <a:pt x="556" y="296"/>
                  <a:pt x="605" y="312"/>
                </a:cubicBezTo>
                <a:cubicBezTo>
                  <a:pt x="637" y="301"/>
                  <a:pt x="615" y="293"/>
                  <a:pt x="647" y="282"/>
                </a:cubicBezTo>
                <a:cubicBezTo>
                  <a:pt x="658" y="315"/>
                  <a:pt x="652" y="321"/>
                  <a:pt x="689" y="312"/>
                </a:cubicBezTo>
                <a:cubicBezTo>
                  <a:pt x="696" y="282"/>
                  <a:pt x="706" y="252"/>
                  <a:pt x="713" y="222"/>
                </a:cubicBezTo>
                <a:cubicBezTo>
                  <a:pt x="727" y="160"/>
                  <a:pt x="727" y="90"/>
                  <a:pt x="797" y="72"/>
                </a:cubicBezTo>
                <a:cubicBezTo>
                  <a:pt x="849" y="81"/>
                  <a:pt x="826" y="83"/>
                  <a:pt x="863" y="108"/>
                </a:cubicBezTo>
                <a:cubicBezTo>
                  <a:pt x="874" y="142"/>
                  <a:pt x="894" y="192"/>
                  <a:pt x="929" y="204"/>
                </a:cubicBezTo>
                <a:cubicBezTo>
                  <a:pt x="982" y="186"/>
                  <a:pt x="924" y="138"/>
                  <a:pt x="977" y="120"/>
                </a:cubicBezTo>
                <a:cubicBezTo>
                  <a:pt x="980" y="167"/>
                  <a:pt x="958" y="263"/>
                  <a:pt x="1019" y="222"/>
                </a:cubicBezTo>
                <a:cubicBezTo>
                  <a:pt x="1023" y="210"/>
                  <a:pt x="1032" y="160"/>
                  <a:pt x="1049" y="150"/>
                </a:cubicBezTo>
                <a:cubicBezTo>
                  <a:pt x="1060" y="143"/>
                  <a:pt x="1085" y="138"/>
                  <a:pt x="1085" y="138"/>
                </a:cubicBezTo>
                <a:cubicBezTo>
                  <a:pt x="1103" y="112"/>
                  <a:pt x="1107" y="102"/>
                  <a:pt x="1127" y="132"/>
                </a:cubicBezTo>
                <a:cubicBezTo>
                  <a:pt x="1147" y="125"/>
                  <a:pt x="1167" y="121"/>
                  <a:pt x="1187" y="114"/>
                </a:cubicBezTo>
                <a:cubicBezTo>
                  <a:pt x="1196" y="142"/>
                  <a:pt x="1201" y="162"/>
                  <a:pt x="1217" y="186"/>
                </a:cubicBezTo>
                <a:cubicBezTo>
                  <a:pt x="1264" y="155"/>
                  <a:pt x="1212" y="110"/>
                  <a:pt x="1271" y="90"/>
                </a:cubicBezTo>
                <a:cubicBezTo>
                  <a:pt x="1291" y="95"/>
                  <a:pt x="1301" y="93"/>
                  <a:pt x="1313" y="114"/>
                </a:cubicBezTo>
                <a:cubicBezTo>
                  <a:pt x="1342" y="166"/>
                  <a:pt x="1360" y="266"/>
                  <a:pt x="1367" y="324"/>
                </a:cubicBezTo>
                <a:cubicBezTo>
                  <a:pt x="1372" y="270"/>
                  <a:pt x="1372" y="216"/>
                  <a:pt x="1379" y="162"/>
                </a:cubicBezTo>
                <a:cubicBezTo>
                  <a:pt x="1381" y="149"/>
                  <a:pt x="1391" y="126"/>
                  <a:pt x="1391" y="126"/>
                </a:cubicBezTo>
                <a:cubicBezTo>
                  <a:pt x="1425" y="133"/>
                  <a:pt x="1428" y="136"/>
                  <a:pt x="1439" y="168"/>
                </a:cubicBezTo>
                <a:cubicBezTo>
                  <a:pt x="1443" y="198"/>
                  <a:pt x="1439" y="372"/>
                  <a:pt x="1457" y="264"/>
                </a:cubicBezTo>
                <a:cubicBezTo>
                  <a:pt x="1458" y="245"/>
                  <a:pt x="1455" y="156"/>
                  <a:pt x="1475" y="126"/>
                </a:cubicBezTo>
                <a:cubicBezTo>
                  <a:pt x="1484" y="113"/>
                  <a:pt x="1496" y="103"/>
                  <a:pt x="1505" y="90"/>
                </a:cubicBezTo>
                <a:cubicBezTo>
                  <a:pt x="1513" y="92"/>
                  <a:pt x="1522" y="91"/>
                  <a:pt x="1529" y="96"/>
                </a:cubicBezTo>
                <a:cubicBezTo>
                  <a:pt x="1557" y="115"/>
                  <a:pt x="1523" y="120"/>
                  <a:pt x="1559" y="108"/>
                </a:cubicBezTo>
                <a:cubicBezTo>
                  <a:pt x="1566" y="80"/>
                  <a:pt x="1571" y="70"/>
                  <a:pt x="1595" y="54"/>
                </a:cubicBezTo>
                <a:cubicBezTo>
                  <a:pt x="1619" y="62"/>
                  <a:pt x="1623" y="72"/>
                  <a:pt x="1631" y="96"/>
                </a:cubicBezTo>
                <a:cubicBezTo>
                  <a:pt x="1662" y="86"/>
                  <a:pt x="1663" y="58"/>
                  <a:pt x="1685" y="36"/>
                </a:cubicBezTo>
                <a:cubicBezTo>
                  <a:pt x="1703" y="64"/>
                  <a:pt x="1710" y="88"/>
                  <a:pt x="1727" y="114"/>
                </a:cubicBezTo>
                <a:cubicBezTo>
                  <a:pt x="1765" y="101"/>
                  <a:pt x="1747" y="77"/>
                  <a:pt x="1781" y="66"/>
                </a:cubicBezTo>
                <a:cubicBezTo>
                  <a:pt x="1820" y="76"/>
                  <a:pt x="1822" y="80"/>
                  <a:pt x="1835" y="120"/>
                </a:cubicBezTo>
                <a:cubicBezTo>
                  <a:pt x="1839" y="132"/>
                  <a:pt x="1847" y="156"/>
                  <a:pt x="1847" y="156"/>
                </a:cubicBezTo>
                <a:cubicBezTo>
                  <a:pt x="1849" y="178"/>
                  <a:pt x="1848" y="201"/>
                  <a:pt x="1853" y="222"/>
                </a:cubicBezTo>
                <a:cubicBezTo>
                  <a:pt x="1855" y="228"/>
                  <a:pt x="1857" y="210"/>
                  <a:pt x="1859" y="204"/>
                </a:cubicBezTo>
                <a:cubicBezTo>
                  <a:pt x="1863" y="191"/>
                  <a:pt x="1866" y="151"/>
                  <a:pt x="1883" y="138"/>
                </a:cubicBezTo>
                <a:cubicBezTo>
                  <a:pt x="1888" y="134"/>
                  <a:pt x="1895" y="134"/>
                  <a:pt x="1901" y="132"/>
                </a:cubicBezTo>
                <a:cubicBezTo>
                  <a:pt x="1907" y="134"/>
                  <a:pt x="1915" y="133"/>
                  <a:pt x="1919" y="138"/>
                </a:cubicBezTo>
                <a:cubicBezTo>
                  <a:pt x="1937" y="163"/>
                  <a:pt x="1944" y="216"/>
                  <a:pt x="1949" y="246"/>
                </a:cubicBezTo>
                <a:cubicBezTo>
                  <a:pt x="1951" y="272"/>
                  <a:pt x="1953" y="298"/>
                  <a:pt x="1955" y="324"/>
                </a:cubicBezTo>
                <a:cubicBezTo>
                  <a:pt x="1957" y="340"/>
                  <a:pt x="1945" y="372"/>
                  <a:pt x="1961" y="372"/>
                </a:cubicBezTo>
                <a:cubicBezTo>
                  <a:pt x="1983" y="372"/>
                  <a:pt x="1968" y="328"/>
                  <a:pt x="1973" y="306"/>
                </a:cubicBezTo>
                <a:cubicBezTo>
                  <a:pt x="1985" y="258"/>
                  <a:pt x="1990" y="120"/>
                  <a:pt x="2045" y="102"/>
                </a:cubicBezTo>
                <a:cubicBezTo>
                  <a:pt x="2108" y="111"/>
                  <a:pt x="2101" y="115"/>
                  <a:pt x="2117" y="168"/>
                </a:cubicBezTo>
                <a:cubicBezTo>
                  <a:pt x="2121" y="180"/>
                  <a:pt x="2125" y="192"/>
                  <a:pt x="2129" y="204"/>
                </a:cubicBezTo>
                <a:cubicBezTo>
                  <a:pt x="2131" y="210"/>
                  <a:pt x="2135" y="222"/>
                  <a:pt x="2135" y="222"/>
                </a:cubicBezTo>
                <a:cubicBezTo>
                  <a:pt x="2139" y="254"/>
                  <a:pt x="2145" y="350"/>
                  <a:pt x="2147" y="318"/>
                </a:cubicBezTo>
                <a:cubicBezTo>
                  <a:pt x="2147" y="314"/>
                  <a:pt x="2150" y="199"/>
                  <a:pt x="2159" y="168"/>
                </a:cubicBezTo>
                <a:cubicBezTo>
                  <a:pt x="2161" y="159"/>
                  <a:pt x="2164" y="149"/>
                  <a:pt x="2171" y="144"/>
                </a:cubicBezTo>
                <a:cubicBezTo>
                  <a:pt x="2181" y="136"/>
                  <a:pt x="2207" y="132"/>
                  <a:pt x="2207" y="132"/>
                </a:cubicBezTo>
                <a:cubicBezTo>
                  <a:pt x="2234" y="150"/>
                  <a:pt x="2236" y="175"/>
                  <a:pt x="2261" y="192"/>
                </a:cubicBezTo>
                <a:cubicBezTo>
                  <a:pt x="2320" y="172"/>
                  <a:pt x="2318" y="275"/>
                  <a:pt x="2321" y="312"/>
                </a:cubicBezTo>
                <a:cubicBezTo>
                  <a:pt x="2323" y="342"/>
                  <a:pt x="2324" y="372"/>
                  <a:pt x="2327" y="402"/>
                </a:cubicBezTo>
                <a:cubicBezTo>
                  <a:pt x="2330" y="428"/>
                  <a:pt x="2335" y="454"/>
                  <a:pt x="2339" y="480"/>
                </a:cubicBezTo>
                <a:cubicBezTo>
                  <a:pt x="2349" y="451"/>
                  <a:pt x="2349" y="420"/>
                  <a:pt x="2357" y="390"/>
                </a:cubicBezTo>
                <a:cubicBezTo>
                  <a:pt x="2363" y="329"/>
                  <a:pt x="2375" y="270"/>
                  <a:pt x="2387" y="210"/>
                </a:cubicBezTo>
                <a:cubicBezTo>
                  <a:pt x="2391" y="190"/>
                  <a:pt x="2417" y="156"/>
                  <a:pt x="2417" y="156"/>
                </a:cubicBezTo>
                <a:cubicBezTo>
                  <a:pt x="2429" y="158"/>
                  <a:pt x="2442" y="157"/>
                  <a:pt x="2453" y="162"/>
                </a:cubicBezTo>
                <a:cubicBezTo>
                  <a:pt x="2459" y="165"/>
                  <a:pt x="2459" y="176"/>
                  <a:pt x="2465" y="180"/>
                </a:cubicBezTo>
                <a:cubicBezTo>
                  <a:pt x="2467" y="182"/>
                  <a:pt x="2469" y="176"/>
                  <a:pt x="2471" y="17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Because of shadowing by buildings and other objects, the </a:t>
            </a:r>
            <a:r>
              <a:rPr lang="en-US" dirty="0" err="1" smtClean="0"/>
              <a:t>avg</a:t>
            </a:r>
            <a:r>
              <a:rPr lang="en-US" dirty="0" smtClean="0"/>
              <a:t> within small areas also varies from one small area to the next in an apparently random manner, referred to as the </a:t>
            </a:r>
            <a:r>
              <a:rPr lang="en-US" u="sng" dirty="0" smtClean="0">
                <a:solidFill>
                  <a:srgbClr val="FF0000"/>
                </a:solidFill>
              </a:rPr>
              <a:t>shadow effect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Shadow effect is often called </a:t>
            </a:r>
            <a:r>
              <a:rPr lang="en-US" u="sng" dirty="0" smtClean="0">
                <a:solidFill>
                  <a:srgbClr val="FF0000"/>
                </a:solidFill>
              </a:rPr>
              <a:t>log-normal fading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6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01AE-3F10-4838-A10A-67209878984E}" type="slidenum">
              <a:rPr lang="en-US"/>
              <a:pPr/>
              <a:t>5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Log-normal Distribution</a:t>
            </a:r>
          </a:p>
        </p:txBody>
      </p:sp>
      <p:pic>
        <p:nvPicPr>
          <p:cNvPr id="34819" name="Picture 3" descr="Shadow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43000"/>
            <a:ext cx="5638800" cy="3573463"/>
          </a:xfrm>
          <a:prstGeom prst="rect">
            <a:avLst/>
          </a:prstGeom>
          <a:solidFill>
            <a:srgbClr val="FFCCFF"/>
          </a:solidFill>
        </p:spPr>
      </p:pic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828800" y="480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01040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343400" y="1524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114800" y="4876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3733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9624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</a:t>
            </a:r>
            <a:endParaRPr 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4267200" y="49530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410200" y="3200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p(M)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219200" y="54864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The pdf of the received signal level</a:t>
            </a:r>
          </a:p>
        </p:txBody>
      </p:sp>
    </p:spTree>
    <p:extLst>
      <p:ext uri="{BB962C8B-B14F-4D97-AF65-F5344CB8AC3E}">
        <p14:creationId xmlns:p14="http://schemas.microsoft.com/office/powerpoint/2010/main" val="181745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880884"/>
            <a:ext cx="8229600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 smtClean="0"/>
              <a:t>Received power P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(d), at a distance d &gt; d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from a transmitter, is related to P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 at d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which is expressed as P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(d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 smtClean="0"/>
              <a:t>The power received in free space at a distance greater than d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is given by:  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tr-TR" sz="2000" dirty="0" smtClean="0"/>
              <a:t>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(d) = P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(d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)(d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/d)</a:t>
            </a:r>
            <a:r>
              <a:rPr lang="el-GR" sz="2000" baseline="30000" dirty="0" smtClean="0"/>
              <a:t>γ</a:t>
            </a:r>
            <a:r>
              <a:rPr lang="en-US" sz="2000" baseline="30000" dirty="0" smtClean="0"/>
              <a:t>    </a:t>
            </a:r>
            <a:r>
              <a:rPr lang="en-US" sz="2000" dirty="0" smtClean="0"/>
              <a:t>where, d &gt;= d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&gt;=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f</a:t>
            </a:r>
            <a:endParaRPr lang="en-US" sz="2000" baseline="-25000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endParaRPr lang="en-US" sz="2400" baseline="-25000" dirty="0" smtClean="0"/>
          </a:p>
          <a:p>
            <a:pPr marL="0" lvl="2">
              <a:buFont typeface="Arial" pitchFamily="34" charset="0"/>
              <a:buChar char="•"/>
            </a:pPr>
            <a:r>
              <a:rPr lang="en-US" sz="2400" dirty="0" smtClean="0"/>
              <a:t>Expressing the received power in </a:t>
            </a:r>
            <a:r>
              <a:rPr lang="en-US" sz="2400" dirty="0" err="1" smtClean="0"/>
              <a:t>dBm</a:t>
            </a:r>
            <a:r>
              <a:rPr lang="en-US" sz="2400" dirty="0" smtClean="0"/>
              <a:t> :</a:t>
            </a:r>
          </a:p>
          <a:p>
            <a:pPr marL="914400" lvl="4">
              <a:buFont typeface="Arial" pitchFamily="34" charset="0"/>
              <a:buChar char="•"/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(d) (</a:t>
            </a:r>
            <a:r>
              <a:rPr lang="en-US" sz="2000" dirty="0" err="1" smtClean="0"/>
              <a:t>dBm</a:t>
            </a:r>
            <a:r>
              <a:rPr lang="en-US" sz="2000" dirty="0" smtClean="0"/>
              <a:t>)  = 10 log [P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(d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] + 10</a:t>
            </a:r>
            <a:r>
              <a:rPr lang="el-GR" sz="2000" dirty="0" smtClean="0"/>
              <a:t>γ</a:t>
            </a:r>
            <a:r>
              <a:rPr lang="en-US" sz="2000" dirty="0" smtClean="0"/>
              <a:t>log(d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/d)</a:t>
            </a:r>
          </a:p>
          <a:p>
            <a:pPr marL="457200" lvl="3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When the signal goes lognormal fading :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allowable path loss </a:t>
            </a:r>
            <a:r>
              <a:rPr lang="en-US" sz="2000" dirty="0" err="1" smtClean="0"/>
              <a:t>L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 (d) = Path loss + Shadow effect X</a:t>
            </a:r>
            <a:r>
              <a:rPr lang="el-GR" sz="2000" baseline="-25000" dirty="0" smtClean="0"/>
              <a:t>σ</a:t>
            </a:r>
            <a:endParaRPr lang="en-US" sz="2000" baseline="-250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err="1" smtClean="0"/>
              <a:t>L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(d) = </a:t>
            </a:r>
            <a:r>
              <a:rPr lang="en-US" sz="2000" dirty="0" err="1" smtClean="0"/>
              <a:t>L’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(d) +  10</a:t>
            </a:r>
            <a:r>
              <a:rPr lang="el-GR" sz="2000" dirty="0" smtClean="0"/>
              <a:t>γ</a:t>
            </a:r>
            <a:r>
              <a:rPr lang="en-US" sz="2000" dirty="0" smtClean="0"/>
              <a:t>log(d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/d) + X</a:t>
            </a:r>
            <a:r>
              <a:rPr lang="el-GR" sz="2000" baseline="-25000" dirty="0" smtClean="0"/>
              <a:t>σ</a:t>
            </a:r>
            <a:r>
              <a:rPr lang="en-US" sz="2000" dirty="0" smtClean="0"/>
              <a:t>(dB)</a:t>
            </a:r>
            <a:endParaRPr lang="en-US" sz="2000" baseline="-25000" dirty="0" smtClean="0"/>
          </a:p>
          <a:p>
            <a:pPr lvl="2">
              <a:lnSpc>
                <a:spcPct val="80000"/>
              </a:lnSpc>
            </a:pPr>
            <a:r>
              <a:rPr lang="en-US" sz="2400" dirty="0" smtClean="0"/>
              <a:t>	</a:t>
            </a:r>
            <a:r>
              <a:rPr lang="en-US" sz="2000" dirty="0" smtClean="0"/>
              <a:t>where  </a:t>
            </a:r>
            <a:r>
              <a:rPr lang="en-US" sz="2000" dirty="0" err="1" smtClean="0"/>
              <a:t>L’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(d) = as the 1m or 1km loss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43400" y="6172200"/>
            <a:ext cx="434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* For free space path loss </a:t>
            </a:r>
            <a:r>
              <a:rPr lang="el-GR" sz="2400" b="1" dirty="0" smtClean="0">
                <a:solidFill>
                  <a:srgbClr val="FF0000"/>
                </a:solidFill>
              </a:rPr>
              <a:t>γ</a:t>
            </a:r>
            <a:r>
              <a:rPr lang="en-US" sz="2400" b="1" dirty="0" smtClean="0">
                <a:solidFill>
                  <a:srgbClr val="FF0000"/>
                </a:solidFill>
              </a:rPr>
              <a:t> = 2.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7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Signal Fading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0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 discussed earlier, the rapid variations (fast fading) in signal power caused </a:t>
            </a:r>
            <a:r>
              <a:rPr lang="en-US" dirty="0" smtClean="0"/>
              <a:t>by local multi-paths </a:t>
            </a:r>
            <a:r>
              <a:rPr lang="en-US" dirty="0"/>
              <a:t>are represented by </a:t>
            </a:r>
            <a:r>
              <a:rPr lang="en-US" b="1" i="1" u="sng" dirty="0" smtClean="0"/>
              <a:t>Rayleigh </a:t>
            </a:r>
            <a:r>
              <a:rPr lang="en-US" b="1" u="sng" dirty="0" smtClean="0"/>
              <a:t>Distribution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long-term </a:t>
            </a:r>
            <a:r>
              <a:rPr lang="en-US" dirty="0" smtClean="0"/>
              <a:t>variations in </a:t>
            </a:r>
            <a:r>
              <a:rPr lang="en-US" dirty="0"/>
              <a:t>the mean level are denoted by </a:t>
            </a:r>
            <a:r>
              <a:rPr lang="en-US" b="1" i="1" u="sng" dirty="0" smtClean="0"/>
              <a:t>Lognormal </a:t>
            </a:r>
            <a:r>
              <a:rPr lang="en-US" b="1" u="sng" dirty="0" smtClean="0"/>
              <a:t>Distribution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LOS propagation </a:t>
            </a:r>
            <a:r>
              <a:rPr lang="en-US" dirty="0"/>
              <a:t>path, the </a:t>
            </a:r>
            <a:r>
              <a:rPr lang="en-US" b="1" i="1" u="sng" dirty="0" err="1" smtClean="0"/>
              <a:t>Rician</a:t>
            </a:r>
            <a:r>
              <a:rPr lang="en-US" b="1" i="1" u="sng" dirty="0" smtClean="0"/>
              <a:t> </a:t>
            </a:r>
            <a:r>
              <a:rPr lang="en-US" b="1" u="sng" dirty="0" smtClean="0"/>
              <a:t>Distribution</a:t>
            </a:r>
            <a:r>
              <a:rPr lang="en-US" dirty="0" smtClean="0"/>
              <a:t> </a:t>
            </a:r>
            <a:r>
              <a:rPr lang="en-US" dirty="0"/>
              <a:t>is often used for fast fading.</a:t>
            </a:r>
          </a:p>
        </p:txBody>
      </p:sp>
    </p:spTree>
    <p:extLst>
      <p:ext uri="{BB962C8B-B14F-4D97-AF65-F5344CB8AC3E}">
        <p14:creationId xmlns:p14="http://schemas.microsoft.com/office/powerpoint/2010/main" val="37987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Thus, </a:t>
            </a:r>
            <a:r>
              <a:rPr lang="en-US" sz="2400" dirty="0" smtClean="0"/>
              <a:t>the fading </a:t>
            </a:r>
            <a:r>
              <a:rPr lang="en-US" sz="2400" dirty="0"/>
              <a:t>characteristics of a mobile radio signal are described by the </a:t>
            </a:r>
            <a:r>
              <a:rPr lang="en-US" sz="2400" dirty="0" smtClean="0"/>
              <a:t>following statistical distributions, </a:t>
            </a:r>
          </a:p>
          <a:p>
            <a:pPr lvl="1"/>
            <a:r>
              <a:rPr lang="en-US" sz="2400" dirty="0" err="1"/>
              <a:t>Rician</a:t>
            </a:r>
            <a:r>
              <a:rPr lang="en-US" sz="2400" dirty="0"/>
              <a:t> Distribution</a:t>
            </a:r>
          </a:p>
          <a:p>
            <a:pPr lvl="1"/>
            <a:r>
              <a:rPr lang="en-US" sz="2400" dirty="0"/>
              <a:t>Rayleigh Distribution</a:t>
            </a:r>
          </a:p>
          <a:p>
            <a:pPr lvl="1"/>
            <a:r>
              <a:rPr lang="en-US" sz="2400" dirty="0"/>
              <a:t>Lognormal Distribution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1" t="31059" r="32611" b="18471"/>
          <a:stretch/>
        </p:blipFill>
        <p:spPr bwMode="auto">
          <a:xfrm>
            <a:off x="4558678" y="1828800"/>
            <a:ext cx="453470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86200" y="5486401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u="sng" dirty="0" smtClean="0"/>
              <a:t>[ Rayleigh Distribution  &amp;</a:t>
            </a:r>
            <a:r>
              <a:rPr lang="en-US" b="1" u="sng" dirty="0" err="1" smtClean="0"/>
              <a:t>Rician</a:t>
            </a:r>
            <a:r>
              <a:rPr lang="en-US" b="1" u="sng" dirty="0" smtClean="0"/>
              <a:t> Distribution ]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6822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625</Words>
  <Application>Microsoft Office PowerPoint</Application>
  <PresentationFormat>On-screen Show (4:3)</PresentationFormat>
  <Paragraphs>64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FADING IN THE MOBILE ENVIRONMENT</vt:lpstr>
      <vt:lpstr>Fading</vt:lpstr>
      <vt:lpstr>Fading</vt:lpstr>
      <vt:lpstr>Shadowing</vt:lpstr>
      <vt:lpstr>Log-normal Distribution</vt:lpstr>
      <vt:lpstr>Contd…</vt:lpstr>
      <vt:lpstr>Signal Fading Statistics</vt:lpstr>
      <vt:lpstr>Introduction</vt:lpstr>
      <vt:lpstr>Statistical Distributions</vt:lpstr>
      <vt:lpstr>Rician Distribution</vt:lpstr>
      <vt:lpstr>Contd.</vt:lpstr>
      <vt:lpstr>Rayleigh Distribution</vt:lpstr>
      <vt:lpstr>Lognormal Distribution</vt:lpstr>
      <vt:lpstr>Contd.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Fading Statistics</dc:title>
  <dc:creator>IBM</dc:creator>
  <cp:lastModifiedBy>IBM</cp:lastModifiedBy>
  <cp:revision>6</cp:revision>
  <dcterms:created xsi:type="dcterms:W3CDTF">2020-09-15T08:09:55Z</dcterms:created>
  <dcterms:modified xsi:type="dcterms:W3CDTF">2021-09-28T04:31:14Z</dcterms:modified>
</cp:coreProperties>
</file>