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9" r:id="rId14"/>
    <p:sldId id="1300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577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49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84B79-7360-5AB9-DD75-8A808655C326}" v="3" dt="2024-03-18T09:31:49.711"/>
    <p1510:client id="{99C44797-0E56-F5AF-678D-7848B61E9AF5}" v="8" dt="2024-03-19T08:12:55.126"/>
    <p1510:client id="{A00404A6-CA5D-529F-E841-B3080AD8BC10}" v="1" dt="2024-03-18T13:45:15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-490" y="-82"/>
      </p:cViewPr>
      <p:guideLst>
        <p:guide orient="horz" pos="577"/>
        <p:guide orient="horz" pos="849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xmlns="" id="{EF48082F-1826-2D74-E1E5-EE7B0F312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xmlns="" id="{FB86E57F-C8E1-5633-FEA0-38C1ACA465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xmlns="" id="{7A4D6D1D-C4D0-E4CE-C7BD-D79DBD2A3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733869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xmlns="" id="{B47A5874-5F73-2C79-DC89-19DFF828C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xmlns="" id="{A113466B-4F03-9B52-519D-A542031140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xmlns="" id="{12B9302D-6F6B-AAF2-E4BF-A85F3C25F0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75246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06-04-2025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06-04-2025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pPr/>
              <a:t>06-04-2025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xmlns="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3" y="1375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0D7A7F1-88E8-0735-5FF0-08C11362F157}"/>
              </a:ext>
            </a:extLst>
          </p:cNvPr>
          <p:cNvSpPr txBox="1"/>
          <p:nvPr/>
        </p:nvSpPr>
        <p:spPr>
          <a:xfrm>
            <a:off x="207099" y="4131286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>
                <a:solidFill>
                  <a:srgbClr val="161D23"/>
                </a:solidFill>
              </a:rPr>
              <a:t>Nikhil </a:t>
            </a:r>
            <a:r>
              <a:rPr lang="en-US" sz="1200" dirty="0" err="1" smtClean="0">
                <a:solidFill>
                  <a:srgbClr val="161D23"/>
                </a:solidFill>
              </a:rPr>
              <a:t>Goyal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52A72D2-9BA5-CD7D-B4C1-CFD904CD627D}"/>
              </a:ext>
            </a:extLst>
          </p:cNvPr>
          <p:cNvSpPr txBox="1"/>
          <p:nvPr/>
        </p:nvSpPr>
        <p:spPr>
          <a:xfrm>
            <a:off x="207099" y="4665555"/>
            <a:ext cx="251547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STU6638db7bbe4181715002235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4E78094-5E7B-659F-FF09-871190F3DD5A}"/>
              </a:ext>
            </a:extLst>
          </p:cNvPr>
          <p:cNvSpPr txBox="1"/>
          <p:nvPr/>
        </p:nvSpPr>
        <p:spPr>
          <a:xfrm>
            <a:off x="5468585" y="4625223"/>
            <a:ext cx="3006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Pranveer Singh Institute of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xmlns="" id="{62DD7CD7-8029-4C2B-4C80-C12DADDF5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B2F12DF-2C0A-3860-E866-77E10F8BD271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D102E76-934E-674E-A1AC-3868504D168E}"/>
              </a:ext>
            </a:extLst>
          </p:cNvPr>
          <p:cNvSpPr txBox="1"/>
          <p:nvPr/>
        </p:nvSpPr>
        <p:spPr>
          <a:xfrm>
            <a:off x="228600" y="1412488"/>
            <a:ext cx="745855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Performance &amp; Scalability: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Backend optimized with RESTful API architecture.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events handled efficiently without page reloads.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handle concurrent users bidding simultaneously without data loss or overlap.</a:t>
            </a:r>
          </a:p>
          <a:p>
            <a:r>
              <a:rPr lang="en-US" dirty="0"/>
              <a:t>       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824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8B546F-F91E-160B-DC7F-688AFB5A50EA}"/>
              </a:ext>
            </a:extLst>
          </p:cNvPr>
          <p:cNvSpPr txBox="1"/>
          <p:nvPr/>
        </p:nvSpPr>
        <p:spPr>
          <a:xfrm>
            <a:off x="143933" y="1298447"/>
            <a:ext cx="4443565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Online Auction Platform successfully delivers a robust and interactive system for conducting real-time online auctions. It provides a secure, scalable, and engaging environment for both buyers and sellers, showcasing the effective use of full-stack web development tools.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xmlns="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xmlns="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xmlns="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xmlns="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xmlns="" id="{D4240D32-9BCC-D793-EF34-3F436C714765}"/>
                </a:ext>
              </a:extLst>
            </p:cNvPr>
            <p:cNvSpPr txBox="1"/>
            <p:nvPr/>
          </p:nvSpPr>
          <p:spPr>
            <a:xfrm>
              <a:off x="2074068" y="2534555"/>
              <a:ext cx="5651602" cy="75200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dirty="0">
                  <a:latin typeface="+mj-lt"/>
                </a:rPr>
                <a:t>Online Auction Platform with React and Express JS Framework 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4E3A995-569D-073F-9467-C96E076827FA}"/>
              </a:ext>
            </a:extLst>
          </p:cNvPr>
          <p:cNvSpPr txBox="1"/>
          <p:nvPr/>
        </p:nvSpPr>
        <p:spPr>
          <a:xfrm>
            <a:off x="143933" y="683682"/>
            <a:ext cx="44280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chemeClr val="tx1"/>
                    </a:solidFill>
                  </a:rPr>
                  <a:t>Developed a web-based auction platform enabling real-time bidding using </a:t>
                </a:r>
                <a:r>
                  <a:rPr lang="en-US" b="1" dirty="0">
                    <a:solidFill>
                      <a:schemeClr val="tx1"/>
                    </a:solidFill>
                  </a:rPr>
                  <a:t>React</a:t>
                </a:r>
                <a:r>
                  <a:rPr lang="en-US" dirty="0">
                    <a:solidFill>
                      <a:schemeClr val="tx1"/>
                    </a:solidFill>
                  </a:rPr>
                  <a:t> for the frontend and </a:t>
                </a:r>
                <a:r>
                  <a:rPr lang="en-US" b="1" dirty="0">
                    <a:solidFill>
                      <a:schemeClr val="tx1"/>
                    </a:solidFill>
                  </a:rPr>
                  <a:t>Express.js</a:t>
                </a:r>
                <a:r>
                  <a:rPr lang="en-US" dirty="0">
                    <a:solidFill>
                      <a:schemeClr val="tx1"/>
                    </a:solidFill>
                  </a:rPr>
                  <a:t> for the backend</a:t>
                </a:r>
                <a:r>
                  <a:rPr lang="en-US" dirty="0"/>
                  <a:t>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xmlns="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chemeClr val="tx1"/>
                    </a:solidFill>
                  </a:rPr>
                  <a:t>Facilitates secure user registration, product listings by sellers, and competitive bidding by buyers.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xmlns="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chemeClr val="tx1"/>
                    </a:solidFill>
                  </a:rPr>
                  <a:t>Integrates </a:t>
                </a:r>
                <a:r>
                  <a:rPr lang="en-US" b="1" dirty="0">
                    <a:solidFill>
                      <a:schemeClr val="tx1"/>
                    </a:solidFill>
                  </a:rPr>
                  <a:t>WebSocket (Socket.io)</a:t>
                </a:r>
                <a:r>
                  <a:rPr lang="en-US" dirty="0">
                    <a:solidFill>
                      <a:schemeClr val="tx1"/>
                    </a:solidFill>
                  </a:rPr>
                  <a:t> for live updates and ensures a seamless, interactive auction experience.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xmlns="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chemeClr val="tx1"/>
                    </a:solidFill>
                  </a:rPr>
                  <a:t>Designed for scalability, performance, and user-friendliness to simulate real-world auction environments online.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xmlns="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91B843F-6928-3290-2287-5FA1F531B685}"/>
              </a:ext>
            </a:extLst>
          </p:cNvPr>
          <p:cNvSpPr txBox="1"/>
          <p:nvPr/>
        </p:nvSpPr>
        <p:spPr>
          <a:xfrm>
            <a:off x="228600" y="1284891"/>
            <a:ext cx="40906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Traditional auction systems are either offline, slow, or lack real-time interactivity, creating a barrier for seamless participation. There is a growing need for a modern online solution that allows users to auction and bid for products in a user-friendly, interactive, and secure manner.</a:t>
            </a:r>
            <a:endParaRPr lang="en-IN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xmlns="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xmlns="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C511917-B5EE-88C1-A75B-AC3ADE14BEB8}"/>
              </a:ext>
            </a:extLst>
          </p:cNvPr>
          <p:cNvSpPr txBox="1"/>
          <p:nvPr/>
        </p:nvSpPr>
        <p:spPr>
          <a:xfrm>
            <a:off x="349404" y="1419921"/>
            <a:ext cx="5069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The platform simulates a real-time auction environment 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Sellers can list products for auction with details and starting      bids.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Buyers can view listed products and place bids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highest bid before the deadline wins the item.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Includes login/register features, product management, bidding logic, and a clean UI.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xmlns="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96BFA82-8AB0-23BA-909F-C886C3F7A669}"/>
              </a:ext>
            </a:extLst>
          </p:cNvPr>
          <p:cNvSpPr txBox="1"/>
          <p:nvPr/>
        </p:nvSpPr>
        <p:spPr>
          <a:xfrm>
            <a:off x="228600" y="1347788"/>
            <a:ext cx="83652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To address the limitations of traditional auction systems, the project introduces a real-time auction web application with: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React-based dynamic frontend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Express.js and Node.js backend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Secure user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bidding with </a:t>
            </a:r>
            <a:r>
              <a:rPr lang="en-US" dirty="0" err="1"/>
              <a:t>WebSockets</a:t>
            </a:r>
            <a:r>
              <a:rPr lang="en-US" dirty="0"/>
              <a:t> (e.g., Socket.io)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scalable database for storing users, products, and bids (e.g., MongoDB)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11D00F-E3D6-896E-4001-492D6D1DC85F}"/>
              </a:ext>
            </a:extLst>
          </p:cNvPr>
          <p:cNvSpPr txBox="1"/>
          <p:nvPr/>
        </p:nvSpPr>
        <p:spPr>
          <a:xfrm>
            <a:off x="406562" y="1083221"/>
            <a:ext cx="4445003" cy="189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Frontend:</a:t>
            </a:r>
            <a:r>
              <a:rPr lang="en-US" dirty="0"/>
              <a:t> React.js, HTML, CSS, JavaScript</a:t>
            </a: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Backend:</a:t>
            </a:r>
            <a:r>
              <a:rPr lang="en-US" dirty="0"/>
              <a:t> Express.js, Node.js</a:t>
            </a:r>
            <a:endParaRPr lang="en-US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Database:</a:t>
            </a:r>
            <a:r>
              <a:rPr lang="en-IN" dirty="0"/>
              <a:t> MongoDB</a:t>
            </a:r>
            <a:endParaRPr lang="en-US" b="1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Real-Time:</a:t>
            </a:r>
            <a:r>
              <a:rPr lang="en-US" dirty="0"/>
              <a:t> Socket.io (for live bidding)</a:t>
            </a:r>
            <a:endParaRPr lang="en-US" b="1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Authentication:</a:t>
            </a:r>
            <a:r>
              <a:rPr lang="en-US" dirty="0"/>
              <a:t> JWT (JSON Web Tokens)</a:t>
            </a:r>
            <a:endParaRPr lang="en-US" b="1" dirty="0">
              <a:latin typeface="+mn-lt"/>
            </a:endParaRP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Other Tools:</a:t>
            </a:r>
            <a:r>
              <a:rPr lang="en-US" dirty="0"/>
              <a:t> Git, Postman, VS Code</a:t>
            </a:r>
            <a:endParaRPr 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91347C3-7AC3-360B-640F-2098BE4EF353}"/>
              </a:ext>
            </a:extLst>
          </p:cNvPr>
          <p:cNvSpPr txBox="1"/>
          <p:nvPr/>
        </p:nvSpPr>
        <p:spPr>
          <a:xfrm>
            <a:off x="228600" y="1420369"/>
            <a:ext cx="731215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System Architecture:</a:t>
            </a:r>
            <a:r>
              <a:rPr lang="en-US" dirty="0"/>
              <a:t> Client-Server model with REST APIs and WebSocket integration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Flow:</a:t>
            </a:r>
            <a:r>
              <a:rPr lang="en-US" dirty="0"/>
              <a:t> Registration → Product Listing → Bidding → Payment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UI:</a:t>
            </a:r>
            <a:r>
              <a:rPr lang="en-US" dirty="0"/>
              <a:t> Responsive and intuitive layout for both desktop and mobile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Results:</a:t>
            </a:r>
            <a:r>
              <a:rPr lang="en-US" dirty="0"/>
              <a:t> The platform supports multiple users, manages live bids, and ensures auction integrity with bid locking and countdown timers.</a:t>
            </a:r>
          </a:p>
        </p:txBody>
      </p:sp>
    </p:spTree>
    <p:extLst>
      <p:ext uri="{BB962C8B-B14F-4D97-AF65-F5344CB8AC3E}">
        <p14:creationId xmlns:p14="http://schemas.microsoft.com/office/powerpoint/2010/main" xmlns="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xmlns="" id="{D024CFFE-FB4B-F249-8BEF-A3C540354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516AF7-7679-19A6-D5C3-A62674DC3593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C01423E-D77B-EC51-0F18-1DF92428D4CB}"/>
              </a:ext>
            </a:extLst>
          </p:cNvPr>
          <p:cNvSpPr txBox="1"/>
          <p:nvPr/>
        </p:nvSpPr>
        <p:spPr>
          <a:xfrm>
            <a:off x="228600" y="1420369"/>
            <a:ext cx="731215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Real-Time Bidding Demo: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Bids update instantly across all connected clients using </a:t>
            </a:r>
            <a:r>
              <a:rPr lang="en-US" b="1" dirty="0"/>
              <a:t>Socket.io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Countdown timer disables bidding when auction ends.</a:t>
            </a:r>
          </a:p>
          <a:p>
            <a:r>
              <a:rPr lang="en-US" dirty="0"/>
              <a:t>       </a:t>
            </a:r>
          </a:p>
          <a:p>
            <a:endParaRPr lang="en-US" dirty="0"/>
          </a:p>
          <a:p>
            <a:r>
              <a:rPr lang="en-IN" b="1" dirty="0"/>
              <a:t> Database Design: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Users Collection:</a:t>
            </a:r>
            <a:r>
              <a:rPr lang="en-IN" dirty="0"/>
              <a:t> stores user details, roles (buyer/seller), login info.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Products Collection:</a:t>
            </a:r>
            <a:r>
              <a:rPr lang="en-US" dirty="0"/>
              <a:t> stores auction items with metadata, images, and current highest bid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86336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2769</TotalTime>
  <Words>531</Words>
  <Application>Microsoft Office PowerPoint</Application>
  <PresentationFormat>On-screen Show (16:9)</PresentationFormat>
  <Paragraphs>71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Simple Light</vt:lpstr>
      <vt:lpstr>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ASUS</cp:lastModifiedBy>
  <cp:revision>57</cp:revision>
  <dcterms:modified xsi:type="dcterms:W3CDTF">2025-04-06T07:35:09Z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