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7" r:id="rId2"/>
    <p:sldId id="258" r:id="rId3"/>
    <p:sldId id="259" r:id="rId4"/>
    <p:sldId id="260" r:id="rId5"/>
    <p:sldId id="262" r:id="rId6"/>
    <p:sldId id="263" r:id="rId7"/>
    <p:sldId id="264" r:id="rId8"/>
  </p:sldIdLst>
  <p:sldSz cx="9144000" cy="5143500" type="screen16x9"/>
  <p:notesSz cx="6858000" cy="9144000"/>
  <p:embeddedFontLst>
    <p:embeddedFont>
      <p:font typeface="Proxima Nova"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50" autoAdjust="0"/>
  </p:normalViewPr>
  <p:slideViewPr>
    <p:cSldViewPr snapToGrid="0">
      <p:cViewPr varScale="1">
        <p:scale>
          <a:sx n="89" d="100"/>
          <a:sy n="89" d="100"/>
        </p:scale>
        <p:origin x="6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khil\Downloads\oDIN\odin_Project%20Repo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khil\Downloads\oDIN\odin_Project%20Repo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khil\Downloads\oDIN\odin_Project%20Repo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khil\Downloads\oDIN\odin_Project%20Repor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khil\Downloads\oDIN\odin_Project%20Repor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khil\Downloads\oDIN\odin_Project%20Repor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M-O-M</a:t>
            </a:r>
            <a:r>
              <a:rPr lang="en-US" baseline="0"/>
              <a:t> Trend</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Question_1!$A$2:$A$6</c:f>
              <c:strCache>
                <c:ptCount val="5"/>
                <c:pt idx="0">
                  <c:v>2005-05</c:v>
                </c:pt>
                <c:pt idx="1">
                  <c:v>2005-06</c:v>
                </c:pt>
                <c:pt idx="2">
                  <c:v>2005-07</c:v>
                </c:pt>
                <c:pt idx="3">
                  <c:v>2005-08</c:v>
                </c:pt>
                <c:pt idx="4">
                  <c:v>2006-02</c:v>
                </c:pt>
              </c:strCache>
            </c:strRef>
          </c:cat>
          <c:val>
            <c:numRef>
              <c:f>Question_1!$B$2:$B$6</c:f>
              <c:numCache>
                <c:formatCode>General</c:formatCode>
                <c:ptCount val="5"/>
                <c:pt idx="0">
                  <c:v>1156</c:v>
                </c:pt>
                <c:pt idx="1">
                  <c:v>2311</c:v>
                </c:pt>
                <c:pt idx="2">
                  <c:v>6709</c:v>
                </c:pt>
                <c:pt idx="3">
                  <c:v>5686</c:v>
                </c:pt>
                <c:pt idx="4">
                  <c:v>182</c:v>
                </c:pt>
              </c:numCache>
            </c:numRef>
          </c:val>
          <c:extLst>
            <c:ext xmlns:c16="http://schemas.microsoft.com/office/drawing/2014/chart" uri="{C3380CC4-5D6E-409C-BE32-E72D297353CC}">
              <c16:uniqueId val="{00000000-3F61-46CD-8639-267D0B05C276}"/>
            </c:ext>
          </c:extLst>
        </c:ser>
        <c:dLbls>
          <c:dLblPos val="outEnd"/>
          <c:showLegendKey val="0"/>
          <c:showVal val="1"/>
          <c:showCatName val="0"/>
          <c:showSerName val="0"/>
          <c:showPercent val="0"/>
          <c:showBubbleSize val="0"/>
        </c:dLbls>
        <c:gapWidth val="100"/>
        <c:overlap val="-24"/>
        <c:axId val="1380133327"/>
        <c:axId val="1380112111"/>
      </c:barChart>
      <c:catAx>
        <c:axId val="13801333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0112111"/>
        <c:crosses val="autoZero"/>
        <c:auto val="1"/>
        <c:lblAlgn val="ctr"/>
        <c:lblOffset val="100"/>
        <c:noMultiLvlLbl val="0"/>
      </c:catAx>
      <c:valAx>
        <c:axId val="1380112111"/>
        <c:scaling>
          <c:orientation val="minMax"/>
        </c:scaling>
        <c:delete val="1"/>
        <c:axPos val="l"/>
        <c:numFmt formatCode="General" sourceLinked="1"/>
        <c:majorTickMark val="none"/>
        <c:minorTickMark val="none"/>
        <c:tickLblPos val="nextTo"/>
        <c:crossAx val="13801333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Peak Hours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Question_2!$A$2:$A$25</c:f>
              <c:strCache>
                <c:ptCount val="24"/>
                <c:pt idx="0">
                  <c:v>00-01</c:v>
                </c:pt>
                <c:pt idx="1">
                  <c:v>01-02</c:v>
                </c:pt>
                <c:pt idx="2">
                  <c:v>02-03</c:v>
                </c:pt>
                <c:pt idx="3">
                  <c:v>03-04</c:v>
                </c:pt>
                <c:pt idx="4">
                  <c:v>04-05</c:v>
                </c:pt>
                <c:pt idx="5">
                  <c:v>05-06</c:v>
                </c:pt>
                <c:pt idx="6">
                  <c:v>06-07</c:v>
                </c:pt>
                <c:pt idx="7">
                  <c:v>07-08</c:v>
                </c:pt>
                <c:pt idx="8">
                  <c:v>08-09</c:v>
                </c:pt>
                <c:pt idx="9">
                  <c:v>09-10</c:v>
                </c:pt>
                <c:pt idx="10">
                  <c:v>10-11</c:v>
                </c:pt>
                <c:pt idx="11">
                  <c:v>11-12</c:v>
                </c:pt>
                <c:pt idx="12">
                  <c:v>01-12</c:v>
                </c:pt>
                <c:pt idx="13">
                  <c:v>13-14</c:v>
                </c:pt>
                <c:pt idx="14">
                  <c:v>14-15</c:v>
                </c:pt>
                <c:pt idx="15">
                  <c:v>15-16</c:v>
                </c:pt>
                <c:pt idx="16">
                  <c:v>16-17</c:v>
                </c:pt>
                <c:pt idx="17">
                  <c:v>17-18</c:v>
                </c:pt>
                <c:pt idx="18">
                  <c:v>18-19</c:v>
                </c:pt>
                <c:pt idx="19">
                  <c:v>19-20</c:v>
                </c:pt>
                <c:pt idx="20">
                  <c:v>20-21</c:v>
                </c:pt>
                <c:pt idx="21">
                  <c:v>21-22</c:v>
                </c:pt>
                <c:pt idx="22">
                  <c:v>22-23</c:v>
                </c:pt>
                <c:pt idx="23">
                  <c:v>23-24</c:v>
                </c:pt>
              </c:strCache>
            </c:strRef>
          </c:cat>
          <c:val>
            <c:numRef>
              <c:f>Question_2!$B$2:$B$25</c:f>
              <c:numCache>
                <c:formatCode>General</c:formatCode>
                <c:ptCount val="24"/>
                <c:pt idx="0">
                  <c:v>694</c:v>
                </c:pt>
                <c:pt idx="1">
                  <c:v>649</c:v>
                </c:pt>
                <c:pt idx="2">
                  <c:v>630</c:v>
                </c:pt>
                <c:pt idx="3">
                  <c:v>684</c:v>
                </c:pt>
                <c:pt idx="4">
                  <c:v>681</c:v>
                </c:pt>
                <c:pt idx="5">
                  <c:v>648</c:v>
                </c:pt>
                <c:pt idx="6">
                  <c:v>647</c:v>
                </c:pt>
                <c:pt idx="7">
                  <c:v>667</c:v>
                </c:pt>
                <c:pt idx="8">
                  <c:v>696</c:v>
                </c:pt>
                <c:pt idx="9">
                  <c:v>652</c:v>
                </c:pt>
                <c:pt idx="10">
                  <c:v>673</c:v>
                </c:pt>
                <c:pt idx="11">
                  <c:v>663</c:v>
                </c:pt>
                <c:pt idx="12">
                  <c:v>632</c:v>
                </c:pt>
                <c:pt idx="13">
                  <c:v>645</c:v>
                </c:pt>
                <c:pt idx="14">
                  <c:v>653</c:v>
                </c:pt>
                <c:pt idx="15">
                  <c:v>887</c:v>
                </c:pt>
                <c:pt idx="16">
                  <c:v>664</c:v>
                </c:pt>
                <c:pt idx="17">
                  <c:v>634</c:v>
                </c:pt>
                <c:pt idx="18">
                  <c:v>688</c:v>
                </c:pt>
                <c:pt idx="19">
                  <c:v>676</c:v>
                </c:pt>
                <c:pt idx="20">
                  <c:v>658</c:v>
                </c:pt>
                <c:pt idx="21">
                  <c:v>671</c:v>
                </c:pt>
                <c:pt idx="22">
                  <c:v>610</c:v>
                </c:pt>
                <c:pt idx="23">
                  <c:v>642</c:v>
                </c:pt>
              </c:numCache>
            </c:numRef>
          </c:val>
          <c:smooth val="0"/>
          <c:extLst>
            <c:ext xmlns:c16="http://schemas.microsoft.com/office/drawing/2014/chart" uri="{C3380CC4-5D6E-409C-BE32-E72D297353CC}">
              <c16:uniqueId val="{00000000-530A-446F-A23D-0588423692DC}"/>
            </c:ext>
          </c:extLst>
        </c:ser>
        <c:dLbls>
          <c:dLblPos val="t"/>
          <c:showLegendKey val="0"/>
          <c:showVal val="1"/>
          <c:showCatName val="0"/>
          <c:showSerName val="0"/>
          <c:showPercent val="0"/>
          <c:showBubbleSize val="0"/>
        </c:dLbls>
        <c:smooth val="0"/>
        <c:axId val="1380124591"/>
        <c:axId val="1380132911"/>
      </c:lineChart>
      <c:catAx>
        <c:axId val="1380124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0132911"/>
        <c:crosses val="autoZero"/>
        <c:auto val="1"/>
        <c:lblAlgn val="ctr"/>
        <c:lblOffset val="100"/>
        <c:noMultiLvlLbl val="0"/>
      </c:catAx>
      <c:valAx>
        <c:axId val="1380132911"/>
        <c:scaling>
          <c:orientation val="minMax"/>
        </c:scaling>
        <c:delete val="1"/>
        <c:axPos val="l"/>
        <c:numFmt formatCode="General" sourceLinked="1"/>
        <c:majorTickMark val="none"/>
        <c:minorTickMark val="none"/>
        <c:tickLblPos val="nextTo"/>
        <c:crossAx val="1380124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Top</a:t>
            </a:r>
            <a:r>
              <a:rPr lang="en-US" baseline="0"/>
              <a:t> 10 Movie Rented</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Question_3!$A$2:$A$11</c:f>
              <c:strCache>
                <c:ptCount val="10"/>
                <c:pt idx="0">
                  <c:v>BUCKET BROTHERHOOD</c:v>
                </c:pt>
                <c:pt idx="1">
                  <c:v>ROCKETEER MOTHER</c:v>
                </c:pt>
                <c:pt idx="2">
                  <c:v>RIDGEMONT SUBMARINE</c:v>
                </c:pt>
                <c:pt idx="3">
                  <c:v>GRIT CLOCKWORK</c:v>
                </c:pt>
                <c:pt idx="4">
                  <c:v>SCALAWAG DUCK</c:v>
                </c:pt>
                <c:pt idx="5">
                  <c:v>JUGGLER HARDLY</c:v>
                </c:pt>
                <c:pt idx="6">
                  <c:v>FORWARD TEMPLE</c:v>
                </c:pt>
                <c:pt idx="7">
                  <c:v>HOBBIT ALIEN</c:v>
                </c:pt>
                <c:pt idx="8">
                  <c:v>ROBBERS JOON</c:v>
                </c:pt>
                <c:pt idx="9">
                  <c:v>ZORRO ARK</c:v>
                </c:pt>
              </c:strCache>
            </c:strRef>
          </c:cat>
          <c:val>
            <c:numRef>
              <c:f>Question_3!$B$2:$B$11</c:f>
              <c:numCache>
                <c:formatCode>General</c:formatCode>
                <c:ptCount val="10"/>
                <c:pt idx="0">
                  <c:v>34</c:v>
                </c:pt>
                <c:pt idx="1">
                  <c:v>33</c:v>
                </c:pt>
                <c:pt idx="2">
                  <c:v>32</c:v>
                </c:pt>
                <c:pt idx="3">
                  <c:v>32</c:v>
                </c:pt>
                <c:pt idx="4">
                  <c:v>32</c:v>
                </c:pt>
                <c:pt idx="5">
                  <c:v>32</c:v>
                </c:pt>
                <c:pt idx="6">
                  <c:v>32</c:v>
                </c:pt>
                <c:pt idx="7">
                  <c:v>31</c:v>
                </c:pt>
                <c:pt idx="8">
                  <c:v>31</c:v>
                </c:pt>
                <c:pt idx="9">
                  <c:v>31</c:v>
                </c:pt>
              </c:numCache>
            </c:numRef>
          </c:val>
          <c:extLst>
            <c:ext xmlns:c16="http://schemas.microsoft.com/office/drawing/2014/chart" uri="{C3380CC4-5D6E-409C-BE32-E72D297353CC}">
              <c16:uniqueId val="{00000000-1F18-4363-A2B5-E5CC02E9CE42}"/>
            </c:ext>
          </c:extLst>
        </c:ser>
        <c:dLbls>
          <c:dLblPos val="outEnd"/>
          <c:showLegendKey val="0"/>
          <c:showVal val="1"/>
          <c:showCatName val="0"/>
          <c:showSerName val="0"/>
          <c:showPercent val="0"/>
          <c:showBubbleSize val="0"/>
        </c:dLbls>
        <c:gapWidth val="115"/>
        <c:overlap val="-20"/>
        <c:axId val="1367642447"/>
        <c:axId val="1367652015"/>
      </c:barChart>
      <c:catAx>
        <c:axId val="1367642447"/>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652015"/>
        <c:crosses val="autoZero"/>
        <c:auto val="1"/>
        <c:lblAlgn val="ctr"/>
        <c:lblOffset val="100"/>
        <c:noMultiLvlLbl val="0"/>
      </c:catAx>
      <c:valAx>
        <c:axId val="1367652015"/>
        <c:scaling>
          <c:orientation val="minMax"/>
        </c:scaling>
        <c:delete val="1"/>
        <c:axPos val="b"/>
        <c:numFmt formatCode="General" sourceLinked="1"/>
        <c:majorTickMark val="none"/>
        <c:minorTickMark val="none"/>
        <c:tickLblPos val="nextTo"/>
        <c:crossAx val="13676424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t>Movie</a:t>
            </a:r>
            <a:r>
              <a:rPr lang="en-US" sz="1200" b="1" baseline="0"/>
              <a:t> Category</a:t>
            </a:r>
            <a:endParaRPr lang="en-US" sz="12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Question_4!$B$1</c:f>
              <c:strCache>
                <c:ptCount val="1"/>
                <c:pt idx="0">
                  <c:v>FILM_RENTED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Question_4!$A$2:$A$17</c:f>
              <c:strCache>
                <c:ptCount val="16"/>
                <c:pt idx="0">
                  <c:v>Sports</c:v>
                </c:pt>
                <c:pt idx="1">
                  <c:v>Animation</c:v>
                </c:pt>
                <c:pt idx="2">
                  <c:v>Action</c:v>
                </c:pt>
                <c:pt idx="3">
                  <c:v>Sci-Fi</c:v>
                </c:pt>
                <c:pt idx="4">
                  <c:v>Family</c:v>
                </c:pt>
                <c:pt idx="5">
                  <c:v>Drama</c:v>
                </c:pt>
                <c:pt idx="6">
                  <c:v>Documentary</c:v>
                </c:pt>
                <c:pt idx="7">
                  <c:v>Foreign</c:v>
                </c:pt>
                <c:pt idx="8">
                  <c:v>Games</c:v>
                </c:pt>
                <c:pt idx="9">
                  <c:v>Children</c:v>
                </c:pt>
                <c:pt idx="10">
                  <c:v>Comedy</c:v>
                </c:pt>
                <c:pt idx="11">
                  <c:v>New</c:v>
                </c:pt>
                <c:pt idx="12">
                  <c:v>Classics</c:v>
                </c:pt>
                <c:pt idx="13">
                  <c:v>Horror</c:v>
                </c:pt>
                <c:pt idx="14">
                  <c:v>Travel</c:v>
                </c:pt>
                <c:pt idx="15">
                  <c:v>Music</c:v>
                </c:pt>
              </c:strCache>
            </c:strRef>
          </c:cat>
          <c:val>
            <c:numRef>
              <c:f>Question_4!$B$2:$B$17</c:f>
              <c:numCache>
                <c:formatCode>General</c:formatCode>
                <c:ptCount val="16"/>
                <c:pt idx="0">
                  <c:v>1179</c:v>
                </c:pt>
                <c:pt idx="1">
                  <c:v>1166</c:v>
                </c:pt>
                <c:pt idx="2">
                  <c:v>1112</c:v>
                </c:pt>
                <c:pt idx="3">
                  <c:v>1101</c:v>
                </c:pt>
                <c:pt idx="4">
                  <c:v>1096</c:v>
                </c:pt>
                <c:pt idx="5">
                  <c:v>1060</c:v>
                </c:pt>
                <c:pt idx="6">
                  <c:v>1050</c:v>
                </c:pt>
                <c:pt idx="7">
                  <c:v>1033</c:v>
                </c:pt>
                <c:pt idx="8">
                  <c:v>969</c:v>
                </c:pt>
                <c:pt idx="9">
                  <c:v>945</c:v>
                </c:pt>
                <c:pt idx="10">
                  <c:v>941</c:v>
                </c:pt>
                <c:pt idx="11">
                  <c:v>940</c:v>
                </c:pt>
                <c:pt idx="12">
                  <c:v>939</c:v>
                </c:pt>
                <c:pt idx="13">
                  <c:v>846</c:v>
                </c:pt>
                <c:pt idx="14">
                  <c:v>837</c:v>
                </c:pt>
                <c:pt idx="15">
                  <c:v>830</c:v>
                </c:pt>
              </c:numCache>
            </c:numRef>
          </c:val>
          <c:extLst>
            <c:ext xmlns:c16="http://schemas.microsoft.com/office/drawing/2014/chart" uri="{C3380CC4-5D6E-409C-BE32-E72D297353CC}">
              <c16:uniqueId val="{00000000-E9D5-4207-A098-F0FA8C311674}"/>
            </c:ext>
          </c:extLst>
        </c:ser>
        <c:dLbls>
          <c:dLblPos val="outEnd"/>
          <c:showLegendKey val="0"/>
          <c:showVal val="1"/>
          <c:showCatName val="0"/>
          <c:showSerName val="0"/>
          <c:showPercent val="0"/>
          <c:showBubbleSize val="0"/>
        </c:dLbls>
        <c:gapWidth val="219"/>
        <c:axId val="1379734287"/>
        <c:axId val="1379734703"/>
      </c:barChart>
      <c:catAx>
        <c:axId val="13797342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9734703"/>
        <c:crosses val="autoZero"/>
        <c:auto val="1"/>
        <c:lblAlgn val="ctr"/>
        <c:lblOffset val="100"/>
        <c:noMultiLvlLbl val="0"/>
      </c:catAx>
      <c:valAx>
        <c:axId val="1379734703"/>
        <c:scaling>
          <c:orientation val="minMax"/>
        </c:scaling>
        <c:delete val="1"/>
        <c:axPos val="b"/>
        <c:numFmt formatCode="General" sourceLinked="1"/>
        <c:majorTickMark val="none"/>
        <c:minorTickMark val="none"/>
        <c:tickLblPos val="nextTo"/>
        <c:crossAx val="13797342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Store By Amount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A04-46DF-843C-A0DAB6EDF55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A04-46DF-843C-A0DAB6EDF55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Question_5!$A$2:$A$3</c:f>
              <c:numCache>
                <c:formatCode>General</c:formatCode>
                <c:ptCount val="2"/>
                <c:pt idx="0">
                  <c:v>1</c:v>
                </c:pt>
                <c:pt idx="1">
                  <c:v>2</c:v>
                </c:pt>
              </c:numCache>
            </c:numRef>
          </c:cat>
          <c:val>
            <c:numRef>
              <c:f>Question_5!$B$2:$B$3</c:f>
              <c:numCache>
                <c:formatCode>General</c:formatCode>
                <c:ptCount val="2"/>
                <c:pt idx="0">
                  <c:v>1027370.96</c:v>
                </c:pt>
                <c:pt idx="1">
                  <c:v>845848.21</c:v>
                </c:pt>
              </c:numCache>
            </c:numRef>
          </c:val>
          <c:extLst>
            <c:ext xmlns:c16="http://schemas.microsoft.com/office/drawing/2014/chart" uri="{C3380CC4-5D6E-409C-BE32-E72D297353CC}">
              <c16:uniqueId val="{00000004-6A04-46DF-843C-A0DAB6EDF55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pattFill prst="pct5">
      <a:fgClr>
        <a:schemeClr val="bg1"/>
      </a:fgClr>
      <a:bgClr>
        <a:schemeClr val="bg1"/>
      </a:bgClr>
    </a:patt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Store By Amount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A04-46DF-843C-A0DAB6EDF55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A04-46DF-843C-A0DAB6EDF55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Question_5!$A$2:$A$3</c:f>
              <c:numCache>
                <c:formatCode>General</c:formatCode>
                <c:ptCount val="2"/>
                <c:pt idx="0">
                  <c:v>1</c:v>
                </c:pt>
                <c:pt idx="1">
                  <c:v>2</c:v>
                </c:pt>
              </c:numCache>
            </c:numRef>
          </c:cat>
          <c:val>
            <c:numRef>
              <c:f>Question_5!$B$2:$B$3</c:f>
              <c:numCache>
                <c:formatCode>General</c:formatCode>
                <c:ptCount val="2"/>
                <c:pt idx="0">
                  <c:v>1027370.96</c:v>
                </c:pt>
                <c:pt idx="1">
                  <c:v>845848.21</c:v>
                </c:pt>
              </c:numCache>
            </c:numRef>
          </c:val>
          <c:extLst>
            <c:ext xmlns:c16="http://schemas.microsoft.com/office/drawing/2014/chart" uri="{C3380CC4-5D6E-409C-BE32-E72D297353CC}">
              <c16:uniqueId val="{00000004-6A04-46DF-843C-A0DAB6EDF55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pattFill prst="pct5">
      <a:fgClr>
        <a:schemeClr val="bg1"/>
      </a:fgClr>
      <a:bgClr>
        <a:schemeClr val="bg1"/>
      </a:bgClr>
    </a:patt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958849"/>
            <a:ext cx="1346750" cy="411237"/>
          </a:xfrm>
        </p:spPr>
        <p:txBody>
          <a:bodyPr>
            <a:noAutofit/>
          </a:bodyPr>
          <a:lstStyle/>
          <a:p>
            <a:r>
              <a:rPr sz="1600" b="1" dirty="0"/>
              <a:t>Introduction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a:t>Mini Capstone Project By ODIN School </a:t>
            </a:r>
            <a:endParaRPr lang="en-US" sz="1400" b="1" dirty="0"/>
          </a:p>
        </p:txBody>
      </p:sp>
      <p:sp>
        <p:nvSpPr>
          <p:cNvPr id="4" name="Rectangle 3"/>
          <p:cNvSpPr/>
          <p:nvPr/>
        </p:nvSpPr>
        <p:spPr>
          <a:xfrm>
            <a:off x="4724399" y="943519"/>
            <a:ext cx="4044950" cy="216535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449388"/>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Overview of the </a:t>
            </a:r>
            <a:r>
              <a:rPr sz="1300" b="1" i="0" dirty="0" err="1">
                <a:solidFill>
                  <a:srgbClr val="616161"/>
                </a:solidFill>
                <a:latin typeface="Proxima Nova"/>
              </a:rPr>
              <a:t>MavenMovies</a:t>
            </a:r>
            <a:r>
              <a:rPr sz="1300" b="1" i="0" dirty="0">
                <a:solidFill>
                  <a:srgbClr val="616161"/>
                </a:solidFill>
                <a:latin typeface="Proxima Nova"/>
              </a:rPr>
              <a:t> database:</a:t>
            </a:r>
            <a:r>
              <a:rPr sz="1300" b="0" i="0" dirty="0">
                <a:solidFill>
                  <a:srgbClr val="616161"/>
                </a:solidFill>
                <a:latin typeface="Proxima Nova"/>
              </a:rPr>
              <a:t> A comprehensive database containing movie rental information. Includes data on customers, films, rentals, staff, and stores.</a:t>
            </a:r>
          </a:p>
          <a:p>
            <a:pPr marL="228600" lvl="1" indent="-91440" algn="l">
              <a:spcBef>
                <a:spcPts val="1200"/>
              </a:spcBef>
              <a:spcAft>
                <a:spcPts val="0"/>
              </a:spcAft>
              <a:buSzPct val="100000"/>
              <a:buFont typeface="Arial"/>
              <a:buChar char="•"/>
            </a:pPr>
            <a:r>
              <a:rPr sz="1300" b="1" i="0" dirty="0">
                <a:solidFill>
                  <a:srgbClr val="616161"/>
                </a:solidFill>
                <a:latin typeface="Proxima Nova"/>
              </a:rPr>
              <a:t>Objectives of the project:</a:t>
            </a:r>
            <a:r>
              <a:rPr sz="1300" b="0" i="0" dirty="0">
                <a:solidFill>
                  <a:srgbClr val="616161"/>
                </a:solidFill>
                <a:latin typeface="Proxima Nova"/>
              </a:rPr>
              <a:t> Analyze rental trends over the available data period. Identify the top 10 most rented films and the film categories with the highest number of rentals. Assess store performance based on rental revenue and staff performance.</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0i6w1_3t.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Timothy Eberly on Unsplash</a:t>
            </a:r>
          </a:p>
        </p:txBody>
      </p:sp>
      <p:sp>
        <p:nvSpPr>
          <p:cNvPr id="13" name="Title 1">
            <a:extLst>
              <a:ext uri="{FF2B5EF4-FFF2-40B4-BE49-F238E27FC236}">
                <a16:creationId xmlns:a16="http://schemas.microsoft.com/office/drawing/2014/main" id="{390FCA76-5B82-4FC0-A8EE-831D380A938D}"/>
              </a:ext>
            </a:extLst>
          </p:cNvPr>
          <p:cNvSpPr txBox="1">
            <a:spLocks/>
          </p:cNvSpPr>
          <p:nvPr/>
        </p:nvSpPr>
        <p:spPr>
          <a:xfrm>
            <a:off x="2159000" y="237496"/>
            <a:ext cx="3860800" cy="454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600" b="1" dirty="0"/>
              <a:t>Mini Capstone Project By ODIN School </a:t>
            </a:r>
          </a:p>
        </p:txBody>
      </p:sp>
      <p:sp>
        <p:nvSpPr>
          <p:cNvPr id="14" name="Title 1">
            <a:extLst>
              <a:ext uri="{FF2B5EF4-FFF2-40B4-BE49-F238E27FC236}">
                <a16:creationId xmlns:a16="http://schemas.microsoft.com/office/drawing/2014/main" id="{1D582EA2-92C7-4D22-9730-A6A92D73FE27}"/>
              </a:ext>
            </a:extLst>
          </p:cNvPr>
          <p:cNvSpPr txBox="1">
            <a:spLocks/>
          </p:cNvSpPr>
          <p:nvPr/>
        </p:nvSpPr>
        <p:spPr>
          <a:xfrm>
            <a:off x="4997449" y="4172842"/>
            <a:ext cx="3860800" cy="454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600" b="1" dirty="0"/>
              <a:t>Submitted  By – Nikhil Gupta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Rental Trends - Monthly Analysis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select date_format(rental_date,'%Y-%m') AS EXTRACTED_DATE,COUNT(rental_id) FROM rentalGROUP BY EXTRACTED_DATE</a:t>
            </a:r>
            <a:endParaRPr/>
          </a:p>
        </p:txBody>
      </p:sp>
      <p:sp>
        <p:nvSpPr>
          <p:cNvPr id="7" name="TextBox 6"/>
          <p:cNvSpPr txBox="1"/>
          <p:nvPr/>
        </p:nvSpPr>
        <p:spPr>
          <a:xfrm>
            <a:off x="228600" y="1508670"/>
            <a:ext cx="4190999" cy="184409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Monthly Rental Trends:</a:t>
            </a:r>
            <a:r>
              <a:rPr sz="1300" b="0" i="0" dirty="0">
                <a:solidFill>
                  <a:srgbClr val="616161"/>
                </a:solidFill>
                <a:latin typeface="Proxima Nova"/>
              </a:rPr>
              <a:t> Analysis of rental data over the available period. Identification of seasonal patterns and trends.</a:t>
            </a:r>
            <a:endParaRPr lang="en-IN" sz="1300" b="0" i="0" dirty="0">
              <a:solidFill>
                <a:srgbClr val="616161"/>
              </a:solidFill>
              <a:latin typeface="Proxima Nova"/>
            </a:endParaRPr>
          </a:p>
          <a:p>
            <a:pPr marL="228600" indent="-91440" algn="l">
              <a:spcBef>
                <a:spcPts val="0"/>
              </a:spcBef>
              <a:spcAft>
                <a:spcPts val="800"/>
              </a:spcAft>
              <a:buSzPct val="100000"/>
              <a:buFont typeface="Arial"/>
              <a:buChar char="•"/>
            </a:pPr>
            <a:endParaRPr lang="en-IN" sz="1300" dirty="0">
              <a:solidFill>
                <a:srgbClr val="616161"/>
              </a:solidFill>
              <a:latin typeface="Proxima Nova"/>
            </a:endParaRPr>
          </a:p>
          <a:p>
            <a:pPr marL="228600" indent="-91440" algn="l">
              <a:spcBef>
                <a:spcPts val="0"/>
              </a:spcBef>
              <a:spcAft>
                <a:spcPts val="800"/>
              </a:spcAft>
              <a:buSzPct val="100000"/>
              <a:buFont typeface="Arial"/>
              <a:buChar char="•"/>
            </a:pPr>
            <a:r>
              <a:rPr lang="en-US" b="1" i="0" dirty="0">
                <a:solidFill>
                  <a:srgbClr val="616161"/>
                </a:solidFill>
                <a:latin typeface="Proxima Nova"/>
              </a:rPr>
              <a:t>select </a:t>
            </a:r>
            <a:r>
              <a:rPr lang="en-US" b="1" i="0" dirty="0" err="1">
                <a:solidFill>
                  <a:srgbClr val="616161"/>
                </a:solidFill>
                <a:latin typeface="Proxima Nova"/>
              </a:rPr>
              <a:t>date_format</a:t>
            </a:r>
            <a:r>
              <a:rPr lang="en-US" b="1" i="0" dirty="0">
                <a:solidFill>
                  <a:srgbClr val="616161"/>
                </a:solidFill>
                <a:latin typeface="Proxima Nova"/>
              </a:rPr>
              <a:t>(</a:t>
            </a:r>
            <a:r>
              <a:rPr lang="en-US" b="1" i="0" dirty="0" err="1">
                <a:solidFill>
                  <a:srgbClr val="616161"/>
                </a:solidFill>
                <a:latin typeface="Proxima Nova"/>
              </a:rPr>
              <a:t>rental_date,'%Y</a:t>
            </a:r>
            <a:r>
              <a:rPr lang="en-US" b="1" i="0" dirty="0">
                <a:solidFill>
                  <a:srgbClr val="616161"/>
                </a:solidFill>
                <a:latin typeface="Proxima Nova"/>
              </a:rPr>
              <a:t>-%m') AS EXTRACTED_DATE,COUNT(</a:t>
            </a:r>
            <a:r>
              <a:rPr lang="en-US" b="1" i="0" dirty="0" err="1">
                <a:solidFill>
                  <a:srgbClr val="616161"/>
                </a:solidFill>
                <a:latin typeface="Proxima Nova"/>
              </a:rPr>
              <a:t>rental_id</a:t>
            </a:r>
            <a:r>
              <a:rPr lang="en-US" b="1" i="0" dirty="0">
                <a:solidFill>
                  <a:srgbClr val="616161"/>
                </a:solidFill>
                <a:latin typeface="Proxima Nova"/>
              </a:rPr>
              <a:t>) FROM </a:t>
            </a:r>
            <a:r>
              <a:rPr lang="en-US" b="1" i="0" dirty="0" err="1">
                <a:solidFill>
                  <a:srgbClr val="616161"/>
                </a:solidFill>
                <a:latin typeface="Proxima Nova"/>
              </a:rPr>
              <a:t>rentalGROUP</a:t>
            </a:r>
            <a:r>
              <a:rPr lang="en-US" b="1" i="0" dirty="0">
                <a:solidFill>
                  <a:srgbClr val="616161"/>
                </a:solidFill>
                <a:latin typeface="Proxima Nova"/>
              </a:rPr>
              <a:t> BY EXTRACTED_DATE</a:t>
            </a:r>
            <a:endParaRPr b="1" i="0" dirty="0">
              <a:solidFill>
                <a:srgbClr val="616161"/>
              </a:solidFill>
              <a:latin typeface="Proxima Nova"/>
            </a:endParaRP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399" y="1531264"/>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aphicFrame>
        <p:nvGraphicFramePr>
          <p:cNvPr id="13" name="Chart 12">
            <a:extLst>
              <a:ext uri="{FF2B5EF4-FFF2-40B4-BE49-F238E27FC236}">
                <a16:creationId xmlns:a16="http://schemas.microsoft.com/office/drawing/2014/main" id="{17A2667A-8A40-460C-92C8-1A175627621A}"/>
              </a:ext>
            </a:extLst>
          </p:cNvPr>
          <p:cNvGraphicFramePr>
            <a:graphicFrameLocks/>
          </p:cNvGraphicFramePr>
          <p:nvPr>
            <p:extLst>
              <p:ext uri="{D42A27DB-BD31-4B8C-83A1-F6EECF244321}">
                <p14:modId xmlns:p14="http://schemas.microsoft.com/office/powerpoint/2010/main" val="3161936882"/>
              </p:ext>
            </p:extLst>
          </p:nvPr>
        </p:nvGraphicFramePr>
        <p:xfrm>
          <a:off x="4671237" y="1682930"/>
          <a:ext cx="4396563" cy="2146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Rental Trends - Peak Rental Hours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14325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908719"/>
            <a:ext cx="2165351" cy="2082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select HOUR(</a:t>
            </a:r>
            <a:r>
              <a:rPr lang="en-US" dirty="0" err="1">
                <a:solidFill>
                  <a:schemeClr val="tx1"/>
                </a:solidFill>
              </a:rPr>
              <a:t>rental_date</a:t>
            </a:r>
            <a:r>
              <a:rPr lang="en-US" dirty="0">
                <a:solidFill>
                  <a:schemeClr val="tx1"/>
                </a:solidFill>
              </a:rPr>
              <a:t>) AS EXTRACTED_HOUR,COUNT(</a:t>
            </a:r>
            <a:r>
              <a:rPr lang="en-US" dirty="0" err="1">
                <a:solidFill>
                  <a:schemeClr val="tx1"/>
                </a:solidFill>
              </a:rPr>
              <a:t>rental_id</a:t>
            </a:r>
            <a:r>
              <a:rPr lang="en-US" dirty="0">
                <a:solidFill>
                  <a:schemeClr val="tx1"/>
                </a:solidFill>
              </a:rPr>
              <a:t>) FROM rental</a:t>
            </a:r>
          </a:p>
          <a:p>
            <a:pPr algn="ctr"/>
            <a:r>
              <a:rPr lang="en-US" dirty="0">
                <a:solidFill>
                  <a:schemeClr val="tx1"/>
                </a:solidFill>
              </a:rPr>
              <a:t>GROUP BY EXTRACTED_HOURROUP BY EXTRACTED_HOUR</a:t>
            </a:r>
            <a:endParaRPr dirty="0">
              <a:solidFill>
                <a:schemeClr val="tx1"/>
              </a:solidFill>
            </a:endParaRPr>
          </a:p>
        </p:txBody>
      </p:sp>
      <p:sp>
        <p:nvSpPr>
          <p:cNvPr id="7" name="TextBox 6"/>
          <p:cNvSpPr txBox="1"/>
          <p:nvPr/>
        </p:nvSpPr>
        <p:spPr>
          <a:xfrm>
            <a:off x="311700" y="975270"/>
            <a:ext cx="8381450" cy="59247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Peak Rental Hours:</a:t>
            </a:r>
            <a:r>
              <a:rPr sz="1300" b="0" i="0" dirty="0">
                <a:solidFill>
                  <a:srgbClr val="616161"/>
                </a:solidFill>
                <a:latin typeface="Proxima Nova"/>
              </a:rPr>
              <a:t> Analysis of rental transactions to determine peak hours in a day. Insights into customer rental behavior and store operations.</a:t>
            </a:r>
          </a:p>
        </p:txBody>
      </p:sp>
      <p:sp>
        <p:nvSpPr>
          <p:cNvPr id="8" name="Rectangle 7"/>
          <p:cNvSpPr/>
          <p:nvPr/>
        </p:nvSpPr>
        <p:spPr>
          <a:xfrm>
            <a:off x="4724400" y="1508670"/>
            <a:ext cx="4190999" cy="314325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aphicFrame>
        <p:nvGraphicFramePr>
          <p:cNvPr id="13" name="Chart 12">
            <a:extLst>
              <a:ext uri="{FF2B5EF4-FFF2-40B4-BE49-F238E27FC236}">
                <a16:creationId xmlns:a16="http://schemas.microsoft.com/office/drawing/2014/main" id="{689ED127-FA8A-4D49-87DF-CD04A368CBF0}"/>
              </a:ext>
            </a:extLst>
          </p:cNvPr>
          <p:cNvGraphicFramePr>
            <a:graphicFrameLocks/>
          </p:cNvGraphicFramePr>
          <p:nvPr>
            <p:extLst>
              <p:ext uri="{D42A27DB-BD31-4B8C-83A1-F6EECF244321}">
                <p14:modId xmlns:p14="http://schemas.microsoft.com/office/powerpoint/2010/main" val="3421214527"/>
              </p:ext>
            </p:extLst>
          </p:nvPr>
        </p:nvGraphicFramePr>
        <p:xfrm>
          <a:off x="2518325" y="1432818"/>
          <a:ext cx="6508200" cy="258762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 10 Most Rented Films</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794300" y="3598401"/>
            <a:ext cx="264105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TextBox 6"/>
          <p:cNvSpPr txBox="1"/>
          <p:nvPr/>
        </p:nvSpPr>
        <p:spPr>
          <a:xfrm>
            <a:off x="228600" y="745674"/>
            <a:ext cx="8451850" cy="39241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en-US" sz="1300" b="1" i="0" dirty="0">
                <a:solidFill>
                  <a:srgbClr val="616161"/>
                </a:solidFill>
                <a:latin typeface="Proxima Nova"/>
              </a:rPr>
              <a:t>Most Rented Films</a:t>
            </a:r>
            <a:r>
              <a:rPr sz="1300" b="1" i="0" dirty="0">
                <a:solidFill>
                  <a:srgbClr val="616161"/>
                </a:solidFill>
                <a:latin typeface="Proxima Nova"/>
              </a:rPr>
              <a:t>:</a:t>
            </a:r>
            <a:r>
              <a:rPr sz="1300" b="0" i="0" dirty="0">
                <a:solidFill>
                  <a:srgbClr val="616161"/>
                </a:solidFill>
                <a:latin typeface="Proxima Nova"/>
              </a:rPr>
              <a:t> </a:t>
            </a:r>
            <a:r>
              <a:rPr lang="en-US" sz="1300" b="0" i="0" dirty="0">
                <a:solidFill>
                  <a:srgbClr val="616161"/>
                </a:solidFill>
                <a:latin typeface="Proxima Nova"/>
              </a:rPr>
              <a:t>Identify the films with the highest rental frequency.</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aphicFrame>
        <p:nvGraphicFramePr>
          <p:cNvPr id="13" name="Chart 12">
            <a:extLst>
              <a:ext uri="{FF2B5EF4-FFF2-40B4-BE49-F238E27FC236}">
                <a16:creationId xmlns:a16="http://schemas.microsoft.com/office/drawing/2014/main" id="{B7138AC6-1292-4183-A977-BAB6E63374C2}"/>
              </a:ext>
            </a:extLst>
          </p:cNvPr>
          <p:cNvGraphicFramePr>
            <a:graphicFrameLocks/>
          </p:cNvGraphicFramePr>
          <p:nvPr>
            <p:extLst>
              <p:ext uri="{D42A27DB-BD31-4B8C-83A1-F6EECF244321}">
                <p14:modId xmlns:p14="http://schemas.microsoft.com/office/powerpoint/2010/main" val="817090278"/>
              </p:ext>
            </p:extLst>
          </p:nvPr>
        </p:nvGraphicFramePr>
        <p:xfrm>
          <a:off x="4483100" y="1033966"/>
          <a:ext cx="4119562" cy="3298825"/>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2">
            <a:extLst>
              <a:ext uri="{FF2B5EF4-FFF2-40B4-BE49-F238E27FC236}">
                <a16:creationId xmlns:a16="http://schemas.microsoft.com/office/drawing/2014/main" id="{7ACF9BD2-5E20-4F68-925A-5FCC9D7BC897}"/>
              </a:ext>
            </a:extLst>
          </p:cNvPr>
          <p:cNvSpPr>
            <a:spLocks noChangeArrowheads="1"/>
          </p:cNvSpPr>
          <p:nvPr/>
        </p:nvSpPr>
        <p:spPr bwMode="auto">
          <a:xfrm>
            <a:off x="268838" y="1178332"/>
            <a:ext cx="4017412" cy="304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SELECT title ,COUNT(title) AS 'FILM_RENTED' FROM film F</a:t>
            </a:r>
          </a:p>
          <a:p>
            <a:pPr marL="0" marR="0" lvl="0" indent="0" algn="l" defTabSz="914400" rtl="0" eaLnBrk="0" fontAlgn="base" latinLnBrk="0" hangingPunct="0">
              <a:lnSpc>
                <a:spcPct val="2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JOIN inventory I ON </a:t>
            </a:r>
            <a:r>
              <a:rPr kumimoji="0" lang="en-US" altLang="en-US" b="0" i="0" u="none" strike="noStrike" cap="none" normalizeH="0" baseline="0" dirty="0" err="1">
                <a:ln>
                  <a:noFill/>
                </a:ln>
                <a:solidFill>
                  <a:schemeClr val="tx1"/>
                </a:solidFill>
                <a:effectLst/>
                <a:latin typeface="Arial" panose="020B0604020202020204" pitchFamily="34" charset="0"/>
              </a:rPr>
              <a:t>I.film_id</a:t>
            </a:r>
            <a:r>
              <a:rPr kumimoji="0" lang="en-US" altLang="en-US" b="0" i="0" u="none" strike="noStrike" cap="none" normalizeH="0" baseline="0" dirty="0">
                <a:ln>
                  <a:noFill/>
                </a:ln>
                <a:solidFill>
                  <a:schemeClr val="tx1"/>
                </a:solidFill>
                <a:effectLst/>
                <a:latin typeface="Arial" panose="020B0604020202020204" pitchFamily="34" charset="0"/>
              </a:rPr>
              <a:t> = </a:t>
            </a:r>
            <a:r>
              <a:rPr kumimoji="0" lang="en-US" altLang="en-US" b="0" i="0" u="none" strike="noStrike" cap="none" normalizeH="0" baseline="0" dirty="0" err="1">
                <a:ln>
                  <a:noFill/>
                </a:ln>
                <a:solidFill>
                  <a:schemeClr val="tx1"/>
                </a:solidFill>
                <a:effectLst/>
                <a:latin typeface="Arial" panose="020B0604020202020204" pitchFamily="34" charset="0"/>
              </a:rPr>
              <a:t>F.film_id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JOIN rental R ON </a:t>
            </a:r>
            <a:r>
              <a:rPr kumimoji="0" lang="en-US" altLang="en-US" b="0" i="0" u="none" strike="noStrike" cap="none" normalizeH="0" baseline="0" dirty="0" err="1">
                <a:ln>
                  <a:noFill/>
                </a:ln>
                <a:solidFill>
                  <a:schemeClr val="tx1"/>
                </a:solidFill>
                <a:effectLst/>
                <a:latin typeface="Arial" panose="020B0604020202020204" pitchFamily="34" charset="0"/>
              </a:rPr>
              <a:t>R.inventory_id</a:t>
            </a:r>
            <a:r>
              <a:rPr kumimoji="0" lang="en-US" altLang="en-US" b="0" i="0" u="none" strike="noStrike" cap="none" normalizeH="0" baseline="0" dirty="0">
                <a:ln>
                  <a:noFill/>
                </a:ln>
                <a:solidFill>
                  <a:schemeClr val="tx1"/>
                </a:solidFill>
                <a:effectLst/>
                <a:latin typeface="Arial" panose="020B0604020202020204" pitchFamily="34" charset="0"/>
              </a:rPr>
              <a:t> = </a:t>
            </a:r>
            <a:r>
              <a:rPr kumimoji="0" lang="en-US" altLang="en-US" b="0" i="0" u="none" strike="noStrike" cap="none" normalizeH="0" baseline="0" dirty="0" err="1">
                <a:ln>
                  <a:noFill/>
                </a:ln>
                <a:solidFill>
                  <a:schemeClr val="tx1"/>
                </a:solidFill>
                <a:effectLst/>
                <a:latin typeface="Arial" panose="020B0604020202020204" pitchFamily="34" charset="0"/>
              </a:rPr>
              <a:t>I.inventory_id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GROUP BY title</a:t>
            </a:r>
          </a:p>
          <a:p>
            <a:pPr marL="0" marR="0" lvl="0" indent="0" algn="l" defTabSz="914400" rtl="0" eaLnBrk="0" fontAlgn="base" latinLnBrk="0" hangingPunct="0">
              <a:lnSpc>
                <a:spcPct val="2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ORDER BY FILM_RENTED DESC</a:t>
            </a:r>
          </a:p>
          <a:p>
            <a:pPr marL="0" marR="0" lvl="0" indent="0" algn="l" defTabSz="914400" rtl="0" eaLnBrk="0" fontAlgn="base" latinLnBrk="0" hangingPunct="0">
              <a:lnSpc>
                <a:spcPct val="2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LIMIT 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Film Categories by Rentals</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463550" y="1475920"/>
            <a:ext cx="4020586" cy="313415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200" dirty="0">
                <a:solidFill>
                  <a:schemeClr val="tx1"/>
                </a:solidFill>
              </a:rPr>
              <a:t>SELECT C.NAME,COUNT(C.NAME) AS 'FILM_RENTED' FROM category C</a:t>
            </a:r>
          </a:p>
          <a:p>
            <a:pPr>
              <a:lnSpc>
                <a:spcPct val="150000"/>
              </a:lnSpc>
            </a:pPr>
            <a:r>
              <a:rPr lang="en-US" sz="1200" dirty="0">
                <a:solidFill>
                  <a:schemeClr val="tx1"/>
                </a:solidFill>
              </a:rPr>
              <a:t>JOIN </a:t>
            </a:r>
            <a:r>
              <a:rPr lang="en-US" sz="1200" dirty="0" err="1">
                <a:solidFill>
                  <a:schemeClr val="tx1"/>
                </a:solidFill>
              </a:rPr>
              <a:t>film_category</a:t>
            </a:r>
            <a:r>
              <a:rPr lang="en-US" sz="1200" dirty="0">
                <a:solidFill>
                  <a:schemeClr val="tx1"/>
                </a:solidFill>
              </a:rPr>
              <a:t> FC ON </a:t>
            </a:r>
            <a:r>
              <a:rPr lang="en-US" sz="1200" dirty="0" err="1">
                <a:solidFill>
                  <a:schemeClr val="tx1"/>
                </a:solidFill>
              </a:rPr>
              <a:t>FC.category_id</a:t>
            </a:r>
            <a:r>
              <a:rPr lang="en-US" sz="1200" dirty="0">
                <a:solidFill>
                  <a:schemeClr val="tx1"/>
                </a:solidFill>
              </a:rPr>
              <a:t> = </a:t>
            </a:r>
            <a:r>
              <a:rPr lang="en-US" sz="1200" dirty="0" err="1">
                <a:solidFill>
                  <a:schemeClr val="tx1"/>
                </a:solidFill>
              </a:rPr>
              <a:t>C.category_id</a:t>
            </a:r>
            <a:endParaRPr lang="en-US" sz="1200" dirty="0">
              <a:solidFill>
                <a:schemeClr val="tx1"/>
              </a:solidFill>
            </a:endParaRPr>
          </a:p>
          <a:p>
            <a:pPr>
              <a:lnSpc>
                <a:spcPct val="150000"/>
              </a:lnSpc>
            </a:pPr>
            <a:r>
              <a:rPr lang="en-US" sz="1200" dirty="0">
                <a:solidFill>
                  <a:schemeClr val="tx1"/>
                </a:solidFill>
              </a:rPr>
              <a:t>JOIN inventory I ON </a:t>
            </a:r>
            <a:r>
              <a:rPr lang="en-US" sz="1200" dirty="0" err="1">
                <a:solidFill>
                  <a:schemeClr val="tx1"/>
                </a:solidFill>
              </a:rPr>
              <a:t>I.film_id</a:t>
            </a:r>
            <a:r>
              <a:rPr lang="en-US" sz="1200" dirty="0">
                <a:solidFill>
                  <a:schemeClr val="tx1"/>
                </a:solidFill>
              </a:rPr>
              <a:t> = </a:t>
            </a:r>
            <a:r>
              <a:rPr lang="en-US" sz="1200" dirty="0" err="1">
                <a:solidFill>
                  <a:schemeClr val="tx1"/>
                </a:solidFill>
              </a:rPr>
              <a:t>FC.film_id</a:t>
            </a:r>
            <a:endParaRPr lang="en-US" sz="1200" dirty="0">
              <a:solidFill>
                <a:schemeClr val="tx1"/>
              </a:solidFill>
            </a:endParaRPr>
          </a:p>
          <a:p>
            <a:pPr>
              <a:lnSpc>
                <a:spcPct val="150000"/>
              </a:lnSpc>
            </a:pPr>
            <a:r>
              <a:rPr lang="en-US" sz="1200" dirty="0">
                <a:solidFill>
                  <a:schemeClr val="tx1"/>
                </a:solidFill>
              </a:rPr>
              <a:t>JOIN rental R ON </a:t>
            </a:r>
            <a:r>
              <a:rPr lang="en-US" sz="1200" dirty="0" err="1">
                <a:solidFill>
                  <a:schemeClr val="tx1"/>
                </a:solidFill>
              </a:rPr>
              <a:t>R.inventory_id</a:t>
            </a:r>
            <a:r>
              <a:rPr lang="en-US" sz="1200" dirty="0">
                <a:solidFill>
                  <a:schemeClr val="tx1"/>
                </a:solidFill>
              </a:rPr>
              <a:t> = </a:t>
            </a:r>
            <a:r>
              <a:rPr lang="en-US" sz="1200" dirty="0" err="1">
                <a:solidFill>
                  <a:schemeClr val="tx1"/>
                </a:solidFill>
              </a:rPr>
              <a:t>I.inventory_id</a:t>
            </a:r>
            <a:endParaRPr lang="en-US" sz="1200" dirty="0">
              <a:solidFill>
                <a:schemeClr val="tx1"/>
              </a:solidFill>
            </a:endParaRPr>
          </a:p>
          <a:p>
            <a:pPr>
              <a:lnSpc>
                <a:spcPct val="150000"/>
              </a:lnSpc>
            </a:pPr>
            <a:r>
              <a:rPr lang="en-US" sz="1200" dirty="0">
                <a:solidFill>
                  <a:schemeClr val="tx1"/>
                </a:solidFill>
              </a:rPr>
              <a:t>GROUP BY C.NAME</a:t>
            </a:r>
            <a:endParaRPr sz="1200" dirty="0">
              <a:solidFill>
                <a:schemeClr val="tx1"/>
              </a:solidFill>
            </a:endParaRPr>
          </a:p>
        </p:txBody>
      </p:sp>
      <p:sp>
        <p:nvSpPr>
          <p:cNvPr id="7" name="TextBox 6"/>
          <p:cNvSpPr txBox="1"/>
          <p:nvPr/>
        </p:nvSpPr>
        <p:spPr>
          <a:xfrm>
            <a:off x="228600" y="745674"/>
            <a:ext cx="8451850" cy="39241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en-US" sz="1300" b="1" i="0" dirty="0">
                <a:solidFill>
                  <a:srgbClr val="616161"/>
                </a:solidFill>
                <a:latin typeface="Proxima Nova"/>
              </a:rPr>
              <a:t>Identify film categories with the highest rental counts. Determine which genres attract the most rentals.</a:t>
            </a:r>
            <a:r>
              <a:rPr lang="en-US" sz="1300" b="0" i="0" dirty="0">
                <a:solidFill>
                  <a:srgbClr val="616161"/>
                </a:solidFill>
                <a:latin typeface="Proxima Nova"/>
              </a:rPr>
              <a:t>.</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aphicFrame>
        <p:nvGraphicFramePr>
          <p:cNvPr id="16" name="Chart 15">
            <a:extLst>
              <a:ext uri="{FF2B5EF4-FFF2-40B4-BE49-F238E27FC236}">
                <a16:creationId xmlns:a16="http://schemas.microsoft.com/office/drawing/2014/main" id="{2C9BAF8A-B08B-4BF2-9D7C-A0C3EBB2288A}"/>
              </a:ext>
            </a:extLst>
          </p:cNvPr>
          <p:cNvGraphicFramePr>
            <a:graphicFrameLocks/>
          </p:cNvGraphicFramePr>
          <p:nvPr>
            <p:extLst>
              <p:ext uri="{D42A27DB-BD31-4B8C-83A1-F6EECF244321}">
                <p14:modId xmlns:p14="http://schemas.microsoft.com/office/powerpoint/2010/main" val="160549348"/>
              </p:ext>
            </p:extLst>
          </p:nvPr>
        </p:nvGraphicFramePr>
        <p:xfrm>
          <a:off x="4484137" y="1083506"/>
          <a:ext cx="4348163" cy="35265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029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Top Store by Revenue</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463550" y="1275458"/>
            <a:ext cx="4464568" cy="15947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200" dirty="0">
                <a:solidFill>
                  <a:schemeClr val="tx1"/>
                </a:solidFill>
              </a:rPr>
              <a:t>SELECT </a:t>
            </a:r>
            <a:r>
              <a:rPr lang="en-US" sz="1200" dirty="0" err="1">
                <a:solidFill>
                  <a:schemeClr val="tx1"/>
                </a:solidFill>
              </a:rPr>
              <a:t>C.store_id,SUM</a:t>
            </a:r>
            <a:r>
              <a:rPr lang="en-US" sz="1200" dirty="0">
                <a:solidFill>
                  <a:schemeClr val="tx1"/>
                </a:solidFill>
              </a:rPr>
              <a:t>(amount) AS '</a:t>
            </a:r>
            <a:r>
              <a:rPr lang="en-US" sz="1200" dirty="0" err="1">
                <a:solidFill>
                  <a:schemeClr val="tx1"/>
                </a:solidFill>
              </a:rPr>
              <a:t>Total_Amount</a:t>
            </a:r>
            <a:r>
              <a:rPr lang="en-US" sz="1200" dirty="0">
                <a:solidFill>
                  <a:schemeClr val="tx1"/>
                </a:solidFill>
              </a:rPr>
              <a:t>' from rental r</a:t>
            </a:r>
          </a:p>
          <a:p>
            <a:pPr>
              <a:lnSpc>
                <a:spcPct val="150000"/>
              </a:lnSpc>
            </a:pPr>
            <a:r>
              <a:rPr lang="en-US" sz="1200" dirty="0">
                <a:solidFill>
                  <a:schemeClr val="tx1"/>
                </a:solidFill>
              </a:rPr>
              <a:t>JOIN customer C ON </a:t>
            </a:r>
            <a:r>
              <a:rPr lang="en-US" sz="1200" dirty="0" err="1">
                <a:solidFill>
                  <a:schemeClr val="tx1"/>
                </a:solidFill>
              </a:rPr>
              <a:t>C.customer_id</a:t>
            </a:r>
            <a:r>
              <a:rPr lang="en-US" sz="1200" dirty="0">
                <a:solidFill>
                  <a:schemeClr val="tx1"/>
                </a:solidFill>
              </a:rPr>
              <a:t> = </a:t>
            </a:r>
            <a:r>
              <a:rPr lang="en-US" sz="1200" dirty="0" err="1">
                <a:solidFill>
                  <a:schemeClr val="tx1"/>
                </a:solidFill>
              </a:rPr>
              <a:t>R.customer_id</a:t>
            </a:r>
            <a:endParaRPr lang="en-US" sz="1200" dirty="0">
              <a:solidFill>
                <a:schemeClr val="tx1"/>
              </a:solidFill>
            </a:endParaRPr>
          </a:p>
          <a:p>
            <a:pPr>
              <a:lnSpc>
                <a:spcPct val="150000"/>
              </a:lnSpc>
            </a:pPr>
            <a:r>
              <a:rPr lang="en-US" sz="1200" dirty="0">
                <a:solidFill>
                  <a:schemeClr val="tx1"/>
                </a:solidFill>
              </a:rPr>
              <a:t>JOIN payment P ON </a:t>
            </a:r>
            <a:r>
              <a:rPr lang="en-US" sz="1200" dirty="0" err="1">
                <a:solidFill>
                  <a:schemeClr val="tx1"/>
                </a:solidFill>
              </a:rPr>
              <a:t>P.customer_id</a:t>
            </a:r>
            <a:r>
              <a:rPr lang="en-US" sz="1200" dirty="0">
                <a:solidFill>
                  <a:schemeClr val="tx1"/>
                </a:solidFill>
              </a:rPr>
              <a:t>  = </a:t>
            </a:r>
            <a:r>
              <a:rPr lang="en-US" sz="1200" dirty="0" err="1">
                <a:solidFill>
                  <a:schemeClr val="tx1"/>
                </a:solidFill>
              </a:rPr>
              <a:t>C.customer_id</a:t>
            </a:r>
            <a:endParaRPr lang="en-US" sz="1200" dirty="0">
              <a:solidFill>
                <a:schemeClr val="tx1"/>
              </a:solidFill>
            </a:endParaRPr>
          </a:p>
          <a:p>
            <a:pPr>
              <a:lnSpc>
                <a:spcPct val="150000"/>
              </a:lnSpc>
            </a:pPr>
            <a:r>
              <a:rPr lang="en-US" sz="1200" dirty="0">
                <a:solidFill>
                  <a:schemeClr val="tx1"/>
                </a:solidFill>
              </a:rPr>
              <a:t>GROUP BY </a:t>
            </a:r>
            <a:r>
              <a:rPr lang="en-US" sz="1200" dirty="0" err="1">
                <a:solidFill>
                  <a:schemeClr val="tx1"/>
                </a:solidFill>
              </a:rPr>
              <a:t>C.store_id</a:t>
            </a:r>
            <a:endParaRPr sz="1200" dirty="0">
              <a:solidFill>
                <a:schemeClr val="tx1"/>
              </a:solidFill>
            </a:endParaRPr>
          </a:p>
        </p:txBody>
      </p:sp>
      <p:sp>
        <p:nvSpPr>
          <p:cNvPr id="7" name="TextBox 6"/>
          <p:cNvSpPr txBox="1"/>
          <p:nvPr/>
        </p:nvSpPr>
        <p:spPr>
          <a:xfrm>
            <a:off x="228600" y="745674"/>
            <a:ext cx="8451850" cy="59247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en-US" sz="1300" b="1" i="0" dirty="0">
                <a:solidFill>
                  <a:srgbClr val="616161"/>
                </a:solidFill>
                <a:latin typeface="Proxima Nova"/>
              </a:rPr>
              <a:t>Pinpoint the store generating the most rental revenue. Compare revenue performance across different store locations.</a:t>
            </a:r>
            <a:endParaRPr lang="en-US" sz="1300" b="0" i="0" dirty="0">
              <a:solidFill>
                <a:srgbClr val="616161"/>
              </a:solidFill>
              <a:latin typeface="Proxima Nova"/>
            </a:endParaRP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aphicFrame>
        <p:nvGraphicFramePr>
          <p:cNvPr id="12" name="Chart 11">
            <a:extLst>
              <a:ext uri="{FF2B5EF4-FFF2-40B4-BE49-F238E27FC236}">
                <a16:creationId xmlns:a16="http://schemas.microsoft.com/office/drawing/2014/main" id="{EAA2640D-0998-4310-93DF-E220D1B43720}"/>
              </a:ext>
            </a:extLst>
          </p:cNvPr>
          <p:cNvGraphicFramePr>
            <a:graphicFrameLocks/>
          </p:cNvGraphicFramePr>
          <p:nvPr>
            <p:extLst>
              <p:ext uri="{D42A27DB-BD31-4B8C-83A1-F6EECF244321}">
                <p14:modId xmlns:p14="http://schemas.microsoft.com/office/powerpoint/2010/main" val="925544043"/>
              </p:ext>
            </p:extLst>
          </p:nvPr>
        </p:nvGraphicFramePr>
        <p:xfrm>
          <a:off x="5092700" y="1275458"/>
          <a:ext cx="3752332"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13" name="Picture 12">
            <a:extLst>
              <a:ext uri="{FF2B5EF4-FFF2-40B4-BE49-F238E27FC236}">
                <a16:creationId xmlns:a16="http://schemas.microsoft.com/office/drawing/2014/main" id="{BFF6C772-1EF6-43B9-AC2F-54C2662DE715}"/>
              </a:ext>
            </a:extLst>
          </p:cNvPr>
          <p:cNvPicPr>
            <a:picLocks noChangeAspect="1"/>
          </p:cNvPicPr>
          <p:nvPr/>
        </p:nvPicPr>
        <p:blipFill>
          <a:blip r:embed="rId3"/>
          <a:stretch>
            <a:fillRect/>
          </a:stretch>
        </p:blipFill>
        <p:spPr>
          <a:xfrm>
            <a:off x="1009650" y="2984944"/>
            <a:ext cx="2844800" cy="1033713"/>
          </a:xfrm>
          <a:prstGeom prst="rect">
            <a:avLst/>
          </a:prstGeom>
        </p:spPr>
      </p:pic>
    </p:spTree>
    <p:extLst>
      <p:ext uri="{BB962C8B-B14F-4D97-AF65-F5344CB8AC3E}">
        <p14:creationId xmlns:p14="http://schemas.microsoft.com/office/powerpoint/2010/main" val="320999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Staff Rental Distribution</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463550" y="1275458"/>
            <a:ext cx="4464568" cy="15947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sz="1200" dirty="0">
                <a:solidFill>
                  <a:schemeClr val="tx1"/>
                </a:solidFill>
              </a:rPr>
              <a:t>SELECT </a:t>
            </a:r>
            <a:r>
              <a:rPr lang="en-US" sz="1200" dirty="0" err="1">
                <a:solidFill>
                  <a:schemeClr val="tx1"/>
                </a:solidFill>
              </a:rPr>
              <a:t>S.manager_staff_id</a:t>
            </a:r>
            <a:r>
              <a:rPr lang="en-US" sz="1200" dirty="0">
                <a:solidFill>
                  <a:schemeClr val="tx1"/>
                </a:solidFill>
              </a:rPr>
              <a:t>, SUM(</a:t>
            </a:r>
            <a:r>
              <a:rPr lang="en-US" sz="1200" dirty="0" err="1">
                <a:solidFill>
                  <a:schemeClr val="tx1"/>
                </a:solidFill>
              </a:rPr>
              <a:t>P.amount</a:t>
            </a:r>
            <a:r>
              <a:rPr lang="en-US" sz="1200" dirty="0">
                <a:solidFill>
                  <a:schemeClr val="tx1"/>
                </a:solidFill>
              </a:rPr>
              <a:t>) AS '</a:t>
            </a:r>
            <a:r>
              <a:rPr lang="en-US" sz="1200" dirty="0" err="1">
                <a:solidFill>
                  <a:schemeClr val="tx1"/>
                </a:solidFill>
              </a:rPr>
              <a:t>Total_Amount'FROM</a:t>
            </a:r>
            <a:r>
              <a:rPr lang="en-US" sz="1200" dirty="0">
                <a:solidFill>
                  <a:schemeClr val="tx1"/>
                </a:solidFill>
              </a:rPr>
              <a:t> store S</a:t>
            </a:r>
          </a:p>
          <a:p>
            <a:pPr>
              <a:lnSpc>
                <a:spcPct val="150000"/>
              </a:lnSpc>
            </a:pPr>
            <a:r>
              <a:rPr lang="en-US" sz="1200" dirty="0">
                <a:solidFill>
                  <a:schemeClr val="tx1"/>
                </a:solidFill>
              </a:rPr>
              <a:t>JOIN customer C ON </a:t>
            </a:r>
            <a:r>
              <a:rPr lang="en-US" sz="1200" dirty="0" err="1">
                <a:solidFill>
                  <a:schemeClr val="tx1"/>
                </a:solidFill>
              </a:rPr>
              <a:t>S.store_id</a:t>
            </a:r>
            <a:r>
              <a:rPr lang="en-US" sz="1200" dirty="0">
                <a:solidFill>
                  <a:schemeClr val="tx1"/>
                </a:solidFill>
              </a:rPr>
              <a:t> = </a:t>
            </a:r>
            <a:r>
              <a:rPr lang="en-US" sz="1200" dirty="0" err="1">
                <a:solidFill>
                  <a:schemeClr val="tx1"/>
                </a:solidFill>
              </a:rPr>
              <a:t>C.store_id</a:t>
            </a:r>
            <a:endParaRPr lang="en-US" sz="1200" dirty="0">
              <a:solidFill>
                <a:schemeClr val="tx1"/>
              </a:solidFill>
            </a:endParaRPr>
          </a:p>
          <a:p>
            <a:pPr>
              <a:lnSpc>
                <a:spcPct val="150000"/>
              </a:lnSpc>
            </a:pPr>
            <a:r>
              <a:rPr lang="en-US" sz="1200" dirty="0">
                <a:solidFill>
                  <a:schemeClr val="tx1"/>
                </a:solidFill>
              </a:rPr>
              <a:t>JOIN payment P ON </a:t>
            </a:r>
            <a:r>
              <a:rPr lang="en-US" sz="1200" dirty="0" err="1">
                <a:solidFill>
                  <a:schemeClr val="tx1"/>
                </a:solidFill>
              </a:rPr>
              <a:t>P.customer_id</a:t>
            </a:r>
            <a:r>
              <a:rPr lang="en-US" sz="1200" dirty="0">
                <a:solidFill>
                  <a:schemeClr val="tx1"/>
                </a:solidFill>
              </a:rPr>
              <a:t> = </a:t>
            </a:r>
            <a:r>
              <a:rPr lang="en-US" sz="1200" dirty="0" err="1">
                <a:solidFill>
                  <a:schemeClr val="tx1"/>
                </a:solidFill>
              </a:rPr>
              <a:t>C.customer_id</a:t>
            </a:r>
            <a:endParaRPr lang="en-US" sz="1200" dirty="0">
              <a:solidFill>
                <a:schemeClr val="tx1"/>
              </a:solidFill>
            </a:endParaRPr>
          </a:p>
          <a:p>
            <a:pPr>
              <a:lnSpc>
                <a:spcPct val="150000"/>
              </a:lnSpc>
            </a:pPr>
            <a:r>
              <a:rPr lang="en-US" sz="1200" dirty="0">
                <a:solidFill>
                  <a:schemeClr val="tx1"/>
                </a:solidFill>
              </a:rPr>
              <a:t>GROUP BY </a:t>
            </a:r>
            <a:r>
              <a:rPr lang="en-US" sz="1200" dirty="0" err="1">
                <a:solidFill>
                  <a:schemeClr val="tx1"/>
                </a:solidFill>
              </a:rPr>
              <a:t>S.manager_staff_id</a:t>
            </a:r>
            <a:r>
              <a:rPr lang="en-US" sz="1200" dirty="0">
                <a:solidFill>
                  <a:schemeClr val="tx1"/>
                </a:solidFill>
              </a:rPr>
              <a:t>;</a:t>
            </a:r>
            <a:endParaRPr sz="1200" dirty="0">
              <a:solidFill>
                <a:schemeClr val="tx1"/>
              </a:solidFill>
            </a:endParaRPr>
          </a:p>
        </p:txBody>
      </p:sp>
      <p:sp>
        <p:nvSpPr>
          <p:cNvPr id="7" name="TextBox 6"/>
          <p:cNvSpPr txBox="1"/>
          <p:nvPr/>
        </p:nvSpPr>
        <p:spPr>
          <a:xfrm>
            <a:off x="228600" y="745674"/>
            <a:ext cx="8451850" cy="59247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en-US" sz="1300" b="1" i="0" dirty="0">
                <a:solidFill>
                  <a:srgbClr val="616161"/>
                </a:solidFill>
                <a:latin typeface="Proxima Nova"/>
              </a:rPr>
              <a:t>Assess rental performance across different staff members. Evaluate how rentals are distributed among staff and identify top performers.</a:t>
            </a:r>
            <a:endParaRPr lang="en-US" sz="1300" b="0" i="0" dirty="0">
              <a:solidFill>
                <a:srgbClr val="616161"/>
              </a:solidFill>
              <a:latin typeface="Proxima Nova"/>
            </a:endParaRP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aphicFrame>
        <p:nvGraphicFramePr>
          <p:cNvPr id="12" name="Chart 11">
            <a:extLst>
              <a:ext uri="{FF2B5EF4-FFF2-40B4-BE49-F238E27FC236}">
                <a16:creationId xmlns:a16="http://schemas.microsoft.com/office/drawing/2014/main" id="{EAA2640D-0998-4310-93DF-E220D1B43720}"/>
              </a:ext>
            </a:extLst>
          </p:cNvPr>
          <p:cNvGraphicFramePr>
            <a:graphicFrameLocks/>
          </p:cNvGraphicFramePr>
          <p:nvPr>
            <p:extLst>
              <p:ext uri="{D42A27DB-BD31-4B8C-83A1-F6EECF244321}">
                <p14:modId xmlns:p14="http://schemas.microsoft.com/office/powerpoint/2010/main" val="1818694622"/>
              </p:ext>
            </p:extLst>
          </p:nvPr>
        </p:nvGraphicFramePr>
        <p:xfrm>
          <a:off x="5079968" y="1275458"/>
          <a:ext cx="3752332"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14" name="Picture 13">
            <a:extLst>
              <a:ext uri="{FF2B5EF4-FFF2-40B4-BE49-F238E27FC236}">
                <a16:creationId xmlns:a16="http://schemas.microsoft.com/office/drawing/2014/main" id="{640B63E8-55EF-446F-9B16-41710EDA14D5}"/>
              </a:ext>
            </a:extLst>
          </p:cNvPr>
          <p:cNvPicPr>
            <a:picLocks noChangeAspect="1"/>
          </p:cNvPicPr>
          <p:nvPr/>
        </p:nvPicPr>
        <p:blipFill>
          <a:blip r:embed="rId3"/>
          <a:stretch>
            <a:fillRect/>
          </a:stretch>
        </p:blipFill>
        <p:spPr>
          <a:xfrm>
            <a:off x="844550" y="3258442"/>
            <a:ext cx="2971800" cy="838200"/>
          </a:xfrm>
          <a:prstGeom prst="rect">
            <a:avLst/>
          </a:prstGeom>
        </p:spPr>
      </p:pic>
    </p:spTree>
    <p:extLst>
      <p:ext uri="{BB962C8B-B14F-4D97-AF65-F5344CB8AC3E}">
        <p14:creationId xmlns:p14="http://schemas.microsoft.com/office/powerpoint/2010/main" val="2471711148"/>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584</Words>
  <Application>Microsoft Office PowerPoint</Application>
  <PresentationFormat>On-screen Show (16:9)</PresentationFormat>
  <Paragraphs>49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Proxima Nova</vt:lpstr>
      <vt:lpstr>Arial</vt:lpstr>
      <vt:lpstr>Spearmint</vt:lpstr>
      <vt:lpstr>Introduction</vt:lpstr>
      <vt:lpstr>Rental Trends - Monthly Analysis</vt:lpstr>
      <vt:lpstr>Rental Trends - Peak Rental Hours</vt:lpstr>
      <vt:lpstr>Top 10 Most Rented Films</vt:lpstr>
      <vt:lpstr>Film Categories by Rentals</vt:lpstr>
      <vt:lpstr>Top Store by Revenue</vt:lpstr>
      <vt:lpstr>Staff Rental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Nikhil</dc:creator>
  <cp:lastModifiedBy>Nikhil Gupta</cp:lastModifiedBy>
  <cp:revision>7</cp:revision>
  <dcterms:modified xsi:type="dcterms:W3CDTF">2024-07-21T09:10:31Z</dcterms:modified>
</cp:coreProperties>
</file>