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PT Sans Narrow" panose="020B0604020202020204" charset="0"/>
      <p:regular r:id="rId25"/>
      <p:bold r:id="rId26"/>
    </p:embeddedFont>
    <p:embeddedFont>
      <p:font typeface="Open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CF39953-43FE-428F-8EDC-181197FE72C1}">
  <a:tblStyle styleId="{DCF39953-43FE-428F-8EDC-181197FE72C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438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6730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807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E8E8E"/>
              </a:buClr>
              <a:buSzPts val="2400"/>
              <a:buNone/>
              <a:defRPr sz="2400">
                <a:solidFill>
                  <a:srgbClr val="8E8E8E"/>
                </a:solidFill>
              </a:defRPr>
            </a:lvl1pPr>
            <a:lvl2pPr marL="914400" lvl="1" indent="-228600" algn="l">
              <a:lnSpc>
                <a:spcPct val="90000"/>
              </a:lnSpc>
              <a:spcBef>
                <a:spcPts val="500"/>
              </a:spcBef>
              <a:spcAft>
                <a:spcPts val="0"/>
              </a:spcAft>
              <a:buClr>
                <a:srgbClr val="8E8E8E"/>
              </a:buClr>
              <a:buSzPts val="2000"/>
              <a:buNone/>
              <a:defRPr sz="2000">
                <a:solidFill>
                  <a:srgbClr val="8E8E8E"/>
                </a:solidFill>
              </a:defRPr>
            </a:lvl2pPr>
            <a:lvl3pPr marL="1371600" lvl="2" indent="-228600" algn="l">
              <a:lnSpc>
                <a:spcPct val="90000"/>
              </a:lnSpc>
              <a:spcBef>
                <a:spcPts val="500"/>
              </a:spcBef>
              <a:spcAft>
                <a:spcPts val="0"/>
              </a:spcAft>
              <a:buClr>
                <a:srgbClr val="8E8E8E"/>
              </a:buClr>
              <a:buSzPts val="1800"/>
              <a:buNone/>
              <a:defRPr sz="1800">
                <a:solidFill>
                  <a:srgbClr val="8E8E8E"/>
                </a:solidFill>
              </a:defRPr>
            </a:lvl3pPr>
            <a:lvl4pPr marL="1828800" lvl="3" indent="-228600" algn="l">
              <a:lnSpc>
                <a:spcPct val="90000"/>
              </a:lnSpc>
              <a:spcBef>
                <a:spcPts val="500"/>
              </a:spcBef>
              <a:spcAft>
                <a:spcPts val="0"/>
              </a:spcAft>
              <a:buClr>
                <a:srgbClr val="8E8E8E"/>
              </a:buClr>
              <a:buSzPts val="1600"/>
              <a:buNone/>
              <a:defRPr sz="1600">
                <a:solidFill>
                  <a:srgbClr val="8E8E8E"/>
                </a:solidFill>
              </a:defRPr>
            </a:lvl4pPr>
            <a:lvl5pPr marL="2286000" lvl="4" indent="-228600" algn="l">
              <a:lnSpc>
                <a:spcPct val="90000"/>
              </a:lnSpc>
              <a:spcBef>
                <a:spcPts val="500"/>
              </a:spcBef>
              <a:spcAft>
                <a:spcPts val="0"/>
              </a:spcAft>
              <a:buClr>
                <a:srgbClr val="8E8E8E"/>
              </a:buClr>
              <a:buSzPts val="1600"/>
              <a:buNone/>
              <a:defRPr sz="1600">
                <a:solidFill>
                  <a:srgbClr val="8E8E8E"/>
                </a:solidFill>
              </a:defRPr>
            </a:lvl5pPr>
            <a:lvl6pPr marL="2743200" lvl="5" indent="-228600" algn="l">
              <a:lnSpc>
                <a:spcPct val="90000"/>
              </a:lnSpc>
              <a:spcBef>
                <a:spcPts val="500"/>
              </a:spcBef>
              <a:spcAft>
                <a:spcPts val="0"/>
              </a:spcAft>
              <a:buClr>
                <a:srgbClr val="8E8E8E"/>
              </a:buClr>
              <a:buSzPts val="1600"/>
              <a:buNone/>
              <a:defRPr sz="1600">
                <a:solidFill>
                  <a:srgbClr val="8E8E8E"/>
                </a:solidFill>
              </a:defRPr>
            </a:lvl6pPr>
            <a:lvl7pPr marL="3200400" lvl="6" indent="-228600" algn="l">
              <a:lnSpc>
                <a:spcPct val="90000"/>
              </a:lnSpc>
              <a:spcBef>
                <a:spcPts val="500"/>
              </a:spcBef>
              <a:spcAft>
                <a:spcPts val="0"/>
              </a:spcAft>
              <a:buClr>
                <a:srgbClr val="8E8E8E"/>
              </a:buClr>
              <a:buSzPts val="1600"/>
              <a:buNone/>
              <a:defRPr sz="1600">
                <a:solidFill>
                  <a:srgbClr val="8E8E8E"/>
                </a:solidFill>
              </a:defRPr>
            </a:lvl7pPr>
            <a:lvl8pPr marL="3657600" lvl="7" indent="-228600" algn="l">
              <a:lnSpc>
                <a:spcPct val="90000"/>
              </a:lnSpc>
              <a:spcBef>
                <a:spcPts val="500"/>
              </a:spcBef>
              <a:spcAft>
                <a:spcPts val="0"/>
              </a:spcAft>
              <a:buClr>
                <a:srgbClr val="8E8E8E"/>
              </a:buClr>
              <a:buSzPts val="1600"/>
              <a:buNone/>
              <a:defRPr sz="1600">
                <a:solidFill>
                  <a:srgbClr val="8E8E8E"/>
                </a:solidFill>
              </a:defRPr>
            </a:lvl8pPr>
            <a:lvl9pPr marL="4114800" lvl="8" indent="-228600" algn="l">
              <a:lnSpc>
                <a:spcPct val="90000"/>
              </a:lnSpc>
              <a:spcBef>
                <a:spcPts val="500"/>
              </a:spcBef>
              <a:spcAft>
                <a:spcPts val="0"/>
              </a:spcAft>
              <a:buClr>
                <a:srgbClr val="8E8E8E"/>
              </a:buClr>
              <a:buSzPts val="1600"/>
              <a:buNone/>
              <a:defRPr sz="1600">
                <a:solidFill>
                  <a:srgbClr val="8E8E8E"/>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E8E8E"/>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E8E8E"/>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E8E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5"/>
              </a:buClr>
              <a:buSzPts val="6000"/>
              <a:buFont typeface="Calibri"/>
              <a:buNone/>
            </a:pPr>
            <a:r>
              <a:rPr lang="en-US" b="1">
                <a:solidFill>
                  <a:schemeClr val="accent5"/>
                </a:solidFill>
              </a:rPr>
              <a:t>Capstone project - Eleckart</a:t>
            </a:r>
            <a:endParaRPr b="1">
              <a:solidFill>
                <a:schemeClr val="accent5"/>
              </a:solidFill>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Mid submission</a:t>
            </a:r>
            <a:endParaRPr/>
          </a:p>
        </p:txBody>
      </p:sp>
      <p:sp>
        <p:nvSpPr>
          <p:cNvPr id="86" name="Google Shape;86;p13"/>
          <p:cNvSpPr txBox="1"/>
          <p:nvPr/>
        </p:nvSpPr>
        <p:spPr>
          <a:xfrm>
            <a:off x="227556" y="4922729"/>
            <a:ext cx="2592887" cy="17543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600"/>
              </a:spcBef>
              <a:spcAft>
                <a:spcPts val="0"/>
              </a:spcAft>
              <a:buClr>
                <a:srgbClr val="000000"/>
              </a:buClr>
              <a:buSzPts val="1600"/>
              <a:buFont typeface="Arial"/>
              <a:buNone/>
            </a:pPr>
            <a:r>
              <a:rPr lang="en-US" sz="1600" b="0" i="0" u="none" strike="noStrike" cap="none">
                <a:solidFill>
                  <a:srgbClr val="008575"/>
                </a:solidFill>
                <a:latin typeface="PT Sans Narrow"/>
                <a:ea typeface="PT Sans Narrow"/>
                <a:cs typeface="PT Sans Narrow"/>
                <a:sym typeface="PT Sans Narrow"/>
              </a:rPr>
              <a:t>Team members</a:t>
            </a:r>
            <a:endParaRPr sz="1600" b="0" i="0" u="none" strike="noStrike" cap="none">
              <a:solidFill>
                <a:srgbClr val="008575"/>
              </a:solidFill>
              <a:latin typeface="PT Sans Narrow"/>
              <a:ea typeface="PT Sans Narrow"/>
              <a:cs typeface="PT Sans Narrow"/>
              <a:sym typeface="PT Sans Narrow"/>
            </a:endParaRPr>
          </a:p>
          <a:p>
            <a:pPr marL="0" marR="0" lvl="0" indent="0" algn="l" rtl="0">
              <a:lnSpc>
                <a:spcPct val="120000"/>
              </a:lnSpc>
              <a:spcBef>
                <a:spcPts val="0"/>
              </a:spcBef>
              <a:spcAft>
                <a:spcPts val="0"/>
              </a:spcAft>
              <a:buClr>
                <a:srgbClr val="000000"/>
              </a:buClr>
              <a:buSzPts val="1400"/>
              <a:buFont typeface="Arial"/>
              <a:buNone/>
            </a:pPr>
            <a:r>
              <a:rPr lang="en-US" sz="1400" b="0" i="0" u="none" strike="noStrike" cap="none">
                <a:solidFill>
                  <a:srgbClr val="695D46"/>
                </a:solidFill>
                <a:latin typeface="PT Sans Narrow"/>
                <a:ea typeface="PT Sans Narrow"/>
                <a:cs typeface="PT Sans Narrow"/>
                <a:sym typeface="PT Sans Narrow"/>
              </a:rPr>
              <a:t>Senthilnathan Chandran</a:t>
            </a:r>
            <a:endParaRPr sz="1400" b="0" i="0" u="none" strike="noStrike" cap="none">
              <a:solidFill>
                <a:srgbClr val="695D46"/>
              </a:solidFill>
              <a:latin typeface="PT Sans Narrow"/>
              <a:ea typeface="PT Sans Narrow"/>
              <a:cs typeface="PT Sans Narrow"/>
              <a:sym typeface="PT Sans Narrow"/>
            </a:endParaRPr>
          </a:p>
          <a:p>
            <a:pPr marL="0" marR="0" lvl="0" indent="0" algn="l" rtl="0">
              <a:lnSpc>
                <a:spcPct val="120000"/>
              </a:lnSpc>
              <a:spcBef>
                <a:spcPts val="0"/>
              </a:spcBef>
              <a:spcAft>
                <a:spcPts val="0"/>
              </a:spcAft>
              <a:buClr>
                <a:srgbClr val="000000"/>
              </a:buClr>
              <a:buSzPts val="1400"/>
              <a:buFont typeface="Arial"/>
              <a:buNone/>
            </a:pPr>
            <a:r>
              <a:rPr lang="en-US" sz="1400" b="0" i="0" u="none" strike="noStrike" cap="none">
                <a:solidFill>
                  <a:srgbClr val="695D46"/>
                </a:solidFill>
                <a:latin typeface="PT Sans Narrow"/>
                <a:ea typeface="PT Sans Narrow"/>
                <a:cs typeface="PT Sans Narrow"/>
                <a:sym typeface="PT Sans Narrow"/>
              </a:rPr>
              <a:t>Vikram Patil</a:t>
            </a:r>
            <a:endParaRPr sz="1400" b="0" i="0" u="none" strike="noStrike" cap="none">
              <a:solidFill>
                <a:srgbClr val="695D46"/>
              </a:solidFill>
              <a:latin typeface="PT Sans Narrow"/>
              <a:ea typeface="PT Sans Narrow"/>
              <a:cs typeface="PT Sans Narrow"/>
              <a:sym typeface="PT Sans Narrow"/>
            </a:endParaRPr>
          </a:p>
          <a:p>
            <a:pPr marL="0" marR="0" lvl="0" indent="0" algn="l" rtl="0">
              <a:lnSpc>
                <a:spcPct val="120000"/>
              </a:lnSpc>
              <a:spcBef>
                <a:spcPts val="0"/>
              </a:spcBef>
              <a:spcAft>
                <a:spcPts val="0"/>
              </a:spcAft>
              <a:buClr>
                <a:srgbClr val="000000"/>
              </a:buClr>
              <a:buSzPts val="1400"/>
              <a:buFont typeface="Arial"/>
              <a:buNone/>
            </a:pPr>
            <a:r>
              <a:rPr lang="en-US" sz="1400" b="0" i="0" u="none" strike="noStrike" cap="none">
                <a:solidFill>
                  <a:srgbClr val="695D46"/>
                </a:solidFill>
                <a:latin typeface="PT Sans Narrow"/>
                <a:ea typeface="PT Sans Narrow"/>
                <a:cs typeface="PT Sans Narrow"/>
                <a:sym typeface="PT Sans Narrow"/>
              </a:rPr>
              <a:t>Vernon Fernandes</a:t>
            </a:r>
            <a:endParaRPr sz="1400" b="0" i="0" u="none" strike="noStrike" cap="none">
              <a:solidFill>
                <a:srgbClr val="695D46"/>
              </a:solidFill>
              <a:latin typeface="PT Sans Narrow"/>
              <a:ea typeface="PT Sans Narrow"/>
              <a:cs typeface="PT Sans Narrow"/>
              <a:sym typeface="PT Sans Narrow"/>
            </a:endParaRPr>
          </a:p>
          <a:p>
            <a:pPr marL="0" marR="0" lvl="0" indent="0" algn="l" rtl="0">
              <a:lnSpc>
                <a:spcPct val="120000"/>
              </a:lnSpc>
              <a:spcBef>
                <a:spcPts val="0"/>
              </a:spcBef>
              <a:spcAft>
                <a:spcPts val="0"/>
              </a:spcAft>
              <a:buClr>
                <a:srgbClr val="000000"/>
              </a:buClr>
              <a:buSzPts val="1400"/>
              <a:buFont typeface="Arial"/>
              <a:buNone/>
            </a:pPr>
            <a:r>
              <a:rPr lang="en-US" sz="1400" b="0" i="0" u="none" strike="noStrike" cap="none">
                <a:solidFill>
                  <a:srgbClr val="695D46"/>
                </a:solidFill>
                <a:latin typeface="PT Sans Narrow"/>
                <a:ea typeface="PT Sans Narrow"/>
                <a:cs typeface="PT Sans Narrow"/>
                <a:sym typeface="PT Sans Narrow"/>
              </a:rPr>
              <a:t>Nikhil Gupta</a:t>
            </a:r>
            <a:endParaRPr sz="1400" b="0" i="0" u="none" strike="noStrike" cap="none">
              <a:solidFill>
                <a:srgbClr val="695D46"/>
              </a:solidFill>
              <a:latin typeface="PT Sans Narrow"/>
              <a:ea typeface="PT Sans Narrow"/>
              <a:cs typeface="PT Sans Narrow"/>
              <a:sym typeface="PT Sans Narro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5"/>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5"/>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5"/>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5"/>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5"/>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5"/>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5"/>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descr="https://lh5.googleusercontent.com/a6nEF4bkWX0puTAbr5Vy98n3IDqAb4v9--zRRM6wDvwsqSd3vgeFthbVC3v287dlSuuBsb3qGjUF0d8_jKBQuJgLvEMAW57s3KH3GCoMBNAX6OReLkifbdrqVTzPNHeDqo6KsiTh"/>
          <p:cNvSpPr/>
          <p:nvPr/>
        </p:nvSpPr>
        <p:spPr>
          <a:xfrm>
            <a:off x="130175" y="-1524000"/>
            <a:ext cx="5943600" cy="3657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7" name="Google Shape;147;p22" descr="https://lh5.googleusercontent.com/a6nEF4bkWX0puTAbr5Vy98n3IDqAb4v9--zRRM6wDvwsqSd3vgeFthbVC3v287dlSuuBsb3qGjUF0d8_jKBQuJgLvEMAW57s3KH3GCoMBNAX6OReLkifbdrqVTzPNHeDqo6KsiTh"/>
          <p:cNvPicPr preferRelativeResize="0"/>
          <p:nvPr/>
        </p:nvPicPr>
        <p:blipFill rotWithShape="1">
          <a:blip r:embed="rId3">
            <a:alphaModFix/>
          </a:blip>
          <a:srcRect/>
          <a:stretch/>
        </p:blipFill>
        <p:spPr>
          <a:xfrm>
            <a:off x="130175" y="169102"/>
            <a:ext cx="5943600" cy="3657600"/>
          </a:xfrm>
          <a:prstGeom prst="rect">
            <a:avLst/>
          </a:prstGeom>
          <a:noFill/>
          <a:ln>
            <a:noFill/>
          </a:ln>
        </p:spPr>
      </p:pic>
      <p:pic>
        <p:nvPicPr>
          <p:cNvPr id="148" name="Google Shape;148;p22" descr="https://lh6.googleusercontent.com/gNpQwYq5ejRCzWya8m-pHQ1yg6lS8vZDJL42SoEA6lbfEhXjzjQKBYRDQCFGrJBZpqXQeKqD0iAyKdxTTs9IFica4ZMphMd2tKtXoEbubdN2YFAx5W93M1Xs5GRqS95MH9kMz193"/>
          <p:cNvPicPr preferRelativeResize="0"/>
          <p:nvPr/>
        </p:nvPicPr>
        <p:blipFill rotWithShape="1">
          <a:blip r:embed="rId4">
            <a:alphaModFix/>
          </a:blip>
          <a:srcRect/>
          <a:stretch/>
        </p:blipFill>
        <p:spPr>
          <a:xfrm>
            <a:off x="6162805" y="636711"/>
            <a:ext cx="5854570" cy="31899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0" y="171026"/>
            <a:ext cx="4329900" cy="876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Calibri"/>
              <a:buNone/>
            </a:pPr>
            <a:r>
              <a:rPr lang="en-US" b="1">
                <a:solidFill>
                  <a:schemeClr val="accent5"/>
                </a:solidFill>
              </a:rPr>
              <a:t>Univariate Analysis</a:t>
            </a:r>
            <a:endParaRPr b="1">
              <a:solidFill>
                <a:schemeClr val="accent5"/>
              </a:solidFill>
            </a:endParaRPr>
          </a:p>
        </p:txBody>
      </p:sp>
      <p:pic>
        <p:nvPicPr>
          <p:cNvPr id="154" name="Google Shape;154;p23"/>
          <p:cNvPicPr preferRelativeResize="0"/>
          <p:nvPr/>
        </p:nvPicPr>
        <p:blipFill rotWithShape="1">
          <a:blip r:embed="rId3">
            <a:alphaModFix/>
          </a:blip>
          <a:srcRect/>
          <a:stretch/>
        </p:blipFill>
        <p:spPr>
          <a:xfrm>
            <a:off x="171763" y="1220748"/>
            <a:ext cx="5891686" cy="3328992"/>
          </a:xfrm>
          <a:prstGeom prst="rect">
            <a:avLst/>
          </a:prstGeom>
          <a:noFill/>
          <a:ln>
            <a:noFill/>
          </a:ln>
        </p:spPr>
      </p:pic>
      <p:pic>
        <p:nvPicPr>
          <p:cNvPr id="155" name="Google Shape;155;p23"/>
          <p:cNvPicPr preferRelativeResize="0"/>
          <p:nvPr/>
        </p:nvPicPr>
        <p:blipFill rotWithShape="1">
          <a:blip r:embed="rId4">
            <a:alphaModFix/>
          </a:blip>
          <a:srcRect/>
          <a:stretch/>
        </p:blipFill>
        <p:spPr>
          <a:xfrm>
            <a:off x="171763" y="4549762"/>
            <a:ext cx="3072479" cy="2557187"/>
          </a:xfrm>
          <a:prstGeom prst="rect">
            <a:avLst/>
          </a:prstGeom>
          <a:noFill/>
          <a:ln>
            <a:noFill/>
          </a:ln>
        </p:spPr>
      </p:pic>
      <p:pic>
        <p:nvPicPr>
          <p:cNvPr id="156" name="Google Shape;156;p23"/>
          <p:cNvPicPr preferRelativeResize="0"/>
          <p:nvPr/>
        </p:nvPicPr>
        <p:blipFill rotWithShape="1">
          <a:blip r:embed="rId5">
            <a:alphaModFix/>
          </a:blip>
          <a:srcRect/>
          <a:stretch/>
        </p:blipFill>
        <p:spPr>
          <a:xfrm>
            <a:off x="7071361" y="171016"/>
            <a:ext cx="4883776" cy="3328992"/>
          </a:xfrm>
          <a:prstGeom prst="rect">
            <a:avLst/>
          </a:prstGeom>
          <a:noFill/>
          <a:ln>
            <a:noFill/>
          </a:ln>
        </p:spPr>
      </p:pic>
      <p:pic>
        <p:nvPicPr>
          <p:cNvPr id="157" name="Google Shape;157;p23"/>
          <p:cNvPicPr preferRelativeResize="0"/>
          <p:nvPr/>
        </p:nvPicPr>
        <p:blipFill rotWithShape="1">
          <a:blip r:embed="rId6">
            <a:alphaModFix/>
          </a:blip>
          <a:srcRect/>
          <a:stretch/>
        </p:blipFill>
        <p:spPr>
          <a:xfrm>
            <a:off x="8254652" y="3661748"/>
            <a:ext cx="3700485" cy="30798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4"/>
          <p:cNvPicPr preferRelativeResize="0"/>
          <p:nvPr/>
        </p:nvPicPr>
        <p:blipFill rotWithShape="1">
          <a:blip r:embed="rId3">
            <a:alphaModFix/>
          </a:blip>
          <a:srcRect/>
          <a:stretch/>
        </p:blipFill>
        <p:spPr>
          <a:xfrm>
            <a:off x="419300" y="2975020"/>
            <a:ext cx="6753261" cy="3860045"/>
          </a:xfrm>
          <a:prstGeom prst="rect">
            <a:avLst/>
          </a:prstGeom>
          <a:noFill/>
          <a:ln>
            <a:noFill/>
          </a:ln>
        </p:spPr>
      </p:pic>
      <p:pic>
        <p:nvPicPr>
          <p:cNvPr id="163" name="Google Shape;163;p24"/>
          <p:cNvPicPr preferRelativeResize="0"/>
          <p:nvPr/>
        </p:nvPicPr>
        <p:blipFill rotWithShape="1">
          <a:blip r:embed="rId4">
            <a:alphaModFix/>
          </a:blip>
          <a:srcRect/>
          <a:stretch/>
        </p:blipFill>
        <p:spPr>
          <a:xfrm>
            <a:off x="168781" y="125752"/>
            <a:ext cx="3423414" cy="2849268"/>
          </a:xfrm>
          <a:prstGeom prst="rect">
            <a:avLst/>
          </a:prstGeom>
          <a:noFill/>
          <a:ln>
            <a:noFill/>
          </a:ln>
        </p:spPr>
      </p:pic>
      <p:pic>
        <p:nvPicPr>
          <p:cNvPr id="164" name="Google Shape;164;p24"/>
          <p:cNvPicPr preferRelativeResize="0"/>
          <p:nvPr/>
        </p:nvPicPr>
        <p:blipFill rotWithShape="1">
          <a:blip r:embed="rId5">
            <a:alphaModFix/>
          </a:blip>
          <a:srcRect/>
          <a:stretch/>
        </p:blipFill>
        <p:spPr>
          <a:xfrm>
            <a:off x="7311512" y="1834810"/>
            <a:ext cx="4880488" cy="4790276"/>
          </a:xfrm>
          <a:prstGeom prst="rect">
            <a:avLst/>
          </a:prstGeom>
          <a:noFill/>
          <a:ln>
            <a:noFill/>
          </a:ln>
        </p:spPr>
      </p:pic>
      <p:sp>
        <p:nvSpPr>
          <p:cNvPr id="165" name="Google Shape;165;p24"/>
          <p:cNvSpPr txBox="1"/>
          <p:nvPr/>
        </p:nvSpPr>
        <p:spPr>
          <a:xfrm>
            <a:off x="4572000" y="125752"/>
            <a:ext cx="4484318"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chemeClr val="accent5"/>
                </a:solidFill>
                <a:latin typeface="Calibri"/>
                <a:ea typeface="Calibri"/>
                <a:cs typeface="Calibri"/>
                <a:sym typeface="Calibri"/>
              </a:rPr>
              <a:t>Bivariate Analysis</a:t>
            </a:r>
            <a:endParaRPr sz="4000" b="1" i="0" u="none" strike="noStrike" cap="none">
              <a:solidFill>
                <a:schemeClr val="accent5"/>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5"/>
          <p:cNvPicPr preferRelativeResize="0">
            <a:picLocks noGrp="1"/>
          </p:cNvPicPr>
          <p:nvPr>
            <p:ph type="body" idx="1"/>
          </p:nvPr>
        </p:nvPicPr>
        <p:blipFill rotWithShape="1">
          <a:blip r:embed="rId3">
            <a:alphaModFix/>
          </a:blip>
          <a:srcRect/>
          <a:stretch/>
        </p:blipFill>
        <p:spPr>
          <a:xfrm>
            <a:off x="838200" y="452390"/>
            <a:ext cx="10515600" cy="960054"/>
          </a:xfrm>
          <a:prstGeom prst="rect">
            <a:avLst/>
          </a:prstGeom>
          <a:noFill/>
          <a:ln>
            <a:noFill/>
          </a:ln>
        </p:spPr>
      </p:pic>
      <p:pic>
        <p:nvPicPr>
          <p:cNvPr id="171" name="Google Shape;171;p25"/>
          <p:cNvPicPr preferRelativeResize="0"/>
          <p:nvPr/>
        </p:nvPicPr>
        <p:blipFill rotWithShape="1">
          <a:blip r:embed="rId4">
            <a:alphaModFix/>
          </a:blip>
          <a:srcRect/>
          <a:stretch/>
        </p:blipFill>
        <p:spPr>
          <a:xfrm>
            <a:off x="838200" y="2062153"/>
            <a:ext cx="10515600" cy="2134066"/>
          </a:xfrm>
          <a:prstGeom prst="rect">
            <a:avLst/>
          </a:prstGeom>
          <a:noFill/>
          <a:ln>
            <a:noFill/>
          </a:ln>
        </p:spPr>
      </p:pic>
      <p:pic>
        <p:nvPicPr>
          <p:cNvPr id="172" name="Google Shape;172;p25"/>
          <p:cNvPicPr preferRelativeResize="0"/>
          <p:nvPr/>
        </p:nvPicPr>
        <p:blipFill rotWithShape="1">
          <a:blip r:embed="rId5">
            <a:alphaModFix/>
          </a:blip>
          <a:srcRect/>
          <a:stretch/>
        </p:blipFill>
        <p:spPr>
          <a:xfrm>
            <a:off x="838200" y="4659607"/>
            <a:ext cx="4184737" cy="2198393"/>
          </a:xfrm>
          <a:prstGeom prst="rect">
            <a:avLst/>
          </a:prstGeom>
          <a:noFill/>
          <a:ln>
            <a:noFill/>
          </a:ln>
        </p:spPr>
      </p:pic>
      <p:sp>
        <p:nvSpPr>
          <p:cNvPr id="173" name="Google Shape;173;p25"/>
          <p:cNvSpPr txBox="1"/>
          <p:nvPr/>
        </p:nvSpPr>
        <p:spPr>
          <a:xfrm>
            <a:off x="731468" y="137218"/>
            <a:ext cx="64770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accent5"/>
                </a:solidFill>
                <a:latin typeface="Calibri"/>
                <a:ea typeface="Calibri"/>
                <a:cs typeface="Calibri"/>
                <a:sym typeface="Calibri"/>
              </a:rPr>
              <a:t>Month and Payment type</a:t>
            </a:r>
            <a:endParaRPr sz="1800" b="1" i="0" u="none" strike="noStrike" cap="none">
              <a:solidFill>
                <a:schemeClr val="accent5"/>
              </a:solidFill>
              <a:latin typeface="Calibri"/>
              <a:ea typeface="Calibri"/>
              <a:cs typeface="Calibri"/>
              <a:sym typeface="Calibri"/>
            </a:endParaRPr>
          </a:p>
        </p:txBody>
      </p:sp>
      <p:sp>
        <p:nvSpPr>
          <p:cNvPr id="174" name="Google Shape;174;p25"/>
          <p:cNvSpPr/>
          <p:nvPr/>
        </p:nvSpPr>
        <p:spPr>
          <a:xfrm>
            <a:off x="731468" y="1673457"/>
            <a:ext cx="3009157" cy="375552"/>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Clr>
                <a:srgbClr val="000000"/>
              </a:buClr>
              <a:buSzPts val="1800"/>
              <a:buFont typeface="Arial"/>
              <a:buNone/>
            </a:pPr>
            <a:r>
              <a:rPr lang="en-US" sz="1800" b="1" i="0" u="none" strike="noStrike" cap="none">
                <a:solidFill>
                  <a:schemeClr val="accent5"/>
                </a:solidFill>
                <a:latin typeface="Calibri"/>
                <a:ea typeface="Calibri"/>
                <a:cs typeface="Calibri"/>
                <a:sym typeface="Calibri"/>
              </a:rPr>
              <a:t>Month and procurement SLA:</a:t>
            </a:r>
            <a:endParaRPr sz="1800" b="1" i="0" u="none" strike="noStrike" cap="none">
              <a:solidFill>
                <a:schemeClr val="accent5"/>
              </a:solidFill>
              <a:latin typeface="Calibri"/>
              <a:ea typeface="Calibri"/>
              <a:cs typeface="Calibri"/>
              <a:sym typeface="Calibri"/>
            </a:endParaRPr>
          </a:p>
        </p:txBody>
      </p:sp>
      <p:sp>
        <p:nvSpPr>
          <p:cNvPr id="175" name="Google Shape;175;p25"/>
          <p:cNvSpPr/>
          <p:nvPr/>
        </p:nvSpPr>
        <p:spPr>
          <a:xfrm>
            <a:off x="731468" y="4308878"/>
            <a:ext cx="2202270" cy="375552"/>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Clr>
                <a:srgbClr val="000000"/>
              </a:buClr>
              <a:buSzPts val="1800"/>
              <a:buFont typeface="Arial"/>
              <a:buNone/>
            </a:pPr>
            <a:r>
              <a:rPr lang="en-US" sz="1800" b="1" i="0" u="none" strike="noStrike" cap="none">
                <a:solidFill>
                  <a:schemeClr val="accent5"/>
                </a:solidFill>
                <a:latin typeface="Calibri"/>
                <a:ea typeface="Calibri"/>
                <a:cs typeface="Calibri"/>
                <a:sym typeface="Calibri"/>
              </a:rPr>
              <a:t>Month and Discount:</a:t>
            </a:r>
            <a:endParaRPr sz="1800" b="1" i="0" u="none" strike="noStrike" cap="none">
              <a:solidFill>
                <a:schemeClr val="accent5"/>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237994" y="162839"/>
            <a:ext cx="10277605" cy="6638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3959"/>
              <a:buFont typeface="Calibri"/>
              <a:buNone/>
            </a:pPr>
            <a:r>
              <a:rPr lang="en-US" sz="3959" b="1">
                <a:solidFill>
                  <a:schemeClr val="accent5"/>
                </a:solidFill>
              </a:rPr>
              <a:t>Inferences</a:t>
            </a:r>
            <a:endParaRPr sz="3959" b="1">
              <a:solidFill>
                <a:schemeClr val="accent5"/>
              </a:solidFill>
            </a:endParaRPr>
          </a:p>
        </p:txBody>
      </p:sp>
      <p:sp>
        <p:nvSpPr>
          <p:cNvPr id="181" name="Google Shape;181;p26"/>
          <p:cNvSpPr txBox="1">
            <a:spLocks noGrp="1"/>
          </p:cNvSpPr>
          <p:nvPr>
            <p:ph type="body" idx="1"/>
          </p:nvPr>
        </p:nvSpPr>
        <p:spPr>
          <a:xfrm>
            <a:off x="237994" y="914400"/>
            <a:ext cx="11115806" cy="55130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a:t>April has more prepaid orders than Cash on Delivery. For all other months it is the other way around.</a:t>
            </a:r>
            <a:endParaRPr/>
          </a:p>
          <a:p>
            <a:pPr marL="0" lvl="0" indent="0" algn="l" rtl="0">
              <a:lnSpc>
                <a:spcPct val="90000"/>
              </a:lnSpc>
              <a:spcBef>
                <a:spcPts val="1000"/>
              </a:spcBef>
              <a:spcAft>
                <a:spcPts val="0"/>
              </a:spcAft>
              <a:buClr>
                <a:schemeClr val="dk1"/>
              </a:buClr>
              <a:buSzPts val="1800"/>
              <a:buNone/>
            </a:pPr>
            <a:r>
              <a:rPr lang="en-US" sz="1800"/>
              <a:t>June has few orders where procurement took 14 days.</a:t>
            </a:r>
            <a:endParaRPr sz="1800"/>
          </a:p>
          <a:p>
            <a:pPr marL="0" lvl="0" indent="0" algn="l" rtl="0">
              <a:lnSpc>
                <a:spcPct val="90000"/>
              </a:lnSpc>
              <a:spcBef>
                <a:spcPts val="1000"/>
              </a:spcBef>
              <a:spcAft>
                <a:spcPts val="0"/>
              </a:spcAft>
              <a:buClr>
                <a:schemeClr val="dk1"/>
              </a:buClr>
              <a:buSzPts val="1800"/>
              <a:buNone/>
            </a:pPr>
            <a:r>
              <a:rPr lang="en-US" sz="1800"/>
              <a:t>April has few orders where procurement took 8 days.</a:t>
            </a:r>
            <a:endParaRPr sz="1800"/>
          </a:p>
          <a:p>
            <a:pPr marL="0" lvl="0" indent="0" algn="l" rtl="0">
              <a:lnSpc>
                <a:spcPct val="90000"/>
              </a:lnSpc>
              <a:spcBef>
                <a:spcPts val="1000"/>
              </a:spcBef>
              <a:spcAft>
                <a:spcPts val="0"/>
              </a:spcAft>
              <a:buClr>
                <a:schemeClr val="dk1"/>
              </a:buClr>
              <a:buSzPts val="1800"/>
              <a:buNone/>
            </a:pPr>
            <a:r>
              <a:rPr lang="en-US" sz="1800"/>
              <a:t>October has few orders where procurement took 6 days.</a:t>
            </a:r>
            <a:endParaRPr sz="1800"/>
          </a:p>
          <a:p>
            <a:pPr marL="0" lvl="0" indent="0" algn="l" rtl="0">
              <a:lnSpc>
                <a:spcPct val="90000"/>
              </a:lnSpc>
              <a:spcBef>
                <a:spcPts val="1000"/>
              </a:spcBef>
              <a:spcAft>
                <a:spcPts val="0"/>
              </a:spcAft>
              <a:buClr>
                <a:schemeClr val="dk1"/>
              </a:buClr>
              <a:buSzPts val="1800"/>
              <a:buNone/>
            </a:pPr>
            <a:r>
              <a:rPr lang="en-US" sz="1800"/>
              <a:t>Only January and October has few deliveries, which were charged more than MRP by 30 to 40%.</a:t>
            </a:r>
            <a:endParaRPr sz="1800"/>
          </a:p>
          <a:p>
            <a:pPr marL="0" lvl="0" indent="0" algn="l" rtl="0">
              <a:lnSpc>
                <a:spcPct val="90000"/>
              </a:lnSpc>
              <a:spcBef>
                <a:spcPts val="1000"/>
              </a:spcBef>
              <a:spcAft>
                <a:spcPts val="0"/>
              </a:spcAft>
              <a:buClr>
                <a:schemeClr val="dk1"/>
              </a:buClr>
              <a:buSzPts val="1800"/>
              <a:buNone/>
            </a:pPr>
            <a:r>
              <a:rPr lang="en-US" sz="1800"/>
              <a:t>October has minimum promoter score.</a:t>
            </a:r>
            <a:endParaRPr sz="1800"/>
          </a:p>
          <a:p>
            <a:pPr marL="0" lvl="0" indent="0" algn="l" rtl="0">
              <a:lnSpc>
                <a:spcPct val="90000"/>
              </a:lnSpc>
              <a:spcBef>
                <a:spcPts val="1000"/>
              </a:spcBef>
              <a:spcAft>
                <a:spcPts val="0"/>
              </a:spcAft>
              <a:buClr>
                <a:schemeClr val="dk1"/>
              </a:buClr>
              <a:buSzPts val="1800"/>
              <a:buNone/>
            </a:pPr>
            <a:r>
              <a:rPr lang="en-US" sz="1800"/>
              <a:t>July has maximum promoter score.</a:t>
            </a:r>
            <a:endParaRPr sz="1800"/>
          </a:p>
          <a:p>
            <a:pPr marL="0" lvl="0" indent="0" algn="l" rtl="0">
              <a:lnSpc>
                <a:spcPct val="90000"/>
              </a:lnSpc>
              <a:spcBef>
                <a:spcPts val="1000"/>
              </a:spcBef>
              <a:spcAft>
                <a:spcPts val="0"/>
              </a:spcAft>
              <a:buClr>
                <a:schemeClr val="dk1"/>
              </a:buClr>
              <a:buSzPts val="1800"/>
              <a:buNone/>
            </a:pPr>
            <a:r>
              <a:rPr lang="en-US" sz="1800" b="1"/>
              <a:t>September:</a:t>
            </a:r>
            <a:endParaRPr sz="1800" b="1"/>
          </a:p>
          <a:p>
            <a:pPr marL="228600" lvl="0" indent="-228600" algn="l" rtl="0">
              <a:lnSpc>
                <a:spcPct val="90000"/>
              </a:lnSpc>
              <a:spcBef>
                <a:spcPts val="1000"/>
              </a:spcBef>
              <a:spcAft>
                <a:spcPts val="0"/>
              </a:spcAft>
              <a:buClr>
                <a:schemeClr val="dk1"/>
              </a:buClr>
              <a:buSzPts val="1800"/>
              <a:buChar char="•"/>
            </a:pPr>
            <a:r>
              <a:rPr lang="en-US" sz="1800"/>
              <a:t>More than half the Merchandize comes from 1,000 orders.</a:t>
            </a:r>
            <a:endParaRPr sz="1800"/>
          </a:p>
          <a:p>
            <a:pPr marL="228600" lvl="0" indent="-228600" algn="l" rtl="0">
              <a:lnSpc>
                <a:spcPct val="90000"/>
              </a:lnSpc>
              <a:spcBef>
                <a:spcPts val="1000"/>
              </a:spcBef>
              <a:spcAft>
                <a:spcPts val="0"/>
              </a:spcAft>
              <a:buClr>
                <a:schemeClr val="dk1"/>
              </a:buClr>
              <a:buSzPts val="1800"/>
              <a:buChar char="•"/>
            </a:pPr>
            <a:r>
              <a:rPr lang="en-US" sz="1800"/>
              <a:t>One third of Merchandize comes from 10,000 orders .</a:t>
            </a:r>
            <a:endParaRPr sz="1800"/>
          </a:p>
          <a:p>
            <a:pPr marL="228600" lvl="0" indent="-228600" algn="l" rtl="0">
              <a:lnSpc>
                <a:spcPct val="90000"/>
              </a:lnSpc>
              <a:spcBef>
                <a:spcPts val="1000"/>
              </a:spcBef>
              <a:spcAft>
                <a:spcPts val="0"/>
              </a:spcAft>
              <a:buClr>
                <a:schemeClr val="dk1"/>
              </a:buClr>
              <a:buSzPts val="1800"/>
              <a:buChar char="•"/>
            </a:pPr>
            <a:r>
              <a:rPr lang="en-US" sz="1800"/>
              <a:t>It means most of the revenue comes from high value orders.</a:t>
            </a:r>
            <a:endParaRPr sz="1800"/>
          </a:p>
          <a:p>
            <a:pPr marL="0" lvl="0" indent="0" algn="l" rtl="0">
              <a:lnSpc>
                <a:spcPct val="90000"/>
              </a:lnSpc>
              <a:spcBef>
                <a:spcPts val="1000"/>
              </a:spcBef>
              <a:spcAft>
                <a:spcPts val="0"/>
              </a:spcAft>
              <a:buClr>
                <a:schemeClr val="dk1"/>
              </a:buClr>
              <a:buSzPts val="1800"/>
              <a:buNone/>
            </a:pPr>
            <a:r>
              <a:rPr lang="en-US" sz="1800"/>
              <a:t>October gets most of its revenue comes from low value orders.</a:t>
            </a:r>
            <a:endParaRPr sz="1800"/>
          </a:p>
          <a:p>
            <a:pPr marL="0" lvl="0" indent="0" algn="l" rtl="0">
              <a:lnSpc>
                <a:spcPct val="90000"/>
              </a:lnSpc>
              <a:spcBef>
                <a:spcPts val="1000"/>
              </a:spcBef>
              <a:spcAft>
                <a:spcPts val="0"/>
              </a:spcAft>
              <a:buClr>
                <a:schemeClr val="dk1"/>
              </a:buClr>
              <a:buSzPts val="1800"/>
              <a:buNone/>
            </a:pPr>
            <a:r>
              <a:rPr lang="en-US" sz="1800"/>
              <a:t>Most weeks offer between 30 and 50% discount.</a:t>
            </a:r>
            <a:endParaRPr sz="1800"/>
          </a:p>
          <a:p>
            <a:pPr marL="0" lvl="0" indent="0" algn="l" rtl="0">
              <a:lnSpc>
                <a:spcPct val="90000"/>
              </a:lnSpc>
              <a:spcBef>
                <a:spcPts val="1000"/>
              </a:spcBef>
              <a:spcAft>
                <a:spcPts val="0"/>
              </a:spcAft>
              <a:buClr>
                <a:schemeClr val="dk1"/>
              </a:buClr>
              <a:buSzPts val="1800"/>
              <a:buNone/>
            </a:pPr>
            <a:r>
              <a:rPr lang="en-US" sz="1800"/>
              <a:t>Week#42 has discount range of 40 to 60% for most of the GMV.</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7"/>
          <p:cNvPicPr preferRelativeResize="0"/>
          <p:nvPr/>
        </p:nvPicPr>
        <p:blipFill rotWithShape="1">
          <a:blip r:embed="rId3">
            <a:alphaModFix/>
          </a:blip>
          <a:srcRect/>
          <a:stretch/>
        </p:blipFill>
        <p:spPr>
          <a:xfrm>
            <a:off x="707186" y="204560"/>
            <a:ext cx="3537585" cy="2640965"/>
          </a:xfrm>
          <a:prstGeom prst="rect">
            <a:avLst/>
          </a:prstGeom>
          <a:noFill/>
          <a:ln>
            <a:noFill/>
          </a:ln>
        </p:spPr>
      </p:pic>
      <p:pic>
        <p:nvPicPr>
          <p:cNvPr id="187" name="Google Shape;187;p27"/>
          <p:cNvPicPr preferRelativeResize="0"/>
          <p:nvPr/>
        </p:nvPicPr>
        <p:blipFill rotWithShape="1">
          <a:blip r:embed="rId4">
            <a:alphaModFix/>
          </a:blip>
          <a:srcRect/>
          <a:stretch/>
        </p:blipFill>
        <p:spPr>
          <a:xfrm>
            <a:off x="5073833" y="204561"/>
            <a:ext cx="5084776" cy="2640965"/>
          </a:xfrm>
          <a:prstGeom prst="rect">
            <a:avLst/>
          </a:prstGeom>
          <a:noFill/>
          <a:ln>
            <a:noFill/>
          </a:ln>
        </p:spPr>
      </p:pic>
      <p:sp>
        <p:nvSpPr>
          <p:cNvPr id="188" name="Google Shape;188;p27"/>
          <p:cNvSpPr txBox="1"/>
          <p:nvPr/>
        </p:nvSpPr>
        <p:spPr>
          <a:xfrm>
            <a:off x="580373" y="3144033"/>
            <a:ext cx="11611627" cy="590931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Home Audio speakers get from 30 to 50% discount whereas Lens mostly get 30 to 40% discount.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Most verticals get paid as Cash on delivery, whereas only Lens gets paid equally with prepaid orders.</a:t>
            </a:r>
            <a:endParaRPr sz="1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Home Audio Speakers generate most revenue (18 Crores) with less than a thousand units.</a:t>
            </a:r>
            <a:endParaRPr sz="1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Lens generate second most revenue (9 Lakhs with less than 100 units and 3 Lakhs with less than 1000 units).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Small entertainment has discount range of 30 to 50%.</a:t>
            </a:r>
            <a:endParaRPr sz="1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Other two categories have slightly smaller discounts ranging from 30 to 40%.</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Camera Accessories (mostly Lens) have highest delivery SLA of 7 days.</a:t>
            </a:r>
            <a:endParaRPr sz="1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Gaming Hardware have average delivery SLA of 6 days.</a:t>
            </a:r>
            <a:endParaRPr sz="1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Small entertainment (mostly Home Audio Speakers) get delivered in shorter SLA of 5 days.</a:t>
            </a:r>
            <a:endParaRPr sz="1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Note: Procurement SLA for all 3 categories is same (3 days).</a:t>
            </a:r>
            <a:endParaRPr sz="1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It means Camera accessories (mostly Lens) stays in inventory or transit for longer days (4 days) whereas Small entertainment (Home Audio Speakers) stay in inventory of transit for 2 days.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Calibri"/>
              <a:buNone/>
            </a:pPr>
            <a:r>
              <a:rPr lang="en-US" b="1" dirty="0">
                <a:solidFill>
                  <a:schemeClr val="accent5"/>
                </a:solidFill>
              </a:rPr>
              <a:t>Camera Accessories</a:t>
            </a:r>
            <a:endParaRPr b="1" dirty="0">
              <a:solidFill>
                <a:schemeClr val="accent5"/>
              </a:solidFill>
            </a:endParaRPr>
          </a:p>
        </p:txBody>
      </p:sp>
      <p:sp>
        <p:nvSpPr>
          <p:cNvPr id="195" name="Google Shape;195;p28"/>
          <p:cNvSpPr txBox="1"/>
          <p:nvPr/>
        </p:nvSpPr>
        <p:spPr>
          <a:xfrm>
            <a:off x="989556" y="1164922"/>
            <a:ext cx="3645074" cy="18992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alibri"/>
                <a:ea typeface="Calibri"/>
                <a:cs typeface="Calibri"/>
                <a:sym typeface="Calibri"/>
              </a:rPr>
              <a:t>GMV depends heavily on MRP (more the MRP, lesser total sales).</a:t>
            </a:r>
          </a:p>
          <a:p>
            <a:pPr marL="0" marR="0" lvl="0" indent="0" algn="l" rtl="0">
              <a:lnSpc>
                <a:spcPct val="100000"/>
              </a:lnSpc>
              <a:spcBef>
                <a:spcPts val="0"/>
              </a:spcBef>
              <a:spcAft>
                <a:spcPts val="0"/>
              </a:spcAft>
              <a:buClr>
                <a:srgbClr val="000000"/>
              </a:buClr>
              <a:buSzPts val="2000"/>
              <a:buFont typeface="Arial"/>
              <a:buNone/>
            </a:pPr>
            <a:r>
              <a:rPr lang="en-IN" sz="2000" dirty="0">
                <a:solidFill>
                  <a:schemeClr val="dk1"/>
                </a:solidFill>
                <a:latin typeface="Calibri"/>
                <a:ea typeface="Calibri"/>
                <a:cs typeface="Calibri"/>
                <a:sym typeface="Calibri"/>
              </a:rPr>
              <a:t>Suggestion: Concentrate on smaller MRP accessories.</a:t>
            </a:r>
            <a:endParaRPr lang="en-IN" sz="20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panose="020B0604020202020204" pitchFamily="34" charset="0"/>
              <a:buChar char="•"/>
            </a:pPr>
            <a:endParaRPr lang="en-IN" sz="2000" b="0" i="0" u="none" strike="noStrike" cap="none" dirty="0">
              <a:solidFill>
                <a:schemeClr val="dk1"/>
              </a:solidFill>
              <a:latin typeface="Calibri"/>
              <a:ea typeface="Calibri"/>
              <a:cs typeface="Calibri"/>
              <a:sym typeface="Calibri"/>
            </a:endParaRPr>
          </a:p>
        </p:txBody>
      </p:sp>
      <p:pic>
        <p:nvPicPr>
          <p:cNvPr id="3" name="Picture 2" descr="A screenshot of a cell phone&#10;&#10;Description generated with very high confidence">
            <a:extLst>
              <a:ext uri="{FF2B5EF4-FFF2-40B4-BE49-F238E27FC236}">
                <a16:creationId xmlns:a16="http://schemas.microsoft.com/office/drawing/2014/main" id="{3EBBBDBA-7331-4FE6-8D26-40330F193307}"/>
              </a:ext>
            </a:extLst>
          </p:cNvPr>
          <p:cNvPicPr>
            <a:picLocks noChangeAspect="1"/>
          </p:cNvPicPr>
          <p:nvPr/>
        </p:nvPicPr>
        <p:blipFill>
          <a:blip r:embed="rId3"/>
          <a:stretch>
            <a:fillRect/>
          </a:stretch>
        </p:blipFill>
        <p:spPr>
          <a:xfrm>
            <a:off x="6923314" y="638175"/>
            <a:ext cx="4197123" cy="271120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1395FD23-0140-4C2F-9478-7360777E9316}"/>
              </a:ext>
            </a:extLst>
          </p:cNvPr>
          <p:cNvPicPr>
            <a:picLocks noChangeAspect="1"/>
          </p:cNvPicPr>
          <p:nvPr/>
        </p:nvPicPr>
        <p:blipFill>
          <a:blip r:embed="rId4"/>
          <a:stretch>
            <a:fillRect/>
          </a:stretch>
        </p:blipFill>
        <p:spPr>
          <a:xfrm>
            <a:off x="6859419" y="3852153"/>
            <a:ext cx="4237205" cy="2348622"/>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id="{42E76DA9-3E8C-476B-8B89-0660D279683F}"/>
              </a:ext>
            </a:extLst>
          </p:cNvPr>
          <p:cNvPicPr>
            <a:picLocks noChangeAspect="1"/>
          </p:cNvPicPr>
          <p:nvPr/>
        </p:nvPicPr>
        <p:blipFill>
          <a:blip r:embed="rId4"/>
          <a:stretch>
            <a:fillRect/>
          </a:stretch>
        </p:blipFill>
        <p:spPr>
          <a:xfrm>
            <a:off x="1095375" y="3869339"/>
            <a:ext cx="4206199" cy="2331436"/>
          </a:xfrm>
          <a:prstGeom prst="rect">
            <a:avLst/>
          </a:prstGeom>
        </p:spPr>
      </p:pic>
    </p:spTree>
    <p:extLst>
      <p:ext uri="{BB962C8B-B14F-4D97-AF65-F5344CB8AC3E}">
        <p14:creationId xmlns:p14="http://schemas.microsoft.com/office/powerpoint/2010/main" val="141491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Calibri"/>
              <a:buNone/>
            </a:pPr>
            <a:r>
              <a:rPr lang="en-US" b="1" dirty="0">
                <a:solidFill>
                  <a:schemeClr val="accent5"/>
                </a:solidFill>
              </a:rPr>
              <a:t>Gaming Accessories</a:t>
            </a:r>
            <a:endParaRPr b="1" dirty="0">
              <a:solidFill>
                <a:schemeClr val="accent5"/>
              </a:solidFill>
            </a:endParaRPr>
          </a:p>
        </p:txBody>
      </p:sp>
      <p:sp>
        <p:nvSpPr>
          <p:cNvPr id="195" name="Google Shape;195;p28"/>
          <p:cNvSpPr txBox="1"/>
          <p:nvPr/>
        </p:nvSpPr>
        <p:spPr>
          <a:xfrm>
            <a:off x="989556" y="1164922"/>
            <a:ext cx="3645074" cy="18992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alibri"/>
                <a:ea typeface="Calibri"/>
                <a:cs typeface="Calibri"/>
                <a:sym typeface="Calibri"/>
              </a:rPr>
              <a:t>GMV is drastically reduced by </a:t>
            </a:r>
            <a:r>
              <a:rPr lang="en-IN" sz="2000" b="0" i="0" u="none" strike="noStrike" cap="none" dirty="0" err="1">
                <a:solidFill>
                  <a:schemeClr val="dk1"/>
                </a:solidFill>
                <a:latin typeface="Calibri"/>
                <a:ea typeface="Calibri"/>
                <a:cs typeface="Calibri"/>
                <a:sym typeface="Calibri"/>
              </a:rPr>
              <a:t>GamePad</a:t>
            </a:r>
            <a:r>
              <a:rPr lang="en-IN" sz="2000" b="0" i="0" u="none" strike="noStrike" cap="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alibri"/>
                <a:ea typeface="Calibri"/>
                <a:cs typeface="Calibri"/>
                <a:sym typeface="Calibri"/>
              </a:rPr>
              <a:t>Gaming wheel positively affects GMV.</a:t>
            </a:r>
          </a:p>
          <a:p>
            <a:pPr lvl="0">
              <a:buSzPts val="2000"/>
            </a:pPr>
            <a:r>
              <a:rPr lang="en-IN" sz="2000" dirty="0">
                <a:solidFill>
                  <a:schemeClr val="dk1"/>
                </a:solidFill>
                <a:latin typeface="Calibri"/>
                <a:ea typeface="Calibri"/>
                <a:cs typeface="Calibri"/>
                <a:sym typeface="Calibri"/>
              </a:rPr>
              <a:t>Suggestion: Avoid </a:t>
            </a:r>
            <a:r>
              <a:rPr lang="en-IN" sz="2000" dirty="0" err="1">
                <a:solidFill>
                  <a:schemeClr val="dk1"/>
                </a:solidFill>
                <a:latin typeface="Calibri"/>
                <a:ea typeface="Calibri"/>
                <a:cs typeface="Calibri"/>
                <a:sym typeface="Calibri"/>
              </a:rPr>
              <a:t>GamePads</a:t>
            </a:r>
            <a:r>
              <a:rPr lang="en-IN" sz="2000" dirty="0">
                <a:solidFill>
                  <a:schemeClr val="dk1"/>
                </a:solidFill>
                <a:latin typeface="Calibri"/>
                <a:ea typeface="Calibri"/>
                <a:cs typeface="Calibri"/>
                <a:sym typeface="Calibri"/>
              </a:rPr>
              <a:t> and concentrate on Gaming wheel.</a:t>
            </a:r>
            <a:endParaRPr lang="en-IN" sz="2000" b="0" i="0" u="none" strike="noStrike" cap="none" dirty="0">
              <a:solidFill>
                <a:schemeClr val="dk1"/>
              </a:solidFill>
              <a:latin typeface="Calibri"/>
              <a:ea typeface="Calibri"/>
              <a:cs typeface="Calibri"/>
              <a:sym typeface="Calibri"/>
            </a:endParaRPr>
          </a:p>
        </p:txBody>
      </p:sp>
      <p:pic>
        <p:nvPicPr>
          <p:cNvPr id="4" name="Picture 3" descr="A screenshot of a cell phone&#10;&#10;Description generated with very high confidence">
            <a:extLst>
              <a:ext uri="{FF2B5EF4-FFF2-40B4-BE49-F238E27FC236}">
                <a16:creationId xmlns:a16="http://schemas.microsoft.com/office/drawing/2014/main" id="{3DA1A62C-2331-4807-9B2F-8F44D505C0C3}"/>
              </a:ext>
            </a:extLst>
          </p:cNvPr>
          <p:cNvPicPr>
            <a:picLocks noChangeAspect="1"/>
          </p:cNvPicPr>
          <p:nvPr/>
        </p:nvPicPr>
        <p:blipFill>
          <a:blip r:embed="rId3"/>
          <a:stretch>
            <a:fillRect/>
          </a:stretch>
        </p:blipFill>
        <p:spPr>
          <a:xfrm>
            <a:off x="6750872" y="638175"/>
            <a:ext cx="4355278" cy="2426039"/>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B029CCEE-87F9-49EC-966E-07BC7DCD7313}"/>
              </a:ext>
            </a:extLst>
          </p:cNvPr>
          <p:cNvPicPr>
            <a:picLocks noChangeAspect="1"/>
          </p:cNvPicPr>
          <p:nvPr/>
        </p:nvPicPr>
        <p:blipFill>
          <a:blip r:embed="rId4"/>
          <a:stretch>
            <a:fillRect/>
          </a:stretch>
        </p:blipFill>
        <p:spPr>
          <a:xfrm>
            <a:off x="6707974" y="3769567"/>
            <a:ext cx="4402938" cy="2450258"/>
          </a:xfrm>
          <a:prstGeom prst="rect">
            <a:avLst/>
          </a:prstGeom>
        </p:spPr>
      </p:pic>
    </p:spTree>
    <p:extLst>
      <p:ext uri="{BB962C8B-B14F-4D97-AF65-F5344CB8AC3E}">
        <p14:creationId xmlns:p14="http://schemas.microsoft.com/office/powerpoint/2010/main" val="4035463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Calibri"/>
              <a:buNone/>
            </a:pPr>
            <a:r>
              <a:rPr lang="en-US" b="1" dirty="0">
                <a:solidFill>
                  <a:schemeClr val="accent5"/>
                </a:solidFill>
              </a:rPr>
              <a:t>Home Audio</a:t>
            </a:r>
            <a:endParaRPr b="1" dirty="0">
              <a:solidFill>
                <a:schemeClr val="accent5"/>
              </a:solidFill>
            </a:endParaRPr>
          </a:p>
        </p:txBody>
      </p:sp>
      <p:sp>
        <p:nvSpPr>
          <p:cNvPr id="195" name="Google Shape;195;p28"/>
          <p:cNvSpPr txBox="1"/>
          <p:nvPr/>
        </p:nvSpPr>
        <p:spPr>
          <a:xfrm>
            <a:off x="989556" y="1164921"/>
            <a:ext cx="3645074" cy="2249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alibri"/>
                <a:ea typeface="Calibri"/>
                <a:cs typeface="Calibri"/>
                <a:sym typeface="Calibri"/>
              </a:rPr>
              <a:t>Number of Units negatively impact Home Audio sale.</a:t>
            </a:r>
          </a:p>
          <a:p>
            <a:pPr marL="0" marR="0" lvl="0" indent="0" algn="l" rtl="0">
              <a:lnSpc>
                <a:spcPct val="100000"/>
              </a:lnSpc>
              <a:spcBef>
                <a:spcPts val="0"/>
              </a:spcBef>
              <a:spcAft>
                <a:spcPts val="0"/>
              </a:spcAft>
              <a:buClr>
                <a:srgbClr val="000000"/>
              </a:buClr>
              <a:buSzPts val="2000"/>
              <a:buFont typeface="Arial"/>
              <a:buNone/>
            </a:pPr>
            <a:r>
              <a:rPr lang="en-IN" sz="2000" dirty="0">
                <a:solidFill>
                  <a:schemeClr val="dk1"/>
                </a:solidFill>
                <a:latin typeface="Calibri"/>
                <a:ea typeface="Calibri"/>
                <a:cs typeface="Calibri"/>
                <a:sym typeface="Calibri"/>
              </a:rPr>
              <a:t>Suggestion: Keep Pricey (premium) brands for Home Audio. Customers may not be price sensitive in case of Home Audio.</a:t>
            </a:r>
            <a:endParaRPr lang="en-IN" sz="2000" b="0" i="0" u="none" strike="noStrike" cap="none" dirty="0">
              <a:solidFill>
                <a:schemeClr val="dk1"/>
              </a:solidFill>
              <a:latin typeface="Calibri"/>
              <a:ea typeface="Calibri"/>
              <a:cs typeface="Calibri"/>
              <a:sym typeface="Calibri"/>
            </a:endParaRPr>
          </a:p>
        </p:txBody>
      </p:sp>
      <p:pic>
        <p:nvPicPr>
          <p:cNvPr id="3" name="Picture 2" descr="A screenshot of a cell phone&#10;&#10;Description generated with very high confidence">
            <a:extLst>
              <a:ext uri="{FF2B5EF4-FFF2-40B4-BE49-F238E27FC236}">
                <a16:creationId xmlns:a16="http://schemas.microsoft.com/office/drawing/2014/main" id="{965E25BE-4A8E-489D-9C81-1D0252132D24}"/>
              </a:ext>
            </a:extLst>
          </p:cNvPr>
          <p:cNvPicPr>
            <a:picLocks noChangeAspect="1"/>
          </p:cNvPicPr>
          <p:nvPr/>
        </p:nvPicPr>
        <p:blipFill>
          <a:blip r:embed="rId3"/>
          <a:stretch>
            <a:fillRect/>
          </a:stretch>
        </p:blipFill>
        <p:spPr>
          <a:xfrm>
            <a:off x="5929719" y="652462"/>
            <a:ext cx="5162143" cy="2868951"/>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475D1B95-47A4-420E-84C0-3EA7BA3DC96C}"/>
              </a:ext>
            </a:extLst>
          </p:cNvPr>
          <p:cNvPicPr>
            <a:picLocks noChangeAspect="1"/>
          </p:cNvPicPr>
          <p:nvPr/>
        </p:nvPicPr>
        <p:blipFill>
          <a:blip r:embed="rId4"/>
          <a:stretch>
            <a:fillRect/>
          </a:stretch>
        </p:blipFill>
        <p:spPr>
          <a:xfrm>
            <a:off x="5929718" y="3336340"/>
            <a:ext cx="5157381" cy="2873960"/>
          </a:xfrm>
          <a:prstGeom prst="rect">
            <a:avLst/>
          </a:prstGeom>
        </p:spPr>
      </p:pic>
    </p:spTree>
    <p:extLst>
      <p:ext uri="{BB962C8B-B14F-4D97-AF65-F5344CB8AC3E}">
        <p14:creationId xmlns:p14="http://schemas.microsoft.com/office/powerpoint/2010/main" val="94325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Calibri"/>
              <a:buNone/>
            </a:pPr>
            <a:r>
              <a:rPr lang="en-US" b="1">
                <a:solidFill>
                  <a:schemeClr val="accent5"/>
                </a:solidFill>
              </a:rPr>
              <a:t>Business Understanding</a:t>
            </a:r>
            <a:endParaRPr b="1">
              <a:solidFill>
                <a:schemeClr val="accent5"/>
              </a:solidFill>
            </a:endParaRPr>
          </a:p>
        </p:txBody>
      </p:sp>
      <p:sp>
        <p:nvSpPr>
          <p:cNvPr id="92" name="Google Shape;92;p14"/>
          <p:cNvSpPr txBox="1">
            <a:spLocks noGrp="1"/>
          </p:cNvSpPr>
          <p:nvPr>
            <p:ph type="body" idx="1"/>
          </p:nvPr>
        </p:nvSpPr>
        <p:spPr>
          <a:xfrm>
            <a:off x="838200" y="1837092"/>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ElecKart is an e-commerce firm specializing in electronic products. Over the last one year, they had spent a significant amount of money in marketing. Occasionally, they had also offered big-ticket promotions (similar to the Big Billion Day). They are about to create a marketing budget for the next year which includes spending on commercials, online campaigns, and pricing &amp; promotion strategies. The CFO feels that the money spent over last 12 months on marketing was not sufficiently impactful, and, that they can either cut on the budget or reallocate it optimally across marketing levers to improve the revenue response.</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Goals:</a:t>
            </a:r>
            <a:endParaRPr/>
          </a:p>
          <a:p>
            <a:pPr marL="228600" lvl="0" indent="-228600" algn="l" rtl="0">
              <a:lnSpc>
                <a:spcPct val="90000"/>
              </a:lnSpc>
              <a:spcBef>
                <a:spcPts val="1000"/>
              </a:spcBef>
              <a:spcAft>
                <a:spcPts val="0"/>
              </a:spcAft>
              <a:buClr>
                <a:schemeClr val="dk1"/>
              </a:buClr>
              <a:buSzPts val="2000"/>
              <a:buChar char="•"/>
            </a:pPr>
            <a:r>
              <a:rPr lang="en-US" sz="2000"/>
              <a:t>Develop a recommendation system for budget optimization.</a:t>
            </a:r>
            <a:endParaRPr/>
          </a:p>
          <a:p>
            <a:pPr marL="228600" lvl="0" indent="-228600" algn="l" rtl="0">
              <a:lnSpc>
                <a:spcPct val="90000"/>
              </a:lnSpc>
              <a:spcBef>
                <a:spcPts val="1000"/>
              </a:spcBef>
              <a:spcAft>
                <a:spcPts val="0"/>
              </a:spcAft>
              <a:buClr>
                <a:schemeClr val="dk1"/>
              </a:buClr>
              <a:buSzPts val="2000"/>
              <a:buChar char="•"/>
            </a:pPr>
            <a:r>
              <a:rPr lang="en-US" sz="2000"/>
              <a:t>Build a market mix model to observe the marketing impact</a:t>
            </a:r>
            <a:endParaRPr/>
          </a:p>
          <a:p>
            <a:pPr marL="228600" lvl="0" indent="-228600" algn="l" rtl="0">
              <a:lnSpc>
                <a:spcPct val="90000"/>
              </a:lnSpc>
              <a:spcBef>
                <a:spcPts val="1000"/>
              </a:spcBef>
              <a:spcAft>
                <a:spcPts val="0"/>
              </a:spcAft>
              <a:buClr>
                <a:schemeClr val="dk1"/>
              </a:buClr>
              <a:buSzPts val="2000"/>
              <a:buChar char="•"/>
            </a:pPr>
            <a:r>
              <a:rPr lang="en-US" sz="2000"/>
              <a:t>Recommend a optimal budget for categories: camera, gaming accessory &amp; home audio </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Calibri"/>
              <a:buNone/>
            </a:pPr>
            <a:r>
              <a:rPr lang="en-US" b="1">
                <a:solidFill>
                  <a:schemeClr val="accent5"/>
                </a:solidFill>
              </a:rPr>
              <a:t>Methodology</a:t>
            </a:r>
            <a:endParaRPr b="1">
              <a:solidFill>
                <a:schemeClr val="accent5"/>
              </a:solidFill>
            </a:endParaRPr>
          </a:p>
        </p:txBody>
      </p:sp>
      <p:pic>
        <p:nvPicPr>
          <p:cNvPr id="98" name="Google Shape;98;p15"/>
          <p:cNvPicPr preferRelativeResize="0">
            <a:picLocks noGrp="1"/>
          </p:cNvPicPr>
          <p:nvPr>
            <p:ph type="body" idx="1"/>
          </p:nvPr>
        </p:nvPicPr>
        <p:blipFill rotWithShape="1">
          <a:blip r:embed="rId3">
            <a:alphaModFix/>
          </a:blip>
          <a:srcRect/>
          <a:stretch/>
        </p:blipFill>
        <p:spPr>
          <a:xfrm>
            <a:off x="7843400" y="0"/>
            <a:ext cx="3772729" cy="6707687"/>
          </a:xfrm>
          <a:prstGeom prst="rect">
            <a:avLst/>
          </a:prstGeom>
          <a:noFill/>
          <a:ln>
            <a:noFill/>
          </a:ln>
        </p:spPr>
      </p:pic>
      <p:sp>
        <p:nvSpPr>
          <p:cNvPr id="99" name="Google Shape;99;p15"/>
          <p:cNvSpPr txBox="1"/>
          <p:nvPr/>
        </p:nvSpPr>
        <p:spPr>
          <a:xfrm>
            <a:off x="789140" y="2066795"/>
            <a:ext cx="5411244" cy="32932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Crisp DM framework: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Data sourcing</a:t>
            </a:r>
            <a:endParaRPr sz="2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Data cleaning</a:t>
            </a:r>
            <a:endParaRPr sz="2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Data understanding</a:t>
            </a:r>
            <a:endParaRPr sz="2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Data Analysis</a:t>
            </a:r>
            <a:endParaRPr sz="2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Data Modeling</a:t>
            </a:r>
            <a:endParaRPr sz="2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Data inference</a:t>
            </a:r>
            <a:endParaRPr sz="2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121920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Calibri"/>
              <a:buNone/>
            </a:pPr>
            <a:r>
              <a:rPr lang="en-US" b="1">
                <a:solidFill>
                  <a:schemeClr val="accent5"/>
                </a:solidFill>
              </a:rPr>
              <a:t>Data understanding and cleaning</a:t>
            </a:r>
            <a:endParaRPr b="1">
              <a:solidFill>
                <a:schemeClr val="accent5"/>
              </a:solidFill>
            </a:endParaRPr>
          </a:p>
        </p:txBody>
      </p:sp>
      <p:graphicFrame>
        <p:nvGraphicFramePr>
          <p:cNvPr id="105" name="Google Shape;105;p16"/>
          <p:cNvGraphicFramePr/>
          <p:nvPr/>
        </p:nvGraphicFramePr>
        <p:xfrm>
          <a:off x="94445" y="1561675"/>
          <a:ext cx="6001575" cy="3004155"/>
        </p:xfrm>
        <a:graphic>
          <a:graphicData uri="http://schemas.openxmlformats.org/drawingml/2006/table">
            <a:tbl>
              <a:tblPr>
                <a:noFill/>
                <a:tableStyleId>{DCF39953-43FE-428F-8EDC-181197FE72C1}</a:tableStyleId>
              </a:tblPr>
              <a:tblGrid>
                <a:gridCol w="146075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035050">
                  <a:extLst>
                    <a:ext uri="{9D8B030D-6E8A-4147-A177-3AD203B41FA5}">
                      <a16:colId xmlns:a16="http://schemas.microsoft.com/office/drawing/2014/main" val="20002"/>
                    </a:ext>
                  </a:extLst>
                </a:gridCol>
                <a:gridCol w="701150">
                  <a:extLst>
                    <a:ext uri="{9D8B030D-6E8A-4147-A177-3AD203B41FA5}">
                      <a16:colId xmlns:a16="http://schemas.microsoft.com/office/drawing/2014/main" val="20003"/>
                    </a:ext>
                  </a:extLst>
                </a:gridCol>
                <a:gridCol w="1769575">
                  <a:extLst>
                    <a:ext uri="{9D8B030D-6E8A-4147-A177-3AD203B41FA5}">
                      <a16:colId xmlns:a16="http://schemas.microsoft.com/office/drawing/2014/main" val="20004"/>
                    </a:ext>
                  </a:extLst>
                </a:gridCol>
              </a:tblGrid>
              <a:tr h="371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Source</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Data</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Observations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Variables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Comment</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82650">
                <a:tc rowSpan="3">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Media data and</a:t>
                      </a:r>
                      <a:endParaRPr sz="1800" u="none" strike="noStrike" cap="none"/>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other information</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Media investment</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12</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12</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Investment in different categories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826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Monthly NPS score</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1</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12</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Monthly VoC</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826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Special sale days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12</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4</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Special sale days/big promotion</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9392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Consumer Electronics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Monthly order</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1638021</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12</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695D46"/>
                          </a:solidFill>
                          <a:latin typeface="Open Sans"/>
                          <a:ea typeface="Open Sans"/>
                          <a:cs typeface="Open Sans"/>
                          <a:sym typeface="Open Sans"/>
                        </a:rPr>
                        <a:t>Daily product order data on different categories and sub-categories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06" name="Google Shape;106;p16"/>
          <p:cNvSpPr/>
          <p:nvPr/>
        </p:nvSpPr>
        <p:spPr>
          <a:xfrm>
            <a:off x="2671763" y="2846388"/>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07" name="Google Shape;107;p16" descr="https://lh6.googleusercontent.com/JPn5GHSTKHJsRvA0yvV4iNw0UBynb_tNJG2d8T_ey7ArPAjoREiYTXqmGC302Z9u1U3vFClamB_plkPT4Rz13AjeB07FEqgHT0Kj9xqH_WKQZAlJ33y6uA5qIfI0Pkfc69jRpbqi"/>
          <p:cNvPicPr preferRelativeResize="0"/>
          <p:nvPr/>
        </p:nvPicPr>
        <p:blipFill rotWithShape="1">
          <a:blip r:embed="rId3">
            <a:alphaModFix/>
          </a:blip>
          <a:srcRect/>
          <a:stretch/>
        </p:blipFill>
        <p:spPr>
          <a:xfrm>
            <a:off x="6248400" y="1571181"/>
            <a:ext cx="5741831" cy="3929106"/>
          </a:xfrm>
          <a:prstGeom prst="rect">
            <a:avLst/>
          </a:prstGeom>
          <a:noFill/>
          <a:ln>
            <a:noFill/>
          </a:ln>
        </p:spPr>
      </p:pic>
      <p:pic>
        <p:nvPicPr>
          <p:cNvPr id="108" name="Google Shape;108;p16" descr="https://lh4.googleusercontent.com/d6tap4x2rdbgUenwWmvSPmLoOSJr9Ngf0ZCZaaHeMMH6LJHNwlYqf9RhU9iFPtL8c9VwhIzhvlt_aruBHhGIdAU1Wge9ANcaF8Nr7O96UKKyRvrSnqoZhPFfkP-fb17cPvkLYeQl"/>
          <p:cNvPicPr preferRelativeResize="0"/>
          <p:nvPr/>
        </p:nvPicPr>
        <p:blipFill rotWithShape="1">
          <a:blip r:embed="rId4">
            <a:alphaModFix/>
          </a:blip>
          <a:srcRect/>
          <a:stretch/>
        </p:blipFill>
        <p:spPr>
          <a:xfrm>
            <a:off x="10136217" y="0"/>
            <a:ext cx="1854014" cy="19253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7" descr="https://lh5.googleusercontent.com/_D3DWGOwapNYP-t91WSYmUHRc20bTrOLu6-Qpiwo5A7dR7JpOKF2QDMFUYIIEPlDgOX3FokbGJN5tUSdlG6in72l0R2DVC47tArdD02jq4enr7hVIJDFMhdnCzX5E4znqJOlYTm8"/>
          <p:cNvPicPr preferRelativeResize="0"/>
          <p:nvPr/>
        </p:nvPicPr>
        <p:blipFill rotWithShape="1">
          <a:blip r:embed="rId3">
            <a:alphaModFix/>
          </a:blip>
          <a:srcRect/>
          <a:stretch/>
        </p:blipFill>
        <p:spPr>
          <a:xfrm>
            <a:off x="142675" y="1429550"/>
            <a:ext cx="5943601" cy="4848225"/>
          </a:xfrm>
          <a:prstGeom prst="rect">
            <a:avLst/>
          </a:prstGeom>
          <a:noFill/>
          <a:ln>
            <a:noFill/>
          </a:ln>
        </p:spPr>
      </p:pic>
      <p:pic>
        <p:nvPicPr>
          <p:cNvPr id="114" name="Google Shape;114;p17" descr="https://lh6.googleusercontent.com/zSP59BX3ETshbLLQy5RoDMZpoi_US-EyoQahcdcXbPSIw-G-zFaZfBmTKxrJtQu3DCArusA3kG0BXxygUuGRqxxFyJSnpDBar4Dw1MMRtPO7Bk6fVoLK9J_5RsdJBUgR28l6Rdc6"/>
          <p:cNvPicPr preferRelativeResize="0"/>
          <p:nvPr/>
        </p:nvPicPr>
        <p:blipFill rotWithShape="1">
          <a:blip r:embed="rId4">
            <a:alphaModFix/>
          </a:blip>
          <a:srcRect/>
          <a:stretch/>
        </p:blipFill>
        <p:spPr>
          <a:xfrm>
            <a:off x="6701424" y="-5481"/>
            <a:ext cx="5373666" cy="6863481"/>
          </a:xfrm>
          <a:prstGeom prst="rect">
            <a:avLst/>
          </a:prstGeom>
          <a:noFill/>
          <a:ln>
            <a:noFill/>
          </a:ln>
        </p:spPr>
      </p:pic>
      <p:sp>
        <p:nvSpPr>
          <p:cNvPr id="115" name="Google Shape;115;p17"/>
          <p:cNvSpPr txBox="1"/>
          <p:nvPr/>
        </p:nvSpPr>
        <p:spPr>
          <a:xfrm>
            <a:off x="343950" y="427325"/>
            <a:ext cx="6003300" cy="7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4A86E8"/>
                </a:solidFill>
                <a:latin typeface="Calibri"/>
                <a:ea typeface="Calibri"/>
                <a:cs typeface="Calibri"/>
                <a:sym typeface="Calibri"/>
              </a:rPr>
              <a:t>Exploratory Data Analysis</a:t>
            </a:r>
            <a:endParaRPr sz="2400" b="1">
              <a:solidFill>
                <a:srgbClr val="4A86E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8" descr="https://lh3.googleusercontent.com/MeIslyS2vQ70fDAmAxeIJ21X_Y6abmxl4NDnXS72YypF8as-jh7ka7cPz7gC6Xr-5yEc9TfmFUF8vipFCAKP3JwCuMbQOjweRVmhOz7Ux-S-954MYURp1Qms1H0HPkElW1am_b4d"/>
          <p:cNvPicPr preferRelativeResize="0"/>
          <p:nvPr/>
        </p:nvPicPr>
        <p:blipFill rotWithShape="1">
          <a:blip r:embed="rId3">
            <a:alphaModFix/>
          </a:blip>
          <a:srcRect/>
          <a:stretch/>
        </p:blipFill>
        <p:spPr>
          <a:xfrm>
            <a:off x="493431" y="97184"/>
            <a:ext cx="6733168" cy="3683695"/>
          </a:xfrm>
          <a:prstGeom prst="rect">
            <a:avLst/>
          </a:prstGeom>
          <a:noFill/>
          <a:ln>
            <a:noFill/>
          </a:ln>
        </p:spPr>
      </p:pic>
      <p:pic>
        <p:nvPicPr>
          <p:cNvPr id="121" name="Google Shape;121;p18" descr="https://lh4.googleusercontent.com/lgpWLlBuUOBvkV7_dvwUfEDPMel8RMSy8Hlvm1g6e9WW6v1PUUM1asciggQxlWW3RfQHxQ_Qj3VRxtyhwdeuDxgeZI-9DcR9EU9ak-eedtMIAFBbTu_1M9DkwwjL9wyhYJZYx97n"/>
          <p:cNvPicPr preferRelativeResize="0"/>
          <p:nvPr/>
        </p:nvPicPr>
        <p:blipFill rotWithShape="1">
          <a:blip r:embed="rId4">
            <a:alphaModFix/>
          </a:blip>
          <a:srcRect/>
          <a:stretch/>
        </p:blipFill>
        <p:spPr>
          <a:xfrm>
            <a:off x="7470426" y="285205"/>
            <a:ext cx="4592138" cy="4986138"/>
          </a:xfrm>
          <a:prstGeom prst="rect">
            <a:avLst/>
          </a:prstGeom>
          <a:noFill/>
          <a:ln>
            <a:noFill/>
          </a:ln>
        </p:spPr>
      </p:pic>
      <p:pic>
        <p:nvPicPr>
          <p:cNvPr id="122" name="Google Shape;122;p18" descr="https://lh5.googleusercontent.com/XU7ghrNkn_6erumhaib-YD8FFBGOvPwU-bNc-qUHr2dWcbrN2RRn6wqLO4uweDIGGjOw211pc33RtX7ZqrhASg4v41jTJBjeoqX2NiQrvVZCve2Hw6Bb3bPUhiHsV-p21JlQjUJT"/>
          <p:cNvPicPr preferRelativeResize="0"/>
          <p:nvPr/>
        </p:nvPicPr>
        <p:blipFill rotWithShape="1">
          <a:blip r:embed="rId5">
            <a:alphaModFix/>
          </a:blip>
          <a:srcRect/>
          <a:stretch/>
        </p:blipFill>
        <p:spPr>
          <a:xfrm>
            <a:off x="717942" y="3780880"/>
            <a:ext cx="4317521" cy="30529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9" descr="https://lh5.googleusercontent.com/a6nEF4bkWX0puTAbr5Vy98n3IDqAb4v9--zRRM6wDvwsqSd3vgeFthbVC3v287dlSuuBsb3qGjUF0d8_jKBQuJgLvEMAW57s3KH3GCoMBNAX6OReLkifbdrqVTzPNHeDqo6KsiTh"/>
          <p:cNvPicPr preferRelativeResize="0"/>
          <p:nvPr/>
        </p:nvPicPr>
        <p:blipFill rotWithShape="1">
          <a:blip r:embed="rId3">
            <a:alphaModFix/>
          </a:blip>
          <a:srcRect/>
          <a:stretch/>
        </p:blipFill>
        <p:spPr>
          <a:xfrm>
            <a:off x="145230" y="623589"/>
            <a:ext cx="5509365" cy="3390378"/>
          </a:xfrm>
          <a:prstGeom prst="rect">
            <a:avLst/>
          </a:prstGeom>
          <a:noFill/>
          <a:ln>
            <a:noFill/>
          </a:ln>
        </p:spPr>
      </p:pic>
      <p:pic>
        <p:nvPicPr>
          <p:cNvPr id="128" name="Google Shape;128;p19" descr="https://lh6.googleusercontent.com/gNpQwYq5ejRCzWya8m-pHQ1yg6lS8vZDJL42SoEA6lbfEhXjzjQKBYRDQCFGrJBZpqXQeKqD0iAyKdxTTs9IFica4ZMphMd2tKtXoEbubdN2YFAx5W93M1Xs5GRqS95MH9kMz193"/>
          <p:cNvPicPr preferRelativeResize="0"/>
          <p:nvPr/>
        </p:nvPicPr>
        <p:blipFill rotWithShape="1">
          <a:blip r:embed="rId4">
            <a:alphaModFix/>
          </a:blip>
          <a:srcRect/>
          <a:stretch/>
        </p:blipFill>
        <p:spPr>
          <a:xfrm>
            <a:off x="6076981" y="699528"/>
            <a:ext cx="5943600" cy="323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237994" y="0"/>
            <a:ext cx="10277605"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Calibri"/>
              <a:buNone/>
            </a:pPr>
            <a:r>
              <a:rPr lang="en-US" b="1">
                <a:solidFill>
                  <a:schemeClr val="accent5"/>
                </a:solidFill>
              </a:rPr>
              <a:t>Observations</a:t>
            </a:r>
            <a:endParaRPr b="1">
              <a:solidFill>
                <a:schemeClr val="accent5"/>
              </a:solidFill>
            </a:endParaRPr>
          </a:p>
        </p:txBody>
      </p:sp>
      <p:sp>
        <p:nvSpPr>
          <p:cNvPr id="134" name="Google Shape;134;p20"/>
          <p:cNvSpPr txBox="1">
            <a:spLocks noGrp="1"/>
          </p:cNvSpPr>
          <p:nvPr>
            <p:ph type="body" idx="1"/>
          </p:nvPr>
        </p:nvSpPr>
        <p:spPr>
          <a:xfrm>
            <a:off x="237994" y="1325563"/>
            <a:ext cx="11115806" cy="4351338"/>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800"/>
              <a:buNone/>
            </a:pPr>
            <a:r>
              <a:rPr lang="en-US" b="1"/>
              <a:t>Spend Analysis</a:t>
            </a:r>
            <a:endParaRPr b="1"/>
          </a:p>
          <a:p>
            <a:pPr marL="228600" lvl="0" indent="-228600" algn="l" rtl="0">
              <a:lnSpc>
                <a:spcPct val="80000"/>
              </a:lnSpc>
              <a:spcBef>
                <a:spcPts val="1000"/>
              </a:spcBef>
              <a:spcAft>
                <a:spcPts val="0"/>
              </a:spcAft>
              <a:buClr>
                <a:schemeClr val="dk1"/>
              </a:buClr>
              <a:buSzPts val="2800"/>
              <a:buChar char="•"/>
            </a:pPr>
            <a:r>
              <a:rPr lang="en-US"/>
              <a:t>Ad spend is high in October - 2015 and lowest in Aug 2015</a:t>
            </a:r>
            <a:endParaRPr/>
          </a:p>
          <a:p>
            <a:pPr marL="228600" lvl="0" indent="-228600" algn="l" rtl="0">
              <a:lnSpc>
                <a:spcPct val="80000"/>
              </a:lnSpc>
              <a:spcBef>
                <a:spcPts val="1000"/>
              </a:spcBef>
              <a:spcAft>
                <a:spcPts val="0"/>
              </a:spcAft>
              <a:buClr>
                <a:schemeClr val="dk1"/>
              </a:buClr>
              <a:buSzPts val="2800"/>
              <a:buChar char="•"/>
            </a:pPr>
            <a:r>
              <a:rPr lang="en-US"/>
              <a:t>Above average spend during Sep, Oct, Dec, Jan, Mar and May</a:t>
            </a:r>
            <a:endParaRPr/>
          </a:p>
          <a:p>
            <a:pPr marL="228600" lvl="0" indent="-228600" algn="l" rtl="0">
              <a:lnSpc>
                <a:spcPct val="80000"/>
              </a:lnSpc>
              <a:spcBef>
                <a:spcPts val="1000"/>
              </a:spcBef>
              <a:spcAft>
                <a:spcPts val="0"/>
              </a:spcAft>
              <a:buClr>
                <a:schemeClr val="dk1"/>
              </a:buClr>
              <a:buSzPts val="2800"/>
              <a:buChar char="•"/>
            </a:pPr>
            <a:r>
              <a:rPr lang="en-US"/>
              <a:t>Lowest spend on content marketing. Highest spend on Sponsorship.</a:t>
            </a:r>
            <a:endParaRPr/>
          </a:p>
          <a:p>
            <a:pPr marL="228600" lvl="0" indent="-50800" algn="l" rtl="0">
              <a:lnSpc>
                <a:spcPct val="80000"/>
              </a:lnSpc>
              <a:spcBef>
                <a:spcPts val="1000"/>
              </a:spcBef>
              <a:spcAft>
                <a:spcPts val="0"/>
              </a:spcAft>
              <a:buClr>
                <a:schemeClr val="dk1"/>
              </a:buClr>
              <a:buSzPts val="2800"/>
              <a:buNone/>
            </a:pPr>
            <a:endParaRPr/>
          </a:p>
          <a:p>
            <a:pPr marL="0" lvl="0" indent="0" algn="l" rtl="0">
              <a:lnSpc>
                <a:spcPct val="80000"/>
              </a:lnSpc>
              <a:spcBef>
                <a:spcPts val="1000"/>
              </a:spcBef>
              <a:spcAft>
                <a:spcPts val="0"/>
              </a:spcAft>
              <a:buClr>
                <a:schemeClr val="dk1"/>
              </a:buClr>
              <a:buSzPts val="2800"/>
              <a:buNone/>
            </a:pPr>
            <a:r>
              <a:rPr lang="en-US" b="1"/>
              <a:t>Analysis and Observations - Sales</a:t>
            </a:r>
            <a:endParaRPr b="1"/>
          </a:p>
          <a:p>
            <a:pPr marL="228600" lvl="0" indent="-228600" algn="l" rtl="0">
              <a:lnSpc>
                <a:spcPct val="80000"/>
              </a:lnSpc>
              <a:spcBef>
                <a:spcPts val="1000"/>
              </a:spcBef>
              <a:spcAft>
                <a:spcPts val="0"/>
              </a:spcAft>
              <a:buClr>
                <a:schemeClr val="dk1"/>
              </a:buClr>
              <a:buSzPts val="2800"/>
              <a:buChar char="•"/>
            </a:pPr>
            <a:r>
              <a:rPr lang="en-US"/>
              <a:t>When sales are high, Ad-spend is also high</a:t>
            </a:r>
            <a:endParaRPr/>
          </a:p>
          <a:p>
            <a:pPr marL="228600" lvl="0" indent="-228600" algn="l" rtl="0">
              <a:lnSpc>
                <a:spcPct val="80000"/>
              </a:lnSpc>
              <a:spcBef>
                <a:spcPts val="1000"/>
              </a:spcBef>
              <a:spcAft>
                <a:spcPts val="0"/>
              </a:spcAft>
              <a:buClr>
                <a:schemeClr val="dk1"/>
              </a:buClr>
              <a:buSzPts val="2800"/>
              <a:buChar char="•"/>
            </a:pPr>
            <a:r>
              <a:rPr lang="en-US"/>
              <a:t>Sales are low during weeks 6-9. Also, the ad spend.</a:t>
            </a:r>
            <a:endParaRPr/>
          </a:p>
          <a:p>
            <a:pPr marL="228600" lvl="0" indent="-228600" algn="l" rtl="0">
              <a:lnSpc>
                <a:spcPct val="80000"/>
              </a:lnSpc>
              <a:spcBef>
                <a:spcPts val="1000"/>
              </a:spcBef>
              <a:spcAft>
                <a:spcPts val="0"/>
              </a:spcAft>
              <a:buClr>
                <a:schemeClr val="dk1"/>
              </a:buClr>
              <a:buSzPts val="2800"/>
              <a:buChar char="•"/>
            </a:pPr>
            <a:r>
              <a:rPr lang="en-US"/>
              <a:t>Sales are highest on Tuesdays. Dussehra records most number of sales.</a:t>
            </a:r>
            <a:endParaRPr/>
          </a:p>
          <a:p>
            <a:pPr marL="0" lvl="0" indent="0" algn="l" rtl="0">
              <a:lnSpc>
                <a:spcPct val="8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aphicFrame>
        <p:nvGraphicFramePr>
          <p:cNvPr id="139" name="Google Shape;139;p21"/>
          <p:cNvGraphicFramePr/>
          <p:nvPr/>
        </p:nvGraphicFramePr>
        <p:xfrm>
          <a:off x="1826387" y="154545"/>
          <a:ext cx="4922125" cy="6709820"/>
        </p:xfrm>
        <a:graphic>
          <a:graphicData uri="http://schemas.openxmlformats.org/drawingml/2006/table">
            <a:tbl>
              <a:tblPr>
                <a:noFill/>
                <a:tableStyleId>{DCF39953-43FE-428F-8EDC-181197FE72C1}</a:tableStyleId>
              </a:tblPr>
              <a:tblGrid>
                <a:gridCol w="1593375">
                  <a:extLst>
                    <a:ext uri="{9D8B030D-6E8A-4147-A177-3AD203B41FA5}">
                      <a16:colId xmlns:a16="http://schemas.microsoft.com/office/drawing/2014/main" val="20000"/>
                    </a:ext>
                  </a:extLst>
                </a:gridCol>
                <a:gridCol w="3328750">
                  <a:extLst>
                    <a:ext uri="{9D8B030D-6E8A-4147-A177-3AD203B41FA5}">
                      <a16:colId xmlns:a16="http://schemas.microsoft.com/office/drawing/2014/main" val="20001"/>
                    </a:ext>
                  </a:extLst>
                </a:gridCol>
              </a:tblGrid>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week_no</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Week number 1 starting from July 2015 to 53-June 2016</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Month</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Month from July 2015 to June 2016</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Year</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2015, 2016</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product_analytic_category</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Camera, Gaming, etc</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product_analytic_vertical</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Vertical category</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prepaid_count</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Count of prepaid/week</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cod_count</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Count of COD/week</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Total gmv</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Total Units sold/week</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Total units</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Sum of product MRP</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total_product_mrp</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Sum of product MRP</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Avg_gmv</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Average gmv</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Avg_mrp</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Average mrp value</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list_price</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total_gmv/total_units</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avg_price</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Average list price</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524525">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Media Type</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TV, Digital, Sponsorship, Content, Marketing, Online Marketing, Affiliates, SEM, Radio, Others</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NPS</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Customer Voc</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Is special day?</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Derived KPI</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33285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Special day</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695D46"/>
                          </a:solidFill>
                          <a:latin typeface="Open Sans"/>
                          <a:ea typeface="Open Sans"/>
                          <a:cs typeface="Open Sans"/>
                          <a:sym typeface="Open Sans"/>
                        </a:rPr>
                        <a:t>Derived KPI</a:t>
                      </a:r>
                      <a:endParaRPr sz="2400" u="none" strike="noStrike" cap="none"/>
                    </a:p>
                  </a:txBody>
                  <a:tcPr marL="50500" marR="50500" marT="50500" marB="50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bl>
          </a:graphicData>
        </a:graphic>
      </p:graphicFrame>
      <p:sp>
        <p:nvSpPr>
          <p:cNvPr id="140" name="Google Shape;140;p21"/>
          <p:cNvSpPr/>
          <p:nvPr/>
        </p:nvSpPr>
        <p:spPr>
          <a:xfrm>
            <a:off x="3732213" y="1789113"/>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41" name="Google Shape;141;p21"/>
          <p:cNvSpPr txBox="1"/>
          <p:nvPr/>
        </p:nvSpPr>
        <p:spPr>
          <a:xfrm>
            <a:off x="257577" y="154545"/>
            <a:ext cx="486821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Calibri"/>
                <a:ea typeface="Calibri"/>
                <a:cs typeface="Calibri"/>
                <a:sym typeface="Calibri"/>
              </a:rPr>
              <a:t>KPIs</a:t>
            </a:r>
            <a:endParaRPr sz="1800" b="0" i="0" u="none" strike="noStrike" cap="none">
              <a:solidFill>
                <a:schemeClr val="accent5"/>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363636"/>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912</Words>
  <Application>Microsoft Office PowerPoint</Application>
  <PresentationFormat>Widescreen</PresentationFormat>
  <Paragraphs>150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Arial</vt:lpstr>
      <vt:lpstr>PT Sans Narrow</vt:lpstr>
      <vt:lpstr>Open Sans</vt:lpstr>
      <vt:lpstr>Office Theme</vt:lpstr>
      <vt:lpstr>Capstone project - Eleckart</vt:lpstr>
      <vt:lpstr>Business Understanding</vt:lpstr>
      <vt:lpstr>Methodology</vt:lpstr>
      <vt:lpstr>Data understanding and cleaning</vt:lpstr>
      <vt:lpstr>PowerPoint Presentation</vt:lpstr>
      <vt:lpstr>PowerPoint Presentation</vt:lpstr>
      <vt:lpstr>PowerPoint Presentation</vt:lpstr>
      <vt:lpstr>Observations</vt:lpstr>
      <vt:lpstr>PowerPoint Presentation</vt:lpstr>
      <vt:lpstr>PowerPoint Presentation</vt:lpstr>
      <vt:lpstr>Univariate Analysis</vt:lpstr>
      <vt:lpstr>PowerPoint Presentation</vt:lpstr>
      <vt:lpstr>PowerPoint Presentation</vt:lpstr>
      <vt:lpstr>Inferences</vt:lpstr>
      <vt:lpstr>PowerPoint Presentation</vt:lpstr>
      <vt:lpstr>Camera Accessories</vt:lpstr>
      <vt:lpstr>Gaming Accessories</vt:lpstr>
      <vt:lpstr>Home Audio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Eleckart</dc:title>
  <cp:lastModifiedBy>Anvi</cp:lastModifiedBy>
  <cp:revision>14</cp:revision>
  <dcterms:modified xsi:type="dcterms:W3CDTF">2019-06-24T18:23:43Z</dcterms:modified>
</cp:coreProperties>
</file>