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4" r:id="rId10"/>
    <p:sldId id="268" r:id="rId11"/>
    <p:sldId id="263" r:id="rId12"/>
    <p:sldId id="273" r:id="rId13"/>
    <p:sldId id="270" r:id="rId14"/>
    <p:sldId id="272" r:id="rId15"/>
    <p:sldId id="271" r:id="rId16"/>
    <p:sldId id="265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F9"/>
    <a:srgbClr val="C66AC8"/>
    <a:srgbClr val="E6E6FA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395" autoAdjust="0"/>
  </p:normalViewPr>
  <p:slideViewPr>
    <p:cSldViewPr snapToGrid="0">
      <p:cViewPr>
        <p:scale>
          <a:sx n="110" d="100"/>
          <a:sy n="110" d="100"/>
        </p:scale>
        <p:origin x="462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F17F4-3DFD-4796-A948-EFABE67134E5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E9DAB-A546-49AA-A35D-DD4F332ED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03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1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15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9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4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9DAB-A546-49AA-A35D-DD4F332ED6B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0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6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7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3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8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7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3F45-5374-41FD-83FF-9E7F03DA180D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B88F-EDED-4844-98FD-99D08FED3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9183" y="578415"/>
            <a:ext cx="1377863" cy="61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NFR_01: Search Response time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31657" y="578415"/>
            <a:ext cx="1377863" cy="61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QA_01</a:t>
            </a:r>
            <a:r>
              <a:rPr lang="en-US" sz="1050" dirty="0" smtClean="0"/>
              <a:t>: </a:t>
            </a:r>
            <a:r>
              <a:rPr lang="en-IN" sz="1200" dirty="0"/>
              <a:t>Search </a:t>
            </a:r>
            <a:r>
              <a:rPr lang="en-IN" sz="1200" dirty="0" smtClean="0"/>
              <a:t>Results </a:t>
            </a:r>
            <a:r>
              <a:rPr lang="en-IN" sz="1200" dirty="0"/>
              <a:t>should be relevant</a:t>
            </a:r>
            <a:endParaRPr lang="en-US" sz="105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576952" y="1194829"/>
            <a:ext cx="137786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Input : How to Search?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2757046" y="885303"/>
            <a:ext cx="1508838" cy="30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44141" y="2257684"/>
            <a:ext cx="1377863" cy="483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Search Mechanism</a:t>
            </a:r>
          </a:p>
        </p:txBody>
      </p:sp>
      <p:cxnSp>
        <p:nvCxnSpPr>
          <p:cNvPr id="16" name="Elbow Connector 15"/>
          <p:cNvCxnSpPr>
            <a:stCxn id="6" idx="2"/>
            <a:endCxn id="13" idx="0"/>
          </p:cNvCxnSpPr>
          <p:nvPr/>
        </p:nvCxnSpPr>
        <p:spPr>
          <a:xfrm rot="5400000">
            <a:off x="3045608" y="1037408"/>
            <a:ext cx="607742" cy="1832811"/>
          </a:xfrm>
          <a:prstGeom prst="bentConnector3">
            <a:avLst>
              <a:gd name="adj1" fmla="val 36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2731" y="3186038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/>
              <a:t>CA-01: Direct </a:t>
            </a:r>
            <a:r>
              <a:rPr lang="en-US" sz="1200" dirty="0" smtClean="0"/>
              <a:t> DB </a:t>
            </a:r>
            <a:r>
              <a:rPr lang="en-US" sz="1200" dirty="0"/>
              <a:t>Query</a:t>
            </a:r>
            <a:endParaRPr lang="en-IN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452930" y="3186037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CA-02: DB Full Text Search</a:t>
            </a:r>
            <a:endParaRPr lang="en-IN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507394" y="1729068"/>
            <a:ext cx="1377863" cy="483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 Intent Understanding</a:t>
            </a:r>
          </a:p>
        </p:txBody>
      </p:sp>
      <p:cxnSp>
        <p:nvCxnSpPr>
          <p:cNvPr id="22" name="Elbow Connector 21"/>
          <p:cNvCxnSpPr>
            <a:stCxn id="5" idx="1"/>
            <a:endCxn id="6" idx="0"/>
          </p:cNvCxnSpPr>
          <p:nvPr/>
        </p:nvCxnSpPr>
        <p:spPr>
          <a:xfrm rot="10800000" flipV="1">
            <a:off x="4265885" y="885303"/>
            <a:ext cx="1865773" cy="30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8" idx="0"/>
          </p:cNvCxnSpPr>
          <p:nvPr/>
        </p:nvCxnSpPr>
        <p:spPr>
          <a:xfrm rot="5400000">
            <a:off x="1349995" y="2102960"/>
            <a:ext cx="445168" cy="1720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32" idx="0"/>
          </p:cNvCxnSpPr>
          <p:nvPr/>
        </p:nvCxnSpPr>
        <p:spPr>
          <a:xfrm rot="16200000" flipH="1">
            <a:off x="2697102" y="2476841"/>
            <a:ext cx="445166" cy="97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19" idx="0"/>
          </p:cNvCxnSpPr>
          <p:nvPr/>
        </p:nvCxnSpPr>
        <p:spPr>
          <a:xfrm rot="5400000">
            <a:off x="2020096" y="2773059"/>
            <a:ext cx="445167" cy="380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806943" y="3186036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CA-03: </a:t>
            </a:r>
            <a:r>
              <a:rPr lang="en-US" sz="1200" dirty="0"/>
              <a:t>Search </a:t>
            </a:r>
            <a:r>
              <a:rPr lang="en-US" sz="1200" dirty="0" smtClean="0"/>
              <a:t>  Index </a:t>
            </a:r>
            <a:r>
              <a:rPr lang="en-US" sz="1200" dirty="0"/>
              <a:t>Service </a:t>
            </a:r>
            <a:endParaRPr lang="en-IN" sz="1200" dirty="0"/>
          </a:p>
        </p:txBody>
      </p:sp>
      <p:cxnSp>
        <p:nvCxnSpPr>
          <p:cNvPr id="35" name="Elbow Connector 34"/>
          <p:cNvCxnSpPr>
            <a:stCxn id="6" idx="3"/>
            <a:endCxn id="20" idx="0"/>
          </p:cNvCxnSpPr>
          <p:nvPr/>
        </p:nvCxnSpPr>
        <p:spPr>
          <a:xfrm>
            <a:off x="4954815" y="1422386"/>
            <a:ext cx="241511" cy="306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912830" y="5457161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CA-09: </a:t>
            </a:r>
            <a:r>
              <a:rPr lang="en-US" sz="1200" dirty="0" err="1" smtClean="0"/>
              <a:t>Lat</a:t>
            </a:r>
            <a:r>
              <a:rPr lang="en-US" sz="1200" dirty="0" smtClean="0"/>
              <a:t> -Long Based</a:t>
            </a:r>
            <a:endParaRPr lang="en-IN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5784632" y="2651630"/>
            <a:ext cx="1291219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CA-06: Synonym Sets</a:t>
            </a:r>
            <a:endParaRPr lang="en-IN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4428483" y="2651631"/>
            <a:ext cx="114608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/>
            <a:r>
              <a:rPr lang="en-US" sz="1200" dirty="0"/>
              <a:t>CA-05: Fuzzy </a:t>
            </a:r>
            <a:r>
              <a:rPr lang="en-US" sz="1200" dirty="0" smtClean="0"/>
              <a:t>   Search </a:t>
            </a:r>
            <a:r>
              <a:rPr lang="en-US" sz="1200" dirty="0"/>
              <a:t>Query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20" idx="1"/>
          </p:cNvCxnSpPr>
          <p:nvPr/>
        </p:nvCxnSpPr>
        <p:spPr>
          <a:xfrm flipH="1">
            <a:off x="2433072" y="1970661"/>
            <a:ext cx="2074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39" idx="0"/>
          </p:cNvCxnSpPr>
          <p:nvPr/>
        </p:nvCxnSpPr>
        <p:spPr>
          <a:xfrm rot="16200000" flipH="1">
            <a:off x="5593596" y="1814984"/>
            <a:ext cx="439376" cy="123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0" idx="2"/>
            <a:endCxn id="40" idx="0"/>
          </p:cNvCxnSpPr>
          <p:nvPr/>
        </p:nvCxnSpPr>
        <p:spPr>
          <a:xfrm rot="5400000">
            <a:off x="4879239" y="2334543"/>
            <a:ext cx="439377" cy="194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99126" y="3245646"/>
            <a:ext cx="797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Misspell Correction</a:t>
            </a:r>
          </a:p>
          <a:p>
            <a:r>
              <a:rPr lang="en-US" sz="1100" dirty="0" smtClean="0"/>
              <a:t>XXX</a:t>
            </a:r>
            <a:endParaRPr lang="en-IN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907116" y="3135248"/>
            <a:ext cx="1359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Query Enhancement</a:t>
            </a:r>
          </a:p>
          <a:p>
            <a:r>
              <a:rPr lang="en-US" sz="1100" dirty="0" smtClean="0"/>
              <a:t>XXX</a:t>
            </a:r>
          </a:p>
        </p:txBody>
      </p:sp>
      <p:cxnSp>
        <p:nvCxnSpPr>
          <p:cNvPr id="61" name="Elbow Connector 60"/>
          <p:cNvCxnSpPr>
            <a:stCxn id="40" idx="1"/>
            <a:endCxn id="58" idx="1"/>
          </p:cNvCxnSpPr>
          <p:nvPr/>
        </p:nvCxnSpPr>
        <p:spPr>
          <a:xfrm rot="10800000" flipV="1">
            <a:off x="4399127" y="2861222"/>
            <a:ext cx="29357" cy="684505"/>
          </a:xfrm>
          <a:prstGeom prst="bentConnector3">
            <a:avLst>
              <a:gd name="adj1" fmla="val 87869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9" idx="1"/>
            <a:endCxn id="59" idx="1"/>
          </p:cNvCxnSpPr>
          <p:nvPr/>
        </p:nvCxnSpPr>
        <p:spPr>
          <a:xfrm rot="10800000" flipH="1" flipV="1">
            <a:off x="5784632" y="2861222"/>
            <a:ext cx="122484" cy="489470"/>
          </a:xfrm>
          <a:prstGeom prst="bentConnector3">
            <a:avLst>
              <a:gd name="adj1" fmla="val -11978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001527" y="5444981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CA-08: City/Zip </a:t>
            </a:r>
            <a:r>
              <a:rPr lang="en-US" sz="1200" dirty="0" err="1" smtClean="0"/>
              <a:t>Maching</a:t>
            </a:r>
            <a:r>
              <a:rPr lang="en-US" sz="1200" dirty="0" smtClean="0"/>
              <a:t> </a:t>
            </a:r>
            <a:endParaRPr lang="en-IN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9043916" y="6438817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CA-03: </a:t>
            </a:r>
            <a:r>
              <a:rPr lang="en-US" sz="1200" dirty="0"/>
              <a:t>Search </a:t>
            </a:r>
            <a:r>
              <a:rPr lang="en-US" sz="1200" dirty="0" smtClean="0"/>
              <a:t>  Index </a:t>
            </a:r>
            <a:r>
              <a:rPr lang="en-US" sz="1200" dirty="0"/>
              <a:t>Service </a:t>
            </a:r>
            <a:endParaRPr lang="en-IN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2312757" y="6053943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CA-04: Hybrid Approach</a:t>
            </a:r>
            <a:endParaRPr lang="en-IN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56189" y="4050387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534052" y="4050388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2836758" y="4025930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cxnSp>
        <p:nvCxnSpPr>
          <p:cNvPr id="76" name="Elbow Connector 75"/>
          <p:cNvCxnSpPr>
            <a:stCxn id="18" idx="2"/>
            <a:endCxn id="72" idx="1"/>
          </p:cNvCxnSpPr>
          <p:nvPr/>
        </p:nvCxnSpPr>
        <p:spPr>
          <a:xfrm rot="5400000">
            <a:off x="-23126" y="3784536"/>
            <a:ext cx="914526" cy="555896"/>
          </a:xfrm>
          <a:prstGeom prst="bentConnector4">
            <a:avLst>
              <a:gd name="adj1" fmla="val 24339"/>
              <a:gd name="adj2" fmla="val 141123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9" idx="2"/>
            <a:endCxn id="73" idx="1"/>
          </p:cNvCxnSpPr>
          <p:nvPr/>
        </p:nvCxnSpPr>
        <p:spPr>
          <a:xfrm rot="5400000">
            <a:off x="1335904" y="3803368"/>
            <a:ext cx="914528" cy="518232"/>
          </a:xfrm>
          <a:prstGeom prst="bentConnector4">
            <a:avLst>
              <a:gd name="adj1" fmla="val 24339"/>
              <a:gd name="adj2" fmla="val 14411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2" idx="2"/>
            <a:endCxn id="74" idx="1"/>
          </p:cNvCxnSpPr>
          <p:nvPr/>
        </p:nvCxnSpPr>
        <p:spPr>
          <a:xfrm rot="5400000">
            <a:off x="2676493" y="3765485"/>
            <a:ext cx="890071" cy="569539"/>
          </a:xfrm>
          <a:prstGeom prst="bentConnector4">
            <a:avLst>
              <a:gd name="adj1" fmla="val 23634"/>
              <a:gd name="adj2" fmla="val 1401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>
            <a:off x="8434316" y="402593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07" idx="0"/>
          </p:cNvCxnSpPr>
          <p:nvPr/>
        </p:nvCxnSpPr>
        <p:spPr>
          <a:xfrm>
            <a:off x="4428483" y="4152398"/>
            <a:ext cx="1417391" cy="393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flipH="1">
            <a:off x="5488622" y="2682053"/>
            <a:ext cx="1587229" cy="1180232"/>
          </a:xfrm>
          <a:prstGeom prst="bentConnector3">
            <a:avLst>
              <a:gd name="adj1" fmla="val -14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0" idx="2"/>
          </p:cNvCxnSpPr>
          <p:nvPr/>
        </p:nvCxnSpPr>
        <p:spPr>
          <a:xfrm rot="16200000" flipH="1">
            <a:off x="4709828" y="3362512"/>
            <a:ext cx="1070494" cy="487097"/>
          </a:xfrm>
          <a:prstGeom prst="bentConnector3">
            <a:avLst>
              <a:gd name="adj1" fmla="val 11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5156942" y="4545619"/>
            <a:ext cx="1377863" cy="483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Prioritize by Location </a:t>
            </a:r>
          </a:p>
        </p:txBody>
      </p:sp>
      <p:cxnSp>
        <p:nvCxnSpPr>
          <p:cNvPr id="114" name="Elbow Connector 113"/>
          <p:cNvCxnSpPr>
            <a:stCxn id="107" idx="2"/>
            <a:endCxn id="38" idx="0"/>
          </p:cNvCxnSpPr>
          <p:nvPr/>
        </p:nvCxnSpPr>
        <p:spPr>
          <a:xfrm rot="16200000" flipH="1">
            <a:off x="6464851" y="4409828"/>
            <a:ext cx="428356" cy="1666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7" idx="2"/>
            <a:endCxn id="69" idx="0"/>
          </p:cNvCxnSpPr>
          <p:nvPr/>
        </p:nvCxnSpPr>
        <p:spPr>
          <a:xfrm rot="5400000">
            <a:off x="5515290" y="5114397"/>
            <a:ext cx="416176" cy="244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6200000" flipH="1">
            <a:off x="5745996" y="1967384"/>
            <a:ext cx="439376" cy="123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rot="5400000">
            <a:off x="5031639" y="2486943"/>
            <a:ext cx="439377" cy="194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51909"/>
            <a:ext cx="9144000" cy="758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+  RCM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0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3" y="365760"/>
            <a:ext cx="11120334" cy="61264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8808" y="2134976"/>
            <a:ext cx="5222075" cy="2375863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 Diagonal Corner Rectangle 3"/>
          <p:cNvSpPr/>
          <p:nvPr/>
        </p:nvSpPr>
        <p:spPr>
          <a:xfrm>
            <a:off x="4894691" y="1229047"/>
            <a:ext cx="4007458" cy="820204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Can we </a:t>
            </a:r>
            <a:r>
              <a:rPr lang="en-US" sz="1000" dirty="0" smtClean="0">
                <a:solidFill>
                  <a:schemeClr val="tx1"/>
                </a:solidFill>
              </a:rPr>
              <a:t>fetch step 4, 6 &amp; 8 in parallel?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Similarly can getPersonalizedFeeds() &amp; getRelevantAds() be triggered in parallel in case of authenticated user.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Since general feeds will be highly cacheable, can we add highly available cache layer?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727" y="2811750"/>
            <a:ext cx="1367190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NFR-02: Home Page Loading Time should be low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98978" y="3920236"/>
            <a:ext cx="1049157" cy="325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Apply Appropriate Caching Flush Logic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74821" y="-2600514"/>
            <a:ext cx="2211629" cy="68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 Dead End</a:t>
            </a:r>
            <a:r>
              <a:rPr lang="en-GB" sz="8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800" dirty="0" smtClean="0">
                <a:solidFill>
                  <a:schemeClr val="tx1"/>
                </a:solidFill>
              </a:rPr>
              <a:t>Fails </a:t>
            </a:r>
            <a:r>
              <a:rPr lang="en-GB" sz="800" dirty="0">
                <a:solidFill>
                  <a:schemeClr val="tx1"/>
                </a:solidFill>
              </a:rPr>
              <a:t>NFR_01 - Too </a:t>
            </a:r>
            <a:r>
              <a:rPr lang="en-GB" sz="800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- </a:t>
            </a:r>
            <a:r>
              <a:rPr lang="en-GB" sz="800" dirty="0">
                <a:solidFill>
                  <a:schemeClr val="tx1"/>
                </a:solidFill>
              </a:rPr>
              <a:t>Poor QA_01 - Basic FTS limited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12997" y="-1030678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Handling </a:t>
            </a:r>
            <a:r>
              <a:rPr lang="en-US" sz="800" dirty="0" smtClean="0">
                <a:solidFill>
                  <a:schemeClr val="tx1"/>
                </a:solidFill>
              </a:rPr>
              <a:t>Load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High Availability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261723" y="-1031412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Distribute/Replicate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950009" y="-1031412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Clustered Search Index</a:t>
            </a:r>
          </a:p>
        </p:txBody>
      </p:sp>
      <p:cxnSp>
        <p:nvCxnSpPr>
          <p:cNvPr id="132" name="Straight Arrow Connector 131"/>
          <p:cNvCxnSpPr>
            <a:stCxn id="130" idx="3"/>
            <a:endCxn id="131" idx="1"/>
          </p:cNvCxnSpPr>
          <p:nvPr/>
        </p:nvCxnSpPr>
        <p:spPr>
          <a:xfrm>
            <a:off x="10603288" y="-875988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130" idx="1"/>
          </p:cNvCxnSpPr>
          <p:nvPr/>
        </p:nvCxnSpPr>
        <p:spPr>
          <a:xfrm flipV="1">
            <a:off x="8790860" y="-875988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4922472" y="2088848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Client Side Rendering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624049" y="4132578"/>
            <a:ext cx="1010631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</a:t>
            </a:r>
            <a:r>
              <a:rPr lang="en-GB" sz="800" dirty="0" smtClean="0">
                <a:solidFill>
                  <a:schemeClr val="tx1"/>
                </a:solidFill>
              </a:rPr>
              <a:t>: </a:t>
            </a:r>
            <a:r>
              <a:rPr lang="en-IN" sz="800" dirty="0">
                <a:solidFill>
                  <a:schemeClr val="tx1"/>
                </a:solidFill>
              </a:rPr>
              <a:t>Least Recently </a:t>
            </a:r>
            <a:r>
              <a:rPr lang="en-IN" sz="800" dirty="0" smtClean="0">
                <a:solidFill>
                  <a:schemeClr val="tx1"/>
                </a:solidFill>
              </a:rPr>
              <a:t>Used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8628681" y="3703845"/>
            <a:ext cx="1068540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CA-01: </a:t>
            </a:r>
            <a:r>
              <a:rPr lang="en-IN" sz="800" smtClean="0">
                <a:solidFill>
                  <a:schemeClr val="tx1"/>
                </a:solidFill>
              </a:rPr>
              <a:t>Event-Driven </a:t>
            </a:r>
            <a:r>
              <a:rPr lang="en-IN" sz="800" dirty="0" smtClean="0">
                <a:solidFill>
                  <a:schemeClr val="tx1"/>
                </a:solidFill>
              </a:rPr>
              <a:t>Invalidation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8628682" y="3230868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CA-01</a:t>
            </a:r>
            <a:r>
              <a:rPr lang="en-GB" sz="800">
                <a:solidFill>
                  <a:schemeClr val="tx1"/>
                </a:solidFill>
              </a:rPr>
              <a:t>: </a:t>
            </a:r>
            <a:r>
              <a:rPr lang="en-IN" sz="800" smtClean="0">
                <a:solidFill>
                  <a:schemeClr val="tx1"/>
                </a:solidFill>
              </a:rPr>
              <a:t>Time-To-Live </a:t>
            </a:r>
            <a:r>
              <a:rPr lang="en-IN" sz="800" dirty="0">
                <a:solidFill>
                  <a:schemeClr val="tx1"/>
                </a:solidFill>
              </a:rPr>
              <a:t>(TTL) Eviction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3441423" y="5689524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3557145" y="5789960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780669" y="5773756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4652900" y="5783246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6855270" y="5767213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7982292" y="5939479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9025853" y="5947265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7961269" y="5769262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8945248" y="5769262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113" name="Rounded Rectangle 112"/>
          <p:cNvSpPr/>
          <p:nvPr/>
        </p:nvSpPr>
        <p:spPr>
          <a:xfrm>
            <a:off x="1837510" y="2268610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Ensure </a:t>
            </a:r>
            <a:r>
              <a:rPr lang="en-US" sz="800" smtClean="0">
                <a:solidFill>
                  <a:schemeClr val="tx1"/>
                </a:solidFill>
              </a:rPr>
              <a:t>low Initial </a:t>
            </a:r>
            <a:r>
              <a:rPr lang="en-US" sz="800" dirty="0" smtClean="0">
                <a:solidFill>
                  <a:schemeClr val="tx1"/>
                </a:solidFill>
              </a:rPr>
              <a:t>Load time?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815440" y="3453246"/>
            <a:ext cx="1143757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Speed up Response Generation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257765" y="2284649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Choose Appropriate Page Rendering Strategy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920498" y="2449325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GB" sz="800" dirty="0" smtClean="0">
                <a:solidFill>
                  <a:schemeClr val="tx1"/>
                </a:solidFill>
              </a:rPr>
              <a:t>Hybrid Approach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275077" y="307759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Improve Logic Execution Flow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924446" y="2900450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GB" sz="800" dirty="0" smtClean="0">
                <a:solidFill>
                  <a:schemeClr val="tx1"/>
                </a:solidFill>
              </a:rPr>
              <a:t>Blocking Micro service calls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922472" y="3260927"/>
            <a:ext cx="1262620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GB" sz="800" dirty="0" smtClean="0">
                <a:solidFill>
                  <a:schemeClr val="tx1"/>
                </a:solidFill>
              </a:rPr>
              <a:t>Parallel Execution (Use Multi Threading)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323312" y="3925064"/>
            <a:ext cx="100793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Explore Caching Options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735674" y="3746149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CA-01: </a:t>
            </a:r>
            <a:r>
              <a:rPr lang="en-GB" sz="800" dirty="0" smtClean="0">
                <a:solidFill>
                  <a:srgbClr val="FF0000"/>
                </a:solidFill>
              </a:rPr>
              <a:t>Apply Pod Level Caching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4741949" y="4108076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CA-01: Use Distributed Cache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5" name="Elbow Connector 4"/>
          <p:cNvCxnSpPr>
            <a:stCxn id="120" idx="3"/>
            <a:endCxn id="185" idx="1"/>
          </p:cNvCxnSpPr>
          <p:nvPr/>
        </p:nvCxnSpPr>
        <p:spPr>
          <a:xfrm flipV="1">
            <a:off x="4523507" y="2244272"/>
            <a:ext cx="398965" cy="187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20" idx="3"/>
            <a:endCxn id="121" idx="1"/>
          </p:cNvCxnSpPr>
          <p:nvPr/>
        </p:nvCxnSpPr>
        <p:spPr>
          <a:xfrm>
            <a:off x="4523507" y="2431465"/>
            <a:ext cx="396991" cy="173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2" idx="3"/>
            <a:endCxn id="123" idx="1"/>
          </p:cNvCxnSpPr>
          <p:nvPr/>
        </p:nvCxnSpPr>
        <p:spPr>
          <a:xfrm flipV="1">
            <a:off x="4540819" y="3055874"/>
            <a:ext cx="383627" cy="168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2" idx="3"/>
            <a:endCxn id="125" idx="1"/>
          </p:cNvCxnSpPr>
          <p:nvPr/>
        </p:nvCxnSpPr>
        <p:spPr>
          <a:xfrm>
            <a:off x="4540819" y="3224406"/>
            <a:ext cx="381653" cy="191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39" idx="1"/>
          </p:cNvCxnSpPr>
          <p:nvPr/>
        </p:nvCxnSpPr>
        <p:spPr>
          <a:xfrm flipV="1">
            <a:off x="4329393" y="3907647"/>
            <a:ext cx="406281" cy="172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40" idx="1"/>
          </p:cNvCxnSpPr>
          <p:nvPr/>
        </p:nvCxnSpPr>
        <p:spPr>
          <a:xfrm>
            <a:off x="4329393" y="4080488"/>
            <a:ext cx="412556" cy="189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5" idx="3"/>
            <a:endCxn id="122" idx="1"/>
          </p:cNvCxnSpPr>
          <p:nvPr/>
        </p:nvCxnSpPr>
        <p:spPr>
          <a:xfrm flipV="1">
            <a:off x="2959197" y="3224406"/>
            <a:ext cx="315880" cy="400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5" idx="3"/>
            <a:endCxn id="138" idx="1"/>
          </p:cNvCxnSpPr>
          <p:nvPr/>
        </p:nvCxnSpPr>
        <p:spPr>
          <a:xfrm>
            <a:off x="2959197" y="3625002"/>
            <a:ext cx="374681" cy="455486"/>
          </a:xfrm>
          <a:prstGeom prst="bentConnector3">
            <a:avLst>
              <a:gd name="adj1" fmla="val 43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" idx="3"/>
            <a:endCxn id="115" idx="1"/>
          </p:cNvCxnSpPr>
          <p:nvPr/>
        </p:nvCxnSpPr>
        <p:spPr>
          <a:xfrm>
            <a:off x="1458917" y="3006580"/>
            <a:ext cx="356523" cy="6184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3"/>
            <a:endCxn id="113" idx="1"/>
          </p:cNvCxnSpPr>
          <p:nvPr/>
        </p:nvCxnSpPr>
        <p:spPr>
          <a:xfrm flipV="1">
            <a:off x="1458917" y="2440366"/>
            <a:ext cx="378593" cy="566214"/>
          </a:xfrm>
          <a:prstGeom prst="bentConnector3">
            <a:avLst>
              <a:gd name="adj1" fmla="val 4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3" idx="3"/>
            <a:endCxn id="120" idx="1"/>
          </p:cNvCxnSpPr>
          <p:nvPr/>
        </p:nvCxnSpPr>
        <p:spPr>
          <a:xfrm flipV="1">
            <a:off x="2855925" y="2431465"/>
            <a:ext cx="401840" cy="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020891" y="3927786"/>
            <a:ext cx="915437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Stale Data may be returned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48" idx="3"/>
            <a:endCxn id="20" idx="1"/>
          </p:cNvCxnSpPr>
          <p:nvPr/>
        </p:nvCxnSpPr>
        <p:spPr>
          <a:xfrm>
            <a:off x="6936328" y="4083210"/>
            <a:ext cx="26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3"/>
            <a:endCxn id="244" idx="1"/>
          </p:cNvCxnSpPr>
          <p:nvPr/>
        </p:nvCxnSpPr>
        <p:spPr>
          <a:xfrm flipV="1">
            <a:off x="8248135" y="3408516"/>
            <a:ext cx="380547" cy="674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0" idx="3"/>
            <a:endCxn id="242" idx="1"/>
          </p:cNvCxnSpPr>
          <p:nvPr/>
        </p:nvCxnSpPr>
        <p:spPr>
          <a:xfrm>
            <a:off x="8248135" y="4083210"/>
            <a:ext cx="375914" cy="210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243" idx="1"/>
          </p:cNvCxnSpPr>
          <p:nvPr/>
        </p:nvCxnSpPr>
        <p:spPr>
          <a:xfrm flipV="1">
            <a:off x="8248135" y="3865343"/>
            <a:ext cx="380546" cy="217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itle 1"/>
          <p:cNvSpPr txBox="1">
            <a:spLocks/>
          </p:cNvSpPr>
          <p:nvPr/>
        </p:nvSpPr>
        <p:spPr>
          <a:xfrm>
            <a:off x="1090116" y="385124"/>
            <a:ext cx="9144000" cy="7580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Home NFR</a:t>
            </a:r>
            <a:endParaRPr lang="en-IN" dirty="0"/>
          </a:p>
        </p:txBody>
      </p:sp>
      <p:sp>
        <p:nvSpPr>
          <p:cNvPr id="114" name="Rounded Rectangle 113"/>
          <p:cNvSpPr/>
          <p:nvPr/>
        </p:nvSpPr>
        <p:spPr>
          <a:xfrm>
            <a:off x="1815440" y="4635380"/>
            <a:ext cx="1143757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When to Generate recommendations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18305" y="5079025"/>
            <a:ext cx="1515546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CA-01: </a:t>
            </a:r>
            <a:r>
              <a:rPr lang="en-GB" sz="800" dirty="0" smtClean="0">
                <a:solidFill>
                  <a:schemeClr val="tx1"/>
                </a:solidFill>
              </a:rPr>
              <a:t>Pre-Computed Recommendation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3718305" y="4647669"/>
            <a:ext cx="1515546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smtClean="0">
                <a:solidFill>
                  <a:schemeClr val="tx1"/>
                </a:solidFill>
              </a:rPr>
              <a:t>CA-xx</a:t>
            </a:r>
            <a:r>
              <a:rPr lang="en-US" sz="800" smtClean="0">
                <a:solidFill>
                  <a:schemeClr val="tx1"/>
                </a:solidFill>
              </a:rPr>
              <a:t>: Realtime Recommendation Generation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114" idx="3"/>
            <a:endCxn id="117" idx="1"/>
          </p:cNvCxnSpPr>
          <p:nvPr/>
        </p:nvCxnSpPr>
        <p:spPr>
          <a:xfrm>
            <a:off x="2959197" y="4807136"/>
            <a:ext cx="759108" cy="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4" idx="3"/>
            <a:endCxn id="116" idx="1"/>
          </p:cNvCxnSpPr>
          <p:nvPr/>
        </p:nvCxnSpPr>
        <p:spPr>
          <a:xfrm>
            <a:off x="2959197" y="4807136"/>
            <a:ext cx="759108" cy="433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" idx="3"/>
            <a:endCxn id="114" idx="1"/>
          </p:cNvCxnSpPr>
          <p:nvPr/>
        </p:nvCxnSpPr>
        <p:spPr>
          <a:xfrm>
            <a:off x="1458917" y="3006580"/>
            <a:ext cx="356523" cy="1800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4918246" y="1693734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GB" sz="800" dirty="0">
                <a:solidFill>
                  <a:schemeClr val="tx1"/>
                </a:solidFill>
              </a:rPr>
              <a:t>Server </a:t>
            </a:r>
            <a:r>
              <a:rPr lang="en-GB" sz="800" dirty="0" smtClean="0">
                <a:solidFill>
                  <a:schemeClr val="tx1"/>
                </a:solidFill>
              </a:rPr>
              <a:t>Side Rendering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39" idx="3"/>
            <a:endCxn id="148" idx="1"/>
          </p:cNvCxnSpPr>
          <p:nvPr/>
        </p:nvCxnSpPr>
        <p:spPr>
          <a:xfrm>
            <a:off x="5710931" y="3907647"/>
            <a:ext cx="309960" cy="175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40" idx="3"/>
            <a:endCxn id="148" idx="1"/>
          </p:cNvCxnSpPr>
          <p:nvPr/>
        </p:nvCxnSpPr>
        <p:spPr>
          <a:xfrm flipV="1">
            <a:off x="5717206" y="4083210"/>
            <a:ext cx="303685" cy="18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456" y="3024347"/>
            <a:ext cx="1367190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r>
              <a:rPr lang="en-US" sz="800" dirty="0">
                <a:solidFill>
                  <a:schemeClr val="tx1"/>
                </a:solidFill>
              </a:rPr>
              <a:t>-02: Recommendation should be useful to users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787039" y="2744314"/>
            <a:ext cx="1049157" cy="325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Apply Appropriate Caching Flush Logic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74821" y="-2600514"/>
            <a:ext cx="2211629" cy="68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 Dead End</a:t>
            </a:r>
            <a:r>
              <a:rPr lang="en-GB" sz="8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800" dirty="0" smtClean="0">
                <a:solidFill>
                  <a:schemeClr val="tx1"/>
                </a:solidFill>
              </a:rPr>
              <a:t>Fails </a:t>
            </a:r>
            <a:r>
              <a:rPr lang="en-GB" sz="800" dirty="0">
                <a:solidFill>
                  <a:schemeClr val="tx1"/>
                </a:solidFill>
              </a:rPr>
              <a:t>NFR_01 - Too </a:t>
            </a:r>
            <a:r>
              <a:rPr lang="en-GB" sz="800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- </a:t>
            </a:r>
            <a:r>
              <a:rPr lang="en-GB" sz="800" dirty="0">
                <a:solidFill>
                  <a:schemeClr val="tx1"/>
                </a:solidFill>
              </a:rPr>
              <a:t>Poor QA_01 - Basic FTS limited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412997" y="-1030678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Handling </a:t>
            </a:r>
            <a:r>
              <a:rPr lang="en-US" sz="800" dirty="0" smtClean="0">
                <a:solidFill>
                  <a:schemeClr val="tx1"/>
                </a:solidFill>
              </a:rPr>
              <a:t>Load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High Availability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261723" y="-1031412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Distribute/Replicate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950009" y="-1031412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Clustered Search Index</a:t>
            </a:r>
          </a:p>
        </p:txBody>
      </p:sp>
      <p:cxnSp>
        <p:nvCxnSpPr>
          <p:cNvPr id="132" name="Straight Arrow Connector 131"/>
          <p:cNvCxnSpPr>
            <a:stCxn id="130" idx="3"/>
            <a:endCxn id="131" idx="1"/>
          </p:cNvCxnSpPr>
          <p:nvPr/>
        </p:nvCxnSpPr>
        <p:spPr>
          <a:xfrm>
            <a:off x="10603288" y="-875988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130" idx="1"/>
          </p:cNvCxnSpPr>
          <p:nvPr/>
        </p:nvCxnSpPr>
        <p:spPr>
          <a:xfrm flipV="1">
            <a:off x="8790860" y="-875988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11212110" y="3405430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148900" y="1305065"/>
            <a:ext cx="129001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</a:t>
            </a:r>
            <a:r>
              <a:rPr lang="en-GB" sz="800" dirty="0" smtClean="0">
                <a:solidFill>
                  <a:schemeClr val="tx1"/>
                </a:solidFill>
              </a:rPr>
              <a:t>: Recommended Items that were clicked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11212110" y="2956656"/>
            <a:ext cx="1010631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</a:t>
            </a:r>
            <a:r>
              <a:rPr lang="en-GB" sz="800" dirty="0" smtClean="0">
                <a:solidFill>
                  <a:schemeClr val="tx1"/>
                </a:solidFill>
              </a:rPr>
              <a:t>: </a:t>
            </a:r>
            <a:r>
              <a:rPr lang="en-IN" sz="800" dirty="0">
                <a:solidFill>
                  <a:schemeClr val="tx1"/>
                </a:solidFill>
              </a:rPr>
              <a:t>Least Recently </a:t>
            </a:r>
            <a:r>
              <a:rPr lang="en-IN" sz="800" dirty="0" smtClean="0">
                <a:solidFill>
                  <a:schemeClr val="tx1"/>
                </a:solidFill>
              </a:rPr>
              <a:t>Used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1216742" y="2527923"/>
            <a:ext cx="1068540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CA-01: </a:t>
            </a:r>
            <a:r>
              <a:rPr lang="en-IN" sz="800" smtClean="0">
                <a:solidFill>
                  <a:schemeClr val="tx1"/>
                </a:solidFill>
              </a:rPr>
              <a:t>Event-Driven </a:t>
            </a:r>
            <a:r>
              <a:rPr lang="en-IN" sz="800" dirty="0" smtClean="0">
                <a:solidFill>
                  <a:schemeClr val="tx1"/>
                </a:solidFill>
              </a:rPr>
              <a:t>Invalidation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11216743" y="2054946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CA-01</a:t>
            </a:r>
            <a:r>
              <a:rPr lang="en-GB" sz="800">
                <a:solidFill>
                  <a:schemeClr val="tx1"/>
                </a:solidFill>
              </a:rPr>
              <a:t>: </a:t>
            </a:r>
            <a:r>
              <a:rPr lang="en-IN" sz="800" smtClean="0">
                <a:solidFill>
                  <a:schemeClr val="tx1"/>
                </a:solidFill>
              </a:rPr>
              <a:t>Time-To-Live </a:t>
            </a:r>
            <a:r>
              <a:rPr lang="en-IN" sz="800" dirty="0">
                <a:solidFill>
                  <a:schemeClr val="tx1"/>
                </a:solidFill>
              </a:rPr>
              <a:t>(TTL) Eviction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730291" y="6340412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4846013" y="6440848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7069537" y="6424644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1768" y="6434134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8144138" y="6418101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9271160" y="6590367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0314721" y="6598153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9250137" y="6420150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10234116" y="6420150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113" name="Rounded Rectangle 112"/>
          <p:cNvSpPr/>
          <p:nvPr/>
        </p:nvSpPr>
        <p:spPr>
          <a:xfrm>
            <a:off x="2063938" y="1885424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</a:t>
            </a:r>
            <a:r>
              <a:rPr lang="en-US" sz="800" smtClean="0">
                <a:solidFill>
                  <a:schemeClr val="tx1"/>
                </a:solidFill>
              </a:rPr>
              <a:t>to  Maintain </a:t>
            </a:r>
            <a:r>
              <a:rPr lang="en-US" sz="800" dirty="0" smtClean="0">
                <a:solidFill>
                  <a:schemeClr val="tx1"/>
                </a:solidFill>
              </a:rPr>
              <a:t>User Profile?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989589" y="3046538"/>
            <a:ext cx="1143757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Generate Recommendation?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484193" y="1317989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Define what all User Interactions to capture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5146926" y="1665542"/>
            <a:ext cx="1291991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Items for which user initiated a chat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501505" y="307759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Design Multiple Strategies for RCM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150875" y="3274923"/>
            <a:ext cx="1274098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</a:t>
            </a:r>
            <a:r>
              <a:rPr lang="en-GB" sz="800" dirty="0">
                <a:solidFill>
                  <a:schemeClr val="tx1"/>
                </a:solidFill>
              </a:rPr>
              <a:t>: Popularity based </a:t>
            </a:r>
            <a:r>
              <a:rPr lang="en-GB" sz="800" dirty="0" smtClean="0">
                <a:solidFill>
                  <a:schemeClr val="tx1"/>
                </a:solidFill>
              </a:rPr>
              <a:t>recommendations</a:t>
            </a:r>
            <a:r>
              <a:rPr lang="en-GB" sz="800" dirty="0" smtClean="0">
                <a:solidFill>
                  <a:schemeClr val="tx1"/>
                </a:solidFill>
              </a:rPr>
              <a:t> 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148900" y="3652818"/>
            <a:ext cx="1262620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</a:t>
            </a:r>
            <a:r>
              <a:rPr lang="en-GB" sz="800" dirty="0">
                <a:solidFill>
                  <a:schemeClr val="tx1"/>
                </a:solidFill>
              </a:rPr>
              <a:t>: Location based Recommendations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559035" y="4073835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Define a Frequency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132578" y="2891888"/>
            <a:ext cx="127894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CA-01: User Personalised Recommendations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120" idx="3"/>
            <a:endCxn id="185" idx="1"/>
          </p:cNvCxnSpPr>
          <p:nvPr/>
        </p:nvCxnSpPr>
        <p:spPr>
          <a:xfrm flipV="1">
            <a:off x="4749935" y="1460489"/>
            <a:ext cx="398965" cy="4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20" idx="3"/>
            <a:endCxn id="121" idx="1"/>
          </p:cNvCxnSpPr>
          <p:nvPr/>
        </p:nvCxnSpPr>
        <p:spPr>
          <a:xfrm>
            <a:off x="4749935" y="1464805"/>
            <a:ext cx="396991" cy="356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2" idx="3"/>
            <a:endCxn id="123" idx="1"/>
          </p:cNvCxnSpPr>
          <p:nvPr/>
        </p:nvCxnSpPr>
        <p:spPr>
          <a:xfrm>
            <a:off x="4767247" y="3224406"/>
            <a:ext cx="383628" cy="205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2" idx="3"/>
            <a:endCxn id="125" idx="1"/>
          </p:cNvCxnSpPr>
          <p:nvPr/>
        </p:nvCxnSpPr>
        <p:spPr>
          <a:xfrm>
            <a:off x="4767247" y="3224406"/>
            <a:ext cx="381653" cy="583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" idx="3"/>
            <a:endCxn id="115" idx="1"/>
          </p:cNvCxnSpPr>
          <p:nvPr/>
        </p:nvCxnSpPr>
        <p:spPr>
          <a:xfrm flipV="1">
            <a:off x="1595646" y="3218294"/>
            <a:ext cx="393943" cy="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3"/>
            <a:endCxn id="113" idx="1"/>
          </p:cNvCxnSpPr>
          <p:nvPr/>
        </p:nvCxnSpPr>
        <p:spPr>
          <a:xfrm flipV="1">
            <a:off x="1595646" y="2057180"/>
            <a:ext cx="468292" cy="1161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3"/>
            <a:endCxn id="244" idx="1"/>
          </p:cNvCxnSpPr>
          <p:nvPr/>
        </p:nvCxnSpPr>
        <p:spPr>
          <a:xfrm flipV="1">
            <a:off x="10836196" y="2232594"/>
            <a:ext cx="380547" cy="674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0" idx="3"/>
            <a:endCxn id="136" idx="1"/>
          </p:cNvCxnSpPr>
          <p:nvPr/>
        </p:nvCxnSpPr>
        <p:spPr>
          <a:xfrm>
            <a:off x="10836196" y="2907288"/>
            <a:ext cx="375914" cy="659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0" idx="3"/>
            <a:endCxn id="242" idx="1"/>
          </p:cNvCxnSpPr>
          <p:nvPr/>
        </p:nvCxnSpPr>
        <p:spPr>
          <a:xfrm>
            <a:off x="10836196" y="2907288"/>
            <a:ext cx="375914" cy="210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243" idx="1"/>
          </p:cNvCxnSpPr>
          <p:nvPr/>
        </p:nvCxnSpPr>
        <p:spPr>
          <a:xfrm flipV="1">
            <a:off x="10836196" y="2689421"/>
            <a:ext cx="380546" cy="217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2039364" y="4056417"/>
            <a:ext cx="1143757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When to Generate Recommendation?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/>
          <p:cNvCxnSpPr>
            <a:stCxn id="3" idx="3"/>
            <a:endCxn id="165" idx="1"/>
          </p:cNvCxnSpPr>
          <p:nvPr/>
        </p:nvCxnSpPr>
        <p:spPr>
          <a:xfrm>
            <a:off x="1595646" y="3219177"/>
            <a:ext cx="443718" cy="1008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5" idx="3"/>
            <a:endCxn id="138" idx="1"/>
          </p:cNvCxnSpPr>
          <p:nvPr/>
        </p:nvCxnSpPr>
        <p:spPr>
          <a:xfrm>
            <a:off x="3183121" y="4228173"/>
            <a:ext cx="375914" cy="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itle 1"/>
          <p:cNvSpPr txBox="1">
            <a:spLocks/>
          </p:cNvSpPr>
          <p:nvPr/>
        </p:nvSpPr>
        <p:spPr>
          <a:xfrm>
            <a:off x="127160" y="-15321"/>
            <a:ext cx="9144000" cy="7580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RCM QA</a:t>
            </a:r>
            <a:endParaRPr lang="en-IN" dirty="0"/>
          </a:p>
        </p:txBody>
      </p:sp>
      <p:sp>
        <p:nvSpPr>
          <p:cNvPr id="177" name="Rounded Rectangle 176"/>
          <p:cNvSpPr/>
          <p:nvPr/>
        </p:nvSpPr>
        <p:spPr>
          <a:xfrm>
            <a:off x="2783959" y="5882973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GB" sz="800" dirty="0" smtClean="0">
                <a:solidFill>
                  <a:schemeClr val="tx1"/>
                </a:solidFill>
              </a:rPr>
              <a:t>Strategy Design Pattern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-301003" y="6174718"/>
            <a:ext cx="1018415" cy="4156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to  Ensure Continuous Improvements?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1119252" y="6226825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Decouple </a:t>
            </a:r>
            <a:r>
              <a:rPr lang="en-IN" sz="800" dirty="0" err="1" smtClean="0">
                <a:solidFill>
                  <a:schemeClr val="tx1"/>
                </a:solidFill>
              </a:rPr>
              <a:t>Algo</a:t>
            </a:r>
            <a:r>
              <a:rPr lang="en-IN" sz="800" dirty="0" smtClean="0">
                <a:solidFill>
                  <a:schemeClr val="tx1"/>
                </a:solidFill>
              </a:rPr>
              <a:t> Logic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2781985" y="6243450"/>
            <a:ext cx="1044207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GB" sz="800" dirty="0" smtClean="0">
                <a:solidFill>
                  <a:schemeClr val="tx1"/>
                </a:solidFill>
              </a:rPr>
              <a:t>A/B Testing Framework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1" name="Elbow Connector 180"/>
          <p:cNvCxnSpPr>
            <a:stCxn id="179" idx="3"/>
            <a:endCxn id="177" idx="1"/>
          </p:cNvCxnSpPr>
          <p:nvPr/>
        </p:nvCxnSpPr>
        <p:spPr>
          <a:xfrm flipV="1">
            <a:off x="2384994" y="6038397"/>
            <a:ext cx="398965" cy="335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endCxn id="180" idx="1"/>
          </p:cNvCxnSpPr>
          <p:nvPr/>
        </p:nvCxnSpPr>
        <p:spPr>
          <a:xfrm>
            <a:off x="2439021" y="6373641"/>
            <a:ext cx="342964" cy="25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3"/>
            <a:endCxn id="179" idx="1"/>
          </p:cNvCxnSpPr>
          <p:nvPr/>
        </p:nvCxnSpPr>
        <p:spPr>
          <a:xfrm flipV="1">
            <a:off x="717412" y="6373641"/>
            <a:ext cx="401840" cy="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3473230" y="2262062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Frequency of Updating User Profile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5129849" y="2060822"/>
            <a:ext cx="1281671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Fixed Frequency (daily, hourly)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118250" y="2431313"/>
            <a:ext cx="1281671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</a:t>
            </a:r>
            <a:r>
              <a:rPr lang="en-GB" sz="800" dirty="0" smtClean="0">
                <a:solidFill>
                  <a:schemeClr val="tx1"/>
                </a:solidFill>
              </a:rPr>
              <a:t>: Micro Batches to update User Profile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>
            <a:stCxn id="113" idx="3"/>
            <a:endCxn id="120" idx="1"/>
          </p:cNvCxnSpPr>
          <p:nvPr/>
        </p:nvCxnSpPr>
        <p:spPr>
          <a:xfrm flipV="1">
            <a:off x="3082353" y="1464805"/>
            <a:ext cx="401840" cy="592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13" idx="3"/>
            <a:endCxn id="187" idx="1"/>
          </p:cNvCxnSpPr>
          <p:nvPr/>
        </p:nvCxnSpPr>
        <p:spPr>
          <a:xfrm>
            <a:off x="3082353" y="2057180"/>
            <a:ext cx="390877" cy="351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5153700" y="944321"/>
            <a:ext cx="1271273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</a:t>
            </a:r>
            <a:r>
              <a:rPr lang="en-GB" sz="800" dirty="0" smtClean="0">
                <a:solidFill>
                  <a:schemeClr val="tx1"/>
                </a:solidFill>
              </a:rPr>
              <a:t>: User Search Data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187" idx="3"/>
            <a:endCxn id="188" idx="1"/>
          </p:cNvCxnSpPr>
          <p:nvPr/>
        </p:nvCxnSpPr>
        <p:spPr>
          <a:xfrm flipV="1">
            <a:off x="4738972" y="2216246"/>
            <a:ext cx="390877" cy="192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87" idx="3"/>
            <a:endCxn id="189" idx="1"/>
          </p:cNvCxnSpPr>
          <p:nvPr/>
        </p:nvCxnSpPr>
        <p:spPr>
          <a:xfrm>
            <a:off x="4738972" y="2408878"/>
            <a:ext cx="379278" cy="177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20" idx="3"/>
            <a:endCxn id="194" idx="1"/>
          </p:cNvCxnSpPr>
          <p:nvPr/>
        </p:nvCxnSpPr>
        <p:spPr>
          <a:xfrm flipV="1">
            <a:off x="4749935" y="1099745"/>
            <a:ext cx="403765" cy="365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/>
          <p:cNvSpPr/>
          <p:nvPr/>
        </p:nvSpPr>
        <p:spPr>
          <a:xfrm>
            <a:off x="6213739" y="4489338"/>
            <a:ext cx="1597850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CA-01: RCM using </a:t>
            </a:r>
            <a:r>
              <a:rPr lang="en-GB" sz="800" dirty="0" smtClean="0">
                <a:solidFill>
                  <a:schemeClr val="tx1"/>
                </a:solidFill>
              </a:rPr>
              <a:t>Precomputed (batch) User Profile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4589417" y="4498048"/>
            <a:ext cx="1328505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CA-01: Real time (On Demand RCM generation)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4927427" y="5068539"/>
            <a:ext cx="65658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Freshness</a:t>
            </a:r>
            <a:endParaRPr lang="en-GB" sz="800" dirty="0" smtClean="0">
              <a:solidFill>
                <a:schemeClr val="tx1"/>
              </a:solidFill>
            </a:endParaRPr>
          </a:p>
        </p:txBody>
      </p:sp>
      <p:cxnSp>
        <p:nvCxnSpPr>
          <p:cNvPr id="218" name="Elbow Connector 217"/>
          <p:cNvCxnSpPr>
            <a:stCxn id="138" idx="3"/>
            <a:endCxn id="215" idx="0"/>
          </p:cNvCxnSpPr>
          <p:nvPr/>
        </p:nvCxnSpPr>
        <p:spPr>
          <a:xfrm>
            <a:off x="4667767" y="4229259"/>
            <a:ext cx="2344897" cy="260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138" idx="3"/>
            <a:endCxn id="216" idx="0"/>
          </p:cNvCxnSpPr>
          <p:nvPr/>
        </p:nvCxnSpPr>
        <p:spPr>
          <a:xfrm>
            <a:off x="4667767" y="4229259"/>
            <a:ext cx="585903" cy="268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6691505" y="5072809"/>
            <a:ext cx="65658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Latency</a:t>
            </a:r>
            <a:endParaRPr lang="en-GB" sz="800" dirty="0" smtClean="0">
              <a:solidFill>
                <a:schemeClr val="tx1"/>
              </a:solidFill>
            </a:endParaRPr>
          </a:p>
        </p:txBody>
      </p:sp>
      <p:cxnSp>
        <p:nvCxnSpPr>
          <p:cNvPr id="221" name="Straight Arrow Connector 220"/>
          <p:cNvCxnSpPr>
            <a:stCxn id="215" idx="2"/>
            <a:endCxn id="220" idx="0"/>
          </p:cNvCxnSpPr>
          <p:nvPr/>
        </p:nvCxnSpPr>
        <p:spPr>
          <a:xfrm>
            <a:off x="7012664" y="4812333"/>
            <a:ext cx="7133" cy="26047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6" idx="2"/>
            <a:endCxn id="217" idx="0"/>
          </p:cNvCxnSpPr>
          <p:nvPr/>
        </p:nvCxnSpPr>
        <p:spPr>
          <a:xfrm>
            <a:off x="5253670" y="4821043"/>
            <a:ext cx="2049" cy="24749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16" idx="2"/>
            <a:endCxn id="220" idx="1"/>
          </p:cNvCxnSpPr>
          <p:nvPr/>
        </p:nvCxnSpPr>
        <p:spPr>
          <a:xfrm>
            <a:off x="5253670" y="4821043"/>
            <a:ext cx="1437835" cy="3620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5" idx="2"/>
            <a:endCxn id="217" idx="3"/>
          </p:cNvCxnSpPr>
          <p:nvPr/>
        </p:nvCxnSpPr>
        <p:spPr>
          <a:xfrm flipH="1">
            <a:off x="5584010" y="4812333"/>
            <a:ext cx="1428654" cy="36651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22" idx="3"/>
            <a:endCxn id="140" idx="1"/>
          </p:cNvCxnSpPr>
          <p:nvPr/>
        </p:nvCxnSpPr>
        <p:spPr>
          <a:xfrm flipV="1">
            <a:off x="4767247" y="3053386"/>
            <a:ext cx="365331" cy="171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le 255"/>
          <p:cNvSpPr/>
          <p:nvPr/>
        </p:nvSpPr>
        <p:spPr>
          <a:xfrm>
            <a:off x="6919987" y="3281708"/>
            <a:ext cx="803680" cy="291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Cold Start Scenario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8" name="Elbow Connector 257"/>
          <p:cNvCxnSpPr>
            <a:stCxn id="125" idx="3"/>
            <a:endCxn id="256" idx="2"/>
          </p:cNvCxnSpPr>
          <p:nvPr/>
        </p:nvCxnSpPr>
        <p:spPr>
          <a:xfrm flipV="1">
            <a:off x="6411520" y="3573500"/>
            <a:ext cx="910307" cy="234742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140" idx="3"/>
            <a:endCxn id="256" idx="0"/>
          </p:cNvCxnSpPr>
          <p:nvPr/>
        </p:nvCxnSpPr>
        <p:spPr>
          <a:xfrm>
            <a:off x="6411520" y="3053386"/>
            <a:ext cx="910307" cy="228322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23" idx="3"/>
            <a:endCxn id="256" idx="1"/>
          </p:cNvCxnSpPr>
          <p:nvPr/>
        </p:nvCxnSpPr>
        <p:spPr>
          <a:xfrm flipV="1">
            <a:off x="6424973" y="3427604"/>
            <a:ext cx="495014" cy="2743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15" idx="3"/>
            <a:endCxn id="122" idx="1"/>
          </p:cNvCxnSpPr>
          <p:nvPr/>
        </p:nvCxnSpPr>
        <p:spPr>
          <a:xfrm>
            <a:off x="3133346" y="3218294"/>
            <a:ext cx="368159" cy="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96" y="2510302"/>
            <a:ext cx="1217346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QA_01: High Relevance &amp; NFR_01: Low Latency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8271" y="2533777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C1-How </a:t>
            </a:r>
            <a:r>
              <a:rPr lang="en-US" sz="800" dirty="0">
                <a:solidFill>
                  <a:schemeClr val="tx1"/>
                </a:solidFill>
              </a:rPr>
              <a:t>to </a:t>
            </a:r>
            <a:r>
              <a:rPr lang="en-US" sz="800" dirty="0" smtClean="0">
                <a:solidFill>
                  <a:schemeClr val="tx1"/>
                </a:solidFill>
              </a:rPr>
              <a:t>Search effectively?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1461242" y="2705132"/>
            <a:ext cx="267029" cy="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730291" y="2537595"/>
            <a:ext cx="1495216" cy="341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CA-02: </a:t>
            </a:r>
            <a:r>
              <a:rPr lang="en-US" sz="800" dirty="0">
                <a:solidFill>
                  <a:schemeClr val="tx1"/>
                </a:solidFill>
              </a:rPr>
              <a:t>Use Dedicated Search </a:t>
            </a:r>
            <a:r>
              <a:rPr lang="en-US" sz="800" dirty="0" smtClean="0">
                <a:solidFill>
                  <a:schemeClr val="tx1"/>
                </a:solidFill>
              </a:rPr>
              <a:t>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47" idx="3"/>
            <a:endCxn id="9" idx="1"/>
          </p:cNvCxnSpPr>
          <p:nvPr/>
        </p:nvCxnSpPr>
        <p:spPr>
          <a:xfrm>
            <a:off x="4275204" y="2707516"/>
            <a:ext cx="455087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464945" y="2554935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C2- Semantic </a:t>
            </a:r>
            <a:r>
              <a:rPr lang="en-US" sz="800" dirty="0">
                <a:solidFill>
                  <a:schemeClr val="tx1"/>
                </a:solidFill>
              </a:rPr>
              <a:t>Gap, Indexing misses Intent</a:t>
            </a:r>
          </a:p>
        </p:txBody>
      </p:sp>
      <p:cxnSp>
        <p:nvCxnSpPr>
          <p:cNvPr id="13" name="Straight Arrow Connector 12"/>
          <p:cNvCxnSpPr>
            <a:stCxn id="9" idx="3"/>
            <a:endCxn id="12" idx="1"/>
          </p:cNvCxnSpPr>
          <p:nvPr/>
        </p:nvCxnSpPr>
        <p:spPr>
          <a:xfrm>
            <a:off x="6225507" y="2708562"/>
            <a:ext cx="239438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529942" y="306631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Use </a:t>
            </a:r>
            <a:r>
              <a:rPr lang="en-US" sz="800" dirty="0">
                <a:solidFill>
                  <a:schemeClr val="tx1"/>
                </a:solidFill>
              </a:rPr>
              <a:t>Vector </a:t>
            </a:r>
            <a:r>
              <a:rPr lang="en-US" sz="800" dirty="0" smtClean="0">
                <a:solidFill>
                  <a:schemeClr val="tx1"/>
                </a:solidFill>
              </a:rPr>
              <a:t>Embedding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90227" y="4205143"/>
            <a:ext cx="1432580" cy="379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</a:t>
            </a:r>
            <a:r>
              <a:rPr lang="en-GB" sz="800" dirty="0">
                <a:solidFill>
                  <a:schemeClr val="tx1"/>
                </a:solidFill>
              </a:rPr>
              <a:t>LLM for Query Understanding </a:t>
            </a:r>
            <a:r>
              <a:rPr lang="en-GB" sz="800" dirty="0" smtClean="0">
                <a:solidFill>
                  <a:schemeClr val="tx1"/>
                </a:solidFill>
              </a:rPr>
              <a:t>Pre-Search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74821" y="-2600514"/>
            <a:ext cx="2211629" cy="68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 Dead End</a:t>
            </a:r>
            <a:r>
              <a:rPr lang="en-GB" sz="8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800" dirty="0" smtClean="0">
                <a:solidFill>
                  <a:schemeClr val="tx1"/>
                </a:solidFill>
              </a:rPr>
              <a:t>Fails </a:t>
            </a:r>
            <a:r>
              <a:rPr lang="en-GB" sz="800" dirty="0">
                <a:solidFill>
                  <a:schemeClr val="tx1"/>
                </a:solidFill>
              </a:rPr>
              <a:t>NFR_01 - Too </a:t>
            </a:r>
            <a:r>
              <a:rPr lang="en-GB" sz="800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- </a:t>
            </a:r>
            <a:r>
              <a:rPr lang="en-GB" sz="800" dirty="0">
                <a:solidFill>
                  <a:schemeClr val="tx1"/>
                </a:solidFill>
              </a:rPr>
              <a:t>Poor QA_01 - Basic FTS limited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66268" y="3680715"/>
            <a:ext cx="105476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CA-03: </a:t>
            </a:r>
            <a:r>
              <a:rPr lang="en-US" sz="800" dirty="0" smtClean="0">
                <a:solidFill>
                  <a:schemeClr val="tx1"/>
                </a:solidFill>
              </a:rPr>
              <a:t>Specialized </a:t>
            </a:r>
            <a:r>
              <a:rPr lang="en-US" sz="8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19775" y="3680716"/>
            <a:ext cx="1150675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CA-09: Use Index's Native Vector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06812" y="4251207"/>
            <a:ext cx="794465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Complexity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315798" y="5697357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Single Time LLM </a:t>
            </a:r>
            <a:r>
              <a:rPr lang="en-GB" sz="800" dirty="0">
                <a:solidFill>
                  <a:schemeClr val="tx1"/>
                </a:solidFill>
              </a:rPr>
              <a:t>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2" idx="2"/>
            <a:endCxn id="19" idx="0"/>
          </p:cNvCxnSpPr>
          <p:nvPr/>
        </p:nvCxnSpPr>
        <p:spPr>
          <a:xfrm>
            <a:off x="7153877" y="2865783"/>
            <a:ext cx="8936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2"/>
            <a:endCxn id="23" idx="0"/>
          </p:cNvCxnSpPr>
          <p:nvPr/>
        </p:nvCxnSpPr>
        <p:spPr>
          <a:xfrm rot="16200000" flipH="1">
            <a:off x="7367845" y="3154910"/>
            <a:ext cx="320773" cy="730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24" idx="0"/>
          </p:cNvCxnSpPr>
          <p:nvPr/>
        </p:nvCxnSpPr>
        <p:spPr>
          <a:xfrm rot="5400000">
            <a:off x="6668576" y="3186479"/>
            <a:ext cx="320774" cy="667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9" idx="0"/>
            <a:endCxn id="106" idx="1"/>
          </p:cNvCxnSpPr>
          <p:nvPr/>
        </p:nvCxnSpPr>
        <p:spPr>
          <a:xfrm rot="5400000" flipH="1" flipV="1">
            <a:off x="4831965" y="1305577"/>
            <a:ext cx="1877953" cy="586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578257" y="5700301"/>
            <a:ext cx="1035209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High Latency &amp; Cost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056076" y="1452970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Location </a:t>
            </a:r>
            <a:r>
              <a:rPr lang="en-US" sz="800" dirty="0" smtClean="0">
                <a:solidFill>
                  <a:schemeClr val="tx1"/>
                </a:solidFill>
              </a:rPr>
              <a:t>Filtering: Need </a:t>
            </a:r>
            <a:r>
              <a:rPr lang="en-US" sz="800" dirty="0">
                <a:solidFill>
                  <a:schemeClr val="tx1"/>
                </a:solidFill>
              </a:rPr>
              <a:t>Precision + Speed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087566" y="1731031"/>
            <a:ext cx="199854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>
                <a:solidFill>
                  <a:schemeClr val="tx1"/>
                </a:solidFill>
              </a:rPr>
              <a:t>Geospatial Indexing in Search Index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063984" y="504218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Volume &amp; Staleness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569407" y="712725"/>
            <a:ext cx="138984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Single Growing 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endCxn id="100" idx="1"/>
          </p:cNvCxnSpPr>
          <p:nvPr/>
        </p:nvCxnSpPr>
        <p:spPr>
          <a:xfrm rot="5400000" flipH="1" flipV="1">
            <a:off x="5431010" y="1880511"/>
            <a:ext cx="897182" cy="35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9569407" y="348052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Time-Based Indices + Event Deletes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889915" y="544011"/>
            <a:ext cx="1341565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Manage Index Lifecycle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106" idx="3"/>
            <a:endCxn id="119" idx="1"/>
          </p:cNvCxnSpPr>
          <p:nvPr/>
        </p:nvCxnSpPr>
        <p:spPr>
          <a:xfrm>
            <a:off x="7441847" y="659642"/>
            <a:ext cx="448068" cy="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9" idx="3"/>
            <a:endCxn id="118" idx="1"/>
          </p:cNvCxnSpPr>
          <p:nvPr/>
        </p:nvCxnSpPr>
        <p:spPr>
          <a:xfrm flipV="1">
            <a:off x="9231480" y="503476"/>
            <a:ext cx="337927" cy="157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9" idx="3"/>
            <a:endCxn id="108" idx="1"/>
          </p:cNvCxnSpPr>
          <p:nvPr/>
        </p:nvCxnSpPr>
        <p:spPr>
          <a:xfrm>
            <a:off x="9231480" y="660784"/>
            <a:ext cx="337927" cy="16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7412997" y="-1030678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Handling </a:t>
            </a:r>
            <a:r>
              <a:rPr lang="en-US" sz="800" dirty="0" smtClean="0">
                <a:solidFill>
                  <a:schemeClr val="tx1"/>
                </a:solidFill>
              </a:rPr>
              <a:t>Load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High Availability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261723" y="-1031412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Distribute/Replicate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950009" y="-1031412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Clustered Search Index</a:t>
            </a:r>
          </a:p>
        </p:txBody>
      </p:sp>
      <p:cxnSp>
        <p:nvCxnSpPr>
          <p:cNvPr id="132" name="Straight Arrow Connector 131"/>
          <p:cNvCxnSpPr>
            <a:stCxn id="130" idx="3"/>
            <a:endCxn id="131" idx="1"/>
          </p:cNvCxnSpPr>
          <p:nvPr/>
        </p:nvCxnSpPr>
        <p:spPr>
          <a:xfrm>
            <a:off x="10603288" y="-875988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130" idx="1"/>
          </p:cNvCxnSpPr>
          <p:nvPr/>
        </p:nvCxnSpPr>
        <p:spPr>
          <a:xfrm flipV="1">
            <a:off x="8790860" y="-875988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3159037" y="1900851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CA-01: Use Simple Relational DB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12997" y="4255477"/>
            <a:ext cx="96130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Performance</a:t>
            </a:r>
          </a:p>
        </p:txBody>
      </p:sp>
      <p:cxnSp>
        <p:nvCxnSpPr>
          <p:cNvPr id="161" name="Straight Arrow Connector 160"/>
          <p:cNvCxnSpPr>
            <a:stCxn id="23" idx="2"/>
            <a:endCxn id="159" idx="0"/>
          </p:cNvCxnSpPr>
          <p:nvPr/>
        </p:nvCxnSpPr>
        <p:spPr>
          <a:xfrm>
            <a:off x="7893649" y="4003710"/>
            <a:ext cx="0" cy="25176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4" idx="2"/>
            <a:endCxn id="26" idx="0"/>
          </p:cNvCxnSpPr>
          <p:nvPr/>
        </p:nvCxnSpPr>
        <p:spPr>
          <a:xfrm>
            <a:off x="6495113" y="4003711"/>
            <a:ext cx="8932" cy="24749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4" idx="2"/>
            <a:endCxn id="159" idx="1"/>
          </p:cNvCxnSpPr>
          <p:nvPr/>
        </p:nvCxnSpPr>
        <p:spPr>
          <a:xfrm>
            <a:off x="6495113" y="4003711"/>
            <a:ext cx="917884" cy="3620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2"/>
            <a:endCxn id="26" idx="3"/>
          </p:cNvCxnSpPr>
          <p:nvPr/>
        </p:nvCxnSpPr>
        <p:spPr>
          <a:xfrm flipH="1">
            <a:off x="6901277" y="4003710"/>
            <a:ext cx="992372" cy="3578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1683111" y="1954352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Reduce Search Space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473065" y="141038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Category Detection 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668112" y="848085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Accuracy in category Detection?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473065" y="24540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Chose top K Categories as Filter in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728270" y="3189638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C0- Query Interpretation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4229880" y="4224454"/>
            <a:ext cx="1085259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Use LLM to enhance the Query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34512" y="3662014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Synonym Sets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4234513" y="3189037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Fuzzy Search Query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3009462" y="256070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Choose Foundational Search Technology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53" name="Straight Arrow Connector 252"/>
          <p:cNvCxnSpPr>
            <a:stCxn id="4" idx="3"/>
            <a:endCxn id="247" idx="1"/>
          </p:cNvCxnSpPr>
          <p:nvPr/>
        </p:nvCxnSpPr>
        <p:spPr>
          <a:xfrm>
            <a:off x="2746686" y="2705533"/>
            <a:ext cx="262776" cy="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ounded Rectangle 256"/>
          <p:cNvSpPr/>
          <p:nvPr/>
        </p:nvSpPr>
        <p:spPr>
          <a:xfrm>
            <a:off x="3007090" y="3208110"/>
            <a:ext cx="914350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Enhance Query Robustness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36" idx="3"/>
            <a:endCxn id="257" idx="1"/>
          </p:cNvCxnSpPr>
          <p:nvPr/>
        </p:nvCxnSpPr>
        <p:spPr>
          <a:xfrm>
            <a:off x="2746685" y="3361394"/>
            <a:ext cx="26040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7" idx="2"/>
            <a:endCxn id="243" idx="1"/>
          </p:cNvCxnSpPr>
          <p:nvPr/>
        </p:nvCxnSpPr>
        <p:spPr>
          <a:xfrm rot="16200000" flipH="1">
            <a:off x="3697111" y="3286111"/>
            <a:ext cx="304554" cy="770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7" idx="3"/>
            <a:endCxn id="244" idx="1"/>
          </p:cNvCxnSpPr>
          <p:nvPr/>
        </p:nvCxnSpPr>
        <p:spPr>
          <a:xfrm>
            <a:off x="3921440" y="3363534"/>
            <a:ext cx="313073" cy="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44" idx="3"/>
            <a:endCxn id="9" idx="2"/>
          </p:cNvCxnSpPr>
          <p:nvPr/>
        </p:nvCxnSpPr>
        <p:spPr>
          <a:xfrm flipV="1">
            <a:off x="5209770" y="2879528"/>
            <a:ext cx="268129" cy="487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43" idx="3"/>
            <a:endCxn id="9" idx="2"/>
          </p:cNvCxnSpPr>
          <p:nvPr/>
        </p:nvCxnSpPr>
        <p:spPr>
          <a:xfrm flipV="1">
            <a:off x="5209769" y="2879528"/>
            <a:ext cx="268130" cy="9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4" idx="0"/>
            <a:endCxn id="184" idx="2"/>
          </p:cNvCxnSpPr>
          <p:nvPr/>
        </p:nvCxnSpPr>
        <p:spPr>
          <a:xfrm flipH="1" flipV="1">
            <a:off x="2237477" y="2265200"/>
            <a:ext cx="2" cy="26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84" idx="0"/>
            <a:endCxn id="185" idx="2"/>
          </p:cNvCxnSpPr>
          <p:nvPr/>
        </p:nvCxnSpPr>
        <p:spPr>
          <a:xfrm flipV="1">
            <a:off x="2237477" y="1721231"/>
            <a:ext cx="0" cy="23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85" idx="0"/>
            <a:endCxn id="186" idx="2"/>
          </p:cNvCxnSpPr>
          <p:nvPr/>
        </p:nvCxnSpPr>
        <p:spPr>
          <a:xfrm flipV="1">
            <a:off x="2237477" y="1130674"/>
            <a:ext cx="0" cy="27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86" idx="0"/>
            <a:endCxn id="192" idx="2"/>
          </p:cNvCxnSpPr>
          <p:nvPr/>
        </p:nvCxnSpPr>
        <p:spPr>
          <a:xfrm flipV="1">
            <a:off x="2237477" y="556251"/>
            <a:ext cx="0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192" idx="3"/>
          </p:cNvCxnSpPr>
          <p:nvPr/>
        </p:nvCxnSpPr>
        <p:spPr>
          <a:xfrm>
            <a:off x="3001889" y="400827"/>
            <a:ext cx="2074170" cy="2109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47" idx="0"/>
            <a:endCxn id="136" idx="2"/>
          </p:cNvCxnSpPr>
          <p:nvPr/>
        </p:nvCxnSpPr>
        <p:spPr>
          <a:xfrm flipV="1">
            <a:off x="3642333" y="2256146"/>
            <a:ext cx="4333" cy="3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endCxn id="236" idx="1"/>
          </p:cNvCxnSpPr>
          <p:nvPr/>
        </p:nvCxnSpPr>
        <p:spPr>
          <a:xfrm rot="16200000" flipH="1">
            <a:off x="1323297" y="2956421"/>
            <a:ext cx="648724" cy="161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4730291" y="6340412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4846013" y="6440848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7069537" y="6424644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1768" y="6434134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8144138" y="6418101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9271160" y="6590367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0314721" y="6598153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9250137" y="6420150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10234116" y="6420150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309" name="Rounded Rectangle 308"/>
          <p:cNvSpPr/>
          <p:nvPr/>
        </p:nvSpPr>
        <p:spPr>
          <a:xfrm>
            <a:off x="6448800" y="4958291"/>
            <a:ext cx="901971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Adaptive </a:t>
            </a:r>
            <a:r>
              <a:rPr lang="en-IN" sz="800" dirty="0">
                <a:solidFill>
                  <a:schemeClr val="tx1"/>
                </a:solidFill>
              </a:rPr>
              <a:t>Search Orchestration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083248" y="1106937"/>
            <a:ext cx="129350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</a:t>
            </a:r>
            <a:r>
              <a:rPr lang="en-GB" sz="800" dirty="0" smtClean="0">
                <a:solidFill>
                  <a:schemeClr val="tx1"/>
                </a:solidFill>
              </a:rPr>
              <a:t>City/Zip Matching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2" name="Elbow Connector 311"/>
          <p:cNvCxnSpPr>
            <a:stCxn id="100" idx="3"/>
            <a:endCxn id="102" idx="1"/>
          </p:cNvCxnSpPr>
          <p:nvPr/>
        </p:nvCxnSpPr>
        <p:spPr>
          <a:xfrm>
            <a:off x="7433939" y="1608394"/>
            <a:ext cx="653627" cy="239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100" idx="3"/>
            <a:endCxn id="310" idx="1"/>
          </p:cNvCxnSpPr>
          <p:nvPr/>
        </p:nvCxnSpPr>
        <p:spPr>
          <a:xfrm flipV="1">
            <a:off x="7433939" y="1223710"/>
            <a:ext cx="649309" cy="38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8081926" y="1400385"/>
            <a:ext cx="1950161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 smtClean="0">
                <a:solidFill>
                  <a:schemeClr val="tx1"/>
                </a:solidFill>
              </a:rPr>
              <a:t>Rectangular Boundary Box Query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8" name="Elbow Connector 317"/>
          <p:cNvCxnSpPr>
            <a:stCxn id="100" idx="3"/>
            <a:endCxn id="315" idx="1"/>
          </p:cNvCxnSpPr>
          <p:nvPr/>
        </p:nvCxnSpPr>
        <p:spPr>
          <a:xfrm flipV="1">
            <a:off x="7433939" y="1528835"/>
            <a:ext cx="647987" cy="7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10456075" y="1408556"/>
            <a:ext cx="803680" cy="24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Precision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9" name="Elbow Connector 328"/>
          <p:cNvCxnSpPr>
            <a:stCxn id="102" idx="3"/>
            <a:endCxn id="327" idx="2"/>
          </p:cNvCxnSpPr>
          <p:nvPr/>
        </p:nvCxnSpPr>
        <p:spPr>
          <a:xfrm flipV="1">
            <a:off x="10086114" y="1649706"/>
            <a:ext cx="771801" cy="198098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310" idx="3"/>
            <a:endCxn id="327" idx="0"/>
          </p:cNvCxnSpPr>
          <p:nvPr/>
        </p:nvCxnSpPr>
        <p:spPr>
          <a:xfrm>
            <a:off x="9376756" y="1223710"/>
            <a:ext cx="1481159" cy="184846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15" idx="3"/>
            <a:endCxn id="327" idx="1"/>
          </p:cNvCxnSpPr>
          <p:nvPr/>
        </p:nvCxnSpPr>
        <p:spPr>
          <a:xfrm>
            <a:off x="10032087" y="1528835"/>
            <a:ext cx="423988" cy="29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5318768" y="4942969"/>
            <a:ext cx="887104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Evaluate Initial ES </a:t>
            </a:r>
            <a:r>
              <a:rPr lang="en-US" sz="800" dirty="0" smtClean="0">
                <a:solidFill>
                  <a:schemeClr val="tx1"/>
                </a:solidFill>
              </a:rPr>
              <a:t>Results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7" name="Straight Arrow Connector 346"/>
          <p:cNvCxnSpPr/>
          <p:nvPr/>
        </p:nvCxnSpPr>
        <p:spPr>
          <a:xfrm>
            <a:off x="5740922" y="2860939"/>
            <a:ext cx="11531" cy="208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ounded Rectangle 360"/>
          <p:cNvSpPr/>
          <p:nvPr/>
        </p:nvSpPr>
        <p:spPr>
          <a:xfrm>
            <a:off x="9873551" y="4242207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LLM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3" name="Elbow Connector 362"/>
          <p:cNvCxnSpPr>
            <a:stCxn id="135" idx="3"/>
            <a:endCxn id="364" idx="1"/>
          </p:cNvCxnSpPr>
          <p:nvPr/>
        </p:nvCxnSpPr>
        <p:spPr>
          <a:xfrm flipV="1">
            <a:off x="8968993" y="4913474"/>
            <a:ext cx="337210" cy="178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363"/>
          <p:cNvSpPr/>
          <p:nvPr/>
        </p:nvSpPr>
        <p:spPr>
          <a:xfrm>
            <a:off x="9306203" y="4772179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9309088" y="5169343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Results are Bad, need 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9" name="Elbow Connector 368"/>
          <p:cNvCxnSpPr>
            <a:stCxn id="135" idx="3"/>
            <a:endCxn id="367" idx="1"/>
          </p:cNvCxnSpPr>
          <p:nvPr/>
        </p:nvCxnSpPr>
        <p:spPr>
          <a:xfrm>
            <a:off x="8968993" y="5092339"/>
            <a:ext cx="340095" cy="218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/>
          <p:cNvSpPr/>
          <p:nvPr/>
        </p:nvSpPr>
        <p:spPr>
          <a:xfrm>
            <a:off x="9867626" y="3884619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LTR Re-ranking Model Service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9871047" y="3528837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Rule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9010944" y="5691648"/>
            <a:ext cx="625851" cy="256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9" name="Elbow Connector 398"/>
          <p:cNvCxnSpPr>
            <a:stCxn id="236" idx="2"/>
            <a:endCxn id="20" idx="1"/>
          </p:cNvCxnSpPr>
          <p:nvPr/>
        </p:nvCxnSpPr>
        <p:spPr>
          <a:xfrm rot="16200000" flipH="1">
            <a:off x="1982948" y="3787679"/>
            <a:ext cx="861809" cy="352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20" idx="3"/>
            <a:endCxn id="242" idx="1"/>
          </p:cNvCxnSpPr>
          <p:nvPr/>
        </p:nvCxnSpPr>
        <p:spPr>
          <a:xfrm flipV="1">
            <a:off x="4022806" y="4402102"/>
            <a:ext cx="207074" cy="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242" idx="3"/>
            <a:endCxn id="9" idx="2"/>
          </p:cNvCxnSpPr>
          <p:nvPr/>
        </p:nvCxnSpPr>
        <p:spPr>
          <a:xfrm flipV="1">
            <a:off x="5315139" y="2879528"/>
            <a:ext cx="162760" cy="152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41" idx="3"/>
            <a:endCxn id="309" idx="1"/>
          </p:cNvCxnSpPr>
          <p:nvPr/>
        </p:nvCxnSpPr>
        <p:spPr>
          <a:xfrm flipV="1">
            <a:off x="6205872" y="5113715"/>
            <a:ext cx="242928" cy="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76" idx="1"/>
            <a:endCxn id="87" idx="3"/>
          </p:cNvCxnSpPr>
          <p:nvPr/>
        </p:nvCxnSpPr>
        <p:spPr>
          <a:xfrm flipH="1" flipV="1">
            <a:off x="8613466" y="5817074"/>
            <a:ext cx="397478" cy="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endCxn id="372" idx="1"/>
          </p:cNvCxnSpPr>
          <p:nvPr/>
        </p:nvCxnSpPr>
        <p:spPr>
          <a:xfrm rot="5400000" flipH="1" flipV="1">
            <a:off x="9162780" y="4063913"/>
            <a:ext cx="1114892" cy="301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endCxn id="361" idx="1"/>
          </p:cNvCxnSpPr>
          <p:nvPr/>
        </p:nvCxnSpPr>
        <p:spPr>
          <a:xfrm rot="5400000" flipH="1" flipV="1">
            <a:off x="9520717" y="4419345"/>
            <a:ext cx="401522" cy="304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>
            <a:endCxn id="370" idx="1"/>
          </p:cNvCxnSpPr>
          <p:nvPr/>
        </p:nvCxnSpPr>
        <p:spPr>
          <a:xfrm rot="5400000" flipH="1" flipV="1">
            <a:off x="9338961" y="4243515"/>
            <a:ext cx="759110" cy="298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37" idx="1"/>
          </p:cNvCxnSpPr>
          <p:nvPr/>
        </p:nvCxnSpPr>
        <p:spPr>
          <a:xfrm rot="10800000" flipH="1">
            <a:off x="5315798" y="2877289"/>
            <a:ext cx="328544" cy="2948518"/>
          </a:xfrm>
          <a:prstGeom prst="bentConnector4">
            <a:avLst>
              <a:gd name="adj1" fmla="val -69580"/>
              <a:gd name="adj2" fmla="val 36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7629576" y="4755050"/>
            <a:ext cx="1054763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CA-xx: </a:t>
            </a:r>
            <a:r>
              <a:rPr lang="en-IN" sz="800" dirty="0">
                <a:solidFill>
                  <a:schemeClr val="tx1"/>
                </a:solidFill>
              </a:rPr>
              <a:t>AI Agent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629576" y="5145021"/>
            <a:ext cx="1054763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CA-xx: </a:t>
            </a:r>
            <a:r>
              <a:rPr lang="en-IN" sz="800" dirty="0" smtClean="0">
                <a:solidFill>
                  <a:schemeClr val="tx1"/>
                </a:solidFill>
              </a:rPr>
              <a:t>Rule Based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8959420" y="5051291"/>
            <a:ext cx="9573" cy="82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127" idx="3"/>
            <a:endCxn id="135" idx="1"/>
          </p:cNvCxnSpPr>
          <p:nvPr/>
        </p:nvCxnSpPr>
        <p:spPr>
          <a:xfrm>
            <a:off x="8684339" y="4916548"/>
            <a:ext cx="275081" cy="17579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4" idx="3"/>
            <a:endCxn id="135" idx="1"/>
          </p:cNvCxnSpPr>
          <p:nvPr/>
        </p:nvCxnSpPr>
        <p:spPr>
          <a:xfrm flipV="1">
            <a:off x="8684339" y="5092339"/>
            <a:ext cx="275081" cy="21418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09" idx="3"/>
            <a:endCxn id="127" idx="1"/>
          </p:cNvCxnSpPr>
          <p:nvPr/>
        </p:nvCxnSpPr>
        <p:spPr>
          <a:xfrm flipV="1">
            <a:off x="7350771" y="4916548"/>
            <a:ext cx="278805" cy="197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09" idx="3"/>
            <a:endCxn id="134" idx="1"/>
          </p:cNvCxnSpPr>
          <p:nvPr/>
        </p:nvCxnSpPr>
        <p:spPr>
          <a:xfrm>
            <a:off x="7350771" y="5113715"/>
            <a:ext cx="278805" cy="192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67" idx="2"/>
            <a:endCxn id="376" idx="3"/>
          </p:cNvCxnSpPr>
          <p:nvPr/>
        </p:nvCxnSpPr>
        <p:spPr>
          <a:xfrm rot="5400000">
            <a:off x="9573541" y="5515186"/>
            <a:ext cx="368166" cy="24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 rot="16200000">
            <a:off x="4816531" y="5220220"/>
            <a:ext cx="551564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Re-Run Search</a:t>
            </a:r>
            <a:endParaRPr lang="en-IN" sz="800" dirty="0"/>
          </a:p>
        </p:txBody>
      </p:sp>
      <p:cxnSp>
        <p:nvCxnSpPr>
          <p:cNvPr id="61" name="Straight Arrow Connector 60"/>
          <p:cNvCxnSpPr>
            <a:stCxn id="87" idx="1"/>
            <a:endCxn id="37" idx="3"/>
          </p:cNvCxnSpPr>
          <p:nvPr/>
        </p:nvCxnSpPr>
        <p:spPr>
          <a:xfrm flipH="1">
            <a:off x="6844622" y="5817074"/>
            <a:ext cx="733635" cy="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7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2805" y="3106216"/>
            <a:ext cx="1217346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QA_05 Listing </a:t>
            </a:r>
            <a:r>
              <a:rPr lang="en-US" sz="800" dirty="0">
                <a:solidFill>
                  <a:schemeClr val="tx1"/>
                </a:solidFill>
              </a:rPr>
              <a:t>Visibility </a:t>
            </a:r>
            <a:r>
              <a:rPr lang="en-US" sz="800" dirty="0" smtClean="0">
                <a:solidFill>
                  <a:schemeClr val="tx1"/>
                </a:solidFill>
              </a:rPr>
              <a:t>Latency + </a:t>
            </a:r>
            <a:r>
              <a:rPr lang="en-US" sz="800" dirty="0">
                <a:solidFill>
                  <a:schemeClr val="tx1"/>
                </a:solidFill>
              </a:rPr>
              <a:t>QA_08 </a:t>
            </a:r>
            <a:r>
              <a:rPr lang="en-US" sz="800" dirty="0" smtClean="0">
                <a:solidFill>
                  <a:schemeClr val="tx1"/>
                </a:solidFill>
              </a:rPr>
              <a:t>Listing </a:t>
            </a:r>
            <a:r>
              <a:rPr lang="en-US" sz="800" dirty="0">
                <a:solidFill>
                  <a:schemeClr val="tx1"/>
                </a:solidFill>
              </a:rPr>
              <a:t>Media Processing Time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71331" y="2365751"/>
            <a:ext cx="1018415" cy="425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C1- Real time Moderation &amp; Assistance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74547" y="2625934"/>
            <a:ext cx="1495216" cy="341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CA-xx: Use Dedicated Search Index - e.g., Elasticsearch</a:t>
            </a:r>
          </a:p>
        </p:txBody>
      </p:sp>
      <p:cxnSp>
        <p:nvCxnSpPr>
          <p:cNvPr id="11" name="Straight Arrow Connector 10"/>
          <p:cNvCxnSpPr>
            <a:stCxn id="247" idx="3"/>
          </p:cNvCxnSpPr>
          <p:nvPr/>
        </p:nvCxnSpPr>
        <p:spPr>
          <a:xfrm>
            <a:off x="9128985" y="2795855"/>
            <a:ext cx="455087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1309201" y="2643274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C2- Semantic </a:t>
            </a:r>
            <a:r>
              <a:rPr lang="en-US" sz="800" dirty="0">
                <a:solidFill>
                  <a:schemeClr val="tx1"/>
                </a:solidFill>
              </a:rPr>
              <a:t>Gap, Indexing misses Intent</a:t>
            </a:r>
          </a:p>
        </p:txBody>
      </p:sp>
      <p:cxnSp>
        <p:nvCxnSpPr>
          <p:cNvPr id="13" name="Straight Arrow Connector 12"/>
          <p:cNvCxnSpPr>
            <a:stCxn id="9" idx="3"/>
            <a:endCxn id="12" idx="1"/>
          </p:cNvCxnSpPr>
          <p:nvPr/>
        </p:nvCxnSpPr>
        <p:spPr>
          <a:xfrm>
            <a:off x="11069763" y="2796901"/>
            <a:ext cx="239438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83878" y="-1514048"/>
            <a:ext cx="178562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Option: Use Standard SQL DB - CA-01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374198" y="3154649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Use </a:t>
            </a:r>
            <a:r>
              <a:rPr lang="en-US" sz="800" dirty="0">
                <a:solidFill>
                  <a:schemeClr val="tx1"/>
                </a:solidFill>
              </a:rPr>
              <a:t>Vector </a:t>
            </a:r>
            <a:r>
              <a:rPr lang="en-US" sz="800" dirty="0" smtClean="0">
                <a:solidFill>
                  <a:schemeClr val="tx1"/>
                </a:solidFill>
              </a:rPr>
              <a:t>Embedding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88822" y="2652369"/>
            <a:ext cx="1785623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Tactic: Improve Index Analysis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4821" y="-2600514"/>
            <a:ext cx="2211629" cy="68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 Dead End</a:t>
            </a:r>
            <a:r>
              <a:rPr lang="en-GB" sz="8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800" dirty="0" smtClean="0">
                <a:solidFill>
                  <a:schemeClr val="tx1"/>
                </a:solidFill>
              </a:rPr>
              <a:t>Fails </a:t>
            </a:r>
            <a:r>
              <a:rPr lang="en-GB" sz="800" dirty="0">
                <a:solidFill>
                  <a:schemeClr val="tx1"/>
                </a:solidFill>
              </a:rPr>
              <a:t>NFR_01 - Too </a:t>
            </a:r>
            <a:r>
              <a:rPr lang="en-GB" sz="800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- </a:t>
            </a:r>
            <a:r>
              <a:rPr lang="en-GB" sz="800" dirty="0">
                <a:solidFill>
                  <a:schemeClr val="tx1"/>
                </a:solidFill>
              </a:rPr>
              <a:t>Poor QA_01 - Basic FTS limited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52929" y="-1443896"/>
            <a:ext cx="1785623" cy="496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>
                <a:solidFill>
                  <a:schemeClr val="tx1"/>
                </a:solidFill>
              </a:rPr>
              <a:t>Concern </a:t>
            </a:r>
            <a:r>
              <a:rPr lang="en-GB" sz="800" dirty="0">
                <a:solidFill>
                  <a:schemeClr val="tx1"/>
                </a:solidFill>
              </a:rPr>
              <a:t>4: Location </a:t>
            </a:r>
            <a:r>
              <a:rPr lang="en-GB" sz="800" dirty="0" smtClean="0">
                <a:solidFill>
                  <a:schemeClr val="tx1"/>
                </a:solidFill>
              </a:rPr>
              <a:t>Filtering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Need </a:t>
            </a:r>
            <a:r>
              <a:rPr lang="en-GB" sz="800" dirty="0">
                <a:solidFill>
                  <a:schemeClr val="tx1"/>
                </a:solidFill>
              </a:rPr>
              <a:t>Precision + Speed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120423" y="2635233"/>
            <a:ext cx="1184685" cy="353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rgbClr val="FF0000"/>
                </a:solidFill>
              </a:rPr>
              <a:t>Solution: Advanced Text </a:t>
            </a:r>
            <a:r>
              <a:rPr lang="en-GB" sz="800" dirty="0" err="1">
                <a:solidFill>
                  <a:srgbClr val="FF0000"/>
                </a:solidFill>
              </a:rPr>
              <a:t>Analyzers</a:t>
            </a:r>
            <a:r>
              <a:rPr lang="en-GB" sz="800" dirty="0">
                <a:solidFill>
                  <a:srgbClr val="FF0000"/>
                </a:solidFill>
              </a:rPr>
              <a:t> in Index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210524" y="3769054"/>
            <a:ext cx="105476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CA-99: Specialized </a:t>
            </a:r>
            <a:r>
              <a:rPr lang="en-US" sz="8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764031" y="3769055"/>
            <a:ext cx="1150675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CA-09: Use Index's Native Vector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951068" y="4339546"/>
            <a:ext cx="794465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Low Cost</a:t>
            </a:r>
          </a:p>
        </p:txBody>
      </p:sp>
      <p:cxnSp>
        <p:nvCxnSpPr>
          <p:cNvPr id="36" name="Straight Arrow Connector 35"/>
          <p:cNvCxnSpPr>
            <a:stCxn id="14" idx="3"/>
            <a:endCxn id="22" idx="1"/>
          </p:cNvCxnSpPr>
          <p:nvPr/>
        </p:nvCxnSpPr>
        <p:spPr>
          <a:xfrm>
            <a:off x="14774445" y="2807793"/>
            <a:ext cx="345978" cy="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804387" y="8176366"/>
            <a:ext cx="178562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Tactic: Use LLM for Query Understanding Pre-Search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846767" y="559398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Single LLM </a:t>
            </a:r>
            <a:r>
              <a:rPr lang="en-GB" sz="800" dirty="0">
                <a:solidFill>
                  <a:schemeClr val="tx1"/>
                </a:solidFill>
              </a:rPr>
              <a:t>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2" idx="2"/>
            <a:endCxn id="19" idx="0"/>
          </p:cNvCxnSpPr>
          <p:nvPr/>
        </p:nvCxnSpPr>
        <p:spPr>
          <a:xfrm>
            <a:off x="11998133" y="2954122"/>
            <a:ext cx="8936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2"/>
            <a:endCxn id="23" idx="0"/>
          </p:cNvCxnSpPr>
          <p:nvPr/>
        </p:nvCxnSpPr>
        <p:spPr>
          <a:xfrm rot="16200000" flipH="1">
            <a:off x="12212101" y="3243249"/>
            <a:ext cx="320773" cy="730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24" idx="0"/>
          </p:cNvCxnSpPr>
          <p:nvPr/>
        </p:nvCxnSpPr>
        <p:spPr>
          <a:xfrm rot="5400000">
            <a:off x="11512832" y="3274818"/>
            <a:ext cx="320774" cy="667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0900332" y="1900027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Can Indexed Data be Richer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9" idx="0"/>
            <a:endCxn id="106" idx="1"/>
          </p:cNvCxnSpPr>
          <p:nvPr/>
        </p:nvCxnSpPr>
        <p:spPr>
          <a:xfrm rot="5400000" flipH="1" flipV="1">
            <a:off x="9576208" y="1293903"/>
            <a:ext cx="2077978" cy="586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12749058" y="1899293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 smtClean="0">
                <a:solidFill>
                  <a:schemeClr val="tx1"/>
                </a:solidFill>
              </a:rPr>
              <a:t>Async</a:t>
            </a:r>
            <a:r>
              <a:rPr lang="en-GB" sz="800" dirty="0" smtClean="0">
                <a:solidFill>
                  <a:schemeClr val="tx1"/>
                </a:solidFill>
              </a:rPr>
              <a:t> LLM Enrichment at Indexing Time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4437344" y="1899293"/>
            <a:ext cx="1366159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CA-33: </a:t>
            </a:r>
            <a:r>
              <a:rPr lang="en-IN" sz="800" dirty="0">
                <a:solidFill>
                  <a:schemeClr val="tx1"/>
                </a:solidFill>
              </a:rPr>
              <a:t>Listing Meta Data Enhancement using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2" idx="3"/>
            <a:endCxn id="83" idx="1"/>
          </p:cNvCxnSpPr>
          <p:nvPr/>
        </p:nvCxnSpPr>
        <p:spPr>
          <a:xfrm>
            <a:off x="14090623" y="2054717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3"/>
            <a:endCxn id="82" idx="1"/>
          </p:cNvCxnSpPr>
          <p:nvPr/>
        </p:nvCxnSpPr>
        <p:spPr>
          <a:xfrm flipV="1">
            <a:off x="12278195" y="2054717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2098321" y="5788640"/>
            <a:ext cx="1035209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High Latency &amp; Cost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0900332" y="1312709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Location </a:t>
            </a:r>
            <a:r>
              <a:rPr lang="en-US" sz="800" dirty="0" smtClean="0">
                <a:solidFill>
                  <a:schemeClr val="tx1"/>
                </a:solidFill>
              </a:rPr>
              <a:t>Filtering: Need </a:t>
            </a:r>
            <a:r>
              <a:rPr lang="en-US" sz="800" dirty="0">
                <a:solidFill>
                  <a:schemeClr val="tx1"/>
                </a:solidFill>
              </a:rPr>
              <a:t>Precision + Speed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5172240" y="2478010"/>
            <a:ext cx="175911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CA-29: </a:t>
            </a:r>
            <a:r>
              <a:rPr lang="en-US" sz="800" dirty="0">
                <a:solidFill>
                  <a:schemeClr val="tx1"/>
                </a:solidFill>
              </a:rPr>
              <a:t> Large Language Model (LLM)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0908240" y="392532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Volume &amp; Staleness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4413663" y="601039"/>
            <a:ext cx="138984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Single Growing 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endCxn id="100" idx="1"/>
          </p:cNvCxnSpPr>
          <p:nvPr/>
        </p:nvCxnSpPr>
        <p:spPr>
          <a:xfrm rot="5400000" flipH="1" flipV="1">
            <a:off x="10160967" y="1854549"/>
            <a:ext cx="1125781" cy="352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79" idx="1"/>
          </p:cNvCxnSpPr>
          <p:nvPr/>
        </p:nvCxnSpPr>
        <p:spPr>
          <a:xfrm rot="5400000" flipH="1" flipV="1">
            <a:off x="10507287" y="2232889"/>
            <a:ext cx="570482" cy="215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14413663" y="236366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Time-Based Indices + Event Deletes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12734171" y="432325"/>
            <a:ext cx="1341565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Manage Index Lifecycle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106" idx="3"/>
            <a:endCxn id="119" idx="1"/>
          </p:cNvCxnSpPr>
          <p:nvPr/>
        </p:nvCxnSpPr>
        <p:spPr>
          <a:xfrm>
            <a:off x="12286103" y="547956"/>
            <a:ext cx="448068" cy="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9" idx="3"/>
            <a:endCxn id="118" idx="1"/>
          </p:cNvCxnSpPr>
          <p:nvPr/>
        </p:nvCxnSpPr>
        <p:spPr>
          <a:xfrm flipV="1">
            <a:off x="14075736" y="391790"/>
            <a:ext cx="337927" cy="157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9" idx="3"/>
            <a:endCxn id="108" idx="1"/>
          </p:cNvCxnSpPr>
          <p:nvPr/>
        </p:nvCxnSpPr>
        <p:spPr>
          <a:xfrm>
            <a:off x="14075736" y="549098"/>
            <a:ext cx="337927" cy="16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7212359" y="-1086864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Handling </a:t>
            </a:r>
            <a:r>
              <a:rPr lang="en-US" sz="800" dirty="0" smtClean="0">
                <a:solidFill>
                  <a:schemeClr val="tx1"/>
                </a:solidFill>
              </a:rPr>
              <a:t>Load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High Availability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061085" y="-1087598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Distribute/Replicate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749371" y="-1087598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Clustered Search Index</a:t>
            </a:r>
          </a:p>
        </p:txBody>
      </p:sp>
      <p:cxnSp>
        <p:nvCxnSpPr>
          <p:cNvPr id="132" name="Straight Arrow Connector 131"/>
          <p:cNvCxnSpPr>
            <a:stCxn id="130" idx="3"/>
            <a:endCxn id="131" idx="1"/>
          </p:cNvCxnSpPr>
          <p:nvPr/>
        </p:nvCxnSpPr>
        <p:spPr>
          <a:xfrm>
            <a:off x="10402650" y="-932174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130" idx="1"/>
          </p:cNvCxnSpPr>
          <p:nvPr/>
        </p:nvCxnSpPr>
        <p:spPr>
          <a:xfrm flipV="1">
            <a:off x="8590222" y="-932174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12257253" y="4343816"/>
            <a:ext cx="96130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Performance</a:t>
            </a:r>
          </a:p>
        </p:txBody>
      </p:sp>
      <p:cxnSp>
        <p:nvCxnSpPr>
          <p:cNvPr id="161" name="Straight Arrow Connector 160"/>
          <p:cNvCxnSpPr>
            <a:stCxn id="23" idx="2"/>
            <a:endCxn id="159" idx="0"/>
          </p:cNvCxnSpPr>
          <p:nvPr/>
        </p:nvCxnSpPr>
        <p:spPr>
          <a:xfrm>
            <a:off x="12737905" y="4092049"/>
            <a:ext cx="0" cy="25176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4" idx="2"/>
            <a:endCxn id="26" idx="0"/>
          </p:cNvCxnSpPr>
          <p:nvPr/>
        </p:nvCxnSpPr>
        <p:spPr>
          <a:xfrm>
            <a:off x="11339369" y="4092050"/>
            <a:ext cx="8932" cy="24749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4" idx="2"/>
            <a:endCxn id="159" idx="1"/>
          </p:cNvCxnSpPr>
          <p:nvPr/>
        </p:nvCxnSpPr>
        <p:spPr>
          <a:xfrm>
            <a:off x="11339369" y="4092050"/>
            <a:ext cx="917884" cy="3620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2"/>
            <a:endCxn id="26" idx="3"/>
          </p:cNvCxnSpPr>
          <p:nvPr/>
        </p:nvCxnSpPr>
        <p:spPr>
          <a:xfrm flipH="1">
            <a:off x="11745533" y="4092049"/>
            <a:ext cx="992372" cy="3578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439069" y="1299262"/>
            <a:ext cx="1341566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Suggest </a:t>
            </a:r>
            <a:r>
              <a:rPr lang="en-GB" sz="800" dirty="0" smtClean="0">
                <a:solidFill>
                  <a:schemeClr val="tx1"/>
                </a:solidFill>
              </a:rPr>
              <a:t>correct </a:t>
            </a:r>
            <a:r>
              <a:rPr lang="en-GB" sz="800" dirty="0" smtClean="0">
                <a:solidFill>
                  <a:schemeClr val="tx1"/>
                </a:solidFill>
              </a:rPr>
              <a:t>Category Information to User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161178" y="1303077"/>
            <a:ext cx="1697042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Category </a:t>
            </a:r>
            <a:r>
              <a:rPr lang="en-GB" sz="800" dirty="0" smtClean="0">
                <a:solidFill>
                  <a:schemeClr val="tx1"/>
                </a:solidFill>
              </a:rPr>
              <a:t>Detection &amp; Suggestion </a:t>
            </a:r>
            <a:r>
              <a:rPr lang="en-GB" sz="800" dirty="0" smtClean="0">
                <a:solidFill>
                  <a:schemeClr val="tx1"/>
                </a:solidFill>
              </a:rPr>
              <a:t>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2071331" y="3804850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C3- Handling newly created Listing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9074136" y="4312793"/>
            <a:ext cx="1085259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Use LLM to enhance the Query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9088293" y="3750353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Synonym Sets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9088294" y="3277376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Fuzzy Search Query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3470932" y="2422990"/>
            <a:ext cx="103375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Real time Content Moderation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9" name="Elbow Connector 268"/>
          <p:cNvCxnSpPr>
            <a:stCxn id="244" idx="3"/>
            <a:endCxn id="9" idx="2"/>
          </p:cNvCxnSpPr>
          <p:nvPr/>
        </p:nvCxnSpPr>
        <p:spPr>
          <a:xfrm flipV="1">
            <a:off x="10054026" y="2967867"/>
            <a:ext cx="268129" cy="487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43" idx="3"/>
            <a:endCxn id="9" idx="2"/>
          </p:cNvCxnSpPr>
          <p:nvPr/>
        </p:nvCxnSpPr>
        <p:spPr>
          <a:xfrm flipV="1">
            <a:off x="10054025" y="2967867"/>
            <a:ext cx="268130" cy="9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/>
          <p:nvPr/>
        </p:nvCxnSpPr>
        <p:spPr>
          <a:xfrm>
            <a:off x="7846145" y="489166"/>
            <a:ext cx="2074170" cy="2109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ounded Rectangle 308"/>
          <p:cNvSpPr/>
          <p:nvPr/>
        </p:nvSpPr>
        <p:spPr>
          <a:xfrm>
            <a:off x="10968864" y="5046630"/>
            <a:ext cx="901971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Adaptive </a:t>
            </a:r>
            <a:r>
              <a:rPr lang="en-IN" sz="800" dirty="0">
                <a:solidFill>
                  <a:schemeClr val="tx1"/>
                </a:solidFill>
              </a:rPr>
              <a:t>Search Orchestration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5167922" y="1853916"/>
            <a:ext cx="155672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CA-27 </a:t>
            </a:r>
            <a:r>
              <a:rPr lang="en-GB" sz="800" dirty="0">
                <a:solidFill>
                  <a:schemeClr val="tx1"/>
                </a:solidFill>
              </a:rPr>
              <a:t>: </a:t>
            </a:r>
            <a:r>
              <a:rPr lang="en-GB" sz="800" dirty="0" smtClean="0">
                <a:solidFill>
                  <a:schemeClr val="tx1"/>
                </a:solidFill>
              </a:rPr>
              <a:t>Rule-Based </a:t>
            </a:r>
            <a:r>
              <a:rPr lang="en-GB" sz="800" dirty="0">
                <a:solidFill>
                  <a:schemeClr val="tx1"/>
                </a:solidFill>
              </a:rPr>
              <a:t>Engine (SLM)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2" name="Elbow Connector 311"/>
          <p:cNvCxnSpPr>
            <a:endCxn id="102" idx="1"/>
          </p:cNvCxnSpPr>
          <p:nvPr/>
        </p:nvCxnSpPr>
        <p:spPr>
          <a:xfrm>
            <a:off x="4518613" y="2583973"/>
            <a:ext cx="653627" cy="10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endCxn id="310" idx="1"/>
          </p:cNvCxnSpPr>
          <p:nvPr/>
        </p:nvCxnSpPr>
        <p:spPr>
          <a:xfrm flipV="1">
            <a:off x="4518613" y="1970689"/>
            <a:ext cx="649309" cy="613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5166601" y="2178091"/>
            <a:ext cx="176475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CA-28: </a:t>
            </a:r>
            <a:r>
              <a:rPr lang="en-US" sz="800" dirty="0">
                <a:solidFill>
                  <a:schemeClr val="tx1"/>
                </a:solidFill>
              </a:rPr>
              <a:t>Public Pre-trained NLP Model</a:t>
            </a:r>
          </a:p>
        </p:txBody>
      </p:sp>
      <p:cxnSp>
        <p:nvCxnSpPr>
          <p:cNvPr id="318" name="Elbow Connector 317"/>
          <p:cNvCxnSpPr>
            <a:endCxn id="315" idx="1"/>
          </p:cNvCxnSpPr>
          <p:nvPr/>
        </p:nvCxnSpPr>
        <p:spPr>
          <a:xfrm flipV="1">
            <a:off x="4518613" y="2294864"/>
            <a:ext cx="647988" cy="289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9838832" y="5031308"/>
            <a:ext cx="887104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Evaluate Initial ES </a:t>
            </a:r>
            <a:r>
              <a:rPr lang="en-US" sz="800" dirty="0" smtClean="0">
                <a:solidFill>
                  <a:schemeClr val="tx1"/>
                </a:solidFill>
              </a:rPr>
              <a:t>Results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7" name="Straight Arrow Connector 346"/>
          <p:cNvCxnSpPr/>
          <p:nvPr/>
        </p:nvCxnSpPr>
        <p:spPr>
          <a:xfrm>
            <a:off x="10585178" y="2949278"/>
            <a:ext cx="11531" cy="208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ounded Rectangle 360"/>
          <p:cNvSpPr/>
          <p:nvPr/>
        </p:nvSpPr>
        <p:spPr>
          <a:xfrm>
            <a:off x="14717807" y="433054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LLM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3" name="Elbow Connector 362"/>
          <p:cNvCxnSpPr>
            <a:stCxn id="135" idx="3"/>
            <a:endCxn id="364" idx="1"/>
          </p:cNvCxnSpPr>
          <p:nvPr/>
        </p:nvCxnSpPr>
        <p:spPr>
          <a:xfrm flipV="1">
            <a:off x="13489057" y="5001813"/>
            <a:ext cx="337210" cy="178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363"/>
          <p:cNvSpPr/>
          <p:nvPr/>
        </p:nvSpPr>
        <p:spPr>
          <a:xfrm>
            <a:off x="13826267" y="4860518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3829152" y="5257682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Results are Bad, need 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9" name="Elbow Connector 368"/>
          <p:cNvCxnSpPr>
            <a:stCxn id="135" idx="3"/>
            <a:endCxn id="367" idx="1"/>
          </p:cNvCxnSpPr>
          <p:nvPr/>
        </p:nvCxnSpPr>
        <p:spPr>
          <a:xfrm>
            <a:off x="13489057" y="5180678"/>
            <a:ext cx="340095" cy="218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/>
          <p:cNvSpPr/>
          <p:nvPr/>
        </p:nvSpPr>
        <p:spPr>
          <a:xfrm>
            <a:off x="14711882" y="3972958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LTR Re-ranking Model Service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9846767" y="593031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Recursive LLM 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14715303" y="361717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Rule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13531008" y="5779987"/>
            <a:ext cx="625851" cy="256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08" name="Elbow Connector 407"/>
          <p:cNvCxnSpPr>
            <a:stCxn id="242" idx="3"/>
            <a:endCxn id="9" idx="2"/>
          </p:cNvCxnSpPr>
          <p:nvPr/>
        </p:nvCxnSpPr>
        <p:spPr>
          <a:xfrm flipV="1">
            <a:off x="10159395" y="2967867"/>
            <a:ext cx="162760" cy="152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41" idx="3"/>
            <a:endCxn id="309" idx="1"/>
          </p:cNvCxnSpPr>
          <p:nvPr/>
        </p:nvCxnSpPr>
        <p:spPr>
          <a:xfrm flipV="1">
            <a:off x="10725936" y="5202054"/>
            <a:ext cx="242928" cy="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76" idx="1"/>
            <a:endCxn id="87" idx="3"/>
          </p:cNvCxnSpPr>
          <p:nvPr/>
        </p:nvCxnSpPr>
        <p:spPr>
          <a:xfrm flipH="1" flipV="1">
            <a:off x="13133530" y="5905413"/>
            <a:ext cx="397478" cy="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87" idx="1"/>
            <a:endCxn id="37" idx="3"/>
          </p:cNvCxnSpPr>
          <p:nvPr/>
        </p:nvCxnSpPr>
        <p:spPr>
          <a:xfrm rot="10800000">
            <a:off x="11375591" y="5722437"/>
            <a:ext cx="722730" cy="1829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87" idx="1"/>
            <a:endCxn id="371" idx="3"/>
          </p:cNvCxnSpPr>
          <p:nvPr/>
        </p:nvCxnSpPr>
        <p:spPr>
          <a:xfrm rot="10800000" flipV="1">
            <a:off x="11375591" y="5905412"/>
            <a:ext cx="722730" cy="15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stCxn id="364" idx="0"/>
            <a:endCxn id="372" idx="1"/>
          </p:cNvCxnSpPr>
          <p:nvPr/>
        </p:nvCxnSpPr>
        <p:spPr>
          <a:xfrm rot="5400000" flipH="1" flipV="1">
            <a:off x="13998021" y="4143237"/>
            <a:ext cx="1114892" cy="319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364" idx="0"/>
            <a:endCxn id="361" idx="1"/>
          </p:cNvCxnSpPr>
          <p:nvPr/>
        </p:nvCxnSpPr>
        <p:spPr>
          <a:xfrm rot="5400000" flipH="1" flipV="1">
            <a:off x="14355958" y="4498670"/>
            <a:ext cx="401522" cy="322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>
            <a:stCxn id="364" idx="0"/>
            <a:endCxn id="370" idx="1"/>
          </p:cNvCxnSpPr>
          <p:nvPr/>
        </p:nvCxnSpPr>
        <p:spPr>
          <a:xfrm rot="5400000" flipH="1" flipV="1">
            <a:off x="14174202" y="4322838"/>
            <a:ext cx="759110" cy="316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37" idx="1"/>
          </p:cNvCxnSpPr>
          <p:nvPr/>
        </p:nvCxnSpPr>
        <p:spPr>
          <a:xfrm rot="10800000" flipH="1">
            <a:off x="9846767" y="2977016"/>
            <a:ext cx="586948" cy="2745420"/>
          </a:xfrm>
          <a:prstGeom prst="bentConnector4">
            <a:avLst>
              <a:gd name="adj1" fmla="val -38947"/>
              <a:gd name="adj2" fmla="val 31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371" idx="1"/>
          </p:cNvCxnSpPr>
          <p:nvPr/>
        </p:nvCxnSpPr>
        <p:spPr>
          <a:xfrm rot="10800000" flipH="1">
            <a:off x="9846766" y="2988300"/>
            <a:ext cx="591489" cy="3070466"/>
          </a:xfrm>
          <a:prstGeom prst="bentConnector4">
            <a:avLst>
              <a:gd name="adj1" fmla="val -38648"/>
              <a:gd name="adj2" fmla="val 39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12" idx="3"/>
            <a:endCxn id="14" idx="1"/>
          </p:cNvCxnSpPr>
          <p:nvPr/>
        </p:nvCxnSpPr>
        <p:spPr>
          <a:xfrm>
            <a:off x="12687064" y="2798698"/>
            <a:ext cx="301758" cy="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12149640" y="4843389"/>
            <a:ext cx="1054763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CA-xx: </a:t>
            </a:r>
            <a:r>
              <a:rPr lang="en-IN" sz="800" dirty="0">
                <a:solidFill>
                  <a:schemeClr val="tx1"/>
                </a:solidFill>
              </a:rPr>
              <a:t>AI Agent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2149640" y="5233360"/>
            <a:ext cx="1054763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CA-xx: </a:t>
            </a:r>
            <a:r>
              <a:rPr lang="en-IN" sz="800" dirty="0" smtClean="0">
                <a:solidFill>
                  <a:schemeClr val="tx1"/>
                </a:solidFill>
              </a:rPr>
              <a:t>Rule Based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3479484" y="5139630"/>
            <a:ext cx="9573" cy="82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127" idx="3"/>
            <a:endCxn id="135" idx="1"/>
          </p:cNvCxnSpPr>
          <p:nvPr/>
        </p:nvCxnSpPr>
        <p:spPr>
          <a:xfrm>
            <a:off x="13204403" y="5004887"/>
            <a:ext cx="275081" cy="17579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4" idx="3"/>
            <a:endCxn id="135" idx="1"/>
          </p:cNvCxnSpPr>
          <p:nvPr/>
        </p:nvCxnSpPr>
        <p:spPr>
          <a:xfrm flipV="1">
            <a:off x="13204403" y="5180678"/>
            <a:ext cx="275081" cy="214180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09" idx="3"/>
            <a:endCxn id="127" idx="1"/>
          </p:cNvCxnSpPr>
          <p:nvPr/>
        </p:nvCxnSpPr>
        <p:spPr>
          <a:xfrm flipV="1">
            <a:off x="11870835" y="5004887"/>
            <a:ext cx="278805" cy="197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09" idx="3"/>
            <a:endCxn id="134" idx="1"/>
          </p:cNvCxnSpPr>
          <p:nvPr/>
        </p:nvCxnSpPr>
        <p:spPr>
          <a:xfrm>
            <a:off x="11870835" y="5202054"/>
            <a:ext cx="278805" cy="192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67" idx="2"/>
            <a:endCxn id="376" idx="3"/>
          </p:cNvCxnSpPr>
          <p:nvPr/>
        </p:nvCxnSpPr>
        <p:spPr>
          <a:xfrm rot="5400000">
            <a:off x="14093605" y="5603525"/>
            <a:ext cx="368166" cy="24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 rot="16200000">
            <a:off x="9336595" y="5308559"/>
            <a:ext cx="551564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Re-Run Search</a:t>
            </a:r>
            <a:endParaRPr lang="en-IN" sz="800" dirty="0"/>
          </a:p>
        </p:txBody>
      </p:sp>
      <p:cxnSp>
        <p:nvCxnSpPr>
          <p:cNvPr id="17" name="Elbow Connector 16"/>
          <p:cNvCxnSpPr>
            <a:stCxn id="3" idx="3"/>
            <a:endCxn id="4" idx="1"/>
          </p:cNvCxnSpPr>
          <p:nvPr/>
        </p:nvCxnSpPr>
        <p:spPr>
          <a:xfrm flipV="1">
            <a:off x="1520151" y="2578414"/>
            <a:ext cx="551180" cy="722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257" idx="1"/>
          </p:cNvCxnSpPr>
          <p:nvPr/>
        </p:nvCxnSpPr>
        <p:spPr>
          <a:xfrm>
            <a:off x="3089746" y="2578414"/>
            <a:ext cx="38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2071331" y="3134162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C2- Handling media Files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" idx="3"/>
            <a:endCxn id="140" idx="1"/>
          </p:cNvCxnSpPr>
          <p:nvPr/>
        </p:nvCxnSpPr>
        <p:spPr>
          <a:xfrm>
            <a:off x="1520151" y="3301046"/>
            <a:ext cx="551180" cy="4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3"/>
            <a:endCxn id="236" idx="1"/>
          </p:cNvCxnSpPr>
          <p:nvPr/>
        </p:nvCxnSpPr>
        <p:spPr>
          <a:xfrm>
            <a:off x="1520151" y="3301046"/>
            <a:ext cx="551180" cy="675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3470931" y="3816247"/>
            <a:ext cx="1128509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ysClr val="windowText" lastClr="000000"/>
                </a:solidFill>
              </a:rPr>
              <a:t>Choose a Data Propagation Strategy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874797" y="4024635"/>
            <a:ext cx="1389840" cy="2825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CA-32 </a:t>
            </a:r>
            <a:r>
              <a:rPr lang="en-GB" sz="800" dirty="0">
                <a:solidFill>
                  <a:schemeClr val="tx1"/>
                </a:solidFill>
              </a:rPr>
              <a:t>: </a:t>
            </a:r>
            <a:r>
              <a:rPr lang="en-GB" sz="800" dirty="0" smtClean="0">
                <a:solidFill>
                  <a:schemeClr val="tx1"/>
                </a:solidFill>
              </a:rPr>
              <a:t>Sequential Insertion to both the DBs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858008" y="3693553"/>
            <a:ext cx="1674513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CA-31: </a:t>
            </a:r>
            <a:r>
              <a:rPr lang="en-IN" sz="800" dirty="0" smtClean="0">
                <a:solidFill>
                  <a:schemeClr val="tx1"/>
                </a:solidFill>
              </a:rPr>
              <a:t>Parallel insertion to both Master DB &amp;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470931" y="3145622"/>
            <a:ext cx="1128509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Select Media Handling Architecture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4863341" y="3266532"/>
            <a:ext cx="1759110" cy="2569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CA-35: </a:t>
            </a:r>
            <a:r>
              <a:rPr lang="en-GB" sz="800" dirty="0" smtClean="0">
                <a:solidFill>
                  <a:schemeClr val="tx1"/>
                </a:solidFill>
              </a:rPr>
              <a:t>A</a:t>
            </a:r>
            <a:r>
              <a:rPr lang="en-GB" sz="800" dirty="0" smtClean="0">
                <a:solidFill>
                  <a:schemeClr val="tx1"/>
                </a:solidFill>
              </a:rPr>
              <a:t>synchronous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Image upload as a background process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4869158" y="2918915"/>
            <a:ext cx="1764750" cy="2569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CA-34: </a:t>
            </a:r>
            <a:r>
              <a:rPr lang="en-US" sz="800" dirty="0">
                <a:solidFill>
                  <a:schemeClr val="tx1"/>
                </a:solidFill>
              </a:rPr>
              <a:t>Synchronous, Server-Side Upload and Processing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3470931" y="4335016"/>
            <a:ext cx="103375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Listing Data Enhancement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652938" y="4009655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How can syncing among both DBs be achieved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3292890" y="5031308"/>
            <a:ext cx="1389840" cy="4551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CA-33 </a:t>
            </a:r>
            <a:r>
              <a:rPr lang="en-GB" sz="800" dirty="0" smtClean="0">
                <a:solidFill>
                  <a:schemeClr val="tx1"/>
                </a:solidFill>
              </a:rPr>
              <a:t>: </a:t>
            </a:r>
            <a:r>
              <a:rPr lang="en-IN" sz="800" dirty="0" smtClean="0">
                <a:solidFill>
                  <a:schemeClr val="tx1"/>
                </a:solidFill>
              </a:rPr>
              <a:t>Listing Metadata Enhancement Using </a:t>
            </a:r>
            <a:r>
              <a:rPr lang="en-IN" sz="800" dirty="0" smtClean="0">
                <a:solidFill>
                  <a:schemeClr val="tx1"/>
                </a:solidFill>
              </a:rPr>
              <a:t>LLM (Metadata Indexer Service)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830382" y="4508366"/>
            <a:ext cx="103375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Use a Queue based mechanism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40" idx="3"/>
            <a:endCxn id="152" idx="1"/>
          </p:cNvCxnSpPr>
          <p:nvPr/>
        </p:nvCxnSpPr>
        <p:spPr>
          <a:xfrm flipV="1">
            <a:off x="3089746" y="3301046"/>
            <a:ext cx="381185" cy="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6" idx="3"/>
            <a:endCxn id="145" idx="1"/>
          </p:cNvCxnSpPr>
          <p:nvPr/>
        </p:nvCxnSpPr>
        <p:spPr>
          <a:xfrm flipV="1">
            <a:off x="3089746" y="3971671"/>
            <a:ext cx="381185" cy="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9" idx="3"/>
            <a:endCxn id="165" idx="1"/>
          </p:cNvCxnSpPr>
          <p:nvPr/>
        </p:nvCxnSpPr>
        <p:spPr>
          <a:xfrm flipV="1">
            <a:off x="6264637" y="4165079"/>
            <a:ext cx="388301" cy="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5" idx="2"/>
            <a:endCxn id="171" idx="0"/>
          </p:cNvCxnSpPr>
          <p:nvPr/>
        </p:nvCxnSpPr>
        <p:spPr>
          <a:xfrm>
            <a:off x="7341870" y="4320503"/>
            <a:ext cx="5391" cy="18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36" idx="2"/>
            <a:endCxn id="164" idx="1"/>
          </p:cNvCxnSpPr>
          <p:nvPr/>
        </p:nvCxnSpPr>
        <p:spPr>
          <a:xfrm rot="16200000" flipH="1">
            <a:off x="2854696" y="3874205"/>
            <a:ext cx="342078" cy="890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/>
          <p:cNvCxnSpPr>
            <a:stCxn id="152" idx="3"/>
            <a:endCxn id="154" idx="1"/>
          </p:cNvCxnSpPr>
          <p:nvPr/>
        </p:nvCxnSpPr>
        <p:spPr>
          <a:xfrm flipV="1">
            <a:off x="4599440" y="3047365"/>
            <a:ext cx="269718" cy="253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152" idx="3"/>
            <a:endCxn id="153" idx="1"/>
          </p:cNvCxnSpPr>
          <p:nvPr/>
        </p:nvCxnSpPr>
        <p:spPr>
          <a:xfrm>
            <a:off x="4599440" y="3301046"/>
            <a:ext cx="263901" cy="93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/>
          <p:cNvCxnSpPr>
            <a:stCxn id="145" idx="3"/>
            <a:endCxn id="150" idx="1"/>
          </p:cNvCxnSpPr>
          <p:nvPr/>
        </p:nvCxnSpPr>
        <p:spPr>
          <a:xfrm flipV="1">
            <a:off x="4599440" y="3822003"/>
            <a:ext cx="258568" cy="149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463"/>
          <p:cNvCxnSpPr>
            <a:stCxn id="145" idx="3"/>
            <a:endCxn id="149" idx="1"/>
          </p:cNvCxnSpPr>
          <p:nvPr/>
        </p:nvCxnSpPr>
        <p:spPr>
          <a:xfrm>
            <a:off x="4599440" y="3971671"/>
            <a:ext cx="275357" cy="194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905625" y="5926866"/>
            <a:ext cx="6182239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ounded Rectangle 171"/>
          <p:cNvSpPr/>
          <p:nvPr/>
        </p:nvSpPr>
        <p:spPr>
          <a:xfrm>
            <a:off x="2021347" y="6027302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244871" y="6011098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3117102" y="6020588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5319472" y="6004555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6446494" y="6176821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7286851" y="6184607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425471" y="6006604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206246" y="6006604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180" name="Rounded Rectangle 179"/>
          <p:cNvSpPr/>
          <p:nvPr/>
        </p:nvSpPr>
        <p:spPr>
          <a:xfrm>
            <a:off x="7452052" y="2172612"/>
            <a:ext cx="803680" cy="24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Speed &amp; Cost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81" name="Elbow Connector 180"/>
          <p:cNvCxnSpPr>
            <a:stCxn id="310" idx="3"/>
            <a:endCxn id="180" idx="0"/>
          </p:cNvCxnSpPr>
          <p:nvPr/>
        </p:nvCxnSpPr>
        <p:spPr>
          <a:xfrm>
            <a:off x="6724650" y="1970689"/>
            <a:ext cx="1129242" cy="201923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02" idx="3"/>
            <a:endCxn id="180" idx="2"/>
          </p:cNvCxnSpPr>
          <p:nvPr/>
        </p:nvCxnSpPr>
        <p:spPr>
          <a:xfrm flipV="1">
            <a:off x="6931350" y="2413762"/>
            <a:ext cx="922542" cy="181021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5" idx="3"/>
            <a:endCxn id="180" idx="1"/>
          </p:cNvCxnSpPr>
          <p:nvPr/>
        </p:nvCxnSpPr>
        <p:spPr>
          <a:xfrm flipV="1">
            <a:off x="6931351" y="2293187"/>
            <a:ext cx="520701" cy="167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6655389" y="5031308"/>
            <a:ext cx="1389840" cy="4551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smtClean="0">
                <a:solidFill>
                  <a:schemeClr val="tx1"/>
                </a:solidFill>
              </a:rPr>
              <a:t>CA-xx </a:t>
            </a:r>
            <a:r>
              <a:rPr lang="en-GB" sz="800" smtClean="0">
                <a:solidFill>
                  <a:schemeClr val="tx1"/>
                </a:solidFill>
              </a:rPr>
              <a:t>: </a:t>
            </a:r>
            <a:r>
              <a:rPr lang="en-IN" sz="800" smtClean="0">
                <a:solidFill>
                  <a:schemeClr val="tx1"/>
                </a:solidFill>
              </a:rPr>
              <a:t>Batch to sync to Index Service after polling from Queue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55" name="Straight Arrow Connector 454"/>
          <p:cNvCxnSpPr>
            <a:stCxn id="164" idx="2"/>
            <a:endCxn id="166" idx="0"/>
          </p:cNvCxnSpPr>
          <p:nvPr/>
        </p:nvCxnSpPr>
        <p:spPr>
          <a:xfrm>
            <a:off x="3987810" y="4645864"/>
            <a:ext cx="0" cy="38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171" idx="2"/>
            <a:endCxn id="187" idx="0"/>
          </p:cNvCxnSpPr>
          <p:nvPr/>
        </p:nvCxnSpPr>
        <p:spPr>
          <a:xfrm>
            <a:off x="7347261" y="4819214"/>
            <a:ext cx="3048" cy="21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" idx="0"/>
            <a:endCxn id="184" idx="1"/>
          </p:cNvCxnSpPr>
          <p:nvPr/>
        </p:nvCxnSpPr>
        <p:spPr>
          <a:xfrm rot="5400000" flipH="1" flipV="1">
            <a:off x="2554272" y="1480954"/>
            <a:ext cx="911065" cy="858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84" idx="3"/>
            <a:endCxn id="185" idx="1"/>
          </p:cNvCxnSpPr>
          <p:nvPr/>
        </p:nvCxnSpPr>
        <p:spPr>
          <a:xfrm>
            <a:off x="4780635" y="1454686"/>
            <a:ext cx="380543" cy="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2" y="147411"/>
            <a:ext cx="10515600" cy="1325563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25" y="5422006"/>
            <a:ext cx="9340328" cy="1381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043" y="2600220"/>
            <a:ext cx="1521302" cy="130696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11342" y="2033315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Reduce Search Space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07868" y="2606847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Category Detection 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00550" y="3166903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Accuracy in category Detection?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6054695" y="1791523"/>
            <a:ext cx="736480" cy="1997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504771" y="3687328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Chose top K Categories as Filter in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5265708" y="2344163"/>
            <a:ext cx="6572" cy="26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5269915" y="2917695"/>
            <a:ext cx="2365" cy="24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 flipH="1">
            <a:off x="5269183" y="3449492"/>
            <a:ext cx="732" cy="23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7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83722" y="443269"/>
            <a:ext cx="1377863" cy="6137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NFR_01: Search Response time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36195" y="443269"/>
            <a:ext cx="1840241" cy="6137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QA_01: </a:t>
            </a:r>
            <a:r>
              <a:rPr lang="en-IN" sz="1300" dirty="0">
                <a:solidFill>
                  <a:schemeClr val="tx1"/>
                </a:solidFill>
              </a:rPr>
              <a:t>Search Results should be relevant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81491" y="1059683"/>
            <a:ext cx="1377863" cy="455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Input : How to Search?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2961585" y="750157"/>
            <a:ext cx="1508838" cy="30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89508" y="2257684"/>
            <a:ext cx="1377863" cy="483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 Search Mechanism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28264" y="3186038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/>
              <a:t>CA-01: Direct </a:t>
            </a:r>
            <a:r>
              <a:rPr lang="en-US" sz="1200" dirty="0" smtClean="0"/>
              <a:t> DB </a:t>
            </a:r>
            <a:r>
              <a:rPr lang="en-US" sz="1200" dirty="0"/>
              <a:t>Query</a:t>
            </a:r>
            <a:endParaRPr lang="en-IN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3368463" y="3186037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CA-02: DB Full Text Search</a:t>
            </a:r>
            <a:endParaRPr lang="en-IN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12977" y="1487475"/>
            <a:ext cx="1377863" cy="483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Intent Understanding</a:t>
            </a:r>
          </a:p>
        </p:txBody>
      </p:sp>
      <p:cxnSp>
        <p:nvCxnSpPr>
          <p:cNvPr id="22" name="Elbow Connector 21"/>
          <p:cNvCxnSpPr>
            <a:stCxn id="5" idx="1"/>
            <a:endCxn id="6" idx="0"/>
          </p:cNvCxnSpPr>
          <p:nvPr/>
        </p:nvCxnSpPr>
        <p:spPr>
          <a:xfrm rot="10800000" flipV="1">
            <a:off x="4470424" y="750157"/>
            <a:ext cx="1865773" cy="30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18" idx="0"/>
          </p:cNvCxnSpPr>
          <p:nvPr/>
        </p:nvCxnSpPr>
        <p:spPr>
          <a:xfrm rot="5400000">
            <a:off x="3330445" y="2038043"/>
            <a:ext cx="445168" cy="1850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32" idx="0"/>
          </p:cNvCxnSpPr>
          <p:nvPr/>
        </p:nvCxnSpPr>
        <p:spPr>
          <a:xfrm rot="16200000" flipH="1">
            <a:off x="4677552" y="2541758"/>
            <a:ext cx="445166" cy="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  <a:endCxn id="19" idx="0"/>
          </p:cNvCxnSpPr>
          <p:nvPr/>
        </p:nvCxnSpPr>
        <p:spPr>
          <a:xfrm rot="5400000">
            <a:off x="4000546" y="2708142"/>
            <a:ext cx="445167" cy="510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722476" y="3186036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CA-03: </a:t>
            </a:r>
            <a:r>
              <a:rPr lang="en-US" sz="1200" dirty="0"/>
              <a:t>Search </a:t>
            </a:r>
            <a:r>
              <a:rPr lang="en-US" sz="1200" dirty="0" smtClean="0"/>
              <a:t>  Index </a:t>
            </a:r>
            <a:r>
              <a:rPr lang="en-US" sz="1200" dirty="0"/>
              <a:t>Service </a:t>
            </a:r>
            <a:endParaRPr lang="en-IN" sz="1200" dirty="0"/>
          </a:p>
        </p:txBody>
      </p:sp>
      <p:cxnSp>
        <p:nvCxnSpPr>
          <p:cNvPr id="35" name="Elbow Connector 34"/>
          <p:cNvCxnSpPr>
            <a:stCxn id="6" idx="1"/>
          </p:cNvCxnSpPr>
          <p:nvPr/>
        </p:nvCxnSpPr>
        <p:spPr>
          <a:xfrm rot="10800000" flipV="1">
            <a:off x="901909" y="1287239"/>
            <a:ext cx="2879582" cy="221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688720" y="4405361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CA-09: </a:t>
            </a:r>
            <a:r>
              <a:rPr lang="en-US" sz="1200" dirty="0" err="1" smtClean="0"/>
              <a:t>Lat</a:t>
            </a:r>
            <a:r>
              <a:rPr lang="en-US" sz="1200" dirty="0" smtClean="0"/>
              <a:t> -Long Based</a:t>
            </a:r>
            <a:endParaRPr lang="en-IN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320115" y="4057905"/>
            <a:ext cx="1291219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CA-06: Synonym Sets</a:t>
            </a:r>
            <a:endParaRPr lang="en-IN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314823" y="2410038"/>
            <a:ext cx="114608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/>
            <a:r>
              <a:rPr lang="en-US" sz="1200" dirty="0"/>
              <a:t>CA-05: Fuzzy </a:t>
            </a:r>
            <a:r>
              <a:rPr lang="en-US" sz="1200" dirty="0" smtClean="0"/>
              <a:t>   Search </a:t>
            </a:r>
            <a:r>
              <a:rPr lang="en-US" sz="1200" dirty="0"/>
              <a:t>Query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20" idx="3"/>
          </p:cNvCxnSpPr>
          <p:nvPr/>
        </p:nvCxnSpPr>
        <p:spPr>
          <a:xfrm>
            <a:off x="1590840" y="1729068"/>
            <a:ext cx="2879583" cy="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0" idx="2"/>
            <a:endCxn id="39" idx="1"/>
          </p:cNvCxnSpPr>
          <p:nvPr/>
        </p:nvCxnSpPr>
        <p:spPr>
          <a:xfrm rot="5400000">
            <a:off x="-537406" y="2828182"/>
            <a:ext cx="2296836" cy="581794"/>
          </a:xfrm>
          <a:prstGeom prst="bentConnector4">
            <a:avLst>
              <a:gd name="adj1" fmla="val 9329"/>
              <a:gd name="adj2" fmla="val 139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0" idx="2"/>
            <a:endCxn id="40" idx="1"/>
          </p:cNvCxnSpPr>
          <p:nvPr/>
        </p:nvCxnSpPr>
        <p:spPr>
          <a:xfrm rot="5400000">
            <a:off x="283882" y="2001602"/>
            <a:ext cx="648969" cy="587086"/>
          </a:xfrm>
          <a:prstGeom prst="bentConnector4">
            <a:avLst>
              <a:gd name="adj1" fmla="val 33852"/>
              <a:gd name="adj2" fmla="val 138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1435" y="3034559"/>
            <a:ext cx="1278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Misspell Correction</a:t>
            </a:r>
          </a:p>
          <a:p>
            <a:r>
              <a:rPr lang="en-US" sz="1100" dirty="0" smtClean="0"/>
              <a:t>XXX</a:t>
            </a:r>
            <a:endParaRPr lang="en-IN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31435" y="4719931"/>
            <a:ext cx="1013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Query Enhancement</a:t>
            </a:r>
          </a:p>
          <a:p>
            <a:r>
              <a:rPr lang="en-US" sz="1100" dirty="0" smtClean="0"/>
              <a:t>XXX</a:t>
            </a:r>
          </a:p>
        </p:txBody>
      </p:sp>
      <p:cxnSp>
        <p:nvCxnSpPr>
          <p:cNvPr id="61" name="Elbow Connector 60"/>
          <p:cNvCxnSpPr>
            <a:stCxn id="40" idx="2"/>
            <a:endCxn id="58" idx="1"/>
          </p:cNvCxnSpPr>
          <p:nvPr/>
        </p:nvCxnSpPr>
        <p:spPr>
          <a:xfrm rot="5400000">
            <a:off x="449260" y="2811396"/>
            <a:ext cx="420782" cy="456432"/>
          </a:xfrm>
          <a:prstGeom prst="bentConnector4">
            <a:avLst>
              <a:gd name="adj1" fmla="val 24400"/>
              <a:gd name="adj2" fmla="val 15008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9" idx="2"/>
            <a:endCxn id="59" idx="1"/>
          </p:cNvCxnSpPr>
          <p:nvPr/>
        </p:nvCxnSpPr>
        <p:spPr>
          <a:xfrm rot="5400000">
            <a:off x="427118" y="4481405"/>
            <a:ext cx="542925" cy="534290"/>
          </a:xfrm>
          <a:prstGeom prst="bentConnector4">
            <a:avLst>
              <a:gd name="adj1" fmla="val 22364"/>
              <a:gd name="adj2" fmla="val 14278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7417" y="4393181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CA-08: City/Zip Matching </a:t>
            </a:r>
            <a:endParaRPr lang="en-IN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10257974" y="3643300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CA-11: Cache</a:t>
            </a:r>
            <a:endParaRPr lang="en-IN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5705669" y="6053943"/>
            <a:ext cx="1198708" cy="419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sz="1200" dirty="0" smtClean="0"/>
              <a:t>CA-04: Hybrid Approach</a:t>
            </a:r>
            <a:endParaRPr lang="en-IN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071722" y="4050387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3449585" y="4050388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4752291" y="4025930"/>
            <a:ext cx="12229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XXX</a:t>
            </a:r>
          </a:p>
          <a:p>
            <a:endParaRPr lang="en-US" sz="1100" dirty="0"/>
          </a:p>
          <a:p>
            <a:r>
              <a:rPr lang="en-US" sz="1100" dirty="0" err="1" smtClean="0"/>
              <a:t>Yyyy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err="1" smtClean="0"/>
              <a:t>zzz</a:t>
            </a:r>
            <a:endParaRPr lang="en-IN" sz="1100" dirty="0"/>
          </a:p>
        </p:txBody>
      </p:sp>
      <p:cxnSp>
        <p:nvCxnSpPr>
          <p:cNvPr id="76" name="Elbow Connector 75"/>
          <p:cNvCxnSpPr>
            <a:stCxn id="18" idx="2"/>
            <a:endCxn id="72" idx="1"/>
          </p:cNvCxnSpPr>
          <p:nvPr/>
        </p:nvCxnSpPr>
        <p:spPr>
          <a:xfrm rot="5400000">
            <a:off x="1892407" y="3784536"/>
            <a:ext cx="914526" cy="555896"/>
          </a:xfrm>
          <a:prstGeom prst="bentConnector4">
            <a:avLst>
              <a:gd name="adj1" fmla="val 24339"/>
              <a:gd name="adj2" fmla="val 141123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9" idx="2"/>
            <a:endCxn id="73" idx="1"/>
          </p:cNvCxnSpPr>
          <p:nvPr/>
        </p:nvCxnSpPr>
        <p:spPr>
          <a:xfrm rot="5400000">
            <a:off x="3251437" y="3803368"/>
            <a:ext cx="914528" cy="518232"/>
          </a:xfrm>
          <a:prstGeom prst="bentConnector4">
            <a:avLst>
              <a:gd name="adj1" fmla="val 24339"/>
              <a:gd name="adj2" fmla="val 14411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2" idx="2"/>
            <a:endCxn id="74" idx="1"/>
          </p:cNvCxnSpPr>
          <p:nvPr/>
        </p:nvCxnSpPr>
        <p:spPr>
          <a:xfrm rot="5400000">
            <a:off x="4592026" y="3765485"/>
            <a:ext cx="890071" cy="569539"/>
          </a:xfrm>
          <a:prstGeom prst="bentConnector4">
            <a:avLst>
              <a:gd name="adj1" fmla="val 23634"/>
              <a:gd name="adj2" fmla="val 1401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3" idx="3"/>
            <a:endCxn id="107" idx="0"/>
          </p:cNvCxnSpPr>
          <p:nvPr/>
        </p:nvCxnSpPr>
        <p:spPr>
          <a:xfrm>
            <a:off x="5167371" y="2499277"/>
            <a:ext cx="2454393" cy="994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6932832" y="3493819"/>
            <a:ext cx="1377863" cy="483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Prioritize by Location </a:t>
            </a:r>
          </a:p>
        </p:txBody>
      </p:sp>
      <p:cxnSp>
        <p:nvCxnSpPr>
          <p:cNvPr id="114" name="Elbow Connector 113"/>
          <p:cNvCxnSpPr>
            <a:stCxn id="107" idx="2"/>
            <a:endCxn id="38" idx="0"/>
          </p:cNvCxnSpPr>
          <p:nvPr/>
        </p:nvCxnSpPr>
        <p:spPr>
          <a:xfrm rot="16200000" flipH="1">
            <a:off x="8240741" y="3358028"/>
            <a:ext cx="428356" cy="1666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7" idx="2"/>
            <a:endCxn id="69" idx="0"/>
          </p:cNvCxnSpPr>
          <p:nvPr/>
        </p:nvCxnSpPr>
        <p:spPr>
          <a:xfrm rot="5400000">
            <a:off x="7291180" y="4062597"/>
            <a:ext cx="416176" cy="244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3" idx="0"/>
          </p:cNvCxnSpPr>
          <p:nvPr/>
        </p:nvCxnSpPr>
        <p:spPr>
          <a:xfrm>
            <a:off x="4470423" y="1514796"/>
            <a:ext cx="8017" cy="74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9" idx="1"/>
            <a:endCxn id="81" idx="1"/>
          </p:cNvCxnSpPr>
          <p:nvPr/>
        </p:nvCxnSpPr>
        <p:spPr>
          <a:xfrm rot="10800000" flipH="1" flipV="1">
            <a:off x="6777417" y="4602772"/>
            <a:ext cx="62818" cy="579621"/>
          </a:xfrm>
          <a:prstGeom prst="bentConnector3">
            <a:avLst>
              <a:gd name="adj1" fmla="val -36390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8" idx="1"/>
            <a:endCxn id="80" idx="1"/>
          </p:cNvCxnSpPr>
          <p:nvPr/>
        </p:nvCxnSpPr>
        <p:spPr>
          <a:xfrm rot="10800000" flipH="1" flipV="1">
            <a:off x="8688719" y="4614952"/>
            <a:ext cx="92481" cy="603461"/>
          </a:xfrm>
          <a:prstGeom prst="bentConnector3">
            <a:avLst>
              <a:gd name="adj1" fmla="val -24718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781201" y="4918332"/>
            <a:ext cx="1013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Query Enhancement</a:t>
            </a:r>
          </a:p>
          <a:p>
            <a:r>
              <a:rPr lang="en-US" sz="1100" dirty="0" smtClean="0"/>
              <a:t>XXX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840235" y="4882312"/>
            <a:ext cx="1013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Query Enhancement</a:t>
            </a:r>
          </a:p>
          <a:p>
            <a:r>
              <a:rPr lang="en-US" sz="1100" dirty="0" smtClean="0"/>
              <a:t>XXX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688719" y="2424252"/>
            <a:ext cx="1377863" cy="483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Refinement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53833" y="4089813"/>
            <a:ext cx="6818812" cy="644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/>
          <p:cNvGrpSpPr/>
          <p:nvPr/>
        </p:nvGrpSpPr>
        <p:grpSpPr>
          <a:xfrm>
            <a:off x="806972" y="132798"/>
            <a:ext cx="10062946" cy="6635746"/>
            <a:chOff x="780846" y="136393"/>
            <a:chExt cx="10062946" cy="6635746"/>
          </a:xfrm>
        </p:grpSpPr>
        <p:grpSp>
          <p:nvGrpSpPr>
            <p:cNvPr id="28" name="Group 27"/>
            <p:cNvGrpSpPr/>
            <p:nvPr/>
          </p:nvGrpSpPr>
          <p:grpSpPr>
            <a:xfrm>
              <a:off x="780846" y="136393"/>
              <a:ext cx="10062946" cy="5001547"/>
              <a:chOff x="780846" y="136393"/>
              <a:chExt cx="10062946" cy="500154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r="3798"/>
              <a:stretch/>
            </p:blipFill>
            <p:spPr>
              <a:xfrm>
                <a:off x="1394251" y="136393"/>
                <a:ext cx="9332002" cy="465706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3098839" y="3450876"/>
                <a:ext cx="5557067" cy="1218187"/>
                <a:chOff x="3169920" y="5697488"/>
                <a:chExt cx="5557067" cy="1218187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9920" y="5697488"/>
                  <a:ext cx="4187810" cy="1218187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7730" y="5697488"/>
                  <a:ext cx="1369257" cy="1199915"/>
                </a:xfrm>
                <a:prstGeom prst="rect">
                  <a:avLst/>
                </a:prstGeom>
              </p:spPr>
            </p:pic>
          </p:grpSp>
          <p:sp>
            <p:nvSpPr>
              <p:cNvPr id="26" name="Rectangle 25"/>
              <p:cNvSpPr/>
              <p:nvPr/>
            </p:nvSpPr>
            <p:spPr>
              <a:xfrm>
                <a:off x="9930861" y="3418209"/>
                <a:ext cx="912931" cy="15327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80846" y="3605232"/>
                <a:ext cx="912931" cy="15327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499" y="5391014"/>
              <a:ext cx="9334500" cy="1381125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3692434" y="423474"/>
            <a:ext cx="4430840" cy="25006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887986" y="178414"/>
            <a:ext cx="2192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Dynamic Category List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6233" y="2090049"/>
            <a:ext cx="6115847" cy="130836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463500" y="2211007"/>
            <a:ext cx="13734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2645" y="5043225"/>
            <a:ext cx="11588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Footer Content of Homepage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3500" y="2676619"/>
            <a:ext cx="13734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Row 1: Trending Items at User’s Nearby Location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06233" y="3435629"/>
            <a:ext cx="6115847" cy="130836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971343" y="2142306"/>
            <a:ext cx="1557116" cy="320338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090130" y="4930191"/>
            <a:ext cx="1373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Dynamic Ad Ingestion</a:t>
            </a:r>
          </a:p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Tagged as “Featured”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5926" y="133957"/>
            <a:ext cx="1297315" cy="29964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215749" y="410990"/>
            <a:ext cx="1386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Fetch locations near to User Location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0535" y="5447638"/>
            <a:ext cx="9162631" cy="130836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1589639" y="4298820"/>
            <a:ext cx="452846" cy="47938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1728020" y="5552329"/>
            <a:ext cx="452846" cy="19703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530296" y="5749362"/>
            <a:ext cx="452846" cy="15299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463499" y="3618139"/>
            <a:ext cx="13734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Row 2: Based on User Interest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830" y="703382"/>
            <a:ext cx="2888536" cy="125322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765851" y="873803"/>
            <a:ext cx="2103221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Recently 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Viewed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81853" y="1015497"/>
            <a:ext cx="18495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Items from search history, </a:t>
            </a:r>
          </a:p>
          <a:p>
            <a:pPr algn="ctr"/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directly cached at Client Side</a:t>
            </a:r>
            <a:endParaRPr lang="en-IN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019" y="694695"/>
            <a:ext cx="1450170" cy="128904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350253" y="701087"/>
            <a:ext cx="4531600" cy="130836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291" y="1314994"/>
            <a:ext cx="66185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Client</a:t>
            </a:r>
            <a:endParaRPr lang="en-IN" sz="1050" dirty="0"/>
          </a:p>
        </p:txBody>
      </p:sp>
      <p:sp>
        <p:nvSpPr>
          <p:cNvPr id="3" name="Rectangle 2"/>
          <p:cNvSpPr/>
          <p:nvPr/>
        </p:nvSpPr>
        <p:spPr>
          <a:xfrm>
            <a:off x="3039291" y="2174965"/>
            <a:ext cx="66185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Client</a:t>
            </a:r>
            <a:endParaRPr lang="en-IN" sz="1050" dirty="0"/>
          </a:p>
        </p:txBody>
      </p:sp>
      <p:sp>
        <p:nvSpPr>
          <p:cNvPr id="4" name="Rectangle 3"/>
          <p:cNvSpPr/>
          <p:nvPr/>
        </p:nvSpPr>
        <p:spPr>
          <a:xfrm>
            <a:off x="1166949" y="5569130"/>
            <a:ext cx="661852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Client</a:t>
            </a:r>
            <a:endParaRPr lang="en-IN" sz="1050" dirty="0"/>
          </a:p>
        </p:txBody>
      </p: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>
          <a:xfrm flipV="1">
            <a:off x="3701143" y="2344782"/>
            <a:ext cx="27954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96594" y="1856012"/>
            <a:ext cx="1541417" cy="97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Origin</a:t>
            </a:r>
            <a:endParaRPr lang="en-IN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57554" y="2420982"/>
            <a:ext cx="640079" cy="345669"/>
            <a:chOff x="6557554" y="2420982"/>
            <a:chExt cx="640079" cy="345669"/>
          </a:xfrm>
        </p:grpSpPr>
        <p:sp>
          <p:nvSpPr>
            <p:cNvPr id="9" name="Isosceles Triangle 8"/>
            <p:cNvSpPr/>
            <p:nvPr/>
          </p:nvSpPr>
          <p:spPr>
            <a:xfrm>
              <a:off x="6557554" y="2420982"/>
              <a:ext cx="435428" cy="33092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8514" y="2551207"/>
              <a:ext cx="579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IMG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920347" y="2954875"/>
            <a:ext cx="988422" cy="637904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              CDN</a:t>
            </a:r>
            <a:endParaRPr lang="en-IN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70424" y="3204753"/>
            <a:ext cx="640079" cy="345669"/>
            <a:chOff x="6557554" y="2420982"/>
            <a:chExt cx="640079" cy="345669"/>
          </a:xfrm>
        </p:grpSpPr>
        <p:sp>
          <p:nvSpPr>
            <p:cNvPr id="14" name="Isosceles Triangle 13"/>
            <p:cNvSpPr/>
            <p:nvPr/>
          </p:nvSpPr>
          <p:spPr>
            <a:xfrm>
              <a:off x="6557554" y="2420982"/>
              <a:ext cx="435428" cy="33092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18514" y="2551207"/>
              <a:ext cx="5791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IMG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Elbow Connector 17"/>
          <p:cNvCxnSpPr>
            <a:endCxn id="12" idx="1"/>
          </p:cNvCxnSpPr>
          <p:nvPr/>
        </p:nvCxnSpPr>
        <p:spPr>
          <a:xfrm rot="16200000" flipH="1">
            <a:off x="4085707" y="2439187"/>
            <a:ext cx="929046" cy="7402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</p:cNvCxnSpPr>
          <p:nvPr/>
        </p:nvCxnSpPr>
        <p:spPr>
          <a:xfrm flipV="1">
            <a:off x="5908769" y="2751908"/>
            <a:ext cx="866499" cy="521919"/>
          </a:xfrm>
          <a:prstGeom prst="bentConnector3">
            <a:avLst>
              <a:gd name="adj1" fmla="val 100251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3229" y="2175800"/>
            <a:ext cx="435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150ms</a:t>
            </a:r>
            <a:endParaRPr lang="en-IN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3510" y="2609249"/>
            <a:ext cx="435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60ms</a:t>
            </a:r>
            <a:endParaRPr lang="en-IN" sz="700" dirty="0"/>
          </a:p>
        </p:txBody>
      </p:sp>
      <p:cxnSp>
        <p:nvCxnSpPr>
          <p:cNvPr id="30" name="Elbow Connector 29"/>
          <p:cNvCxnSpPr>
            <a:stCxn id="2" idx="3"/>
          </p:cNvCxnSpPr>
          <p:nvPr/>
        </p:nvCxnSpPr>
        <p:spPr>
          <a:xfrm>
            <a:off x="3701143" y="1484812"/>
            <a:ext cx="278674" cy="85996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3"/>
          </p:cNvCxnSpPr>
          <p:nvPr/>
        </p:nvCxnSpPr>
        <p:spPr>
          <a:xfrm flipV="1">
            <a:off x="1828801" y="4810021"/>
            <a:ext cx="278674" cy="92892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6" y="191588"/>
            <a:ext cx="7080068" cy="685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flowchart TD</a:t>
            </a:r>
          </a:p>
          <a:p>
            <a:r>
              <a:rPr lang="en-IN" sz="1200" dirty="0" smtClean="0"/>
              <a:t>    subgraph "Application Backend"</a:t>
            </a:r>
          </a:p>
          <a:p>
            <a:r>
              <a:rPr lang="en-IN" sz="1200" dirty="0" smtClean="0"/>
              <a:t>        A[Listing Service]</a:t>
            </a:r>
          </a:p>
          <a:p>
            <a:r>
              <a:rPr lang="en-IN" sz="1200" dirty="0" smtClean="0"/>
              <a:t>        B[Search Service]</a:t>
            </a:r>
          </a:p>
          <a:p>
            <a:r>
              <a:rPr lang="en-IN" sz="1200" dirty="0" smtClean="0"/>
              <a:t>    end</a:t>
            </a:r>
          </a:p>
          <a:p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  subgraph "Data Infrastructure"</a:t>
            </a:r>
          </a:p>
          <a:p>
            <a:r>
              <a:rPr lang="en-IN" sz="1200" dirty="0" smtClean="0"/>
              <a:t>        C[Primary Database]</a:t>
            </a:r>
          </a:p>
          <a:p>
            <a:r>
              <a:rPr lang="en-IN" sz="1200" dirty="0" smtClean="0"/>
              <a:t>        D</a:t>
            </a:r>
            <a:r>
              <a:rPr lang="en-IN" sz="1200" b="1" dirty="0" smtClean="0"/>
              <a:t>(</a:t>
            </a:r>
            <a:r>
              <a:rPr lang="en-IN" sz="1200" dirty="0" smtClean="0"/>
              <a:t>Message Bus &lt;</a:t>
            </a:r>
            <a:r>
              <a:rPr lang="en-IN" sz="1200" dirty="0" err="1" smtClean="0"/>
              <a:t>br</a:t>
            </a:r>
            <a:r>
              <a:rPr lang="en-IN" sz="1200" dirty="0" smtClean="0"/>
              <a:t>&gt; e.g.</a:t>
            </a:r>
            <a:r>
              <a:rPr lang="en-IN" sz="1200" b="1" dirty="0" smtClean="0"/>
              <a:t>,</a:t>
            </a:r>
            <a:r>
              <a:rPr lang="en-IN" sz="1200" dirty="0" smtClean="0"/>
              <a:t> Kafka</a:t>
            </a:r>
            <a:r>
              <a:rPr lang="en-IN" sz="1200" b="1" dirty="0" smtClean="0"/>
              <a:t>)</a:t>
            </a:r>
            <a:endParaRPr lang="en-IN" sz="1200" dirty="0" smtClean="0"/>
          </a:p>
          <a:p>
            <a:r>
              <a:rPr lang="en-IN" sz="1200" dirty="0" smtClean="0"/>
              <a:t>        E[Indexer Service]</a:t>
            </a:r>
          </a:p>
          <a:p>
            <a:r>
              <a:rPr lang="en-IN" sz="1200" dirty="0" smtClean="0"/>
              <a:t>        F[</a:t>
            </a:r>
            <a:r>
              <a:rPr lang="en-IN" sz="1200" b="1" dirty="0" smtClean="0"/>
              <a:t>(</a:t>
            </a:r>
            <a:r>
              <a:rPr lang="en-IN" sz="1200" dirty="0" smtClean="0"/>
              <a:t>Dedicated Search Engine</a:t>
            </a:r>
            <a:r>
              <a:rPr lang="en-IN" sz="1200" b="1" dirty="0" smtClean="0"/>
              <a:t>)</a:t>
            </a:r>
            <a:r>
              <a:rPr lang="en-IN" sz="1200" dirty="0" smtClean="0"/>
              <a:t>]</a:t>
            </a:r>
          </a:p>
          <a:p>
            <a:r>
              <a:rPr lang="en-IN" sz="1200" dirty="0" smtClean="0"/>
              <a:t>    end</a:t>
            </a:r>
          </a:p>
          <a:p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  User --&gt;|POST /listings| A</a:t>
            </a:r>
          </a:p>
          <a:p>
            <a:r>
              <a:rPr lang="en-IN" sz="1200" dirty="0" smtClean="0"/>
              <a:t>    A --&gt;|"1. Write Listing"| C</a:t>
            </a:r>
          </a:p>
          <a:p>
            <a:r>
              <a:rPr lang="en-IN" sz="1200" dirty="0" smtClean="0"/>
              <a:t>    C --&gt;|"2. Publish Event "| D</a:t>
            </a:r>
          </a:p>
          <a:p>
            <a:r>
              <a:rPr lang="en-IN" sz="1200" dirty="0" smtClean="0"/>
              <a:t>    E --&gt;|"3. Consume Event"| D</a:t>
            </a:r>
          </a:p>
          <a:p>
            <a:r>
              <a:rPr lang="en-IN" sz="1200" dirty="0" smtClean="0"/>
              <a:t>    E --&gt;|"4. Index Document"| F</a:t>
            </a:r>
          </a:p>
          <a:p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  </a:t>
            </a:r>
            <a:r>
              <a:rPr lang="en-IN" sz="1200" dirty="0" err="1" smtClean="0"/>
              <a:t>SearchUI</a:t>
            </a:r>
            <a:r>
              <a:rPr lang="en-IN" sz="1200" dirty="0" smtClean="0"/>
              <a:t> --&gt;|GET /search| B</a:t>
            </a:r>
          </a:p>
          <a:p>
            <a:r>
              <a:rPr lang="en-IN" sz="1200" dirty="0" smtClean="0"/>
              <a:t>    B --&gt;|"1. Query"| F</a:t>
            </a:r>
          </a:p>
          <a:p>
            <a:r>
              <a:rPr lang="en-IN" sz="1200" dirty="0" smtClean="0"/>
              <a:t>    F --&gt;|"2. Return Results"| B</a:t>
            </a:r>
          </a:p>
          <a:p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   </a:t>
            </a:r>
          </a:p>
          <a:p>
            <a:r>
              <a:rPr lang="en-IN" sz="1200" dirty="0" smtClean="0"/>
              <a:t>    </a:t>
            </a:r>
            <a:r>
              <a:rPr lang="en-IN" sz="1200" dirty="0" err="1" smtClean="0"/>
              <a:t>classDef</a:t>
            </a:r>
            <a:r>
              <a:rPr lang="en-IN" sz="1200" dirty="0" smtClean="0"/>
              <a:t> default fill:#</a:t>
            </a:r>
            <a:r>
              <a:rPr lang="en-IN" sz="1200" dirty="0" err="1" smtClean="0"/>
              <a:t>fff,stroke</a:t>
            </a:r>
            <a:r>
              <a:rPr lang="en-IN" sz="1200" dirty="0" smtClean="0"/>
              <a:t>:#333,stroke-width:2px;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050" dirty="0" smtClean="0"/>
          </a:p>
          <a:p>
            <a:endParaRPr lang="en-US" sz="1050" dirty="0"/>
          </a:p>
          <a:p>
            <a:r>
              <a:rPr lang="en-IN" sz="1050" dirty="0" smtClean="0"/>
              <a:t>https://mermaid.live/edit#pako:eNptkm1vmzAQx7_KyX3TSoQRIBlhU6UQ0inapmVLq0kLe-HAAVbARLZpkyX97jMPWaq1fgG273d3__PdkcRVgsQnaVE9xTkVCu7DiINest5kgu5yiMh0tytYTBWrOAQ03iJPItJRzZquvzCpGM9gheKRxfj7YgvWK6Qizv8zNRH4qzwhVRQWPBVUKlHHqhb4Ms9svRSspOIADbih8mWi8PorSkkzhKCW8HEjbgHNzDTgM0239OYCztcLnuAexRtq79bXISZNqZhAL3zOM8bx5rXwB6ljDAa3p-W31T28K7o3kCeYdvZpa4zI0ISfgimE_pUicoJZh8x6xDZhWW90BJ3uEbmChun7MO8Zx4RZxWVdYse8gbgmtLVBWMWa65i7s96unodFC3-aa8myvTlB0AHBRfD3GsWh924f5iL0B-q-cP2TdaFkwwTnDN03LqiUIaaQYEo1AykrCv8qTVNDt7Xaon_lOE6_HzyxROW-vdt_IAbJBEuIr3uPBilRlLQ5kmMTNyIqx1LPg6-3feRmOJ61247yX1VVnj1FVWc58VNaSH2qd4luZ8ionrLy363QjUQxq2quiG8PR20Q4h_JnvjD0cicOCN7YrvW2Bu7ztggB33tOKbt2Z7njSeO61qe-2yQP21ey3xvOeOJZTn2aOgNHW36C1fqBH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426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7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76" y="107599"/>
            <a:ext cx="9919324" cy="6762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84248" y="1466850"/>
            <a:ext cx="5179002" cy="3067050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62949" y="552449"/>
            <a:ext cx="855951" cy="790575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896600" y="3304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8173749" y="1529193"/>
            <a:ext cx="2419350" cy="200025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Can we reduce the search space?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440199" y="4712912"/>
            <a:ext cx="3467100" cy="1023507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Can we get the </a:t>
            </a:r>
            <a:r>
              <a:rPr lang="en-US" sz="1200" dirty="0" smtClean="0">
                <a:solidFill>
                  <a:schemeClr val="tx1"/>
                </a:solidFill>
              </a:rPr>
              <a:t>ads data(step 8) in parallel to step 3?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In step 7, rather than re-ranking on Controller layer, can we optimize query to directly returned ranked results?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8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96" y="2510302"/>
            <a:ext cx="1217346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QA_01: High Relevance &amp; NFR_01: Low Latency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8271" y="2533777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C1-How </a:t>
            </a:r>
            <a:r>
              <a:rPr lang="en-US" sz="800" dirty="0">
                <a:solidFill>
                  <a:schemeClr val="tx1"/>
                </a:solidFill>
              </a:rPr>
              <a:t>to </a:t>
            </a:r>
            <a:r>
              <a:rPr lang="en-US" sz="800" dirty="0" smtClean="0">
                <a:solidFill>
                  <a:schemeClr val="tx1"/>
                </a:solidFill>
              </a:rPr>
              <a:t>Search effectively?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1461242" y="2705132"/>
            <a:ext cx="267029" cy="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730291" y="2537595"/>
            <a:ext cx="1495216" cy="341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CA-xx: Use Dedicated Search Index - e.g., Elasticsearch</a:t>
            </a:r>
          </a:p>
        </p:txBody>
      </p:sp>
      <p:cxnSp>
        <p:nvCxnSpPr>
          <p:cNvPr id="11" name="Straight Arrow Connector 10"/>
          <p:cNvCxnSpPr>
            <a:stCxn id="247" idx="3"/>
            <a:endCxn id="9" idx="1"/>
          </p:cNvCxnSpPr>
          <p:nvPr/>
        </p:nvCxnSpPr>
        <p:spPr>
          <a:xfrm>
            <a:off x="4275204" y="2707516"/>
            <a:ext cx="455087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464945" y="2554935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C2- Semantic </a:t>
            </a:r>
            <a:r>
              <a:rPr lang="en-US" sz="800" dirty="0">
                <a:solidFill>
                  <a:schemeClr val="tx1"/>
                </a:solidFill>
              </a:rPr>
              <a:t>Gap, Indexing misses Intent</a:t>
            </a:r>
          </a:p>
        </p:txBody>
      </p:sp>
      <p:cxnSp>
        <p:nvCxnSpPr>
          <p:cNvPr id="13" name="Straight Arrow Connector 12"/>
          <p:cNvCxnSpPr>
            <a:stCxn id="9" idx="3"/>
            <a:endCxn id="12" idx="1"/>
          </p:cNvCxnSpPr>
          <p:nvPr/>
        </p:nvCxnSpPr>
        <p:spPr>
          <a:xfrm>
            <a:off x="6225507" y="2708562"/>
            <a:ext cx="239438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683878" y="-1514048"/>
            <a:ext cx="178562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Option: Use Standard SQL DB - CA-01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29942" y="306631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Use </a:t>
            </a:r>
            <a:r>
              <a:rPr lang="en-US" sz="800" dirty="0">
                <a:solidFill>
                  <a:schemeClr val="tx1"/>
                </a:solidFill>
              </a:rPr>
              <a:t>Vector </a:t>
            </a:r>
            <a:r>
              <a:rPr lang="en-US" sz="800" dirty="0" smtClean="0">
                <a:solidFill>
                  <a:schemeClr val="tx1"/>
                </a:solidFill>
              </a:rPr>
              <a:t>Embedding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01889" y="4195618"/>
            <a:ext cx="1020917" cy="4200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</a:t>
            </a:r>
            <a:r>
              <a:rPr lang="en-GB" sz="800" dirty="0">
                <a:solidFill>
                  <a:schemeClr val="tx1"/>
                </a:solidFill>
              </a:rPr>
              <a:t>LLM for Query Understanding </a:t>
            </a:r>
            <a:r>
              <a:rPr lang="en-GB" sz="800" dirty="0" smtClean="0">
                <a:solidFill>
                  <a:schemeClr val="tx1"/>
                </a:solidFill>
              </a:rPr>
              <a:t>     Pre-Search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144566" y="2564030"/>
            <a:ext cx="1785623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Tactic: Improve Index Analysis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4821" y="-2600514"/>
            <a:ext cx="2211629" cy="68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 Dead End</a:t>
            </a:r>
            <a:r>
              <a:rPr lang="en-GB" sz="8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800" dirty="0" smtClean="0">
                <a:solidFill>
                  <a:schemeClr val="tx1"/>
                </a:solidFill>
              </a:rPr>
              <a:t>Fails </a:t>
            </a:r>
            <a:r>
              <a:rPr lang="en-GB" sz="800" dirty="0">
                <a:solidFill>
                  <a:schemeClr val="tx1"/>
                </a:solidFill>
              </a:rPr>
              <a:t>NFR_01 - Too </a:t>
            </a:r>
            <a:r>
              <a:rPr lang="en-GB" sz="800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- </a:t>
            </a:r>
            <a:r>
              <a:rPr lang="en-GB" sz="800" dirty="0">
                <a:solidFill>
                  <a:schemeClr val="tx1"/>
                </a:solidFill>
              </a:rPr>
              <a:t>Poor QA_01 - Basic FTS limited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52929" y="-1443896"/>
            <a:ext cx="1785623" cy="496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>
                <a:solidFill>
                  <a:schemeClr val="tx1"/>
                </a:solidFill>
              </a:rPr>
              <a:t>Concern </a:t>
            </a:r>
            <a:r>
              <a:rPr lang="en-GB" sz="800" dirty="0">
                <a:solidFill>
                  <a:schemeClr val="tx1"/>
                </a:solidFill>
              </a:rPr>
              <a:t>4: Location </a:t>
            </a:r>
            <a:r>
              <a:rPr lang="en-GB" sz="800" dirty="0" smtClean="0">
                <a:solidFill>
                  <a:schemeClr val="tx1"/>
                </a:solidFill>
              </a:rPr>
              <a:t>Filtering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Need </a:t>
            </a:r>
            <a:r>
              <a:rPr lang="en-GB" sz="800" dirty="0">
                <a:solidFill>
                  <a:schemeClr val="tx1"/>
                </a:solidFill>
              </a:rPr>
              <a:t>Precision + Speed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276167" y="2546894"/>
            <a:ext cx="1184685" cy="353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rgbClr val="FF0000"/>
                </a:solidFill>
              </a:rPr>
              <a:t>Solution: Advanced Text </a:t>
            </a:r>
            <a:r>
              <a:rPr lang="en-GB" sz="800" dirty="0" err="1">
                <a:solidFill>
                  <a:srgbClr val="FF0000"/>
                </a:solidFill>
              </a:rPr>
              <a:t>Analyzers</a:t>
            </a:r>
            <a:r>
              <a:rPr lang="en-GB" sz="800" dirty="0">
                <a:solidFill>
                  <a:srgbClr val="FF0000"/>
                </a:solidFill>
              </a:rPr>
              <a:t> in Index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66268" y="3680715"/>
            <a:ext cx="105476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CA-99: </a:t>
            </a:r>
            <a:r>
              <a:rPr lang="en-US" sz="800" dirty="0" smtClean="0">
                <a:solidFill>
                  <a:schemeClr val="tx1"/>
                </a:solidFill>
              </a:rPr>
              <a:t>Dedicated </a:t>
            </a:r>
            <a:r>
              <a:rPr lang="en-US" sz="8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19775" y="3680716"/>
            <a:ext cx="1150675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CA-09: Use Index's Native Vector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06812" y="4251207"/>
            <a:ext cx="794465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Low Cost</a:t>
            </a:r>
          </a:p>
        </p:txBody>
      </p:sp>
      <p:cxnSp>
        <p:nvCxnSpPr>
          <p:cNvPr id="36" name="Straight Arrow Connector 35"/>
          <p:cNvCxnSpPr>
            <a:stCxn id="14" idx="3"/>
            <a:endCxn id="22" idx="1"/>
          </p:cNvCxnSpPr>
          <p:nvPr/>
        </p:nvCxnSpPr>
        <p:spPr>
          <a:xfrm>
            <a:off x="9930189" y="2719454"/>
            <a:ext cx="345978" cy="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804387" y="8176366"/>
            <a:ext cx="1785623" cy="45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Tactic: Use LLM for Query Understanding Pre-Search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050011" y="5505647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Single LLM </a:t>
            </a:r>
            <a:r>
              <a:rPr lang="en-GB" sz="800" dirty="0">
                <a:solidFill>
                  <a:schemeClr val="tx1"/>
                </a:solidFill>
              </a:rPr>
              <a:t>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2" idx="2"/>
            <a:endCxn id="19" idx="0"/>
          </p:cNvCxnSpPr>
          <p:nvPr/>
        </p:nvCxnSpPr>
        <p:spPr>
          <a:xfrm>
            <a:off x="7153877" y="2865783"/>
            <a:ext cx="8936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2"/>
            <a:endCxn id="23" idx="0"/>
          </p:cNvCxnSpPr>
          <p:nvPr/>
        </p:nvCxnSpPr>
        <p:spPr>
          <a:xfrm rot="16200000" flipH="1">
            <a:off x="7367845" y="3154910"/>
            <a:ext cx="320773" cy="730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24" idx="0"/>
          </p:cNvCxnSpPr>
          <p:nvPr/>
        </p:nvCxnSpPr>
        <p:spPr>
          <a:xfrm rot="5400000">
            <a:off x="6668576" y="3186479"/>
            <a:ext cx="320774" cy="667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056076" y="1811688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Can Indexed Data be Richer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9" idx="0"/>
            <a:endCxn id="106" idx="1"/>
          </p:cNvCxnSpPr>
          <p:nvPr/>
        </p:nvCxnSpPr>
        <p:spPr>
          <a:xfrm rot="5400000" flipH="1" flipV="1">
            <a:off x="4731952" y="1205564"/>
            <a:ext cx="2077978" cy="586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904802" y="1810954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 smtClean="0">
                <a:solidFill>
                  <a:schemeClr val="tx1"/>
                </a:solidFill>
              </a:rPr>
              <a:t>Async</a:t>
            </a:r>
            <a:r>
              <a:rPr lang="en-GB" sz="800" dirty="0" smtClean="0">
                <a:solidFill>
                  <a:schemeClr val="tx1"/>
                </a:solidFill>
              </a:rPr>
              <a:t> LLM Enrichment at Indexing Time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593088" y="1810954"/>
            <a:ext cx="1366159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CA-33: </a:t>
            </a:r>
            <a:r>
              <a:rPr lang="en-IN" sz="800" dirty="0">
                <a:solidFill>
                  <a:schemeClr val="tx1"/>
                </a:solidFill>
              </a:rPr>
              <a:t>Listing Meta Data Enhancement using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2" idx="3"/>
            <a:endCxn id="83" idx="1"/>
          </p:cNvCxnSpPr>
          <p:nvPr/>
        </p:nvCxnSpPr>
        <p:spPr>
          <a:xfrm>
            <a:off x="9246367" y="1966378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3"/>
            <a:endCxn id="82" idx="1"/>
          </p:cNvCxnSpPr>
          <p:nvPr/>
        </p:nvCxnSpPr>
        <p:spPr>
          <a:xfrm flipV="1">
            <a:off x="7433939" y="1966378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501715" y="5700301"/>
            <a:ext cx="1035209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High Latency &amp; Cost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073159" y="5687699"/>
            <a:ext cx="1089999" cy="256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LLM Adaptively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056076" y="1224370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Location </a:t>
            </a:r>
            <a:r>
              <a:rPr lang="en-US" sz="800" dirty="0" smtClean="0">
                <a:solidFill>
                  <a:schemeClr val="tx1"/>
                </a:solidFill>
              </a:rPr>
              <a:t>Filtering: Need </a:t>
            </a:r>
            <a:r>
              <a:rPr lang="en-US" sz="800" dirty="0">
                <a:solidFill>
                  <a:schemeClr val="tx1"/>
                </a:solidFill>
              </a:rPr>
              <a:t>Precision + Speed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087566" y="1502431"/>
            <a:ext cx="199854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>
                <a:solidFill>
                  <a:schemeClr val="tx1"/>
                </a:solidFill>
              </a:rPr>
              <a:t>Geospatial Indexing in Search Index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063984" y="304193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Volume &amp; Staleness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569407" y="512700"/>
            <a:ext cx="138984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Single Growing 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endCxn id="100" idx="1"/>
          </p:cNvCxnSpPr>
          <p:nvPr/>
        </p:nvCxnSpPr>
        <p:spPr>
          <a:xfrm rot="5400000" flipH="1" flipV="1">
            <a:off x="5316711" y="1766210"/>
            <a:ext cx="1125781" cy="352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79" idx="1"/>
          </p:cNvCxnSpPr>
          <p:nvPr/>
        </p:nvCxnSpPr>
        <p:spPr>
          <a:xfrm rot="5400000" flipH="1" flipV="1">
            <a:off x="5663031" y="2144550"/>
            <a:ext cx="570482" cy="215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9569407" y="148027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Time-Based Indices + Event Deletes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889915" y="343986"/>
            <a:ext cx="1341565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Manage Index Lifecycle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106" idx="3"/>
            <a:endCxn id="119" idx="1"/>
          </p:cNvCxnSpPr>
          <p:nvPr/>
        </p:nvCxnSpPr>
        <p:spPr>
          <a:xfrm>
            <a:off x="7441847" y="459617"/>
            <a:ext cx="448068" cy="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9" idx="3"/>
            <a:endCxn id="118" idx="1"/>
          </p:cNvCxnSpPr>
          <p:nvPr/>
        </p:nvCxnSpPr>
        <p:spPr>
          <a:xfrm flipV="1">
            <a:off x="9231480" y="303451"/>
            <a:ext cx="337927" cy="157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9" idx="3"/>
            <a:endCxn id="108" idx="1"/>
          </p:cNvCxnSpPr>
          <p:nvPr/>
        </p:nvCxnSpPr>
        <p:spPr>
          <a:xfrm>
            <a:off x="9231480" y="460759"/>
            <a:ext cx="337927" cy="16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7212359" y="-1086864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Handling </a:t>
            </a:r>
            <a:r>
              <a:rPr lang="en-US" sz="800" dirty="0" smtClean="0">
                <a:solidFill>
                  <a:schemeClr val="tx1"/>
                </a:solidFill>
              </a:rPr>
              <a:t>Load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High Availability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061085" y="-1087598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Distribute/Replicate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749371" y="-1087598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Clustered Search Index</a:t>
            </a:r>
          </a:p>
        </p:txBody>
      </p:sp>
      <p:cxnSp>
        <p:nvCxnSpPr>
          <p:cNvPr id="132" name="Straight Arrow Connector 131"/>
          <p:cNvCxnSpPr>
            <a:stCxn id="130" idx="3"/>
            <a:endCxn id="131" idx="1"/>
          </p:cNvCxnSpPr>
          <p:nvPr/>
        </p:nvCxnSpPr>
        <p:spPr>
          <a:xfrm>
            <a:off x="10402650" y="-932174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130" idx="1"/>
          </p:cNvCxnSpPr>
          <p:nvPr/>
        </p:nvCxnSpPr>
        <p:spPr>
          <a:xfrm flipV="1">
            <a:off x="8590222" y="-932174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3159037" y="1900851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CA-01: Use Simple Relational DB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412997" y="4255477"/>
            <a:ext cx="96130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Performance</a:t>
            </a:r>
          </a:p>
        </p:txBody>
      </p:sp>
      <p:cxnSp>
        <p:nvCxnSpPr>
          <p:cNvPr id="161" name="Straight Arrow Connector 160"/>
          <p:cNvCxnSpPr>
            <a:stCxn id="23" idx="2"/>
            <a:endCxn id="159" idx="0"/>
          </p:cNvCxnSpPr>
          <p:nvPr/>
        </p:nvCxnSpPr>
        <p:spPr>
          <a:xfrm>
            <a:off x="7893649" y="4003710"/>
            <a:ext cx="0" cy="25176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4" idx="2"/>
            <a:endCxn id="26" idx="0"/>
          </p:cNvCxnSpPr>
          <p:nvPr/>
        </p:nvCxnSpPr>
        <p:spPr>
          <a:xfrm>
            <a:off x="6495113" y="4003711"/>
            <a:ext cx="8932" cy="24749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4" idx="2"/>
            <a:endCxn id="159" idx="1"/>
          </p:cNvCxnSpPr>
          <p:nvPr/>
        </p:nvCxnSpPr>
        <p:spPr>
          <a:xfrm>
            <a:off x="6495113" y="4003711"/>
            <a:ext cx="917884" cy="3620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2"/>
            <a:endCxn id="26" idx="3"/>
          </p:cNvCxnSpPr>
          <p:nvPr/>
        </p:nvCxnSpPr>
        <p:spPr>
          <a:xfrm flipH="1">
            <a:off x="6901277" y="4003710"/>
            <a:ext cx="992372" cy="3578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1683111" y="1954352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Reduce Search Space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473065" y="141038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Category Detection 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668112" y="848085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Accuracy in category Detection?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473065" y="24540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Chose top K Categories as Filter in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728270" y="3189638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C0- Query Interpretation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4229880" y="4224454"/>
            <a:ext cx="1085259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Use LLM to enhance the Query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34512" y="3662014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Synonym Sets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4234513" y="3189037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Fuzzy Search Query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3009462" y="2560700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Choose Foundational Search Technology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53" name="Straight Arrow Connector 252"/>
          <p:cNvCxnSpPr>
            <a:stCxn id="4" idx="3"/>
            <a:endCxn id="247" idx="1"/>
          </p:cNvCxnSpPr>
          <p:nvPr/>
        </p:nvCxnSpPr>
        <p:spPr>
          <a:xfrm>
            <a:off x="2746686" y="2705533"/>
            <a:ext cx="262776" cy="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ounded Rectangle 256"/>
          <p:cNvSpPr/>
          <p:nvPr/>
        </p:nvSpPr>
        <p:spPr>
          <a:xfrm>
            <a:off x="3007090" y="3208110"/>
            <a:ext cx="914350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Enhance Query Robustness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36" idx="3"/>
            <a:endCxn id="257" idx="1"/>
          </p:cNvCxnSpPr>
          <p:nvPr/>
        </p:nvCxnSpPr>
        <p:spPr>
          <a:xfrm>
            <a:off x="2746685" y="3361394"/>
            <a:ext cx="26040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7" idx="2"/>
            <a:endCxn id="243" idx="1"/>
          </p:cNvCxnSpPr>
          <p:nvPr/>
        </p:nvCxnSpPr>
        <p:spPr>
          <a:xfrm rot="16200000" flipH="1">
            <a:off x="3697111" y="3286111"/>
            <a:ext cx="304554" cy="770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7" idx="3"/>
            <a:endCxn id="244" idx="1"/>
          </p:cNvCxnSpPr>
          <p:nvPr/>
        </p:nvCxnSpPr>
        <p:spPr>
          <a:xfrm>
            <a:off x="3921440" y="3363534"/>
            <a:ext cx="313073" cy="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44" idx="3"/>
            <a:endCxn id="9" idx="2"/>
          </p:cNvCxnSpPr>
          <p:nvPr/>
        </p:nvCxnSpPr>
        <p:spPr>
          <a:xfrm flipV="1">
            <a:off x="5209770" y="2879528"/>
            <a:ext cx="268129" cy="487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43" idx="3"/>
            <a:endCxn id="9" idx="2"/>
          </p:cNvCxnSpPr>
          <p:nvPr/>
        </p:nvCxnSpPr>
        <p:spPr>
          <a:xfrm flipV="1">
            <a:off x="5209769" y="2879528"/>
            <a:ext cx="268130" cy="9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4" idx="0"/>
            <a:endCxn id="184" idx="2"/>
          </p:cNvCxnSpPr>
          <p:nvPr/>
        </p:nvCxnSpPr>
        <p:spPr>
          <a:xfrm flipH="1" flipV="1">
            <a:off x="2237477" y="2265200"/>
            <a:ext cx="2" cy="26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84" idx="0"/>
            <a:endCxn id="185" idx="2"/>
          </p:cNvCxnSpPr>
          <p:nvPr/>
        </p:nvCxnSpPr>
        <p:spPr>
          <a:xfrm flipV="1">
            <a:off x="2237477" y="1721231"/>
            <a:ext cx="0" cy="23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85" idx="0"/>
            <a:endCxn id="186" idx="2"/>
          </p:cNvCxnSpPr>
          <p:nvPr/>
        </p:nvCxnSpPr>
        <p:spPr>
          <a:xfrm flipV="1">
            <a:off x="2237477" y="1130674"/>
            <a:ext cx="0" cy="27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86" idx="0"/>
            <a:endCxn id="192" idx="2"/>
          </p:cNvCxnSpPr>
          <p:nvPr/>
        </p:nvCxnSpPr>
        <p:spPr>
          <a:xfrm flipV="1">
            <a:off x="2237477" y="556251"/>
            <a:ext cx="0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192" idx="3"/>
          </p:cNvCxnSpPr>
          <p:nvPr/>
        </p:nvCxnSpPr>
        <p:spPr>
          <a:xfrm>
            <a:off x="3001889" y="400827"/>
            <a:ext cx="2074170" cy="2109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47" idx="0"/>
            <a:endCxn id="136" idx="2"/>
          </p:cNvCxnSpPr>
          <p:nvPr/>
        </p:nvCxnSpPr>
        <p:spPr>
          <a:xfrm flipV="1">
            <a:off x="3642333" y="2256146"/>
            <a:ext cx="4333" cy="3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endCxn id="236" idx="1"/>
          </p:cNvCxnSpPr>
          <p:nvPr/>
        </p:nvCxnSpPr>
        <p:spPr>
          <a:xfrm rot="16200000" flipH="1">
            <a:off x="1323297" y="2956421"/>
            <a:ext cx="648724" cy="161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7731" y="6358166"/>
            <a:ext cx="11291279" cy="465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1280599" y="6441100"/>
            <a:ext cx="1785623" cy="310848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55814" y="6472203"/>
            <a:ext cx="1785623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3236679" y="6451030"/>
            <a:ext cx="178562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127588" y="6475739"/>
            <a:ext cx="1785623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9331426" y="6690122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0374987" y="6697908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9310403" y="6519905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10294382" y="6519905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308" name="TextBox 307"/>
          <p:cNvSpPr txBox="1"/>
          <p:nvPr/>
        </p:nvSpPr>
        <p:spPr>
          <a:xfrm>
            <a:off x="123826" y="6441100"/>
            <a:ext cx="1002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Legends</a:t>
            </a:r>
            <a:endParaRPr lang="en-IN" sz="1100" dirty="0"/>
          </a:p>
        </p:txBody>
      </p:sp>
      <p:sp>
        <p:nvSpPr>
          <p:cNvPr id="309" name="Rounded Rectangle 308"/>
          <p:cNvSpPr/>
          <p:nvPr/>
        </p:nvSpPr>
        <p:spPr>
          <a:xfrm>
            <a:off x="6898659" y="4958291"/>
            <a:ext cx="992168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Create an AI Agent Or Orchestrator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083248" y="878337"/>
            <a:ext cx="138984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</a:t>
            </a:r>
            <a:r>
              <a:rPr lang="en-GB" sz="800" dirty="0" smtClean="0">
                <a:solidFill>
                  <a:schemeClr val="tx1"/>
                </a:solidFill>
              </a:rPr>
              <a:t>City/Zip Matching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2" name="Elbow Connector 311"/>
          <p:cNvCxnSpPr>
            <a:stCxn id="100" idx="3"/>
            <a:endCxn id="102" idx="1"/>
          </p:cNvCxnSpPr>
          <p:nvPr/>
        </p:nvCxnSpPr>
        <p:spPr>
          <a:xfrm>
            <a:off x="7433939" y="1379794"/>
            <a:ext cx="653627" cy="239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100" idx="3"/>
            <a:endCxn id="310" idx="1"/>
          </p:cNvCxnSpPr>
          <p:nvPr/>
        </p:nvCxnSpPr>
        <p:spPr>
          <a:xfrm flipV="1">
            <a:off x="7433939" y="995110"/>
            <a:ext cx="649309" cy="38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8081926" y="1171785"/>
            <a:ext cx="1930297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 smtClean="0">
                <a:solidFill>
                  <a:schemeClr val="tx1"/>
                </a:solidFill>
              </a:rPr>
              <a:t>Rectangular Boundary Box Query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8" name="Elbow Connector 317"/>
          <p:cNvCxnSpPr>
            <a:stCxn id="100" idx="3"/>
            <a:endCxn id="315" idx="1"/>
          </p:cNvCxnSpPr>
          <p:nvPr/>
        </p:nvCxnSpPr>
        <p:spPr>
          <a:xfrm flipV="1">
            <a:off x="7433939" y="1300235"/>
            <a:ext cx="647987" cy="7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10456075" y="1179956"/>
            <a:ext cx="803680" cy="24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Precision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9" name="Elbow Connector 328"/>
          <p:cNvCxnSpPr>
            <a:stCxn id="102" idx="3"/>
            <a:endCxn id="327" idx="2"/>
          </p:cNvCxnSpPr>
          <p:nvPr/>
        </p:nvCxnSpPr>
        <p:spPr>
          <a:xfrm flipV="1">
            <a:off x="10086114" y="1421106"/>
            <a:ext cx="771801" cy="198098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310" idx="3"/>
            <a:endCxn id="327" idx="0"/>
          </p:cNvCxnSpPr>
          <p:nvPr/>
        </p:nvCxnSpPr>
        <p:spPr>
          <a:xfrm>
            <a:off x="9473088" y="995110"/>
            <a:ext cx="1384827" cy="184846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15" idx="3"/>
            <a:endCxn id="327" idx="1"/>
          </p:cNvCxnSpPr>
          <p:nvPr/>
        </p:nvCxnSpPr>
        <p:spPr>
          <a:xfrm>
            <a:off x="10012223" y="1300235"/>
            <a:ext cx="443852" cy="29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5032671" y="4935222"/>
            <a:ext cx="1340909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Evaluate Initial ES </a:t>
            </a:r>
            <a:r>
              <a:rPr lang="en-US" sz="800" dirty="0" smtClean="0">
                <a:solidFill>
                  <a:schemeClr val="tx1"/>
                </a:solidFill>
              </a:rPr>
              <a:t>Results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7" name="Straight Arrow Connector 346"/>
          <p:cNvCxnSpPr>
            <a:endCxn id="341" idx="0"/>
          </p:cNvCxnSpPr>
          <p:nvPr/>
        </p:nvCxnSpPr>
        <p:spPr>
          <a:xfrm>
            <a:off x="5693297" y="2860939"/>
            <a:ext cx="9829" cy="207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ounded Rectangle 360"/>
          <p:cNvSpPr/>
          <p:nvPr/>
        </p:nvSpPr>
        <p:spPr>
          <a:xfrm>
            <a:off x="10247099" y="5184299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LLM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3" name="Elbow Connector 362"/>
          <p:cNvCxnSpPr>
            <a:stCxn id="309" idx="3"/>
            <a:endCxn id="364" idx="1"/>
          </p:cNvCxnSpPr>
          <p:nvPr/>
        </p:nvCxnSpPr>
        <p:spPr>
          <a:xfrm flipV="1">
            <a:off x="7890827" y="4931628"/>
            <a:ext cx="683993" cy="182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ounded Rectangle 363"/>
          <p:cNvSpPr/>
          <p:nvPr/>
        </p:nvSpPr>
        <p:spPr>
          <a:xfrm>
            <a:off x="8574820" y="4790333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8577705" y="5187497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Results are Bad, need Query Rephrasing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9" name="Elbow Connector 368"/>
          <p:cNvCxnSpPr>
            <a:stCxn id="309" idx="3"/>
            <a:endCxn id="367" idx="1"/>
          </p:cNvCxnSpPr>
          <p:nvPr/>
        </p:nvCxnSpPr>
        <p:spPr>
          <a:xfrm>
            <a:off x="7890827" y="5113715"/>
            <a:ext cx="686878" cy="215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/>
          <p:cNvSpPr/>
          <p:nvPr/>
        </p:nvSpPr>
        <p:spPr>
          <a:xfrm>
            <a:off x="10241174" y="4893386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LTR Re-ranking Model Service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4050011" y="5841977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CA-12: Recursive LLM </a:t>
            </a:r>
            <a:r>
              <a:rPr lang="en-GB" sz="800" dirty="0">
                <a:solidFill>
                  <a:srgbClr val="FF0000"/>
                </a:solidFill>
              </a:rPr>
              <a:t>Query Rephrasing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10244595" y="4594754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Rule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8841536" y="5690752"/>
            <a:ext cx="625850" cy="2568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LLM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9" name="Elbow Connector 398"/>
          <p:cNvCxnSpPr>
            <a:stCxn id="236" idx="2"/>
            <a:endCxn id="20" idx="1"/>
          </p:cNvCxnSpPr>
          <p:nvPr/>
        </p:nvCxnSpPr>
        <p:spPr>
          <a:xfrm rot="16200000" flipH="1">
            <a:off x="2183441" y="3587186"/>
            <a:ext cx="872485" cy="764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20" idx="3"/>
            <a:endCxn id="242" idx="1"/>
          </p:cNvCxnSpPr>
          <p:nvPr/>
        </p:nvCxnSpPr>
        <p:spPr>
          <a:xfrm flipV="1">
            <a:off x="4022806" y="4402102"/>
            <a:ext cx="207074" cy="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/>
          <p:cNvCxnSpPr>
            <a:stCxn id="242" idx="3"/>
            <a:endCxn id="9" idx="2"/>
          </p:cNvCxnSpPr>
          <p:nvPr/>
        </p:nvCxnSpPr>
        <p:spPr>
          <a:xfrm flipV="1">
            <a:off x="5315139" y="2879528"/>
            <a:ext cx="162760" cy="1522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41" idx="3"/>
            <a:endCxn id="309" idx="1"/>
          </p:cNvCxnSpPr>
          <p:nvPr/>
        </p:nvCxnSpPr>
        <p:spPr>
          <a:xfrm>
            <a:off x="6373580" y="5106978"/>
            <a:ext cx="525079" cy="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>
            <a:stCxn id="367" idx="2"/>
            <a:endCxn id="376" idx="0"/>
          </p:cNvCxnSpPr>
          <p:nvPr/>
        </p:nvCxnSpPr>
        <p:spPr>
          <a:xfrm>
            <a:off x="9147070" y="5470086"/>
            <a:ext cx="7391" cy="22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76" idx="1"/>
            <a:endCxn id="87" idx="3"/>
          </p:cNvCxnSpPr>
          <p:nvPr/>
        </p:nvCxnSpPr>
        <p:spPr>
          <a:xfrm flipH="1" flipV="1">
            <a:off x="8536924" y="5817074"/>
            <a:ext cx="304612" cy="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87" idx="1"/>
            <a:endCxn id="88" idx="3"/>
          </p:cNvCxnSpPr>
          <p:nvPr/>
        </p:nvCxnSpPr>
        <p:spPr>
          <a:xfrm flipH="1" flipV="1">
            <a:off x="7163158" y="5816149"/>
            <a:ext cx="338557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88" idx="1"/>
            <a:endCxn id="37" idx="3"/>
          </p:cNvCxnSpPr>
          <p:nvPr/>
        </p:nvCxnSpPr>
        <p:spPr>
          <a:xfrm rot="10800000">
            <a:off x="5578835" y="5634097"/>
            <a:ext cx="494324" cy="182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88" idx="1"/>
            <a:endCxn id="371" idx="3"/>
          </p:cNvCxnSpPr>
          <p:nvPr/>
        </p:nvCxnSpPr>
        <p:spPr>
          <a:xfrm rot="10800000" flipV="1">
            <a:off x="5578835" y="5816149"/>
            <a:ext cx="494324" cy="154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stCxn id="364" idx="3"/>
            <a:endCxn id="372" idx="1"/>
          </p:cNvCxnSpPr>
          <p:nvPr/>
        </p:nvCxnSpPr>
        <p:spPr>
          <a:xfrm flipV="1">
            <a:off x="9713550" y="4723204"/>
            <a:ext cx="531045" cy="208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364" idx="3"/>
            <a:endCxn id="361" idx="1"/>
          </p:cNvCxnSpPr>
          <p:nvPr/>
        </p:nvCxnSpPr>
        <p:spPr>
          <a:xfrm>
            <a:off x="9713550" y="4931628"/>
            <a:ext cx="533549" cy="381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>
            <a:stCxn id="364" idx="3"/>
            <a:endCxn id="370" idx="1"/>
          </p:cNvCxnSpPr>
          <p:nvPr/>
        </p:nvCxnSpPr>
        <p:spPr>
          <a:xfrm>
            <a:off x="9713550" y="4931628"/>
            <a:ext cx="527624" cy="90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37" idx="1"/>
          </p:cNvCxnSpPr>
          <p:nvPr/>
        </p:nvCxnSpPr>
        <p:spPr>
          <a:xfrm rot="10800000" flipH="1">
            <a:off x="4050010" y="2888677"/>
            <a:ext cx="1539449" cy="2745420"/>
          </a:xfrm>
          <a:prstGeom prst="bentConnector4">
            <a:avLst>
              <a:gd name="adj1" fmla="val -13781"/>
              <a:gd name="adj2" fmla="val 3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/>
          <p:nvPr/>
        </p:nvCxnSpPr>
        <p:spPr>
          <a:xfrm rot="10800000" flipH="1">
            <a:off x="4065178" y="2899961"/>
            <a:ext cx="1528822" cy="3106946"/>
          </a:xfrm>
          <a:prstGeom prst="bentConnector4">
            <a:avLst>
              <a:gd name="adj1" fmla="val -14953"/>
              <a:gd name="adj2" fmla="val 38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12" idx="3"/>
            <a:endCxn id="14" idx="1"/>
          </p:cNvCxnSpPr>
          <p:nvPr/>
        </p:nvCxnSpPr>
        <p:spPr>
          <a:xfrm>
            <a:off x="7842808" y="2710359"/>
            <a:ext cx="301758" cy="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xtBox 464"/>
          <p:cNvSpPr txBox="1"/>
          <p:nvPr/>
        </p:nvSpPr>
        <p:spPr>
          <a:xfrm rot="16200000">
            <a:off x="3550191" y="5105602"/>
            <a:ext cx="551564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Re-Run Search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786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96" y="2510302"/>
            <a:ext cx="1217346" cy="389659"/>
          </a:xfrm>
          <a:prstGeom prst="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QA_01: High Relevance &amp; NFR_01: Low Latency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28271" y="2533777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C1-How </a:t>
            </a:r>
            <a:r>
              <a:rPr lang="en-US" sz="800" dirty="0">
                <a:solidFill>
                  <a:schemeClr val="tx1"/>
                </a:solidFill>
              </a:rPr>
              <a:t>to </a:t>
            </a:r>
            <a:r>
              <a:rPr lang="en-US" sz="800" dirty="0" smtClean="0">
                <a:solidFill>
                  <a:schemeClr val="tx1"/>
                </a:solidFill>
              </a:rPr>
              <a:t>Search effectively?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1461242" y="2705132"/>
            <a:ext cx="267029" cy="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660619" y="2537595"/>
            <a:ext cx="1495216" cy="341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CA-02: </a:t>
            </a:r>
            <a:r>
              <a:rPr lang="en-US" sz="800" dirty="0">
                <a:solidFill>
                  <a:schemeClr val="tx1"/>
                </a:solidFill>
              </a:rPr>
              <a:t>Use Dedicated Search </a:t>
            </a:r>
            <a:r>
              <a:rPr lang="en-US" sz="800" dirty="0" smtClean="0">
                <a:solidFill>
                  <a:schemeClr val="tx1"/>
                </a:solidFill>
              </a:rPr>
              <a:t>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47" idx="3"/>
            <a:endCxn id="9" idx="1"/>
          </p:cNvCxnSpPr>
          <p:nvPr/>
        </p:nvCxnSpPr>
        <p:spPr>
          <a:xfrm>
            <a:off x="4174126" y="2707516"/>
            <a:ext cx="486493" cy="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464945" y="2554935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C2- Semantic </a:t>
            </a:r>
            <a:r>
              <a:rPr lang="en-US" sz="800" dirty="0">
                <a:solidFill>
                  <a:schemeClr val="tx1"/>
                </a:solidFill>
              </a:rPr>
              <a:t>Gap, Indexing misses Intent</a:t>
            </a:r>
          </a:p>
        </p:txBody>
      </p:sp>
      <p:cxnSp>
        <p:nvCxnSpPr>
          <p:cNvPr id="13" name="Straight Arrow Connector 12"/>
          <p:cNvCxnSpPr>
            <a:stCxn id="9" idx="3"/>
            <a:endCxn id="12" idx="1"/>
          </p:cNvCxnSpPr>
          <p:nvPr/>
        </p:nvCxnSpPr>
        <p:spPr>
          <a:xfrm>
            <a:off x="6155835" y="2708562"/>
            <a:ext cx="309110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299762" y="2561223"/>
            <a:ext cx="1265742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Use </a:t>
            </a:r>
            <a:r>
              <a:rPr lang="en-US" sz="800" dirty="0">
                <a:solidFill>
                  <a:schemeClr val="tx1"/>
                </a:solidFill>
              </a:rPr>
              <a:t>Vector </a:t>
            </a:r>
            <a:r>
              <a:rPr lang="en-US" sz="800" dirty="0" smtClean="0">
                <a:solidFill>
                  <a:schemeClr val="tx1"/>
                </a:solidFill>
              </a:rPr>
              <a:t>Embedding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90227" y="4205143"/>
            <a:ext cx="1432580" cy="3796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 </a:t>
            </a:r>
            <a:r>
              <a:rPr lang="en-GB" sz="800" dirty="0">
                <a:solidFill>
                  <a:schemeClr val="tx1"/>
                </a:solidFill>
              </a:rPr>
              <a:t>LLM for Query </a:t>
            </a:r>
            <a:r>
              <a:rPr lang="en-GB" sz="800" dirty="0" smtClean="0">
                <a:solidFill>
                  <a:schemeClr val="tx1"/>
                </a:solidFill>
              </a:rPr>
              <a:t>Enhancement (Re-Phrasing)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74821" y="-2600514"/>
            <a:ext cx="2211629" cy="6851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 Dead End</a:t>
            </a:r>
            <a:r>
              <a:rPr lang="en-GB" sz="800" dirty="0" smtClean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sz="800" dirty="0" smtClean="0">
                <a:solidFill>
                  <a:schemeClr val="tx1"/>
                </a:solidFill>
              </a:rPr>
              <a:t>Fails </a:t>
            </a:r>
            <a:r>
              <a:rPr lang="en-GB" sz="800" dirty="0">
                <a:solidFill>
                  <a:schemeClr val="tx1"/>
                </a:solidFill>
              </a:rPr>
              <a:t>NFR_01 - Too </a:t>
            </a:r>
            <a:r>
              <a:rPr lang="en-GB" sz="800" dirty="0" smtClean="0">
                <a:solidFill>
                  <a:schemeClr val="tx1"/>
                </a:solidFill>
              </a:rPr>
              <a:t>Slow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- </a:t>
            </a:r>
            <a:r>
              <a:rPr lang="en-GB" sz="800" dirty="0">
                <a:solidFill>
                  <a:schemeClr val="tx1"/>
                </a:solidFill>
              </a:rPr>
              <a:t>Poor QA_01 - Basic FTS limited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092314" y="3158052"/>
            <a:ext cx="1054762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CA-03: Dedicated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0020" y="3158053"/>
            <a:ext cx="1785185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CA-09: Use </a:t>
            </a:r>
            <a:r>
              <a:rPr lang="en-GB" sz="800" dirty="0">
                <a:solidFill>
                  <a:schemeClr val="tx1"/>
                </a:solidFill>
              </a:rPr>
              <a:t>(CA-02</a:t>
            </a:r>
            <a:r>
              <a:rPr lang="en-GB" sz="800" dirty="0" smtClean="0">
                <a:solidFill>
                  <a:schemeClr val="tx1"/>
                </a:solidFill>
              </a:rPr>
              <a:t>) Search </a:t>
            </a:r>
            <a:r>
              <a:rPr lang="en-GB" sz="800" dirty="0">
                <a:solidFill>
                  <a:schemeClr val="tx1"/>
                </a:solidFill>
              </a:rPr>
              <a:t>Index's </a:t>
            </a:r>
            <a:r>
              <a:rPr lang="en-GB" sz="800" dirty="0">
                <a:solidFill>
                  <a:schemeClr val="tx1"/>
                </a:solidFill>
              </a:rPr>
              <a:t>Native Vector </a:t>
            </a:r>
            <a:r>
              <a:rPr lang="en-GB" sz="800" dirty="0" smtClean="0">
                <a:solidFill>
                  <a:schemeClr val="tx1"/>
                </a:solidFill>
              </a:rPr>
              <a:t>Search Capabilities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12996" y="3728544"/>
            <a:ext cx="1014025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Cost &amp; Complexity</a:t>
            </a:r>
            <a:endParaRPr lang="en-GB" sz="800" dirty="0" smtClean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19" idx="2"/>
            <a:endCxn id="23" idx="0"/>
          </p:cNvCxnSpPr>
          <p:nvPr/>
        </p:nvCxnSpPr>
        <p:spPr>
          <a:xfrm rot="16200000" flipH="1">
            <a:off x="9124566" y="2662922"/>
            <a:ext cx="303197" cy="687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24" idx="0"/>
          </p:cNvCxnSpPr>
          <p:nvPr/>
        </p:nvCxnSpPr>
        <p:spPr>
          <a:xfrm rot="5400000">
            <a:off x="8271024" y="2496444"/>
            <a:ext cx="303198" cy="1020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106" idx="1"/>
          </p:cNvCxnSpPr>
          <p:nvPr/>
        </p:nvCxnSpPr>
        <p:spPr>
          <a:xfrm rot="5400000" flipH="1" flipV="1">
            <a:off x="5006569" y="1416468"/>
            <a:ext cx="1857785" cy="361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117038" y="1487806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Location </a:t>
            </a:r>
            <a:r>
              <a:rPr lang="en-US" sz="800" dirty="0" smtClean="0">
                <a:solidFill>
                  <a:schemeClr val="tx1"/>
                </a:solidFill>
              </a:rPr>
              <a:t>Filtering: Need </a:t>
            </a:r>
            <a:r>
              <a:rPr lang="en-US" sz="800" dirty="0">
                <a:solidFill>
                  <a:schemeClr val="tx1"/>
                </a:solidFill>
              </a:rPr>
              <a:t>Precision + Speed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148528" y="1765867"/>
            <a:ext cx="199854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>
                <a:solidFill>
                  <a:schemeClr val="tx1"/>
                </a:solidFill>
              </a:rPr>
              <a:t>Geospatial Indexing in Search Index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116238" y="512927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Volume &amp; Staleness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621661" y="721434"/>
            <a:ext cx="1389840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Single Growing Index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>
            <a:endCxn id="100" idx="1"/>
          </p:cNvCxnSpPr>
          <p:nvPr/>
        </p:nvCxnSpPr>
        <p:spPr>
          <a:xfrm rot="5400000" flipH="1" flipV="1">
            <a:off x="5568699" y="1971060"/>
            <a:ext cx="876169" cy="220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9621661" y="356761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Time-Based Indices + Event Deletes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7942169" y="552720"/>
            <a:ext cx="1341565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Manage Index Lifecycle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106" idx="3"/>
            <a:endCxn id="119" idx="1"/>
          </p:cNvCxnSpPr>
          <p:nvPr/>
        </p:nvCxnSpPr>
        <p:spPr>
          <a:xfrm>
            <a:off x="7494101" y="668351"/>
            <a:ext cx="448068" cy="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9" idx="3"/>
            <a:endCxn id="118" idx="1"/>
          </p:cNvCxnSpPr>
          <p:nvPr/>
        </p:nvCxnSpPr>
        <p:spPr>
          <a:xfrm flipV="1">
            <a:off x="9283734" y="512185"/>
            <a:ext cx="337927" cy="157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9" idx="3"/>
            <a:endCxn id="108" idx="1"/>
          </p:cNvCxnSpPr>
          <p:nvPr/>
        </p:nvCxnSpPr>
        <p:spPr>
          <a:xfrm>
            <a:off x="9283734" y="669493"/>
            <a:ext cx="337927" cy="16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7412997" y="-1030678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Handling </a:t>
            </a:r>
            <a:r>
              <a:rPr lang="en-US" sz="800" dirty="0" smtClean="0">
                <a:solidFill>
                  <a:schemeClr val="tx1"/>
                </a:solidFill>
              </a:rPr>
              <a:t>Load &amp;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 High Availability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9261723" y="-1031412"/>
            <a:ext cx="1341565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Distribute/Replicate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950009" y="-1031412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</a:t>
            </a:r>
            <a:r>
              <a:rPr lang="en-US" sz="800" dirty="0">
                <a:solidFill>
                  <a:schemeClr val="tx1"/>
                </a:solidFill>
              </a:rPr>
              <a:t>Clustered Search Index</a:t>
            </a:r>
          </a:p>
        </p:txBody>
      </p:sp>
      <p:cxnSp>
        <p:nvCxnSpPr>
          <p:cNvPr id="132" name="Straight Arrow Connector 131"/>
          <p:cNvCxnSpPr>
            <a:stCxn id="130" idx="3"/>
            <a:endCxn id="131" idx="1"/>
          </p:cNvCxnSpPr>
          <p:nvPr/>
        </p:nvCxnSpPr>
        <p:spPr>
          <a:xfrm>
            <a:off x="10603288" y="-875988"/>
            <a:ext cx="34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130" idx="1"/>
          </p:cNvCxnSpPr>
          <p:nvPr/>
        </p:nvCxnSpPr>
        <p:spPr>
          <a:xfrm flipV="1">
            <a:off x="8790860" y="-875988"/>
            <a:ext cx="470863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4649467" y="2065494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CA-01: Use </a:t>
            </a:r>
            <a:r>
              <a:rPr lang="en-GB" sz="800" dirty="0" smtClean="0">
                <a:solidFill>
                  <a:schemeClr val="tx1"/>
                </a:solidFill>
              </a:rPr>
              <a:t>Full Text Search in RDBMS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9139043" y="3732814"/>
            <a:ext cx="961303" cy="2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Performance</a:t>
            </a:r>
          </a:p>
        </p:txBody>
      </p:sp>
      <p:cxnSp>
        <p:nvCxnSpPr>
          <p:cNvPr id="161" name="Straight Arrow Connector 160"/>
          <p:cNvCxnSpPr>
            <a:stCxn id="23" idx="2"/>
            <a:endCxn id="159" idx="0"/>
          </p:cNvCxnSpPr>
          <p:nvPr/>
        </p:nvCxnSpPr>
        <p:spPr>
          <a:xfrm>
            <a:off x="9619695" y="3481047"/>
            <a:ext cx="0" cy="25176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4" idx="2"/>
            <a:endCxn id="26" idx="0"/>
          </p:cNvCxnSpPr>
          <p:nvPr/>
        </p:nvCxnSpPr>
        <p:spPr>
          <a:xfrm>
            <a:off x="7912613" y="3481048"/>
            <a:ext cx="7396" cy="24749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4" idx="2"/>
            <a:endCxn id="159" idx="1"/>
          </p:cNvCxnSpPr>
          <p:nvPr/>
        </p:nvCxnSpPr>
        <p:spPr>
          <a:xfrm>
            <a:off x="7912613" y="3481048"/>
            <a:ext cx="1226430" cy="3620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3" idx="2"/>
            <a:endCxn id="26" idx="3"/>
          </p:cNvCxnSpPr>
          <p:nvPr/>
        </p:nvCxnSpPr>
        <p:spPr>
          <a:xfrm flipH="1">
            <a:off x="8427021" y="3481047"/>
            <a:ext cx="1192674" cy="3578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1683111" y="1954352"/>
            <a:ext cx="1108732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Reduce Search Space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473065" y="141038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Category Detection using Semantic Search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668112" y="848085"/>
            <a:ext cx="1138730" cy="282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Accuracy in category Detection?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473065" y="245403"/>
            <a:ext cx="1528824" cy="310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CA-xx: Chose top K Categories as Filter in Search Index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728270" y="3189638"/>
            <a:ext cx="1018415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C0- Query Interpretation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4229880" y="4224454"/>
            <a:ext cx="1085259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Use LLM to enhance the Query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4234512" y="3662014"/>
            <a:ext cx="975257" cy="32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Synonym Sets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4234513" y="3189037"/>
            <a:ext cx="975257" cy="355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CA-xx: Fuzzy Search Query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3023451" y="2560700"/>
            <a:ext cx="1150675" cy="2936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Choose </a:t>
            </a:r>
            <a:r>
              <a:rPr lang="en-IN" sz="800" dirty="0" smtClean="0">
                <a:solidFill>
                  <a:srgbClr val="FF0000"/>
                </a:solidFill>
              </a:rPr>
              <a:t>Appropriate Database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53" name="Straight Arrow Connector 252"/>
          <p:cNvCxnSpPr>
            <a:stCxn id="4" idx="3"/>
            <a:endCxn id="247" idx="1"/>
          </p:cNvCxnSpPr>
          <p:nvPr/>
        </p:nvCxnSpPr>
        <p:spPr>
          <a:xfrm>
            <a:off x="2746686" y="2705533"/>
            <a:ext cx="276765" cy="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ounded Rectangle 256"/>
          <p:cNvSpPr/>
          <p:nvPr/>
        </p:nvSpPr>
        <p:spPr>
          <a:xfrm>
            <a:off x="3007090" y="3208110"/>
            <a:ext cx="914350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Enhance Query Robustness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36" idx="3"/>
            <a:endCxn id="257" idx="1"/>
          </p:cNvCxnSpPr>
          <p:nvPr/>
        </p:nvCxnSpPr>
        <p:spPr>
          <a:xfrm>
            <a:off x="2746685" y="3361394"/>
            <a:ext cx="26040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7" idx="2"/>
            <a:endCxn id="243" idx="1"/>
          </p:cNvCxnSpPr>
          <p:nvPr/>
        </p:nvCxnSpPr>
        <p:spPr>
          <a:xfrm rot="16200000" flipH="1">
            <a:off x="3697111" y="3286111"/>
            <a:ext cx="304554" cy="770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7" idx="3"/>
            <a:endCxn id="244" idx="1"/>
          </p:cNvCxnSpPr>
          <p:nvPr/>
        </p:nvCxnSpPr>
        <p:spPr>
          <a:xfrm>
            <a:off x="3921440" y="3363534"/>
            <a:ext cx="313073" cy="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4" idx="0"/>
            <a:endCxn id="184" idx="2"/>
          </p:cNvCxnSpPr>
          <p:nvPr/>
        </p:nvCxnSpPr>
        <p:spPr>
          <a:xfrm flipH="1" flipV="1">
            <a:off x="2237477" y="2265200"/>
            <a:ext cx="2" cy="26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84" idx="0"/>
            <a:endCxn id="185" idx="2"/>
          </p:cNvCxnSpPr>
          <p:nvPr/>
        </p:nvCxnSpPr>
        <p:spPr>
          <a:xfrm flipV="1">
            <a:off x="2237477" y="1721231"/>
            <a:ext cx="0" cy="23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85" idx="0"/>
            <a:endCxn id="186" idx="2"/>
          </p:cNvCxnSpPr>
          <p:nvPr/>
        </p:nvCxnSpPr>
        <p:spPr>
          <a:xfrm flipV="1">
            <a:off x="2237477" y="1130674"/>
            <a:ext cx="0" cy="27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86" idx="0"/>
            <a:endCxn id="192" idx="2"/>
          </p:cNvCxnSpPr>
          <p:nvPr/>
        </p:nvCxnSpPr>
        <p:spPr>
          <a:xfrm flipV="1">
            <a:off x="2237477" y="556251"/>
            <a:ext cx="0" cy="2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>
            <a:endCxn id="236" idx="1"/>
          </p:cNvCxnSpPr>
          <p:nvPr/>
        </p:nvCxnSpPr>
        <p:spPr>
          <a:xfrm rot="16200000" flipH="1">
            <a:off x="1323297" y="2956421"/>
            <a:ext cx="648724" cy="161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4730291" y="5896271"/>
            <a:ext cx="6374386" cy="3851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0" name="Rounded Rectangle 299"/>
          <p:cNvSpPr/>
          <p:nvPr/>
        </p:nvSpPr>
        <p:spPr>
          <a:xfrm>
            <a:off x="4846013" y="5996707"/>
            <a:ext cx="916307" cy="212314"/>
          </a:xfrm>
          <a:prstGeom prst="roundRect">
            <a:avLst/>
          </a:prstGeom>
          <a:solidFill>
            <a:srgbClr val="FBE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7069537" y="5980503"/>
            <a:ext cx="916307" cy="233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Tactic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1768" y="5989993"/>
            <a:ext cx="916307" cy="2335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Concern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8144138" y="5973960"/>
            <a:ext cx="916307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  <a:r>
              <a:rPr lang="en-US" sz="800" dirty="0" smtClean="0">
                <a:solidFill>
                  <a:schemeClr val="tx1"/>
                </a:solidFill>
              </a:rPr>
              <a:t>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03"/>
          <p:cNvCxnSpPr/>
          <p:nvPr/>
        </p:nvCxnSpPr>
        <p:spPr>
          <a:xfrm flipV="1">
            <a:off x="9271160" y="6146226"/>
            <a:ext cx="625346" cy="778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0314721" y="6154012"/>
            <a:ext cx="65323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9250137" y="5976009"/>
            <a:ext cx="667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Advantage</a:t>
            </a:r>
            <a:endParaRPr lang="en-IN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10234116" y="5976009"/>
            <a:ext cx="881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Disadvantage</a:t>
            </a:r>
            <a:endParaRPr lang="en-IN" sz="800" dirty="0"/>
          </a:p>
        </p:txBody>
      </p:sp>
      <p:sp>
        <p:nvSpPr>
          <p:cNvPr id="309" name="Rounded Rectangle 308"/>
          <p:cNvSpPr/>
          <p:nvPr/>
        </p:nvSpPr>
        <p:spPr>
          <a:xfrm>
            <a:off x="2885067" y="4966405"/>
            <a:ext cx="1495343" cy="3108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Apply Quick &amp; effective Re-Ranking  Solution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0" name="Rounded Rectangle 309"/>
          <p:cNvSpPr/>
          <p:nvPr/>
        </p:nvSpPr>
        <p:spPr>
          <a:xfrm>
            <a:off x="8144210" y="1141773"/>
            <a:ext cx="1293508" cy="233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CA-xx : </a:t>
            </a:r>
            <a:r>
              <a:rPr lang="en-GB" sz="800" dirty="0">
                <a:solidFill>
                  <a:schemeClr val="tx1"/>
                </a:solidFill>
              </a:rPr>
              <a:t>City/Zip Matching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2" name="Elbow Connector 311"/>
          <p:cNvCxnSpPr>
            <a:stCxn id="100" idx="3"/>
            <a:endCxn id="102" idx="1"/>
          </p:cNvCxnSpPr>
          <p:nvPr/>
        </p:nvCxnSpPr>
        <p:spPr>
          <a:xfrm>
            <a:off x="7494901" y="1643230"/>
            <a:ext cx="653627" cy="239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stCxn id="100" idx="3"/>
            <a:endCxn id="310" idx="1"/>
          </p:cNvCxnSpPr>
          <p:nvPr/>
        </p:nvCxnSpPr>
        <p:spPr>
          <a:xfrm flipV="1">
            <a:off x="7494901" y="1258546"/>
            <a:ext cx="649309" cy="384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8142888" y="1435221"/>
            <a:ext cx="1950161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CA-08: </a:t>
            </a:r>
            <a:r>
              <a:rPr lang="en-US" sz="800" dirty="0" smtClean="0">
                <a:solidFill>
                  <a:schemeClr val="tx1"/>
                </a:solidFill>
              </a:rPr>
              <a:t>Rectangular Boundary Box Query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18" name="Elbow Connector 317"/>
          <p:cNvCxnSpPr>
            <a:stCxn id="100" idx="3"/>
            <a:endCxn id="315" idx="1"/>
          </p:cNvCxnSpPr>
          <p:nvPr/>
        </p:nvCxnSpPr>
        <p:spPr>
          <a:xfrm flipV="1">
            <a:off x="7494901" y="1563671"/>
            <a:ext cx="647987" cy="7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ounded Rectangle 326"/>
          <p:cNvSpPr/>
          <p:nvPr/>
        </p:nvSpPr>
        <p:spPr>
          <a:xfrm>
            <a:off x="10517037" y="1443392"/>
            <a:ext cx="803680" cy="24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High Precision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9" name="Elbow Connector 328"/>
          <p:cNvCxnSpPr>
            <a:stCxn id="102" idx="3"/>
            <a:endCxn id="327" idx="2"/>
          </p:cNvCxnSpPr>
          <p:nvPr/>
        </p:nvCxnSpPr>
        <p:spPr>
          <a:xfrm flipV="1">
            <a:off x="10147076" y="1684542"/>
            <a:ext cx="771801" cy="198098"/>
          </a:xfrm>
          <a:prstGeom prst="bent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310" idx="3"/>
            <a:endCxn id="327" idx="0"/>
          </p:cNvCxnSpPr>
          <p:nvPr/>
        </p:nvCxnSpPr>
        <p:spPr>
          <a:xfrm>
            <a:off x="9437718" y="1258546"/>
            <a:ext cx="1481159" cy="184846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15" idx="3"/>
            <a:endCxn id="327" idx="1"/>
          </p:cNvCxnSpPr>
          <p:nvPr/>
        </p:nvCxnSpPr>
        <p:spPr>
          <a:xfrm>
            <a:off x="10093049" y="1563671"/>
            <a:ext cx="423988" cy="29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1728270" y="4944223"/>
            <a:ext cx="887104" cy="343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Need to review Results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5519428" y="5357803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LLM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5513503" y="5000215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LTR Re-ranking Model Service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5516924" y="4644433"/>
            <a:ext cx="1528824" cy="256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CA-12: </a:t>
            </a:r>
            <a:r>
              <a:rPr lang="en-IN" sz="800" dirty="0">
                <a:solidFill>
                  <a:schemeClr val="tx1"/>
                </a:solidFill>
              </a:rPr>
              <a:t>Rule Based Re-Ranking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99" name="Elbow Connector 398"/>
          <p:cNvCxnSpPr>
            <a:stCxn id="236" idx="2"/>
            <a:endCxn id="20" idx="1"/>
          </p:cNvCxnSpPr>
          <p:nvPr/>
        </p:nvCxnSpPr>
        <p:spPr>
          <a:xfrm rot="16200000" flipH="1">
            <a:off x="1982948" y="3787679"/>
            <a:ext cx="861809" cy="352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20" idx="3"/>
            <a:endCxn id="242" idx="1"/>
          </p:cNvCxnSpPr>
          <p:nvPr/>
        </p:nvCxnSpPr>
        <p:spPr>
          <a:xfrm flipV="1">
            <a:off x="4022806" y="4402102"/>
            <a:ext cx="207074" cy="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stCxn id="341" idx="3"/>
            <a:endCxn id="309" idx="1"/>
          </p:cNvCxnSpPr>
          <p:nvPr/>
        </p:nvCxnSpPr>
        <p:spPr>
          <a:xfrm>
            <a:off x="2615374" y="5115979"/>
            <a:ext cx="269693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/>
          <p:cNvCxnSpPr>
            <a:stCxn id="309" idx="3"/>
            <a:endCxn id="372" idx="1"/>
          </p:cNvCxnSpPr>
          <p:nvPr/>
        </p:nvCxnSpPr>
        <p:spPr>
          <a:xfrm flipV="1">
            <a:off x="4380410" y="4772883"/>
            <a:ext cx="1136514" cy="348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309" idx="3"/>
          </p:cNvCxnSpPr>
          <p:nvPr/>
        </p:nvCxnSpPr>
        <p:spPr>
          <a:xfrm>
            <a:off x="4380410" y="5121829"/>
            <a:ext cx="1139018" cy="277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>
            <a:stCxn id="309" idx="3"/>
            <a:endCxn id="370" idx="1"/>
          </p:cNvCxnSpPr>
          <p:nvPr/>
        </p:nvCxnSpPr>
        <p:spPr>
          <a:xfrm>
            <a:off x="4380410" y="5121829"/>
            <a:ext cx="1133093" cy="6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9896506" y="2553073"/>
            <a:ext cx="1377863" cy="3108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Embedding on which field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47" idx="0"/>
            <a:endCxn id="136" idx="1"/>
          </p:cNvCxnSpPr>
          <p:nvPr/>
        </p:nvCxnSpPr>
        <p:spPr>
          <a:xfrm rot="5400000" flipH="1" flipV="1">
            <a:off x="3965349" y="1876582"/>
            <a:ext cx="317558" cy="1050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3"/>
            <a:endCxn id="341" idx="1"/>
          </p:cNvCxnSpPr>
          <p:nvPr/>
        </p:nvCxnSpPr>
        <p:spPr>
          <a:xfrm>
            <a:off x="1461242" y="2705132"/>
            <a:ext cx="267028" cy="2410847"/>
          </a:xfrm>
          <a:prstGeom prst="bentConnector3">
            <a:avLst>
              <a:gd name="adj1" fmla="val 36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19" idx="1"/>
          </p:cNvCxnSpPr>
          <p:nvPr/>
        </p:nvCxnSpPr>
        <p:spPr>
          <a:xfrm flipV="1">
            <a:off x="7842808" y="2708039"/>
            <a:ext cx="456954" cy="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8588</TotalTime>
  <Words>2122</Words>
  <Application>Microsoft Office PowerPoint</Application>
  <PresentationFormat>Widescreen</PresentationFormat>
  <Paragraphs>463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</vt:lpstr>
      <vt:lpstr>PowerPoint Presentation</vt:lpstr>
      <vt:lpstr>PowerPoint Presentation</vt:lpstr>
      <vt:lpstr>PowerPoint Presentation</vt:lpstr>
      <vt:lpstr>Home +  RCM</vt:lpstr>
      <vt:lpstr>PowerPoint Presentation</vt:lpstr>
      <vt:lpstr>PowerPoint Presentation</vt:lpstr>
      <vt:lpstr>PowerPoint Presentation</vt:lpstr>
      <vt:lpstr>PowerPoint Presentation</vt:lpstr>
      <vt:lpstr>listing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154</cp:revision>
  <dcterms:created xsi:type="dcterms:W3CDTF">2025-10-08T08:56:39Z</dcterms:created>
  <dcterms:modified xsi:type="dcterms:W3CDTF">2025-10-28T17:23:35Z</dcterms:modified>
</cp:coreProperties>
</file>