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708D-6C7A-4144-9E74-A5647B4C131E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A36F1-1706-4975-AF73-F226B2F3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1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2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1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2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8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6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9F77-EFD1-41AB-8DC2-E1F5C5F1AE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9306-702A-468C-B5D6-57BDBE5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96" y="2510302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QA_01: High Relevance &amp; NFR_01: Low Latency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8271" y="2533777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C1-How </a:t>
            </a:r>
            <a:r>
              <a:rPr lang="en-US" sz="800" dirty="0">
                <a:solidFill>
                  <a:schemeClr val="tx1"/>
                </a:solidFill>
              </a:rPr>
              <a:t>to </a:t>
            </a:r>
            <a:r>
              <a:rPr lang="en-US" sz="800" dirty="0" smtClean="0">
                <a:solidFill>
                  <a:schemeClr val="tx1"/>
                </a:solidFill>
              </a:rPr>
              <a:t>Search effectively?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461242" y="2705132"/>
            <a:ext cx="267029" cy="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30291" y="2537595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CA-02: </a:t>
            </a:r>
            <a:r>
              <a:rPr lang="en-US" sz="800" dirty="0">
                <a:solidFill>
                  <a:schemeClr val="tx1"/>
                </a:solidFill>
              </a:rPr>
              <a:t>Use Dedicated Search </a:t>
            </a:r>
            <a:r>
              <a:rPr lang="en-US" sz="800" dirty="0" smtClean="0">
                <a:solidFill>
                  <a:schemeClr val="tx1"/>
                </a:solidFill>
              </a:rPr>
              <a:t>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47" idx="3"/>
            <a:endCxn id="9" idx="1"/>
          </p:cNvCxnSpPr>
          <p:nvPr/>
        </p:nvCxnSpPr>
        <p:spPr>
          <a:xfrm>
            <a:off x="4275204" y="2707516"/>
            <a:ext cx="455087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64945" y="255493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6225507" y="2708562"/>
            <a:ext cx="239438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529942" y="306631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90227" y="4205143"/>
            <a:ext cx="1432580" cy="379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</a:t>
            </a:r>
            <a:r>
              <a:rPr lang="en-GB" sz="800" dirty="0">
                <a:solidFill>
                  <a:schemeClr val="tx1"/>
                </a:solidFill>
              </a:rPr>
              <a:t>LLM for Query Understanding </a:t>
            </a:r>
            <a:r>
              <a:rPr lang="en-GB" sz="800" dirty="0" smtClean="0">
                <a:solidFill>
                  <a:schemeClr val="tx1"/>
                </a:solidFill>
              </a:rPr>
              <a:t>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66268" y="3680715"/>
            <a:ext cx="105476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CA-03: Specialized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19775" y="3680716"/>
            <a:ext cx="115067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CA-09: Use Index's Native Vector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06812" y="4251207"/>
            <a:ext cx="79446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Complexity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15798" y="569735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Single Time LLM </a:t>
            </a:r>
            <a:r>
              <a:rPr lang="en-GB" sz="800" dirty="0">
                <a:solidFill>
                  <a:schemeClr val="tx1"/>
                </a:solidFill>
              </a:rPr>
              <a:t>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19" idx="0"/>
          </p:cNvCxnSpPr>
          <p:nvPr/>
        </p:nvCxnSpPr>
        <p:spPr>
          <a:xfrm>
            <a:off x="7153877" y="2865783"/>
            <a:ext cx="893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7367845" y="3154910"/>
            <a:ext cx="320773" cy="73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6668576" y="3186479"/>
            <a:ext cx="320774" cy="667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9" idx="0"/>
            <a:endCxn id="106" idx="1"/>
          </p:cNvCxnSpPr>
          <p:nvPr/>
        </p:nvCxnSpPr>
        <p:spPr>
          <a:xfrm rot="5400000" flipH="1" flipV="1">
            <a:off x="4831965" y="1305577"/>
            <a:ext cx="1877953" cy="58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578257" y="5700301"/>
            <a:ext cx="1035209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Latency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056076" y="1452970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87566" y="1731031"/>
            <a:ext cx="199854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>
                <a:solidFill>
                  <a:schemeClr val="tx1"/>
                </a:solidFill>
              </a:rPr>
              <a:t>Geospatial Indexing in Search Index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063984" y="50421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569407" y="712725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Single Growing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5431010" y="1880511"/>
            <a:ext cx="897182" cy="35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569407" y="348052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Time-Based Indices + Event Deletes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889915" y="544011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7441847" y="659642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9231480" y="503476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9231480" y="660784"/>
            <a:ext cx="337927" cy="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7412997" y="-103067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261723" y="-1031412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950009" y="-1031412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603288" y="-875988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790860" y="-875988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3159037" y="1900851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CA-01: Use Simple Relational 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12997" y="4255477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7893649" y="4003710"/>
            <a:ext cx="0" cy="25176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6495113" y="4003711"/>
            <a:ext cx="8932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6495113" y="4003711"/>
            <a:ext cx="917884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6901277" y="4003710"/>
            <a:ext cx="992372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1683111" y="1954352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73065" y="141038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668112" y="848085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473065" y="24540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728270" y="3189638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C0- Query Interpretation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4229880" y="4224454"/>
            <a:ext cx="1085259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Use LLM to enhance the 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34512" y="3662014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4234513" y="3189037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3009462" y="256070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Choose Foundational Search Technology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53" name="Straight Arrow Connector 252"/>
          <p:cNvCxnSpPr>
            <a:stCxn id="4" idx="3"/>
            <a:endCxn id="247" idx="1"/>
          </p:cNvCxnSpPr>
          <p:nvPr/>
        </p:nvCxnSpPr>
        <p:spPr>
          <a:xfrm>
            <a:off x="2746686" y="2705533"/>
            <a:ext cx="262776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3007090" y="3208110"/>
            <a:ext cx="914350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Enhance Query Robustness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36" idx="3"/>
            <a:endCxn id="257" idx="1"/>
          </p:cNvCxnSpPr>
          <p:nvPr/>
        </p:nvCxnSpPr>
        <p:spPr>
          <a:xfrm>
            <a:off x="2746685" y="3361394"/>
            <a:ext cx="26040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7" idx="2"/>
            <a:endCxn id="243" idx="1"/>
          </p:cNvCxnSpPr>
          <p:nvPr/>
        </p:nvCxnSpPr>
        <p:spPr>
          <a:xfrm rot="16200000" flipH="1">
            <a:off x="3697111" y="3286111"/>
            <a:ext cx="304554" cy="77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7" idx="3"/>
            <a:endCxn id="244" idx="1"/>
          </p:cNvCxnSpPr>
          <p:nvPr/>
        </p:nvCxnSpPr>
        <p:spPr>
          <a:xfrm>
            <a:off x="3921440" y="3363534"/>
            <a:ext cx="313073" cy="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44" idx="3"/>
            <a:endCxn id="9" idx="2"/>
          </p:cNvCxnSpPr>
          <p:nvPr/>
        </p:nvCxnSpPr>
        <p:spPr>
          <a:xfrm flipV="1">
            <a:off x="5209770" y="2879528"/>
            <a:ext cx="268129" cy="48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43" idx="3"/>
            <a:endCxn id="9" idx="2"/>
          </p:cNvCxnSpPr>
          <p:nvPr/>
        </p:nvCxnSpPr>
        <p:spPr>
          <a:xfrm flipV="1">
            <a:off x="5209769" y="2879528"/>
            <a:ext cx="268130" cy="9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4" idx="0"/>
            <a:endCxn id="184" idx="2"/>
          </p:cNvCxnSpPr>
          <p:nvPr/>
        </p:nvCxnSpPr>
        <p:spPr>
          <a:xfrm flipH="1" flipV="1">
            <a:off x="2237477" y="2265200"/>
            <a:ext cx="2" cy="2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84" idx="0"/>
            <a:endCxn id="185" idx="2"/>
          </p:cNvCxnSpPr>
          <p:nvPr/>
        </p:nvCxnSpPr>
        <p:spPr>
          <a:xfrm flipV="1">
            <a:off x="2237477" y="1721231"/>
            <a:ext cx="0" cy="23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85" idx="0"/>
            <a:endCxn id="186" idx="2"/>
          </p:cNvCxnSpPr>
          <p:nvPr/>
        </p:nvCxnSpPr>
        <p:spPr>
          <a:xfrm flipV="1">
            <a:off x="2237477" y="1130674"/>
            <a:ext cx="0" cy="2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86" idx="0"/>
            <a:endCxn id="192" idx="2"/>
          </p:cNvCxnSpPr>
          <p:nvPr/>
        </p:nvCxnSpPr>
        <p:spPr>
          <a:xfrm flipV="1">
            <a:off x="2237477" y="556251"/>
            <a:ext cx="0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192" idx="3"/>
          </p:cNvCxnSpPr>
          <p:nvPr/>
        </p:nvCxnSpPr>
        <p:spPr>
          <a:xfrm>
            <a:off x="3001889" y="400827"/>
            <a:ext cx="2074170" cy="2109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47" idx="0"/>
            <a:endCxn id="136" idx="2"/>
          </p:cNvCxnSpPr>
          <p:nvPr/>
        </p:nvCxnSpPr>
        <p:spPr>
          <a:xfrm flipV="1">
            <a:off x="3642333" y="2256146"/>
            <a:ext cx="4333" cy="3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endCxn id="236" idx="1"/>
          </p:cNvCxnSpPr>
          <p:nvPr/>
        </p:nvCxnSpPr>
        <p:spPr>
          <a:xfrm rot="16200000" flipH="1">
            <a:off x="1323297" y="2956421"/>
            <a:ext cx="648724" cy="16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4730291" y="6340412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4846013" y="6440848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7069537" y="6424644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1768" y="6434134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144138" y="6418101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9271160" y="6590367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0314721" y="6598153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250137" y="6420150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0234116" y="6420150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309" name="Rounded Rectangle 308"/>
          <p:cNvSpPr/>
          <p:nvPr/>
        </p:nvSpPr>
        <p:spPr>
          <a:xfrm>
            <a:off x="6448800" y="4958291"/>
            <a:ext cx="901971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Adaptive </a:t>
            </a:r>
            <a:r>
              <a:rPr lang="en-IN" sz="800" dirty="0">
                <a:solidFill>
                  <a:schemeClr val="tx1"/>
                </a:solidFill>
              </a:rPr>
              <a:t>Search Orchestration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083248" y="1106937"/>
            <a:ext cx="129350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</a:t>
            </a:r>
            <a:r>
              <a:rPr lang="en-GB" sz="800" dirty="0">
                <a:solidFill>
                  <a:schemeClr val="tx1"/>
                </a:solidFill>
              </a:rPr>
              <a:t>City/Zip Matching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stCxn id="100" idx="3"/>
            <a:endCxn id="102" idx="1"/>
          </p:cNvCxnSpPr>
          <p:nvPr/>
        </p:nvCxnSpPr>
        <p:spPr>
          <a:xfrm>
            <a:off x="7433939" y="1608394"/>
            <a:ext cx="653627" cy="23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100" idx="3"/>
            <a:endCxn id="310" idx="1"/>
          </p:cNvCxnSpPr>
          <p:nvPr/>
        </p:nvCxnSpPr>
        <p:spPr>
          <a:xfrm flipV="1">
            <a:off x="7433939" y="1223710"/>
            <a:ext cx="649309" cy="38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8081926" y="1400385"/>
            <a:ext cx="1950161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 smtClean="0">
                <a:solidFill>
                  <a:schemeClr val="tx1"/>
                </a:solidFill>
              </a:rPr>
              <a:t>Rectangular Boundary Box Query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8" name="Elbow Connector 317"/>
          <p:cNvCxnSpPr>
            <a:stCxn id="100" idx="3"/>
            <a:endCxn id="315" idx="1"/>
          </p:cNvCxnSpPr>
          <p:nvPr/>
        </p:nvCxnSpPr>
        <p:spPr>
          <a:xfrm flipV="1">
            <a:off x="7433939" y="1528835"/>
            <a:ext cx="647987" cy="7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10456075" y="1408556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Precision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9" name="Elbow Connector 328"/>
          <p:cNvCxnSpPr>
            <a:stCxn id="102" idx="3"/>
            <a:endCxn id="327" idx="2"/>
          </p:cNvCxnSpPr>
          <p:nvPr/>
        </p:nvCxnSpPr>
        <p:spPr>
          <a:xfrm flipV="1">
            <a:off x="10086114" y="1649706"/>
            <a:ext cx="771801" cy="198098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10" idx="3"/>
            <a:endCxn id="327" idx="0"/>
          </p:cNvCxnSpPr>
          <p:nvPr/>
        </p:nvCxnSpPr>
        <p:spPr>
          <a:xfrm>
            <a:off x="9376756" y="1223710"/>
            <a:ext cx="1481159" cy="18484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5" idx="3"/>
            <a:endCxn id="327" idx="1"/>
          </p:cNvCxnSpPr>
          <p:nvPr/>
        </p:nvCxnSpPr>
        <p:spPr>
          <a:xfrm>
            <a:off x="10032087" y="1528835"/>
            <a:ext cx="423988" cy="2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318768" y="4942969"/>
            <a:ext cx="887104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Evaluate Initial ES </a:t>
            </a:r>
            <a:r>
              <a:rPr lang="en-US" sz="800" dirty="0" smtClean="0">
                <a:solidFill>
                  <a:schemeClr val="tx1"/>
                </a:solidFill>
              </a:rPr>
              <a:t>Results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5740922" y="2860939"/>
            <a:ext cx="11531" cy="208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ounded Rectangle 360"/>
          <p:cNvSpPr/>
          <p:nvPr/>
        </p:nvSpPr>
        <p:spPr>
          <a:xfrm>
            <a:off x="9873551" y="4317024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135" idx="3"/>
            <a:endCxn id="364" idx="1"/>
          </p:cNvCxnSpPr>
          <p:nvPr/>
        </p:nvCxnSpPr>
        <p:spPr>
          <a:xfrm flipV="1">
            <a:off x="8968993" y="4913474"/>
            <a:ext cx="337210" cy="178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9306203" y="4772179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9309088" y="5169343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Results are Bad, need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9" name="Elbow Connector 368"/>
          <p:cNvCxnSpPr>
            <a:stCxn id="135" idx="3"/>
            <a:endCxn id="367" idx="1"/>
          </p:cNvCxnSpPr>
          <p:nvPr/>
        </p:nvCxnSpPr>
        <p:spPr>
          <a:xfrm>
            <a:off x="8968993" y="5092339"/>
            <a:ext cx="340095" cy="218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/>
          <p:cNvSpPr/>
          <p:nvPr/>
        </p:nvSpPr>
        <p:spPr>
          <a:xfrm>
            <a:off x="9867626" y="395943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Service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9871047" y="3603654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Rule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9010944" y="5691648"/>
            <a:ext cx="625851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9" name="Elbow Connector 398"/>
          <p:cNvCxnSpPr>
            <a:stCxn id="236" idx="2"/>
            <a:endCxn id="20" idx="1"/>
          </p:cNvCxnSpPr>
          <p:nvPr/>
        </p:nvCxnSpPr>
        <p:spPr>
          <a:xfrm rot="16200000" flipH="1">
            <a:off x="1982948" y="3787679"/>
            <a:ext cx="861809" cy="352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20" idx="3"/>
            <a:endCxn id="242" idx="1"/>
          </p:cNvCxnSpPr>
          <p:nvPr/>
        </p:nvCxnSpPr>
        <p:spPr>
          <a:xfrm flipV="1">
            <a:off x="4022806" y="4402102"/>
            <a:ext cx="207074" cy="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242" idx="3"/>
            <a:endCxn id="9" idx="2"/>
          </p:cNvCxnSpPr>
          <p:nvPr/>
        </p:nvCxnSpPr>
        <p:spPr>
          <a:xfrm flipV="1">
            <a:off x="5315139" y="2879528"/>
            <a:ext cx="162760" cy="152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 flipV="1">
            <a:off x="6205872" y="5113715"/>
            <a:ext cx="242928" cy="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6" idx="1"/>
            <a:endCxn id="87" idx="3"/>
          </p:cNvCxnSpPr>
          <p:nvPr/>
        </p:nvCxnSpPr>
        <p:spPr>
          <a:xfrm flipH="1" flipV="1">
            <a:off x="8613466" y="5817074"/>
            <a:ext cx="397478" cy="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endCxn id="372" idx="1"/>
          </p:cNvCxnSpPr>
          <p:nvPr/>
        </p:nvCxnSpPr>
        <p:spPr>
          <a:xfrm rot="5400000" flipH="1" flipV="1">
            <a:off x="9200190" y="4101322"/>
            <a:ext cx="1040075" cy="30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endCxn id="361" idx="1"/>
          </p:cNvCxnSpPr>
          <p:nvPr/>
        </p:nvCxnSpPr>
        <p:spPr>
          <a:xfrm rot="5400000" flipH="1" flipV="1">
            <a:off x="9558126" y="4456754"/>
            <a:ext cx="326705" cy="304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endCxn id="370" idx="1"/>
          </p:cNvCxnSpPr>
          <p:nvPr/>
        </p:nvCxnSpPr>
        <p:spPr>
          <a:xfrm rot="5400000" flipH="1" flipV="1">
            <a:off x="9384934" y="4272359"/>
            <a:ext cx="667164" cy="298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37" idx="1"/>
          </p:cNvCxnSpPr>
          <p:nvPr/>
        </p:nvCxnSpPr>
        <p:spPr>
          <a:xfrm rot="10800000" flipH="1">
            <a:off x="5315798" y="2877289"/>
            <a:ext cx="328544" cy="2948518"/>
          </a:xfrm>
          <a:prstGeom prst="bentConnector4">
            <a:avLst>
              <a:gd name="adj1" fmla="val -69580"/>
              <a:gd name="adj2" fmla="val 36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7629576" y="4755050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CA-xx: </a:t>
            </a:r>
            <a:r>
              <a:rPr lang="en-IN" sz="800" dirty="0">
                <a:solidFill>
                  <a:schemeClr val="tx1"/>
                </a:solidFill>
              </a:rPr>
              <a:t>AI Agent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629576" y="5145021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CA-xx: </a:t>
            </a:r>
            <a:r>
              <a:rPr lang="en-IN" sz="800" dirty="0">
                <a:solidFill>
                  <a:schemeClr val="tx1"/>
                </a:solidFill>
              </a:rPr>
              <a:t>Rule Based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8959420" y="5051291"/>
            <a:ext cx="9573" cy="82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27" idx="3"/>
            <a:endCxn id="135" idx="1"/>
          </p:cNvCxnSpPr>
          <p:nvPr/>
        </p:nvCxnSpPr>
        <p:spPr>
          <a:xfrm>
            <a:off x="8684339" y="4916548"/>
            <a:ext cx="275081" cy="17579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4" idx="3"/>
            <a:endCxn id="135" idx="1"/>
          </p:cNvCxnSpPr>
          <p:nvPr/>
        </p:nvCxnSpPr>
        <p:spPr>
          <a:xfrm flipV="1">
            <a:off x="8684339" y="5092339"/>
            <a:ext cx="275081" cy="21418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09" idx="3"/>
            <a:endCxn id="127" idx="1"/>
          </p:cNvCxnSpPr>
          <p:nvPr/>
        </p:nvCxnSpPr>
        <p:spPr>
          <a:xfrm flipV="1">
            <a:off x="7350771" y="4916548"/>
            <a:ext cx="278805" cy="197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9" idx="3"/>
            <a:endCxn id="134" idx="1"/>
          </p:cNvCxnSpPr>
          <p:nvPr/>
        </p:nvCxnSpPr>
        <p:spPr>
          <a:xfrm>
            <a:off x="7350771" y="5113715"/>
            <a:ext cx="278805" cy="19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7" idx="2"/>
            <a:endCxn id="376" idx="3"/>
          </p:cNvCxnSpPr>
          <p:nvPr/>
        </p:nvCxnSpPr>
        <p:spPr>
          <a:xfrm rot="5400000">
            <a:off x="9573541" y="5515186"/>
            <a:ext cx="368166" cy="24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 rot="16200000">
            <a:off x="4816531" y="5220220"/>
            <a:ext cx="551564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Re-Run Search</a:t>
            </a:r>
            <a:endParaRPr lang="en-IN" sz="800" dirty="0"/>
          </a:p>
        </p:txBody>
      </p:sp>
      <p:cxnSp>
        <p:nvCxnSpPr>
          <p:cNvPr id="61" name="Straight Arrow Connector 60"/>
          <p:cNvCxnSpPr>
            <a:stCxn id="87" idx="1"/>
            <a:endCxn id="37" idx="3"/>
          </p:cNvCxnSpPr>
          <p:nvPr/>
        </p:nvCxnSpPr>
        <p:spPr>
          <a:xfrm flipH="1">
            <a:off x="6844622" y="5817074"/>
            <a:ext cx="733635" cy="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8022580" y="3056269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Embedding on which field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256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2025-10-25T20:16:54Z</dcterms:created>
  <dcterms:modified xsi:type="dcterms:W3CDTF">2025-10-27T06:11:30Z</dcterms:modified>
</cp:coreProperties>
</file>