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17" name="Footer Placeholder 16"/>
          <p:cNvSpPr>
            <a:spLocks noGrp="1"/>
          </p:cNvSpPr>
          <p:nvPr>
            <p:ph type="ftr" sz="quarter" idx="11"/>
          </p:nvPr>
        </p:nvSpPr>
        <p:spPr/>
        <p:txBody>
          <a:bodyPr/>
          <a:lstStyle/>
          <a:p>
            <a:endParaRPr lang="lt-LT"/>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726CD19-FE39-4922-8DAF-4A4E6D5A034E}" type="slidenum">
              <a:rPr lang="lt-LT" smtClean="0"/>
              <a:pPr/>
              <a:t>‹#›</a:t>
            </a:fld>
            <a:endParaRPr lang="lt-LT"/>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726CD19-FE39-4922-8DAF-4A4E6D5A034E}"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726CD19-FE39-4922-8DAF-4A4E6D5A034E}"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726CD19-FE39-4922-8DAF-4A4E6D5A034E}" type="slidenum">
              <a:rPr lang="lt-LT" smtClean="0"/>
              <a:pPr/>
              <a:t>‹#›</a:t>
            </a:fld>
            <a:endParaRPr lang="lt-LT"/>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5" name="Footer Placeholder 4"/>
          <p:cNvSpPr>
            <a:spLocks noGrp="1"/>
          </p:cNvSpPr>
          <p:nvPr>
            <p:ph type="ftr" sz="quarter" idx="11"/>
          </p:nvPr>
        </p:nvSpPr>
        <p:spPr>
          <a:xfrm>
            <a:off x="800100" y="6172200"/>
            <a:ext cx="4000500" cy="457200"/>
          </a:xfrm>
        </p:spPr>
        <p:txBody>
          <a:bodyPr/>
          <a:lstStyle/>
          <a:p>
            <a:endParaRPr lang="lt-LT"/>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726CD19-FE39-4922-8DAF-4A4E6D5A034E}"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D726CD19-FE39-4922-8DAF-4A4E6D5A034E}" type="slidenum">
              <a:rPr lang="lt-LT" smtClean="0"/>
              <a:pPr/>
              <a:t>‹#›</a:t>
            </a:fld>
            <a:endParaRPr lang="lt-LT"/>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D726CD19-FE39-4922-8DAF-4A4E6D5A034E}" type="slidenum">
              <a:rPr lang="lt-LT" smtClean="0"/>
              <a:pPr/>
              <a:t>‹#›</a:t>
            </a:fld>
            <a:endParaRPr lang="lt-LT"/>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D726CD19-FE39-4922-8DAF-4A4E6D5A034E}" type="slidenum">
              <a:rPr lang="lt-LT" smtClean="0"/>
              <a:pPr/>
              <a:t>‹#›</a:t>
            </a:fld>
            <a:endParaRPr lang="lt-L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D726CD19-FE39-4922-8DAF-4A4E6D5A034E}"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D726CD19-FE39-4922-8DAF-4A4E6D5A034E}" type="slidenum">
              <a:rPr lang="lt-LT" smtClean="0"/>
              <a:pPr/>
              <a:t>‹#›</a:t>
            </a:fld>
            <a:endParaRPr lang="lt-LT"/>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A0AA83-C7A3-4317-AF58-F8D41D290B20}" type="datetimeFigureOut">
              <a:rPr lang="lt-LT" smtClean="0"/>
              <a:pPr/>
              <a:t>2015.08.19</a:t>
            </a:fld>
            <a:endParaRPr lang="lt-LT"/>
          </a:p>
        </p:txBody>
      </p:sp>
      <p:sp>
        <p:nvSpPr>
          <p:cNvPr id="6" name="Footer Placeholder 5"/>
          <p:cNvSpPr>
            <a:spLocks noGrp="1"/>
          </p:cNvSpPr>
          <p:nvPr>
            <p:ph type="ftr" sz="quarter" idx="11"/>
          </p:nvPr>
        </p:nvSpPr>
        <p:spPr>
          <a:xfrm>
            <a:off x="914400" y="6172200"/>
            <a:ext cx="3886200" cy="457200"/>
          </a:xfrm>
        </p:spPr>
        <p:txBody>
          <a:bodyPr/>
          <a:lstStyle/>
          <a:p>
            <a:endParaRPr lang="lt-LT"/>
          </a:p>
        </p:txBody>
      </p:sp>
      <p:sp>
        <p:nvSpPr>
          <p:cNvPr id="7" name="Slide Number Placeholder 6"/>
          <p:cNvSpPr>
            <a:spLocks noGrp="1"/>
          </p:cNvSpPr>
          <p:nvPr>
            <p:ph type="sldNum" sz="quarter" idx="12"/>
          </p:nvPr>
        </p:nvSpPr>
        <p:spPr>
          <a:xfrm>
            <a:off x="146304" y="6208776"/>
            <a:ext cx="457200" cy="457200"/>
          </a:xfrm>
        </p:spPr>
        <p:txBody>
          <a:bodyPr/>
          <a:lstStyle/>
          <a:p>
            <a:fld id="{D726CD19-FE39-4922-8DAF-4A4E6D5A034E}" type="slidenum">
              <a:rPr lang="lt-LT" smtClean="0"/>
              <a:pPr/>
              <a:t>‹#›</a:t>
            </a:fld>
            <a:endParaRPr lang="lt-LT"/>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1A0AA83-C7A3-4317-AF58-F8D41D290B20}" type="datetimeFigureOut">
              <a:rPr lang="lt-LT" smtClean="0"/>
              <a:pPr/>
              <a:t>2015.08.19</a:t>
            </a:fld>
            <a:endParaRPr lang="lt-LT"/>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lt-LT"/>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726CD19-FE39-4922-8DAF-4A4E6D5A034E}"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11500" dirty="0" smtClean="0">
                <a:solidFill>
                  <a:schemeClr val="tx1"/>
                </a:solidFill>
              </a:rPr>
              <a:t>Day 1</a:t>
            </a:r>
            <a:endParaRPr lang="lt-LT" sz="11500" dirty="0">
              <a:solidFill>
                <a:schemeClr val="tx1"/>
              </a:solidFill>
            </a:endParaRPr>
          </a:p>
        </p:txBody>
      </p:sp>
      <p:sp>
        <p:nvSpPr>
          <p:cNvPr id="2" name="Title 1"/>
          <p:cNvSpPr>
            <a:spLocks noGrp="1"/>
          </p:cNvSpPr>
          <p:nvPr>
            <p:ph type="ctrTitle"/>
          </p:nvPr>
        </p:nvSpPr>
        <p:spPr/>
        <p:txBody>
          <a:bodyPr/>
          <a:lstStyle/>
          <a:p>
            <a:r>
              <a:rPr lang="en-US" dirty="0" smtClean="0"/>
              <a:t>Problem analysis</a:t>
            </a:r>
            <a:endParaRPr lang="lt-L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Problem H. Words from cubes</a:t>
            </a:r>
            <a:endParaRPr lang="lt-LT" sz="4400" dirty="0"/>
          </a:p>
        </p:txBody>
      </p:sp>
      <p:sp>
        <p:nvSpPr>
          <p:cNvPr id="3" name="Content Placeholder 2"/>
          <p:cNvSpPr>
            <a:spLocks noGrp="1"/>
          </p:cNvSpPr>
          <p:nvPr>
            <p:ph sz="quarter" idx="1"/>
          </p:nvPr>
        </p:nvSpPr>
        <p:spPr/>
        <p:txBody>
          <a:bodyPr>
            <a:normAutofit fontScale="92500"/>
          </a:bodyPr>
          <a:lstStyle/>
          <a:p>
            <a:r>
              <a:rPr lang="en-US" dirty="0" smtClean="0"/>
              <a:t>Solution: brute-force, starting with the letters displayed on the least cubes.</a:t>
            </a:r>
            <a:endParaRPr lang="lt-LT" dirty="0" smtClean="0"/>
          </a:p>
          <a:p>
            <a:r>
              <a:rPr lang="en-US" dirty="0" smtClean="0"/>
              <a:t>Insights:</a:t>
            </a:r>
          </a:p>
          <a:p>
            <a:pPr lvl="1"/>
            <a:r>
              <a:rPr lang="en-US" dirty="0" smtClean="0"/>
              <a:t>if the word is </a:t>
            </a:r>
            <a:r>
              <a:rPr lang="en-US" i="1" dirty="0" smtClean="0"/>
              <a:t>S</a:t>
            </a:r>
            <a:r>
              <a:rPr lang="en-US" dirty="0" smtClean="0"/>
              <a:t> and some letter </a:t>
            </a:r>
            <a:r>
              <a:rPr lang="en-US" i="1" dirty="0" smtClean="0"/>
              <a:t>X</a:t>
            </a:r>
            <a:r>
              <a:rPr lang="en-US" dirty="0" smtClean="0"/>
              <a:t> is on  &gt;= |</a:t>
            </a:r>
            <a:r>
              <a:rPr lang="en-US" i="1" dirty="0" smtClean="0"/>
              <a:t>S</a:t>
            </a:r>
            <a:r>
              <a:rPr lang="en-US" dirty="0" smtClean="0"/>
              <a:t>| cubes, you will always be able to choose to build the word if you can build the word </a:t>
            </a:r>
          </a:p>
          <a:p>
            <a:pPr lvl="1">
              <a:buNone/>
            </a:pPr>
            <a:r>
              <a:rPr lang="en-US" dirty="0" smtClean="0"/>
              <a:t>	</a:t>
            </a:r>
            <a:r>
              <a:rPr lang="en-US" i="1" dirty="0" smtClean="0"/>
              <a:t>S</a:t>
            </a:r>
            <a:r>
              <a:rPr lang="en-US" dirty="0" smtClean="0"/>
              <a:t> \ </a:t>
            </a:r>
            <a:r>
              <a:rPr lang="en-US" i="1" dirty="0" smtClean="0"/>
              <a:t>X</a:t>
            </a:r>
            <a:r>
              <a:rPr lang="en-US" dirty="0" smtClean="0"/>
              <a:t>. This is not the case when count of cubes with </a:t>
            </a:r>
            <a:r>
              <a:rPr lang="en-US" i="1" dirty="0" smtClean="0"/>
              <a:t>X</a:t>
            </a:r>
            <a:r>
              <a:rPr lang="en-US" dirty="0" smtClean="0"/>
              <a:t> &lt; |</a:t>
            </a:r>
            <a:r>
              <a:rPr lang="en-US" i="1" dirty="0" smtClean="0"/>
              <a:t>S</a:t>
            </a:r>
            <a:r>
              <a:rPr lang="en-US" dirty="0" smtClean="0"/>
              <a:t>|;</a:t>
            </a:r>
          </a:p>
          <a:p>
            <a:pPr lvl="1"/>
            <a:r>
              <a:rPr lang="en-US" dirty="0" smtClean="0"/>
              <a:t>when the word length |</a:t>
            </a:r>
            <a:r>
              <a:rPr lang="en-US" i="1" dirty="0" smtClean="0"/>
              <a:t>S</a:t>
            </a:r>
            <a:r>
              <a:rPr lang="en-US" dirty="0" smtClean="0"/>
              <a:t>|  is bigger than 6, it becomes hard to make an input with maximum number of characters so it would be unable to build the word. To increase the count of some letters you would need to decrease the count of other letters;</a:t>
            </a:r>
          </a:p>
          <a:p>
            <a:pPr lvl="1"/>
            <a:r>
              <a:rPr lang="en-US" dirty="0" smtClean="0"/>
              <a:t>start brute-force search with letters on the least number of cubes to fail early;</a:t>
            </a:r>
            <a:endParaRPr lang="lt-LT" dirty="0" smtClean="0"/>
          </a:p>
          <a:p>
            <a:endParaRPr lang="lt-L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Problem I. Yet another A + B</a:t>
            </a:r>
            <a:endParaRPr lang="lt-LT" sz="4800" dirty="0"/>
          </a:p>
        </p:txBody>
      </p:sp>
      <p:sp>
        <p:nvSpPr>
          <p:cNvPr id="3" name="Content Placeholder 2"/>
          <p:cNvSpPr>
            <a:spLocks noGrp="1"/>
          </p:cNvSpPr>
          <p:nvPr>
            <p:ph sz="quarter" idx="1"/>
          </p:nvPr>
        </p:nvSpPr>
        <p:spPr/>
        <p:txBody>
          <a:bodyPr/>
          <a:lstStyle/>
          <a:p>
            <a:r>
              <a:rPr lang="en-US" sz="4000" dirty="0" smtClean="0"/>
              <a:t>Solution: brute-force search.</a:t>
            </a:r>
            <a:endParaRPr lang="lt-LT" sz="4000" dirty="0" smtClean="0"/>
          </a:p>
          <a:p>
            <a:r>
              <a:rPr lang="en-US" sz="4000" dirty="0" smtClean="0"/>
              <a:t>Complexity: </a:t>
            </a:r>
            <a:r>
              <a:rPr lang="en-US" sz="4000" i="1" dirty="0" smtClean="0"/>
              <a:t>O</a:t>
            </a:r>
            <a:r>
              <a:rPr lang="en-US" sz="4000" dirty="0" smtClean="0"/>
              <a:t>(</a:t>
            </a:r>
            <a:r>
              <a:rPr lang="en-US" sz="4000" i="1" dirty="0" smtClean="0"/>
              <a:t>n</a:t>
            </a:r>
            <a:r>
              <a:rPr lang="en-US" sz="4000" dirty="0" smtClean="0"/>
              <a:t>) </a:t>
            </a:r>
            <a:endParaRPr lang="lt-LT" sz="4000" dirty="0" smtClean="0"/>
          </a:p>
          <a:p>
            <a:r>
              <a:rPr lang="en-US" sz="4000" dirty="0" smtClean="0"/>
              <a:t>Insights: There is nowhere said that you can't use the same number more than once.</a:t>
            </a:r>
            <a:endParaRPr lang="lt-LT" sz="4000" dirty="0" smtClean="0"/>
          </a:p>
          <a:p>
            <a:endParaRPr lang="lt-L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Problem A. Strong parenthesis sequence</a:t>
            </a:r>
            <a:endParaRPr lang="lt-LT" sz="3600" dirty="0"/>
          </a:p>
        </p:txBody>
      </p:sp>
      <p:sp>
        <p:nvSpPr>
          <p:cNvPr id="3" name="Content Placeholder 2"/>
          <p:cNvSpPr>
            <a:spLocks noGrp="1"/>
          </p:cNvSpPr>
          <p:nvPr>
            <p:ph sz="quarter" idx="1"/>
          </p:nvPr>
        </p:nvSpPr>
        <p:spPr/>
        <p:txBody>
          <a:bodyPr/>
          <a:lstStyle/>
          <a:p>
            <a:r>
              <a:rPr lang="en-US" dirty="0" smtClean="0"/>
              <a:t>Insights:</a:t>
            </a:r>
          </a:p>
          <a:p>
            <a:pPr lvl="1"/>
            <a:r>
              <a:rPr lang="en-US" dirty="0" smtClean="0"/>
              <a:t>Every strong parenthesis sequence corresponds to a node in the tree as it is easy to construct a hierarchical structure between parenthesis sequences.</a:t>
            </a:r>
          </a:p>
          <a:p>
            <a:pPr lvl="1"/>
            <a:r>
              <a:rPr lang="en-US" dirty="0" smtClean="0"/>
              <a:t>If we pick two intervals </a:t>
            </a:r>
            <a:r>
              <a:rPr lang="en-US" i="1" dirty="0" smtClean="0"/>
              <a:t>a</a:t>
            </a:r>
            <a:r>
              <a:rPr lang="en-US" dirty="0" smtClean="0"/>
              <a:t>=[</a:t>
            </a:r>
            <a:r>
              <a:rPr lang="en-US" i="1" dirty="0" smtClean="0"/>
              <a:t>i</a:t>
            </a:r>
            <a:r>
              <a:rPr lang="en-US" i="1" baseline="-25000" dirty="0" smtClean="0"/>
              <a:t>1</a:t>
            </a:r>
            <a:r>
              <a:rPr lang="en-US" dirty="0" smtClean="0"/>
              <a:t>,</a:t>
            </a:r>
            <a:r>
              <a:rPr lang="en-US" i="1" dirty="0" smtClean="0"/>
              <a:t>j</a:t>
            </a:r>
            <a:r>
              <a:rPr lang="en-US" i="1" baseline="-25000" dirty="0" smtClean="0"/>
              <a:t>1</a:t>
            </a:r>
            <a:r>
              <a:rPr lang="en-US" dirty="0" smtClean="0"/>
              <a:t>] and </a:t>
            </a:r>
            <a:r>
              <a:rPr lang="en-US" i="1" dirty="0" smtClean="0"/>
              <a:t>b</a:t>
            </a:r>
            <a:r>
              <a:rPr lang="en-US" dirty="0" smtClean="0"/>
              <a:t>=[</a:t>
            </a:r>
            <a:r>
              <a:rPr lang="en-US" i="1" dirty="0" smtClean="0"/>
              <a:t>i</a:t>
            </a:r>
            <a:r>
              <a:rPr lang="en-US" i="1" baseline="-25000" dirty="0" smtClean="0"/>
              <a:t>2</a:t>
            </a:r>
            <a:r>
              <a:rPr lang="en-US" dirty="0" smtClean="0"/>
              <a:t>,</a:t>
            </a:r>
            <a:r>
              <a:rPr lang="en-US" i="1" dirty="0" smtClean="0"/>
              <a:t>j</a:t>
            </a:r>
            <a:r>
              <a:rPr lang="en-US" i="1" baseline="-25000" dirty="0" smtClean="0"/>
              <a:t>2</a:t>
            </a:r>
            <a:r>
              <a:rPr lang="en-US" dirty="0" smtClean="0"/>
              <a:t>], the minimal </a:t>
            </a:r>
            <a:r>
              <a:rPr lang="en-US" dirty="0" err="1" smtClean="0"/>
              <a:t>subarray</a:t>
            </a:r>
            <a:r>
              <a:rPr lang="en-US" dirty="0" smtClean="0"/>
              <a:t> that contains them both is the lowest common ancestor of </a:t>
            </a:r>
            <a:r>
              <a:rPr lang="en-US" i="1" dirty="0" smtClean="0"/>
              <a:t>a</a:t>
            </a:r>
            <a:r>
              <a:rPr lang="en-US" dirty="0" smtClean="0"/>
              <a:t> and </a:t>
            </a:r>
            <a:r>
              <a:rPr lang="en-US" i="1" dirty="0" smtClean="0"/>
              <a:t>b</a:t>
            </a:r>
            <a:r>
              <a:rPr lang="en-US" dirty="0" smtClean="0"/>
              <a:t>.</a:t>
            </a:r>
          </a:p>
          <a:p>
            <a:r>
              <a:rPr lang="en-US" dirty="0" smtClean="0"/>
              <a:t>Solution: construct the tree and add the number of children’s pairs which have the lowest ancestor equal to </a:t>
            </a:r>
            <a:r>
              <a:rPr lang="en-US" i="1" dirty="0" smtClean="0"/>
              <a:t>v</a:t>
            </a:r>
            <a:r>
              <a:rPr lang="en-US" dirty="0" smtClean="0"/>
              <a:t>, for each vertex </a:t>
            </a:r>
            <a:r>
              <a:rPr lang="en-US" i="1" dirty="0" smtClean="0"/>
              <a:t>v</a:t>
            </a:r>
            <a:r>
              <a:rPr lang="en-US" dirty="0" smtClean="0"/>
              <a:t>.</a:t>
            </a:r>
            <a:endParaRPr lang="en-US" baseline="-25000" dirty="0" smtClean="0"/>
          </a:p>
          <a:p>
            <a:r>
              <a:rPr lang="en-US" dirty="0" smtClean="0"/>
              <a:t>Complexity: </a:t>
            </a:r>
            <a:r>
              <a:rPr lang="en-US" i="1" dirty="0" smtClean="0"/>
              <a:t>O</a:t>
            </a:r>
            <a:r>
              <a:rPr lang="en-US" dirty="0" smtClean="0"/>
              <a:t>(</a:t>
            </a:r>
            <a:r>
              <a:rPr lang="en-US" i="1" dirty="0" smtClean="0"/>
              <a:t>n</a:t>
            </a:r>
            <a:r>
              <a:rPr lang="en-US" dirty="0" smtClean="0"/>
              <a:t>), where </a:t>
            </a:r>
            <a:r>
              <a:rPr lang="en-US" i="1" dirty="0" smtClean="0"/>
              <a:t>n</a:t>
            </a:r>
            <a:r>
              <a:rPr lang="en-US" dirty="0" smtClean="0"/>
              <a:t> is the length of the sequence.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Problem B. Retrospective sequence</a:t>
            </a:r>
            <a:endParaRPr lang="lt-LT" dirty="0"/>
          </a:p>
        </p:txBody>
      </p:sp>
      <p:sp>
        <p:nvSpPr>
          <p:cNvPr id="3" name="Content Placeholder 2"/>
          <p:cNvSpPr>
            <a:spLocks noGrp="1"/>
          </p:cNvSpPr>
          <p:nvPr>
            <p:ph sz="quarter" idx="1"/>
          </p:nvPr>
        </p:nvSpPr>
        <p:spPr/>
        <p:txBody>
          <a:bodyPr/>
          <a:lstStyle/>
          <a:p>
            <a:r>
              <a:rPr lang="en-US" dirty="0" smtClean="0"/>
              <a:t>Solution: build a vector and a matrix to find the next elements. Raise the matrix to the required power using “Exponentiation by squaring” algorithm.</a:t>
            </a:r>
            <a:endParaRPr lang="lt-LT" dirty="0" smtClean="0"/>
          </a:p>
          <a:p>
            <a:r>
              <a:rPr lang="en-US" dirty="0" smtClean="0"/>
              <a:t>Complexity: O(N</a:t>
            </a:r>
            <a:r>
              <a:rPr lang="en-US" baseline="30000" dirty="0" smtClean="0"/>
              <a:t>3 </a:t>
            </a:r>
            <a:r>
              <a:rPr lang="en-US" dirty="0" smtClean="0"/>
              <a:t>log M)</a:t>
            </a:r>
            <a:endParaRPr lang="lt-LT" dirty="0" smtClean="0"/>
          </a:p>
          <a:p>
            <a:pPr lvl="0"/>
            <a:r>
              <a:rPr lang="en-US" dirty="0" smtClean="0"/>
              <a:t>Example: </a:t>
            </a:r>
            <a:endParaRPr lang="lt-LT"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lt-LT"/>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55777" y="3140968"/>
            <a:ext cx="4032448" cy="737362"/>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lt-LT"/>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55776" y="3933056"/>
            <a:ext cx="4029638" cy="736848"/>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lt-LT"/>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627784" y="4725144"/>
            <a:ext cx="3960440" cy="761623"/>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lt-LT"/>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123728" y="5589240"/>
            <a:ext cx="5311649" cy="79208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Problem C. Power</a:t>
            </a:r>
            <a:endParaRPr lang="lt-LT" sz="7200" dirty="0"/>
          </a:p>
        </p:txBody>
      </p:sp>
      <p:sp>
        <p:nvSpPr>
          <p:cNvPr id="3" name="Content Placeholder 2"/>
          <p:cNvSpPr>
            <a:spLocks noGrp="1"/>
          </p:cNvSpPr>
          <p:nvPr>
            <p:ph sz="quarter" idx="1"/>
          </p:nvPr>
        </p:nvSpPr>
        <p:spPr/>
        <p:txBody>
          <a:bodyPr>
            <a:normAutofit/>
          </a:bodyPr>
          <a:lstStyle/>
          <a:p>
            <a:r>
              <a:rPr lang="en-US" sz="4800" dirty="0" smtClean="0"/>
              <a:t>Solution: BFS with tracking the position of guard.</a:t>
            </a:r>
            <a:endParaRPr lang="lt-LT" sz="4800" dirty="0" smtClean="0"/>
          </a:p>
          <a:p>
            <a:r>
              <a:rPr lang="en-US" sz="4800" dirty="0" smtClean="0"/>
              <a:t>Complexity: </a:t>
            </a:r>
            <a:r>
              <a:rPr lang="en-US" sz="4800" dirty="0" smtClean="0"/>
              <a:t>O(N</a:t>
            </a:r>
            <a:r>
              <a:rPr lang="en-US" sz="4800" baseline="30000" dirty="0" smtClean="0"/>
              <a:t>4</a:t>
            </a:r>
            <a:r>
              <a:rPr lang="en-US" sz="4800" dirty="0" smtClean="0"/>
              <a:t>)</a:t>
            </a:r>
            <a:endParaRPr lang="lt-LT" sz="4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Problem D. Triangle Formation</a:t>
            </a:r>
            <a:endParaRPr lang="lt-LT" sz="4400" dirty="0"/>
          </a:p>
        </p:txBody>
      </p:sp>
      <p:sp>
        <p:nvSpPr>
          <p:cNvPr id="3" name="Content Placeholder 2"/>
          <p:cNvSpPr>
            <a:spLocks noGrp="1"/>
          </p:cNvSpPr>
          <p:nvPr>
            <p:ph sz="quarter" idx="1"/>
          </p:nvPr>
        </p:nvSpPr>
        <p:spPr/>
        <p:txBody>
          <a:bodyPr>
            <a:normAutofit/>
          </a:bodyPr>
          <a:lstStyle/>
          <a:p>
            <a:r>
              <a:rPr lang="en-US" dirty="0" smtClean="0"/>
              <a:t>Three different solutions.</a:t>
            </a:r>
          </a:p>
          <a:p>
            <a:pPr lvl="1"/>
            <a:r>
              <a:rPr lang="en-US" dirty="0" smtClean="0"/>
              <a:t>Intended solution: track a mask (</a:t>
            </a:r>
            <a:r>
              <a:rPr lang="en-US" i="1" dirty="0" smtClean="0"/>
              <a:t>m</a:t>
            </a:r>
            <a:r>
              <a:rPr lang="en-US" dirty="0" smtClean="0"/>
              <a:t>) of used/discarded sticks. Then select a stick (</a:t>
            </a:r>
            <a:r>
              <a:rPr lang="en-US" i="1" dirty="0" smtClean="0"/>
              <a:t>s</a:t>
            </a:r>
            <a:r>
              <a:rPr lang="en-US" dirty="0" smtClean="0"/>
              <a:t>) that hasn’t been analyzed. After this, either go to </a:t>
            </a:r>
            <a:r>
              <a:rPr lang="en-US" i="1" dirty="0" smtClean="0"/>
              <a:t>m | 1 &lt;&lt; s </a:t>
            </a:r>
            <a:r>
              <a:rPr lang="en-US" dirty="0" smtClean="0"/>
              <a:t>with the same value, </a:t>
            </a:r>
          </a:p>
          <a:p>
            <a:pPr lvl="1">
              <a:buNone/>
            </a:pPr>
            <a:r>
              <a:rPr lang="en-US" dirty="0" smtClean="0"/>
              <a:t>	or </a:t>
            </a:r>
            <a:r>
              <a:rPr lang="en-US" i="1" dirty="0" smtClean="0"/>
              <a:t>m | 1 &lt;&lt; s | 1 &lt;&lt; a | 1 &lt;&lt; b</a:t>
            </a:r>
            <a:r>
              <a:rPr lang="en-US" dirty="0" smtClean="0"/>
              <a:t> with </a:t>
            </a:r>
            <a:r>
              <a:rPr lang="en-US" i="1" dirty="0" smtClean="0"/>
              <a:t>value</a:t>
            </a:r>
            <a:r>
              <a:rPr lang="en-US" dirty="0" smtClean="0"/>
              <a:t> + 1 for all valid </a:t>
            </a:r>
            <a:r>
              <a:rPr lang="en-US" i="1" dirty="0" smtClean="0"/>
              <a:t>a</a:t>
            </a:r>
            <a:r>
              <a:rPr lang="en-US" dirty="0" smtClean="0"/>
              <a:t> and </a:t>
            </a:r>
            <a:r>
              <a:rPr lang="en-US" i="1" dirty="0" smtClean="0"/>
              <a:t>b</a:t>
            </a:r>
            <a:r>
              <a:rPr lang="en-US" dirty="0" smtClean="0"/>
              <a:t> which satisfy the triangle inequality.</a:t>
            </a:r>
          </a:p>
          <a:p>
            <a:pPr lvl="1"/>
            <a:r>
              <a:rPr lang="en-US" dirty="0" smtClean="0"/>
              <a:t>Another similar solution would be to backtrack the chosen triangles.</a:t>
            </a:r>
          </a:p>
          <a:p>
            <a:pPr lvl="1"/>
            <a:r>
              <a:rPr lang="en-US" dirty="0" smtClean="0"/>
              <a:t>Greedy solution also works, which was used by some teams. Just pick the smallest triangle with a side that has the minimal length and use it if possible. If no, then discard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Problem E. Restore</a:t>
            </a:r>
            <a:endParaRPr lang="lt-LT" sz="5400" dirty="0"/>
          </a:p>
        </p:txBody>
      </p:sp>
      <p:sp>
        <p:nvSpPr>
          <p:cNvPr id="3" name="Content Placeholder 2"/>
          <p:cNvSpPr>
            <a:spLocks noGrp="1"/>
          </p:cNvSpPr>
          <p:nvPr>
            <p:ph sz="quarter" idx="1"/>
          </p:nvPr>
        </p:nvSpPr>
        <p:spPr/>
        <p:txBody>
          <a:bodyPr>
            <a:noAutofit/>
          </a:bodyPr>
          <a:lstStyle/>
          <a:p>
            <a:r>
              <a:rPr lang="en-US" sz="2800" dirty="0" smtClean="0"/>
              <a:t>Insights: a simple math could solve it. This can be done by calculating the current sums of each row (</a:t>
            </a:r>
            <a:r>
              <a:rPr lang="en-US" sz="2800" i="1" dirty="0" smtClean="0"/>
              <a:t>r</a:t>
            </a:r>
            <a:r>
              <a:rPr lang="en-US" sz="2800" i="1" baseline="-25000" dirty="0" smtClean="0"/>
              <a:t>1</a:t>
            </a:r>
            <a:r>
              <a:rPr lang="en-US" sz="2800" dirty="0" smtClean="0"/>
              <a:t>, </a:t>
            </a:r>
            <a:r>
              <a:rPr lang="en-US" sz="2800" i="1" dirty="0" smtClean="0"/>
              <a:t>r</a:t>
            </a:r>
            <a:r>
              <a:rPr lang="en-US" sz="2800" i="1" baseline="-25000" dirty="0" smtClean="0"/>
              <a:t>2</a:t>
            </a:r>
            <a:r>
              <a:rPr lang="en-US" sz="2800" dirty="0" smtClean="0"/>
              <a:t>, …, </a:t>
            </a:r>
            <a:r>
              <a:rPr lang="en-US" sz="2800" i="1" dirty="0" err="1" smtClean="0"/>
              <a:t>r</a:t>
            </a:r>
            <a:r>
              <a:rPr lang="en-US" sz="2800" i="1" baseline="-25000" dirty="0" err="1" smtClean="0"/>
              <a:t>m</a:t>
            </a:r>
            <a:r>
              <a:rPr lang="en-US" sz="2800" dirty="0" smtClean="0"/>
              <a:t>). By assuming that the number in (0, 0) is </a:t>
            </a:r>
            <a:r>
              <a:rPr lang="en-US" sz="2800" i="1" dirty="0" smtClean="0"/>
              <a:t>a</a:t>
            </a:r>
            <a:r>
              <a:rPr lang="en-US" sz="2800" dirty="0" smtClean="0"/>
              <a:t>, we get numbers that have to be added to the following rows (</a:t>
            </a:r>
            <a:r>
              <a:rPr lang="en-US" sz="2800" i="1" dirty="0" smtClean="0"/>
              <a:t>d</a:t>
            </a:r>
            <a:r>
              <a:rPr lang="en-US" sz="2800" i="1" baseline="-25000" dirty="0" smtClean="0"/>
              <a:t>2</a:t>
            </a:r>
            <a:r>
              <a:rPr lang="en-US" sz="2800" dirty="0" smtClean="0"/>
              <a:t>, </a:t>
            </a:r>
            <a:r>
              <a:rPr lang="en-US" sz="2800" i="1" dirty="0" smtClean="0"/>
              <a:t>d</a:t>
            </a:r>
            <a:r>
              <a:rPr lang="en-US" sz="2800" i="1" baseline="-25000" dirty="0" smtClean="0"/>
              <a:t>3</a:t>
            </a:r>
            <a:r>
              <a:rPr lang="en-US" sz="2800" dirty="0" smtClean="0"/>
              <a:t>, …, </a:t>
            </a:r>
            <a:r>
              <a:rPr lang="en-US" sz="2800" i="1" dirty="0" smtClean="0"/>
              <a:t>d</a:t>
            </a:r>
            <a:r>
              <a:rPr lang="en-US" sz="2800" i="1" baseline="-25000" dirty="0" smtClean="0"/>
              <a:t>m</a:t>
            </a:r>
            <a:r>
              <a:rPr lang="en-US" sz="2800" dirty="0" smtClean="0"/>
              <a:t>).</a:t>
            </a:r>
          </a:p>
          <a:p>
            <a:pPr>
              <a:buNone/>
            </a:pPr>
            <a:r>
              <a:rPr lang="en-US" sz="2800" dirty="0" smtClean="0"/>
              <a:t>	If we compare the main diagonal with the first row we get an equation </a:t>
            </a:r>
            <a:r>
              <a:rPr lang="en-US" sz="2800" i="1" dirty="0" smtClean="0"/>
              <a:t>a</a:t>
            </a:r>
            <a:r>
              <a:rPr lang="en-US" sz="2800" dirty="0" smtClean="0"/>
              <a:t> ∙ (</a:t>
            </a:r>
            <a:r>
              <a:rPr lang="en-US" sz="2800" i="1" dirty="0" smtClean="0"/>
              <a:t>n</a:t>
            </a:r>
            <a:r>
              <a:rPr lang="en-US" sz="2800" dirty="0" smtClean="0"/>
              <a:t> - 1) = </a:t>
            </a:r>
            <a:r>
              <a:rPr lang="en-US" sz="2800" i="1" dirty="0" smtClean="0"/>
              <a:t>r</a:t>
            </a:r>
            <a:r>
              <a:rPr lang="en-US" sz="2800" i="1" baseline="-25000" dirty="0" smtClean="0"/>
              <a:t>1</a:t>
            </a:r>
            <a:r>
              <a:rPr lang="en-US" sz="2800" dirty="0" smtClean="0"/>
              <a:t> – (</a:t>
            </a:r>
            <a:r>
              <a:rPr lang="en-US" sz="2800" i="1" dirty="0" smtClean="0"/>
              <a:t>d</a:t>
            </a:r>
            <a:r>
              <a:rPr lang="en-US" sz="2800" i="1" baseline="-25000" dirty="0" smtClean="0"/>
              <a:t>2</a:t>
            </a:r>
            <a:r>
              <a:rPr lang="en-US" sz="2800" dirty="0" smtClean="0"/>
              <a:t> + </a:t>
            </a:r>
            <a:r>
              <a:rPr lang="en-US" sz="2800" i="1" dirty="0" smtClean="0"/>
              <a:t>d</a:t>
            </a:r>
            <a:r>
              <a:rPr lang="en-US" sz="2800" i="1" baseline="-25000" dirty="0" smtClean="0"/>
              <a:t>3</a:t>
            </a:r>
            <a:r>
              <a:rPr lang="en-US" sz="2800" dirty="0" smtClean="0"/>
              <a:t> + … + </a:t>
            </a:r>
            <a:r>
              <a:rPr lang="en-US" sz="2800" i="1" dirty="0" smtClean="0"/>
              <a:t>d</a:t>
            </a:r>
            <a:r>
              <a:rPr lang="en-US" sz="2800" i="1" baseline="-25000" dirty="0" smtClean="0"/>
              <a:t>m</a:t>
            </a:r>
            <a:r>
              <a:rPr lang="en-US" sz="2800" dirty="0" smtClean="0"/>
              <a:t>)</a:t>
            </a:r>
          </a:p>
          <a:p>
            <a:r>
              <a:rPr lang="en-US" sz="2800" dirty="0" smtClean="0"/>
              <a:t>Solution: just calculate </a:t>
            </a:r>
            <a:r>
              <a:rPr lang="en-US" sz="2800" i="1" dirty="0" smtClean="0"/>
              <a:t>a</a:t>
            </a:r>
            <a:r>
              <a:rPr lang="en-US" sz="2800" dirty="0" smtClean="0"/>
              <a:t> and assign </a:t>
            </a:r>
            <a:r>
              <a:rPr lang="en-US" sz="2800" i="1" dirty="0" smtClean="0"/>
              <a:t>a</a:t>
            </a:r>
            <a:r>
              <a:rPr lang="en-US" sz="2800" dirty="0" smtClean="0"/>
              <a:t> + </a:t>
            </a:r>
            <a:r>
              <a:rPr lang="en-US" sz="2800" i="1" dirty="0" err="1" smtClean="0"/>
              <a:t>d</a:t>
            </a:r>
            <a:r>
              <a:rPr lang="en-US" sz="2800" i="1" baseline="-25000" dirty="0" err="1" smtClean="0"/>
              <a:t>i</a:t>
            </a:r>
            <a:r>
              <a:rPr lang="en-US" sz="2800" dirty="0" smtClean="0"/>
              <a:t> to the main diagonal.</a:t>
            </a:r>
          </a:p>
          <a:p>
            <a:r>
              <a:rPr lang="en-US" sz="2800" dirty="0" smtClean="0"/>
              <a:t>Complexity: </a:t>
            </a:r>
            <a:r>
              <a:rPr lang="en-US" sz="2800" i="1" dirty="0" smtClean="0"/>
              <a:t>O</a:t>
            </a:r>
            <a:r>
              <a:rPr lang="en-US" sz="2800" dirty="0" smtClean="0"/>
              <a:t>(</a:t>
            </a:r>
            <a:r>
              <a:rPr lang="en-US" sz="2800" i="1" dirty="0" smtClean="0"/>
              <a:t>n</a:t>
            </a:r>
            <a:r>
              <a:rPr lang="en-US" sz="2800" i="1" baseline="30000" dirty="0" smtClean="0"/>
              <a:t>2</a:t>
            </a:r>
            <a:r>
              <a:rPr lang="en-US" sz="2800"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Problem F. Ellipses</a:t>
            </a:r>
            <a:endParaRPr lang="lt-LT" sz="6000" dirty="0"/>
          </a:p>
        </p:txBody>
      </p:sp>
      <p:sp>
        <p:nvSpPr>
          <p:cNvPr id="3" name="Content Placeholder 2"/>
          <p:cNvSpPr>
            <a:spLocks noGrp="1"/>
          </p:cNvSpPr>
          <p:nvPr>
            <p:ph sz="quarter" idx="1"/>
          </p:nvPr>
        </p:nvSpPr>
        <p:spPr/>
        <p:txBody>
          <a:bodyPr>
            <a:normAutofit fontScale="92500" lnSpcReduction="10000"/>
          </a:bodyPr>
          <a:lstStyle/>
          <a:p>
            <a:r>
              <a:rPr lang="en-US" sz="2800" dirty="0" smtClean="0"/>
              <a:t>Insights:</a:t>
            </a:r>
          </a:p>
          <a:p>
            <a:pPr lvl="1"/>
            <a:r>
              <a:rPr lang="en-US" sz="2800" dirty="0" smtClean="0"/>
              <a:t>It’s simple to calculate the required areas of the ellipses, which are equal to </a:t>
            </a:r>
            <a:r>
              <a:rPr lang="en-US" sz="2800" i="1" dirty="0" err="1" smtClean="0"/>
              <a:t>a</a:t>
            </a:r>
            <a:r>
              <a:rPr lang="en-US" sz="2800" i="1" baseline="-25000" dirty="0" err="1" smtClean="0"/>
              <a:t>i</a:t>
            </a:r>
            <a:r>
              <a:rPr lang="en-US" sz="2800" dirty="0" smtClean="0"/>
              <a:t> ∙ </a:t>
            </a:r>
            <a:r>
              <a:rPr lang="en-US" sz="2800" i="1" dirty="0" smtClean="0"/>
              <a:t>b</a:t>
            </a:r>
            <a:r>
              <a:rPr lang="en-US" sz="2800" i="1" baseline="-25000" dirty="0" smtClean="0"/>
              <a:t>i</a:t>
            </a:r>
            <a:r>
              <a:rPr lang="en-US" sz="2800" dirty="0" smtClean="0"/>
              <a:t>. Updating </a:t>
            </a:r>
            <a:r>
              <a:rPr lang="en-US" sz="2800" i="1" dirty="0" err="1" smtClean="0"/>
              <a:t>a</a:t>
            </a:r>
            <a:r>
              <a:rPr lang="en-US" sz="2800" i="1" baseline="-25000" dirty="0" err="1" smtClean="0"/>
              <a:t>i</a:t>
            </a:r>
            <a:r>
              <a:rPr lang="en-US" sz="2800" dirty="0" smtClean="0"/>
              <a:t> or </a:t>
            </a:r>
            <a:r>
              <a:rPr lang="en-US" sz="2800" i="1" dirty="0" smtClean="0"/>
              <a:t>b</a:t>
            </a:r>
            <a:r>
              <a:rPr lang="en-US" sz="2800" i="1" baseline="-25000" dirty="0" smtClean="0"/>
              <a:t>i</a:t>
            </a:r>
            <a:r>
              <a:rPr lang="en-US" sz="2800" dirty="0" smtClean="0"/>
              <a:t> in the intervals can be done by storing the sum of </a:t>
            </a:r>
            <a:r>
              <a:rPr lang="en-US" sz="2800" i="1" dirty="0" smtClean="0"/>
              <a:t>b</a:t>
            </a:r>
            <a:r>
              <a:rPr lang="en-US" sz="2800" i="1" baseline="-25000" dirty="0" smtClean="0"/>
              <a:t>i</a:t>
            </a:r>
            <a:r>
              <a:rPr lang="en-US" sz="2800" dirty="0" smtClean="0"/>
              <a:t> (if we update </a:t>
            </a:r>
            <a:r>
              <a:rPr lang="en-US" sz="2800" i="1" dirty="0" err="1" smtClean="0"/>
              <a:t>a</a:t>
            </a:r>
            <a:r>
              <a:rPr lang="en-US" sz="2800" i="1" baseline="-25000" dirty="0" err="1" smtClean="0"/>
              <a:t>i</a:t>
            </a:r>
            <a:r>
              <a:rPr lang="en-US" sz="2800" dirty="0" smtClean="0"/>
              <a:t>) and vice versa.</a:t>
            </a:r>
          </a:p>
          <a:p>
            <a:pPr lvl="1"/>
            <a:r>
              <a:rPr lang="en-US" sz="2800" dirty="0" smtClean="0"/>
              <a:t>The main challenge lays with removing some ellipses, which can be tackled by tracking an ellipse with the greatest/smallest </a:t>
            </a:r>
            <a:r>
              <a:rPr lang="en-US" sz="2800" i="1" dirty="0" err="1" smtClean="0"/>
              <a:t>a</a:t>
            </a:r>
            <a:r>
              <a:rPr lang="en-US" sz="2800" i="1" baseline="-25000" dirty="0" err="1" smtClean="0"/>
              <a:t>i</a:t>
            </a:r>
            <a:r>
              <a:rPr lang="en-US" sz="2800" dirty="0" smtClean="0"/>
              <a:t> or </a:t>
            </a:r>
            <a:r>
              <a:rPr lang="en-US" sz="2800" i="1" dirty="0" smtClean="0"/>
              <a:t>b</a:t>
            </a:r>
            <a:r>
              <a:rPr lang="en-US" sz="2800" i="1" baseline="-25000" dirty="0" smtClean="0"/>
              <a:t>i</a:t>
            </a:r>
            <a:r>
              <a:rPr lang="en-US" sz="2800" dirty="0" smtClean="0"/>
              <a:t>. If we discard it, we update the corresponding ellipses, otherwise we can leave it along with all other ellipses in the interval.</a:t>
            </a:r>
          </a:p>
          <a:p>
            <a:pPr lvl="1"/>
            <a:r>
              <a:rPr lang="en-US" sz="2800" dirty="0" smtClean="0"/>
              <a:t>The interval tree could be used to solve the queries (the ellipses are never renumbered).</a:t>
            </a:r>
          </a:p>
          <a:p>
            <a:pPr lvl="1"/>
            <a:endParaRPr lang="lt-L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Problem F. Ellipses (2)</a:t>
            </a:r>
            <a:endParaRPr lang="lt-LT" sz="6000" dirty="0"/>
          </a:p>
        </p:txBody>
      </p:sp>
      <p:sp>
        <p:nvSpPr>
          <p:cNvPr id="3" name="Content Placeholder 2"/>
          <p:cNvSpPr>
            <a:spLocks noGrp="1"/>
          </p:cNvSpPr>
          <p:nvPr>
            <p:ph sz="quarter" idx="1"/>
          </p:nvPr>
        </p:nvSpPr>
        <p:spPr/>
        <p:txBody>
          <a:bodyPr>
            <a:normAutofit fontScale="92500" lnSpcReduction="10000"/>
          </a:bodyPr>
          <a:lstStyle/>
          <a:p>
            <a:r>
              <a:rPr lang="en-US" dirty="0" smtClean="0"/>
              <a:t>Solution: handle the queries with the segment tree by storing the following information in a node:</a:t>
            </a:r>
          </a:p>
          <a:p>
            <a:pPr>
              <a:buNone/>
            </a:pPr>
            <a:r>
              <a:rPr lang="en-US" dirty="0" err="1" smtClean="0"/>
              <a:t>struct</a:t>
            </a:r>
            <a:r>
              <a:rPr lang="en-US" dirty="0" smtClean="0"/>
              <a:t> node {</a:t>
            </a:r>
          </a:p>
          <a:p>
            <a:pPr>
              <a:buNone/>
            </a:pPr>
            <a:r>
              <a:rPr lang="en-US" dirty="0" smtClean="0"/>
              <a:t>	</a:t>
            </a:r>
            <a:r>
              <a:rPr lang="en-US" dirty="0" err="1" smtClean="0"/>
              <a:t>int</a:t>
            </a:r>
            <a:r>
              <a:rPr lang="en-US" dirty="0" smtClean="0"/>
              <a:t> </a:t>
            </a:r>
            <a:r>
              <a:rPr lang="en-US" dirty="0" err="1" smtClean="0"/>
              <a:t>cnt</a:t>
            </a:r>
            <a:r>
              <a:rPr lang="en-US" dirty="0" smtClean="0"/>
              <a:t>;</a:t>
            </a:r>
          </a:p>
          <a:p>
            <a:pPr>
              <a:buNone/>
            </a:pPr>
            <a:r>
              <a:rPr lang="en-US" dirty="0" smtClean="0"/>
              <a:t>	</a:t>
            </a:r>
            <a:r>
              <a:rPr lang="en-US" dirty="0" err="1" smtClean="0"/>
              <a:t>ll</a:t>
            </a:r>
            <a:r>
              <a:rPr lang="en-US" dirty="0" smtClean="0"/>
              <a:t> sum;</a:t>
            </a:r>
          </a:p>
          <a:p>
            <a:pPr>
              <a:buNone/>
            </a:pPr>
            <a:r>
              <a:rPr lang="en-US" dirty="0" smtClean="0"/>
              <a:t>	ii </a:t>
            </a:r>
            <a:r>
              <a:rPr lang="en-US" dirty="0" err="1" smtClean="0"/>
              <a:t>flaga</a:t>
            </a:r>
            <a:r>
              <a:rPr lang="en-US" dirty="0" smtClean="0"/>
              <a:t>, </a:t>
            </a:r>
            <a:r>
              <a:rPr lang="en-US" dirty="0" err="1" smtClean="0"/>
              <a:t>flagb</a:t>
            </a:r>
            <a:r>
              <a:rPr lang="en-US" dirty="0" smtClean="0"/>
              <a:t>;</a:t>
            </a:r>
          </a:p>
          <a:p>
            <a:pPr>
              <a:buNone/>
            </a:pPr>
            <a:r>
              <a:rPr lang="en-US" dirty="0" smtClean="0"/>
              <a:t>	ii </a:t>
            </a:r>
            <a:r>
              <a:rPr lang="en-US" dirty="0" err="1" smtClean="0"/>
              <a:t>mna</a:t>
            </a:r>
            <a:r>
              <a:rPr lang="en-US" dirty="0" smtClean="0"/>
              <a:t>, </a:t>
            </a:r>
            <a:r>
              <a:rPr lang="en-US" dirty="0" err="1" smtClean="0"/>
              <a:t>mxa</a:t>
            </a:r>
            <a:r>
              <a:rPr lang="en-US" dirty="0" smtClean="0"/>
              <a:t>;</a:t>
            </a:r>
          </a:p>
          <a:p>
            <a:pPr>
              <a:buNone/>
            </a:pPr>
            <a:r>
              <a:rPr lang="en-US" dirty="0" smtClean="0"/>
              <a:t>	ii </a:t>
            </a:r>
            <a:r>
              <a:rPr lang="en-US" dirty="0" err="1" smtClean="0"/>
              <a:t>mnb</a:t>
            </a:r>
            <a:r>
              <a:rPr lang="en-US" dirty="0" smtClean="0"/>
              <a:t>, </a:t>
            </a:r>
            <a:r>
              <a:rPr lang="en-US" dirty="0" err="1" smtClean="0"/>
              <a:t>mxb</a:t>
            </a:r>
            <a:r>
              <a:rPr lang="en-US" dirty="0" smtClean="0"/>
              <a:t>;</a:t>
            </a:r>
          </a:p>
          <a:p>
            <a:pPr>
              <a:buNone/>
            </a:pPr>
            <a:r>
              <a:rPr lang="en-US" dirty="0" smtClean="0"/>
              <a:t>	</a:t>
            </a:r>
            <a:r>
              <a:rPr lang="en-US" dirty="0" err="1" smtClean="0"/>
              <a:t>ll</a:t>
            </a:r>
            <a:r>
              <a:rPr lang="en-US" dirty="0" smtClean="0"/>
              <a:t> </a:t>
            </a:r>
            <a:r>
              <a:rPr lang="en-US" dirty="0" err="1" smtClean="0"/>
              <a:t>suma</a:t>
            </a:r>
            <a:r>
              <a:rPr lang="en-US" dirty="0" smtClean="0"/>
              <a:t>, </a:t>
            </a:r>
            <a:r>
              <a:rPr lang="en-US" dirty="0" err="1" smtClean="0"/>
              <a:t>sumb</a:t>
            </a:r>
            <a:r>
              <a:rPr lang="en-US" dirty="0" smtClean="0"/>
              <a:t>;</a:t>
            </a:r>
          </a:p>
          <a:p>
            <a:pPr>
              <a:buNone/>
            </a:pPr>
            <a:r>
              <a:rPr lang="en-US" dirty="0" smtClean="0"/>
              <a:t>};</a:t>
            </a:r>
          </a:p>
          <a:p>
            <a:r>
              <a:rPr lang="en-US" dirty="0" smtClean="0"/>
              <a:t>Complexity: </a:t>
            </a:r>
            <a:r>
              <a:rPr lang="en-US" i="1" dirty="0" smtClean="0"/>
              <a:t>O</a:t>
            </a:r>
            <a:r>
              <a:rPr lang="en-US" dirty="0" smtClean="0"/>
              <a:t>(</a:t>
            </a:r>
            <a:r>
              <a:rPr lang="en-US" i="1" dirty="0" smtClean="0"/>
              <a:t>n</a:t>
            </a:r>
            <a:r>
              <a:rPr lang="en-US" dirty="0" smtClean="0"/>
              <a:t> + </a:t>
            </a:r>
            <a:r>
              <a:rPr lang="en-US" i="1" dirty="0" smtClean="0"/>
              <a:t>m</a:t>
            </a:r>
            <a:r>
              <a:rPr lang="en-US" dirty="0" smtClean="0"/>
              <a:t> log </a:t>
            </a:r>
            <a:r>
              <a:rPr lang="en-US" i="1" dirty="0" smtClean="0"/>
              <a:t>n</a:t>
            </a:r>
            <a:r>
              <a:rPr lang="en-US"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Problem G. LCS Revised</a:t>
            </a:r>
            <a:endParaRPr lang="lt-LT" sz="5400" dirty="0"/>
          </a:p>
        </p:txBody>
      </p:sp>
      <p:sp>
        <p:nvSpPr>
          <p:cNvPr id="3" name="Content Placeholder 2"/>
          <p:cNvSpPr>
            <a:spLocks noGrp="1"/>
          </p:cNvSpPr>
          <p:nvPr>
            <p:ph sz="quarter" idx="1"/>
          </p:nvPr>
        </p:nvSpPr>
        <p:spPr/>
        <p:txBody>
          <a:bodyPr/>
          <a:lstStyle/>
          <a:p>
            <a:r>
              <a:rPr lang="en-US" sz="3200" dirty="0" smtClean="0"/>
              <a:t>Answer: min(count(A[</a:t>
            </a:r>
            <a:r>
              <a:rPr lang="en-US" sz="3200" dirty="0" err="1" smtClean="0"/>
              <a:t>i</a:t>
            </a:r>
            <a:r>
              <a:rPr lang="en-US" sz="3200" dirty="0" smtClean="0"/>
              <a:t>]=0), count(A[</a:t>
            </a:r>
            <a:r>
              <a:rPr lang="en-US" sz="3200" dirty="0" err="1" smtClean="0"/>
              <a:t>i</a:t>
            </a:r>
            <a:r>
              <a:rPr lang="en-US" sz="3200" dirty="0" smtClean="0"/>
              <a:t>]=1)), for every character in </a:t>
            </a:r>
            <a:r>
              <a:rPr lang="en-US" sz="3200" i="1" dirty="0" smtClean="0"/>
              <a:t>A</a:t>
            </a:r>
            <a:r>
              <a:rPr lang="en-US" sz="3200" dirty="0" smtClean="0"/>
              <a:t>.</a:t>
            </a:r>
            <a:endParaRPr lang="lt-LT" sz="3200" dirty="0" smtClean="0"/>
          </a:p>
          <a:p>
            <a:r>
              <a:rPr lang="en-US" sz="3200" dirty="0" smtClean="0"/>
              <a:t>Complexity: </a:t>
            </a:r>
            <a:r>
              <a:rPr lang="en-US" sz="3200" i="1" dirty="0" smtClean="0"/>
              <a:t>O</a:t>
            </a:r>
            <a:r>
              <a:rPr lang="en-US" sz="3200" dirty="0" smtClean="0"/>
              <a:t>(|</a:t>
            </a:r>
            <a:r>
              <a:rPr lang="en-US" sz="3200" i="1" dirty="0" smtClean="0"/>
              <a:t>A</a:t>
            </a:r>
            <a:r>
              <a:rPr lang="en-US" sz="3200" dirty="0" smtClean="0"/>
              <a:t>|)</a:t>
            </a:r>
            <a:endParaRPr lang="lt-LT" sz="3200" dirty="0" smtClean="0"/>
          </a:p>
          <a:p>
            <a:endParaRPr lang="lt-LT"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584</TotalTime>
  <Words>545</Words>
  <Application>Microsoft Office PowerPoint</Application>
  <PresentationFormat>On-screen Show (4:3)</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Problem analysis</vt:lpstr>
      <vt:lpstr>Problem A. Strong parenthesis sequence</vt:lpstr>
      <vt:lpstr>Problem B. Retrospective sequence</vt:lpstr>
      <vt:lpstr>Problem C. Power</vt:lpstr>
      <vt:lpstr>Problem D. Triangle Formation</vt:lpstr>
      <vt:lpstr>Problem E. Restore</vt:lpstr>
      <vt:lpstr>Problem F. Ellipses</vt:lpstr>
      <vt:lpstr>Problem F. Ellipses (2)</vt:lpstr>
      <vt:lpstr>Problem G. LCS Revised</vt:lpstr>
      <vt:lpstr>Problem H. Words from cubes</vt:lpstr>
      <vt:lpstr>Problem I. Yet another A + 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analysis</dc:title>
  <dc:creator>overclockedBrain()</dc:creator>
  <cp:lastModifiedBy>overclockedBrain()</cp:lastModifiedBy>
  <cp:revision>33</cp:revision>
  <dcterms:created xsi:type="dcterms:W3CDTF">2015-08-19T09:43:48Z</dcterms:created>
  <dcterms:modified xsi:type="dcterms:W3CDTF">2015-08-19T19:28:55Z</dcterms:modified>
</cp:coreProperties>
</file>