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5" r:id="rId4"/>
    <p:sldId id="257" r:id="rId5"/>
    <p:sldId id="263" r:id="rId6"/>
    <p:sldId id="273" r:id="rId7"/>
    <p:sldId id="266" r:id="rId8"/>
    <p:sldId id="268" r:id="rId9"/>
    <p:sldId id="272" r:id="rId10"/>
    <p:sldId id="269" r:id="rId11"/>
    <p:sldId id="270" r:id="rId12"/>
    <p:sldId id="274" r:id="rId13"/>
    <p:sldId id="260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9"/>
    <p:restoredTop sz="96291"/>
  </p:normalViewPr>
  <p:slideViewPr>
    <p:cSldViewPr>
      <p:cViewPr varScale="1">
        <p:scale>
          <a:sx n="114" d="100"/>
          <a:sy n="114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35F59-EF27-43F0-BBCB-1CB320CEE155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4B49466-2807-4F01-995E-CE7D7C002A91}">
      <dgm:prSet custT="1"/>
      <dgm:spPr/>
      <dgm:t>
        <a:bodyPr/>
        <a:lstStyle/>
        <a:p>
          <a:r>
            <a:rPr lang="en-US" sz="2000" dirty="0"/>
            <a:t>Every Authentication type token, has a lease: a metadata containing information such as time, duration, renewability, etc.,</a:t>
          </a:r>
        </a:p>
      </dgm:t>
    </dgm:pt>
    <dgm:pt modelId="{697CD86D-0F9A-4E7D-8827-AB93921FFA71}" type="parTrans" cxnId="{B3237498-CF29-419E-9613-A51E08D9F36E}">
      <dgm:prSet/>
      <dgm:spPr/>
      <dgm:t>
        <a:bodyPr/>
        <a:lstStyle/>
        <a:p>
          <a:endParaRPr lang="en-US"/>
        </a:p>
      </dgm:t>
    </dgm:pt>
    <dgm:pt modelId="{BDFC4001-212E-416D-9269-9720B7394380}" type="sibTrans" cxnId="{B3237498-CF29-419E-9613-A51E08D9F36E}">
      <dgm:prSet/>
      <dgm:spPr/>
      <dgm:t>
        <a:bodyPr/>
        <a:lstStyle/>
        <a:p>
          <a:endParaRPr lang="en-US"/>
        </a:p>
      </dgm:t>
    </dgm:pt>
    <dgm:pt modelId="{78993E26-E71F-4B59-B650-82BAF817B478}">
      <dgm:prSet custT="1"/>
      <dgm:spPr/>
      <dgm:t>
        <a:bodyPr/>
        <a:lstStyle/>
        <a:p>
          <a:r>
            <a:rPr lang="en-US" sz="2000" dirty="0"/>
            <a:t>Lease promises that the token is valid for a give time period, or Time to Live(TTL). </a:t>
          </a:r>
        </a:p>
      </dgm:t>
    </dgm:pt>
    <dgm:pt modelId="{F649A1F4-2DEF-4857-A43B-791572AFB90E}" type="parTrans" cxnId="{17C3F49D-8C02-4E93-AC76-0B6B0E822FDE}">
      <dgm:prSet/>
      <dgm:spPr/>
      <dgm:t>
        <a:bodyPr/>
        <a:lstStyle/>
        <a:p>
          <a:endParaRPr lang="en-US"/>
        </a:p>
      </dgm:t>
    </dgm:pt>
    <dgm:pt modelId="{D29A109B-ABC7-415F-B6CF-5D262A1E2FBC}" type="sibTrans" cxnId="{17C3F49D-8C02-4E93-AC76-0B6B0E822FDE}">
      <dgm:prSet/>
      <dgm:spPr/>
      <dgm:t>
        <a:bodyPr/>
        <a:lstStyle/>
        <a:p>
          <a:endParaRPr lang="en-US"/>
        </a:p>
      </dgm:t>
    </dgm:pt>
    <dgm:pt modelId="{806E90CD-5126-43A3-A952-5410DFC40A94}">
      <dgm:prSet custT="1"/>
      <dgm:spPr/>
      <dgm:t>
        <a:bodyPr/>
        <a:lstStyle/>
        <a:p>
          <a:r>
            <a:rPr lang="en-US" sz="2000" dirty="0"/>
            <a:t>Once a lease is revoked, the token expires and the data within the token is invalidated. Revoke also prevents any future renewals.</a:t>
          </a:r>
        </a:p>
      </dgm:t>
    </dgm:pt>
    <dgm:pt modelId="{18EE22C8-C04A-43E6-9468-AFF7A8FD124F}" type="parTrans" cxnId="{E34A02E1-EF4F-4783-9DB7-AD2553D1F7D3}">
      <dgm:prSet/>
      <dgm:spPr/>
      <dgm:t>
        <a:bodyPr/>
        <a:lstStyle/>
        <a:p>
          <a:endParaRPr lang="en-US"/>
        </a:p>
      </dgm:t>
    </dgm:pt>
    <dgm:pt modelId="{AD5E4C67-96CD-4515-B9B4-B9C1C27FE071}" type="sibTrans" cxnId="{E34A02E1-EF4F-4783-9DB7-AD2553D1F7D3}">
      <dgm:prSet/>
      <dgm:spPr/>
      <dgm:t>
        <a:bodyPr/>
        <a:lstStyle/>
        <a:p>
          <a:endParaRPr lang="en-US"/>
        </a:p>
      </dgm:t>
    </dgm:pt>
    <dgm:pt modelId="{3CBEAC2B-BCB7-41C7-B5D3-8756B96B907E}">
      <dgm:prSet custT="1"/>
      <dgm:spPr/>
      <dgm:t>
        <a:bodyPr/>
        <a:lstStyle/>
        <a:p>
          <a:r>
            <a:rPr lang="en-US" sz="2000" dirty="0"/>
            <a:t>To avoid such situation, the lease should be renewed routinely or request for a replacement secret. </a:t>
          </a:r>
        </a:p>
      </dgm:t>
    </dgm:pt>
    <dgm:pt modelId="{379008A9-28E3-4F22-BD9C-A5889790B2C6}" type="parTrans" cxnId="{DF959972-34BA-4A0B-9766-85419470E15D}">
      <dgm:prSet/>
      <dgm:spPr/>
      <dgm:t>
        <a:bodyPr/>
        <a:lstStyle/>
        <a:p>
          <a:endParaRPr lang="en-US"/>
        </a:p>
      </dgm:t>
    </dgm:pt>
    <dgm:pt modelId="{19CB11FB-13E9-4F14-B700-CFC7248AD330}" type="sibTrans" cxnId="{DF959972-34BA-4A0B-9766-85419470E15D}">
      <dgm:prSet/>
      <dgm:spPr/>
      <dgm:t>
        <a:bodyPr/>
        <a:lstStyle/>
        <a:p>
          <a:endParaRPr lang="en-US"/>
        </a:p>
      </dgm:t>
    </dgm:pt>
    <dgm:pt modelId="{A21A6DB1-D4FD-49DC-A411-841A13CE7641}" type="pres">
      <dgm:prSet presAssocID="{0B835F59-EF27-43F0-BBCB-1CB320CEE155}" presName="linear" presStyleCnt="0">
        <dgm:presLayoutVars>
          <dgm:animLvl val="lvl"/>
          <dgm:resizeHandles val="exact"/>
        </dgm:presLayoutVars>
      </dgm:prSet>
      <dgm:spPr/>
    </dgm:pt>
    <dgm:pt modelId="{6577347B-037B-41F0-BF6C-193AE8AB54F5}" type="pres">
      <dgm:prSet presAssocID="{44B49466-2807-4F01-995E-CE7D7C002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0EE468-18ED-4C3A-B996-BA1897CC7B6C}" type="pres">
      <dgm:prSet presAssocID="{BDFC4001-212E-416D-9269-9720B7394380}" presName="spacer" presStyleCnt="0"/>
      <dgm:spPr/>
    </dgm:pt>
    <dgm:pt modelId="{51F15278-E51C-4778-A406-6DEEB6C7D78F}" type="pres">
      <dgm:prSet presAssocID="{78993E26-E71F-4B59-B650-82BAF817B4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5C9CEB-CC7C-4F96-8BB7-895F89F2257F}" type="pres">
      <dgm:prSet presAssocID="{D29A109B-ABC7-415F-B6CF-5D262A1E2FBC}" presName="spacer" presStyleCnt="0"/>
      <dgm:spPr/>
    </dgm:pt>
    <dgm:pt modelId="{A884E928-B2F7-4B0A-8BAB-7AF8F1B20231}" type="pres">
      <dgm:prSet presAssocID="{806E90CD-5126-43A3-A952-5410DFC40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F9B0B4-4EED-47B9-ACC1-0ECC02E32923}" type="pres">
      <dgm:prSet presAssocID="{AD5E4C67-96CD-4515-B9B4-B9C1C27FE071}" presName="spacer" presStyleCnt="0"/>
      <dgm:spPr/>
    </dgm:pt>
    <dgm:pt modelId="{BF55939C-93D9-43F2-9863-701D2D84ADAD}" type="pres">
      <dgm:prSet presAssocID="{3CBEAC2B-BCB7-41C7-B5D3-8756B96B90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30F031-7DB3-471A-A670-E2F65947ACC9}" type="presOf" srcId="{3CBEAC2B-BCB7-41C7-B5D3-8756B96B907E}" destId="{BF55939C-93D9-43F2-9863-701D2D84ADAD}" srcOrd="0" destOrd="0" presId="urn:microsoft.com/office/officeart/2005/8/layout/vList2"/>
    <dgm:cxn modelId="{DF959972-34BA-4A0B-9766-85419470E15D}" srcId="{0B835F59-EF27-43F0-BBCB-1CB320CEE155}" destId="{3CBEAC2B-BCB7-41C7-B5D3-8756B96B907E}" srcOrd="3" destOrd="0" parTransId="{379008A9-28E3-4F22-BD9C-A5889790B2C6}" sibTransId="{19CB11FB-13E9-4F14-B700-CFC7248AD330}"/>
    <dgm:cxn modelId="{8CAC7A8E-1A2D-4C99-900D-CE404E745F3B}" type="presOf" srcId="{44B49466-2807-4F01-995E-CE7D7C002A91}" destId="{6577347B-037B-41F0-BF6C-193AE8AB54F5}" srcOrd="0" destOrd="0" presId="urn:microsoft.com/office/officeart/2005/8/layout/vList2"/>
    <dgm:cxn modelId="{B3237498-CF29-419E-9613-A51E08D9F36E}" srcId="{0B835F59-EF27-43F0-BBCB-1CB320CEE155}" destId="{44B49466-2807-4F01-995E-CE7D7C002A91}" srcOrd="0" destOrd="0" parTransId="{697CD86D-0F9A-4E7D-8827-AB93921FFA71}" sibTransId="{BDFC4001-212E-416D-9269-9720B7394380}"/>
    <dgm:cxn modelId="{17C3F49D-8C02-4E93-AC76-0B6B0E822FDE}" srcId="{0B835F59-EF27-43F0-BBCB-1CB320CEE155}" destId="{78993E26-E71F-4B59-B650-82BAF817B478}" srcOrd="1" destOrd="0" parTransId="{F649A1F4-2DEF-4857-A43B-791572AFB90E}" sibTransId="{D29A109B-ABC7-415F-B6CF-5D262A1E2FBC}"/>
    <dgm:cxn modelId="{50425FBC-E504-4D99-BD60-34215FAADD99}" type="presOf" srcId="{806E90CD-5126-43A3-A952-5410DFC40A94}" destId="{A884E928-B2F7-4B0A-8BAB-7AF8F1B20231}" srcOrd="0" destOrd="0" presId="urn:microsoft.com/office/officeart/2005/8/layout/vList2"/>
    <dgm:cxn modelId="{4AEE7EBE-A271-49E3-BB59-C32CF1BD5D26}" type="presOf" srcId="{0B835F59-EF27-43F0-BBCB-1CB320CEE155}" destId="{A21A6DB1-D4FD-49DC-A411-841A13CE7641}" srcOrd="0" destOrd="0" presId="urn:microsoft.com/office/officeart/2005/8/layout/vList2"/>
    <dgm:cxn modelId="{30E7D8C3-1047-49F3-AF8D-0A07667F9515}" type="presOf" srcId="{78993E26-E71F-4B59-B650-82BAF817B478}" destId="{51F15278-E51C-4778-A406-6DEEB6C7D78F}" srcOrd="0" destOrd="0" presId="urn:microsoft.com/office/officeart/2005/8/layout/vList2"/>
    <dgm:cxn modelId="{E34A02E1-EF4F-4783-9DB7-AD2553D1F7D3}" srcId="{0B835F59-EF27-43F0-BBCB-1CB320CEE155}" destId="{806E90CD-5126-43A3-A952-5410DFC40A94}" srcOrd="2" destOrd="0" parTransId="{18EE22C8-C04A-43E6-9468-AFF7A8FD124F}" sibTransId="{AD5E4C67-96CD-4515-B9B4-B9C1C27FE071}"/>
    <dgm:cxn modelId="{F92D61A8-5480-4E95-B73B-FEB975693568}" type="presParOf" srcId="{A21A6DB1-D4FD-49DC-A411-841A13CE7641}" destId="{6577347B-037B-41F0-BF6C-193AE8AB54F5}" srcOrd="0" destOrd="0" presId="urn:microsoft.com/office/officeart/2005/8/layout/vList2"/>
    <dgm:cxn modelId="{CA998B4D-8AF8-41AC-B006-E5E9A8F26A64}" type="presParOf" srcId="{A21A6DB1-D4FD-49DC-A411-841A13CE7641}" destId="{060EE468-18ED-4C3A-B996-BA1897CC7B6C}" srcOrd="1" destOrd="0" presId="urn:microsoft.com/office/officeart/2005/8/layout/vList2"/>
    <dgm:cxn modelId="{CE363391-BF81-49AF-A24C-CF6EDD8E21A1}" type="presParOf" srcId="{A21A6DB1-D4FD-49DC-A411-841A13CE7641}" destId="{51F15278-E51C-4778-A406-6DEEB6C7D78F}" srcOrd="2" destOrd="0" presId="urn:microsoft.com/office/officeart/2005/8/layout/vList2"/>
    <dgm:cxn modelId="{57CB8315-25D2-4F3D-9DCC-7EE32324B8A0}" type="presParOf" srcId="{A21A6DB1-D4FD-49DC-A411-841A13CE7641}" destId="{4E5C9CEB-CC7C-4F96-8BB7-895F89F2257F}" srcOrd="3" destOrd="0" presId="urn:microsoft.com/office/officeart/2005/8/layout/vList2"/>
    <dgm:cxn modelId="{9DC1A4A5-67FA-432A-9EA0-7A4FD827A6D8}" type="presParOf" srcId="{A21A6DB1-D4FD-49DC-A411-841A13CE7641}" destId="{A884E928-B2F7-4B0A-8BAB-7AF8F1B20231}" srcOrd="4" destOrd="0" presId="urn:microsoft.com/office/officeart/2005/8/layout/vList2"/>
    <dgm:cxn modelId="{864A6537-C397-427B-B782-82E95CCC3B37}" type="presParOf" srcId="{A21A6DB1-D4FD-49DC-A411-841A13CE7641}" destId="{BEF9B0B4-4EED-47B9-ACC1-0ECC02E32923}" srcOrd="5" destOrd="0" presId="urn:microsoft.com/office/officeart/2005/8/layout/vList2"/>
    <dgm:cxn modelId="{D9DBD33F-5ABB-4891-8E75-764DD7202DC9}" type="presParOf" srcId="{A21A6DB1-D4FD-49DC-A411-841A13CE7641}" destId="{BF55939C-93D9-43F2-9863-701D2D84AD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7347B-037B-41F0-BF6C-193AE8AB54F5}">
      <dsp:nvSpPr>
        <dsp:cNvPr id="0" name=""/>
        <dsp:cNvSpPr/>
      </dsp:nvSpPr>
      <dsp:spPr>
        <a:xfrm>
          <a:off x="0" y="39779"/>
          <a:ext cx="7772400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Every Authentication type token, has a lease: a metadata containing information such as time, duration, renewability, etc.,</a:t>
          </a:r>
        </a:p>
      </dsp:txBody>
      <dsp:txXfrm>
        <a:off x="56658" y="96437"/>
        <a:ext cx="7659084" cy="1047324"/>
      </dsp:txXfrm>
    </dsp:sp>
    <dsp:sp modelId="{51F15278-E51C-4778-A406-6DEEB6C7D78F}">
      <dsp:nvSpPr>
        <dsp:cNvPr id="0" name=""/>
        <dsp:cNvSpPr/>
      </dsp:nvSpPr>
      <dsp:spPr>
        <a:xfrm>
          <a:off x="0" y="1378979"/>
          <a:ext cx="7772400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Lease promises that the token is valid for a give time period, or Time to Live(TTL). </a:t>
          </a:r>
        </a:p>
      </dsp:txBody>
      <dsp:txXfrm>
        <a:off x="56658" y="1435637"/>
        <a:ext cx="7659084" cy="1047324"/>
      </dsp:txXfrm>
    </dsp:sp>
    <dsp:sp modelId="{A884E928-B2F7-4B0A-8BAB-7AF8F1B20231}">
      <dsp:nvSpPr>
        <dsp:cNvPr id="0" name=""/>
        <dsp:cNvSpPr/>
      </dsp:nvSpPr>
      <dsp:spPr>
        <a:xfrm>
          <a:off x="0" y="2718180"/>
          <a:ext cx="7772400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Once a lease is revoked, the token expires and the data within the token is invalidated. Revoke also prevents any future renewals.</a:t>
          </a:r>
        </a:p>
      </dsp:txBody>
      <dsp:txXfrm>
        <a:off x="56658" y="2774838"/>
        <a:ext cx="7659084" cy="1047324"/>
      </dsp:txXfrm>
    </dsp:sp>
    <dsp:sp modelId="{BF55939C-93D9-43F2-9863-701D2D84ADAD}">
      <dsp:nvSpPr>
        <dsp:cNvPr id="0" name=""/>
        <dsp:cNvSpPr/>
      </dsp:nvSpPr>
      <dsp:spPr>
        <a:xfrm>
          <a:off x="0" y="4057380"/>
          <a:ext cx="7772400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avoid such situation, the lease should be renewed routinely or request for a replacement secret. </a:t>
          </a:r>
        </a:p>
      </dsp:txBody>
      <dsp:txXfrm>
        <a:off x="56658" y="4114038"/>
        <a:ext cx="7659084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ED99F2F-741C-EA4A-A191-33FAE87F93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4EDE5D3-B50E-9140-B5C3-A1900ABBCC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5C84394C-B397-3646-AB21-35999F3F47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9857BF2E-E3A6-1A42-BAD1-7DCC498A06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2A1BD3-AF0A-6B41-A4E8-2B5FC7707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522648-F2C2-9244-B192-AE4E15644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4BBAB9-2C92-1D42-AC66-9F4B3DBB2E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0C90637-7135-E04C-A006-B2D96B510C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C6CE6F0-617C-4F43-B56D-B77E3E5351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228558-5AA8-DA40-B9AA-ACC36FB0B4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FF84B58-0294-CA44-8313-2F0AB6D04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91DD79-C97D-5449-AA2F-3F0A2D9A4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7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82" charset="0"/>
              </a:defRPr>
            </a:lvl1pPr>
          </a:lstStyle>
          <a:p>
            <a:fld id="{104AA39B-C957-46A5-8838-6F2DECCF7FC3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82" charset="0"/>
              </a:defRPr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D39E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318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953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9" descr="logo_mg">
            <a:extLst>
              <a:ext uri="{FF2B5EF4-FFF2-40B4-BE49-F238E27FC236}">
                <a16:creationId xmlns:a16="http://schemas.microsoft.com/office/drawing/2014/main" id="{391750B7-597A-D846-B31C-BE3117995C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38900"/>
            <a:ext cx="762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+mj-lt"/>
          <a:ea typeface="ＭＳ Ｐゴシック" pitchFamily="109" charset="-128"/>
          <a:cs typeface="ＭＳ Ｐゴシック" pitchFamily="109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109" charset="-128"/>
          <a:cs typeface="ＭＳ Ｐゴシック" pitchFamily="109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9" charset="2"/>
        <a:buChar char="§"/>
        <a:defRPr sz="2000">
          <a:solidFill>
            <a:schemeClr val="tx1"/>
          </a:solidFill>
          <a:latin typeface="+mn-lt"/>
          <a:ea typeface="ＭＳ Ｐゴシック" pitchFamily="8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8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ultproject.io/api/auth/token" TargetMode="External"/><Relationship Id="rId2" Type="http://schemas.openxmlformats.org/officeDocument/2006/relationships/hyperlink" Target="https://www.vaultproject.io/docs/concepts/le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atabricks.com/dev-tools/api/latest/token-management.html#operation/get-toke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9B4EBCB-4294-8547-8ED1-4DB2A25BAB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7772400" cy="1143000"/>
          </a:xfrm>
        </p:spPr>
        <p:txBody>
          <a:bodyPr anchor="ctr"/>
          <a:lstStyle/>
          <a:p>
            <a:r>
              <a:rPr lang="en-US" dirty="0"/>
              <a:t>API Token Management and Leasing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1E1-FEB5-4790-B700-D6BD4C8A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var(--font-display)"/>
              </a:rPr>
              <a:t>Renew a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63A8-F3F7-49AF-B625-897FA8B1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339"/>
                </a:solidFill>
                <a:effectLst/>
              </a:rPr>
              <a:t>Renews a lease associated with a token </a:t>
            </a:r>
            <a:r>
              <a:rPr lang="en-US" sz="1600" dirty="0">
                <a:solidFill>
                  <a:srgbClr val="323339"/>
                </a:solidFill>
              </a:rPr>
              <a:t>and </a:t>
            </a:r>
            <a:r>
              <a:rPr lang="en-US" sz="1600" b="0" i="0" dirty="0">
                <a:solidFill>
                  <a:srgbClr val="323339"/>
                </a:solidFill>
                <a:effectLst/>
              </a:rPr>
              <a:t> prevents token expiration.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23339"/>
                </a:solidFill>
                <a:effectLst/>
              </a:rPr>
              <a:t>Token renewal is possible only if there is a lease associated with it.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7F976-D60E-47A8-9975-9987E9A9CC2B}"/>
              </a:ext>
            </a:extLst>
          </p:cNvPr>
          <p:cNvSpPr txBox="1"/>
          <p:nvPr/>
        </p:nvSpPr>
        <p:spPr>
          <a:xfrm>
            <a:off x="538461" y="2796650"/>
            <a:ext cx="3886200" cy="1384995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Sample Payload </a:t>
            </a:r>
          </a:p>
          <a:p>
            <a:endParaRPr lang="en-US" sz="1400" dirty="0">
              <a:solidFill>
                <a:schemeClr val="bg1"/>
              </a:solidFill>
              <a:latin typeface="+mn-lt"/>
            </a:endParaRP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{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dirty="0">
                <a:solidFill>
                  <a:srgbClr val="EF3B7D"/>
                </a:solidFill>
                <a:latin typeface="+mn-lt"/>
              </a:rPr>
              <a:t>   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"token"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</a:t>
            </a:r>
            <a:r>
              <a:rPr lang="en-US" sz="1400" b="0" i="0" dirty="0" err="1">
                <a:solidFill>
                  <a:srgbClr val="E6D06C"/>
                </a:solidFill>
                <a:effectLst/>
                <a:latin typeface="+mn-lt"/>
              </a:rPr>
              <a:t>ClientToken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,</a:t>
            </a:r>
          </a:p>
          <a:p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  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“increment"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“1hr”</a:t>
            </a:r>
            <a:endParaRPr lang="en-US" sz="1400" b="0" i="0" dirty="0">
              <a:solidFill>
                <a:srgbClr val="EFEFF0"/>
              </a:solidFill>
              <a:effectLst/>
              <a:latin typeface="+mn-lt"/>
            </a:endParaRP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}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A7E2-733E-4D18-B236-98D8419267B8}"/>
              </a:ext>
            </a:extLst>
          </p:cNvPr>
          <p:cNvSpPr txBox="1"/>
          <p:nvPr/>
        </p:nvSpPr>
        <p:spPr>
          <a:xfrm>
            <a:off x="569920" y="4714535"/>
            <a:ext cx="6102752" cy="738664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Sample Request</a:t>
            </a:r>
          </a:p>
          <a:p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curl \ --header "X-Vault-Token: ..." \ --request POST \ --data @payload.json \ http://127.0.0.1:8200/v1/auth/token/renew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01C9E-CDFE-4011-A121-16A1D199F1C0}"/>
              </a:ext>
            </a:extLst>
          </p:cNvPr>
          <p:cNvSpPr txBox="1"/>
          <p:nvPr/>
        </p:nvSpPr>
        <p:spPr>
          <a:xfrm>
            <a:off x="5142984" y="4338893"/>
            <a:ext cx="22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Post request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70181-6530-41F8-926B-F7C6A170D02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20300" y="4492782"/>
            <a:ext cx="722684" cy="498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2D1C5-BE55-4FF8-B49F-08ACC57088DD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685894" y="5374400"/>
            <a:ext cx="1143000" cy="480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321D3C-AFF6-42AB-A852-06AE55FA28BF}"/>
              </a:ext>
            </a:extLst>
          </p:cNvPr>
          <p:cNvSpPr txBox="1"/>
          <p:nvPr/>
        </p:nvSpPr>
        <p:spPr>
          <a:xfrm>
            <a:off x="4828894" y="5701334"/>
            <a:ext cx="22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endpoint  /renew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5FBDEC9-3FE8-4FD3-A01C-AF75B8738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80140"/>
              </p:ext>
            </p:extLst>
          </p:nvPr>
        </p:nvGraphicFramePr>
        <p:xfrm>
          <a:off x="569920" y="1649210"/>
          <a:ext cx="7613342" cy="846208"/>
        </p:xfrm>
        <a:graphic>
          <a:graphicData uri="http://schemas.openxmlformats.org/drawingml/2006/table">
            <a:tbl>
              <a:tblPr/>
              <a:tblGrid>
                <a:gridCol w="3806671">
                  <a:extLst>
                    <a:ext uri="{9D8B030D-6E8A-4147-A177-3AD203B41FA5}">
                      <a16:colId xmlns:a16="http://schemas.microsoft.com/office/drawing/2014/main" val="2686757617"/>
                    </a:ext>
                  </a:extLst>
                </a:gridCol>
                <a:gridCol w="3806671">
                  <a:extLst>
                    <a:ext uri="{9D8B030D-6E8A-4147-A177-3AD203B41FA5}">
                      <a16:colId xmlns:a16="http://schemas.microsoft.com/office/drawing/2014/main" val="1524185181"/>
                    </a:ext>
                  </a:extLst>
                </a:gridCol>
              </a:tblGrid>
              <a:tr h="399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Method</a:t>
                      </a:r>
                    </a:p>
                  </a:txBody>
                  <a:tcPr marL="74392" marR="74392" marT="74392" marB="7439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Path</a:t>
                      </a:r>
                    </a:p>
                  </a:txBody>
                  <a:tcPr marL="74392" marR="74392" marT="74392" marB="7439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616411"/>
                  </a:ext>
                </a:extLst>
              </a:tr>
              <a:tr h="3994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74392" marR="74392" marT="74392" marB="7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/auth/token/renew</a:t>
                      </a:r>
                    </a:p>
                  </a:txBody>
                  <a:tcPr marL="74392" marR="74392" marT="74392" marB="7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3346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1B4829F-6A58-40BE-AEB1-EB2CA0BD8561}"/>
              </a:ext>
            </a:extLst>
          </p:cNvPr>
          <p:cNvSpPr txBox="1"/>
          <p:nvPr/>
        </p:nvSpPr>
        <p:spPr>
          <a:xfrm>
            <a:off x="4953000" y="2630715"/>
            <a:ext cx="227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23339"/>
                </a:solidFill>
                <a:effectLst/>
                <a:latin typeface="metro-web"/>
              </a:rPr>
              <a:t>Token to renew</a:t>
            </a:r>
            <a:endParaRPr lang="en-US" sz="1400" dirty="0">
              <a:solidFill>
                <a:srgbClr val="323339"/>
              </a:solidFill>
              <a:latin typeface="metro-web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5A677C-789B-4C08-A840-FFC9E050D916}"/>
              </a:ext>
            </a:extLst>
          </p:cNvPr>
          <p:cNvCxnSpPr>
            <a:cxnSpLocks/>
          </p:cNvCxnSpPr>
          <p:nvPr/>
        </p:nvCxnSpPr>
        <p:spPr>
          <a:xfrm flipH="1">
            <a:off x="2590800" y="2796650"/>
            <a:ext cx="2390614" cy="761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477AF-BABE-4EF2-9C73-BA5DF623FD2B}"/>
              </a:ext>
            </a:extLst>
          </p:cNvPr>
          <p:cNvCxnSpPr>
            <a:cxnSpLocks/>
          </p:cNvCxnSpPr>
          <p:nvPr/>
        </p:nvCxnSpPr>
        <p:spPr>
          <a:xfrm flipH="1">
            <a:off x="2286000" y="3537427"/>
            <a:ext cx="2695414" cy="272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70F777-4018-43FC-8C05-74B3B3582DC7}"/>
              </a:ext>
            </a:extLst>
          </p:cNvPr>
          <p:cNvSpPr txBox="1"/>
          <p:nvPr/>
        </p:nvSpPr>
        <p:spPr>
          <a:xfrm>
            <a:off x="4981413" y="3395990"/>
            <a:ext cx="2279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23339"/>
                </a:solidFill>
                <a:effectLst/>
                <a:latin typeface="metro-web"/>
              </a:rPr>
              <a:t>Optional Field:  Lease Increment by </a:t>
            </a:r>
            <a:r>
              <a:rPr lang="en-US" sz="1100" dirty="0">
                <a:solidFill>
                  <a:srgbClr val="323339"/>
                </a:solidFill>
                <a:latin typeface="metro-web"/>
              </a:rPr>
              <a:t>1 </a:t>
            </a:r>
            <a:r>
              <a:rPr lang="en-US" sz="1100" dirty="0" err="1">
                <a:solidFill>
                  <a:srgbClr val="323339"/>
                </a:solidFill>
                <a:latin typeface="metro-web"/>
              </a:rPr>
              <a:t>hr</a:t>
            </a:r>
            <a:endParaRPr lang="en-US" sz="1400" dirty="0">
              <a:solidFill>
                <a:srgbClr val="323339"/>
              </a:solidFill>
              <a:latin typeface="metro-web"/>
            </a:endParaRPr>
          </a:p>
        </p:txBody>
      </p:sp>
    </p:spTree>
    <p:extLst>
      <p:ext uri="{BB962C8B-B14F-4D97-AF65-F5344CB8AC3E}">
        <p14:creationId xmlns:p14="http://schemas.microsoft.com/office/powerpoint/2010/main" val="49128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F7A6-721E-44F4-810C-5E85E5D8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display)"/>
              </a:rPr>
              <a:t>Renew a Token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3EE7C-DAD3-4AFA-B236-5490ECB2E9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22192" y="1538305"/>
            <a:ext cx="3048000" cy="27145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BEBEC5"/>
                </a:solidFill>
                <a:effectLst/>
              </a:rPr>
              <a:t>Sample Response </a:t>
            </a:r>
          </a:p>
          <a:p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"auth"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	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client_token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"ABCD"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		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"policies"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[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"web"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"stage"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],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		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"metadata"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	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"user"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6D06C"/>
                </a:solidFill>
                <a:effectLst/>
              </a:rPr>
              <a:t>armon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	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},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	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lease_duration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A77AFE"/>
                </a:solidFill>
                <a:effectLst/>
              </a:rPr>
              <a:t>3600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		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"renewable"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A77AFE"/>
                </a:solidFill>
                <a:effectLst/>
              </a:rPr>
              <a:t>true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b="0" i="0" dirty="0">
                <a:solidFill>
                  <a:srgbClr val="BEBEC5"/>
                </a:solidFill>
                <a:effectLst/>
              </a:rPr>
              <a:t>	}</a:t>
            </a:r>
          </a:p>
          <a:p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56B57D-659F-4261-8BBD-0D114B0C3CEE}"/>
              </a:ext>
            </a:extLst>
          </p:cNvPr>
          <p:cNvSpPr/>
          <p:nvPr/>
        </p:nvSpPr>
        <p:spPr>
          <a:xfrm>
            <a:off x="5361790" y="1600200"/>
            <a:ext cx="353210" cy="2514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F6184-9442-4486-A93B-3578B597199D}"/>
              </a:ext>
            </a:extLst>
          </p:cNvPr>
          <p:cNvSpPr txBox="1"/>
          <p:nvPr/>
        </p:nvSpPr>
        <p:spPr>
          <a:xfrm>
            <a:off x="5943600" y="2703611"/>
            <a:ext cx="22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Renewed token</a:t>
            </a:r>
          </a:p>
        </p:txBody>
      </p:sp>
    </p:spTree>
    <p:extLst>
      <p:ext uri="{BB962C8B-B14F-4D97-AF65-F5344CB8AC3E}">
        <p14:creationId xmlns:p14="http://schemas.microsoft.com/office/powerpoint/2010/main" val="417006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247B-1E8D-4294-99D2-87BFDAFA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ar(--font-display)"/>
              </a:rPr>
              <a:t>Revoke</a:t>
            </a:r>
            <a:r>
              <a:rPr lang="en-US" b="1" i="0" dirty="0">
                <a:effectLst/>
                <a:latin typeface="var(--font-display)"/>
              </a:rPr>
              <a:t> a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468D-40E9-4F8E-B730-4468A01D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339"/>
                </a:solidFill>
                <a:effectLst/>
                <a:latin typeface="metro-web"/>
              </a:rPr>
              <a:t>Revokes a token and all child tokens.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DBB5-6944-481F-999B-BBAEFBE8990D}"/>
              </a:ext>
            </a:extLst>
          </p:cNvPr>
          <p:cNvSpPr txBox="1">
            <a:spLocks/>
          </p:cNvSpPr>
          <p:nvPr/>
        </p:nvSpPr>
        <p:spPr bwMode="auto">
          <a:xfrm>
            <a:off x="457200" y="2742981"/>
            <a:ext cx="4572000" cy="1083374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109" charset="-128"/>
                <a:cs typeface="ＭＳ Ｐゴシック" pitchFamily="109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109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9pPr>
          </a:lstStyle>
          <a:p>
            <a:r>
              <a:rPr lang="en-US" sz="1400" kern="0" dirty="0">
                <a:solidFill>
                  <a:srgbClr val="BEBEC5"/>
                </a:solidFill>
              </a:rPr>
              <a:t>Sample Payload </a:t>
            </a:r>
          </a:p>
          <a:p>
            <a:r>
              <a:rPr lang="en-US" sz="1400" kern="0" dirty="0">
                <a:solidFill>
                  <a:srgbClr val="BEBEC5"/>
                </a:solidFill>
              </a:rPr>
              <a:t>{</a:t>
            </a:r>
            <a:r>
              <a:rPr lang="en-US" sz="1400" kern="0" dirty="0">
                <a:solidFill>
                  <a:srgbClr val="EFEFF0"/>
                </a:solidFill>
              </a:rPr>
              <a:t> </a:t>
            </a:r>
          </a:p>
          <a:p>
            <a:r>
              <a:rPr lang="en-US" sz="1400" kern="0" dirty="0">
                <a:solidFill>
                  <a:srgbClr val="EFEFF0"/>
                </a:solidFill>
              </a:rPr>
              <a:t>	</a:t>
            </a:r>
            <a:r>
              <a:rPr lang="en-US" sz="1400" kern="0" dirty="0">
                <a:solidFill>
                  <a:srgbClr val="EF3B7D"/>
                </a:solidFill>
              </a:rPr>
              <a:t>"token"</a:t>
            </a:r>
            <a:r>
              <a:rPr lang="en-US" sz="1400" kern="0" dirty="0">
                <a:solidFill>
                  <a:srgbClr val="FFFFFF"/>
                </a:solidFill>
              </a:rPr>
              <a:t>:</a:t>
            </a:r>
            <a:r>
              <a:rPr lang="en-US" sz="1400" kern="0" dirty="0">
                <a:solidFill>
                  <a:srgbClr val="EFEFF0"/>
                </a:solidFill>
              </a:rPr>
              <a:t> </a:t>
            </a:r>
            <a:r>
              <a:rPr lang="en-US" sz="1400" kern="0" dirty="0">
                <a:solidFill>
                  <a:srgbClr val="E6D06C"/>
                </a:solidFill>
              </a:rPr>
              <a:t>"</a:t>
            </a:r>
            <a:r>
              <a:rPr lang="en-US" sz="1400" kern="0" dirty="0" err="1">
                <a:solidFill>
                  <a:srgbClr val="E6D06C"/>
                </a:solidFill>
              </a:rPr>
              <a:t>ClientToken</a:t>
            </a:r>
            <a:r>
              <a:rPr lang="en-US" sz="1400" kern="0" dirty="0">
                <a:solidFill>
                  <a:srgbClr val="E6D06C"/>
                </a:solidFill>
              </a:rPr>
              <a:t>"</a:t>
            </a:r>
            <a:r>
              <a:rPr lang="en-US" sz="1400" kern="0" dirty="0">
                <a:solidFill>
                  <a:srgbClr val="EFEFF0"/>
                </a:solidFill>
              </a:rPr>
              <a:t> </a:t>
            </a:r>
          </a:p>
          <a:p>
            <a:r>
              <a:rPr lang="en-US" sz="1400" kern="0" dirty="0">
                <a:solidFill>
                  <a:srgbClr val="BEBEC5"/>
                </a:solidFill>
              </a:rPr>
              <a:t>}</a:t>
            </a:r>
            <a:endParaRPr lang="en-US" sz="1400" kern="0" dirty="0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EA0F1B6-4005-4CE2-9073-5E5B488866A8}"/>
              </a:ext>
            </a:extLst>
          </p:cNvPr>
          <p:cNvSpPr txBox="1">
            <a:spLocks/>
          </p:cNvSpPr>
          <p:nvPr/>
        </p:nvSpPr>
        <p:spPr bwMode="auto">
          <a:xfrm>
            <a:off x="444617" y="4253459"/>
            <a:ext cx="6019800" cy="1766637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109" charset="-128"/>
                <a:cs typeface="ＭＳ Ｐゴシック" pitchFamily="109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109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82" charset="-128"/>
              </a:defRPr>
            </a:lvl9pPr>
          </a:lstStyle>
          <a:p>
            <a:r>
              <a:rPr lang="en-US" sz="1600" b="0" i="0" dirty="0">
                <a:solidFill>
                  <a:srgbClr val="EFEFF0"/>
                </a:solidFill>
                <a:effectLst/>
              </a:rPr>
              <a:t>Sample Request</a:t>
            </a:r>
          </a:p>
          <a:p>
            <a:endParaRPr lang="en-US" sz="1600" b="0" i="0" dirty="0">
              <a:solidFill>
                <a:srgbClr val="EFEFF0"/>
              </a:solidFill>
              <a:effectLst/>
            </a:endParaRPr>
          </a:p>
          <a:p>
            <a:r>
              <a:rPr lang="en-US" sz="1600" b="0" i="0" dirty="0">
                <a:solidFill>
                  <a:srgbClr val="EFEFF0"/>
                </a:solidFill>
                <a:effectLst/>
              </a:rPr>
              <a:t>curl \</a:t>
            </a:r>
          </a:p>
          <a:p>
            <a:r>
              <a:rPr lang="en-US" sz="1600" b="0" i="0" dirty="0">
                <a:solidFill>
                  <a:srgbClr val="EFEFF0"/>
                </a:solidFill>
                <a:effectLst/>
              </a:rPr>
              <a:t> 	--header "X-Vault-Token: ..." \ </a:t>
            </a:r>
          </a:p>
          <a:p>
            <a:r>
              <a:rPr lang="en-US" sz="1600" b="0" i="0" dirty="0">
                <a:solidFill>
                  <a:srgbClr val="EFEFF0"/>
                </a:solidFill>
                <a:effectLst/>
              </a:rPr>
              <a:t>	--request POST \ --data @payload.json \ http://127.0.0.1:8200/v1/auth/token/revoke</a:t>
            </a:r>
            <a:endParaRPr lang="en-US" sz="2000" kern="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19F558-040C-4B50-94A3-646BC7722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19101"/>
              </p:ext>
            </p:extLst>
          </p:nvPr>
        </p:nvGraphicFramePr>
        <p:xfrm>
          <a:off x="457200" y="1503170"/>
          <a:ext cx="8229600" cy="84620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8490013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10451263"/>
                    </a:ext>
                  </a:extLst>
                </a:gridCol>
              </a:tblGrid>
              <a:tr h="41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Method</a:t>
                      </a:r>
                    </a:p>
                  </a:txBody>
                  <a:tcPr marL="74392" marR="74392" marT="74392" marB="7439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Path</a:t>
                      </a:r>
                    </a:p>
                  </a:txBody>
                  <a:tcPr marL="74392" marR="74392" marT="74392" marB="7439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62598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POST</a:t>
                      </a:r>
                    </a:p>
                  </a:txBody>
                  <a:tcPr marL="74392" marR="74392" marT="74392" marB="7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/auth/token/revoke</a:t>
                      </a:r>
                    </a:p>
                  </a:txBody>
                  <a:tcPr marL="74392" marR="74392" marT="74392" marB="743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6791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9116C6-8B53-465F-B965-E472795B59D6}"/>
              </a:ext>
            </a:extLst>
          </p:cNvPr>
          <p:cNvSpPr/>
          <p:nvPr/>
        </p:nvSpPr>
        <p:spPr>
          <a:xfrm>
            <a:off x="3048000" y="5715000"/>
            <a:ext cx="1905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ECD4-4A4D-4124-A293-11C9C57E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API Token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11A8-5855-4CBA-B6E1-12D9919D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Agility</a:t>
            </a:r>
            <a:r>
              <a:rPr lang="en-US" sz="2000" b="0" i="0" dirty="0">
                <a:effectLst/>
              </a:rPr>
              <a:t>: </a:t>
            </a:r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liminates the need for data entry, manual transcription, and logging into and out of different platforms. Thus, accelerating the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Accuracy</a:t>
            </a:r>
            <a:r>
              <a:rPr lang="en-US" sz="2000" b="0" i="0" dirty="0">
                <a:effectLst/>
              </a:rPr>
              <a:t>: The less manual data transcription, the more accurate </a:t>
            </a:r>
            <a:r>
              <a:rPr lang="en-US" sz="2000" dirty="0"/>
              <a:t>the</a:t>
            </a:r>
            <a:r>
              <a:rPr lang="en-US" sz="2000" b="0" i="0" dirty="0">
                <a:effectLst/>
              </a:rPr>
              <a:t> data is.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/>
              <a:t>S</a:t>
            </a:r>
            <a:r>
              <a:rPr lang="en-US" sz="2000" b="1" i="1" dirty="0">
                <a:effectLst/>
              </a:rPr>
              <a:t>tateless.</a:t>
            </a:r>
            <a:r>
              <a:rPr lang="en-US" sz="2000" b="0" i="0" dirty="0">
                <a:effectLst/>
              </a:rPr>
              <a:t> </a:t>
            </a:r>
            <a:r>
              <a:rPr lang="en-US" sz="2000" dirty="0"/>
              <a:t>A token</a:t>
            </a:r>
            <a:r>
              <a:rPr lang="en-US" sz="2000" b="0" i="0" dirty="0">
                <a:effectLst/>
              </a:rPr>
              <a:t> is self-contained and contains all the information it needs for authentication. </a:t>
            </a:r>
            <a:r>
              <a:rPr lang="en-US" sz="2000" dirty="0"/>
              <a:t>This frees servers for having to store session state and improves </a:t>
            </a:r>
            <a:r>
              <a:rPr lang="en-US" sz="2000" b="0" i="0" dirty="0">
                <a:effectLst/>
              </a:rPr>
              <a:t>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effectLst/>
              </a:rPr>
              <a:t>Tokens can be generated from anywhere:</a:t>
            </a:r>
            <a:r>
              <a:rPr lang="en-US" sz="2000" b="0" i="0" dirty="0">
                <a:effectLst/>
              </a:rPr>
              <a:t> Token generation is decoupled from token verification. So, token can be generated and signed on a separate server or even through a third-party vendor.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effectLst/>
              </a:rPr>
              <a:t>Fine-grained access control: </a:t>
            </a:r>
            <a:r>
              <a:rPr lang="en-US" sz="2000" dirty="0"/>
              <a:t>A token payload can include</a:t>
            </a:r>
            <a:r>
              <a:rPr lang="en-US" sz="2000" b="0" i="0" dirty="0">
                <a:effectLst/>
              </a:rPr>
              <a:t> user roles and permissions </a:t>
            </a:r>
            <a:r>
              <a:rPr lang="en-US" sz="2000" dirty="0"/>
              <a:t>and constrain on </a:t>
            </a:r>
            <a:r>
              <a:rPr lang="en-US" sz="2000" b="0" i="0" dirty="0">
                <a:effectLst/>
              </a:rPr>
              <a:t>resources that the user can access</a:t>
            </a:r>
          </a:p>
          <a:p>
            <a:pPr marL="0" indent="0" algn="l"/>
            <a:endParaRPr lang="en-US" sz="2000" b="0" i="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429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C562-7FC8-4D43-922A-35A8F50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B4B-0653-4B6F-872C-C17755AA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https://www.vaultproject.io/docs/concepts/lease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https://www.vaultproject.io/api/auth/token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https://docs.databricks.com/dev-tools/api/latest/token-management.html#operation/get-tokens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3CF-0E4C-4DA7-988D-B482ABE6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6B48-3C8C-484C-B704-42B6D2F4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Modern web based and native applications, rely on the APIs on backend to access protected resources. To authorize access to those APIs, we require a token.</a:t>
            </a:r>
          </a:p>
          <a:p>
            <a:endParaRPr lang="en-US" dirty="0"/>
          </a:p>
          <a:p>
            <a:r>
              <a:rPr lang="en-US" b="1" dirty="0"/>
              <a:t>So, What is an API?</a:t>
            </a:r>
            <a:endParaRPr lang="en-US" dirty="0"/>
          </a:p>
          <a:p>
            <a:r>
              <a:rPr lang="en-US" dirty="0"/>
              <a:t>    An Application Programming Interface(API) is a universal agreed-upon set of codes that enable different software packages to communicate with one another. This leads to more agile and responsive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1572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2A1C-E9BE-43E8-B977-3E132536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1068-FCC9-4606-AF4D-7199D902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Token is a string that the server generates for the client that can be passed along inside a HTTP request. It contains meta information which can be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to gain access to a restricted resources. 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Using a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token in place of password.”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E228-05A3-48DB-A19D-1B586DB8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token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F1E-4A4A-42B9-9A4F-51EC2926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API token management is an authentication process that allows the client to access a range of third-party applications in a unified and streamlined environment. </a:t>
            </a:r>
          </a:p>
          <a:p>
            <a:endParaRPr lang="en-US" dirty="0"/>
          </a:p>
          <a:p>
            <a:r>
              <a:rPr lang="en-US" dirty="0"/>
              <a:t>	API token management involves following process:</a:t>
            </a:r>
          </a:p>
          <a:p>
            <a:pPr marL="857250" lvl="1" indent="-457200">
              <a:buAutoNum type="arabicParenR"/>
            </a:pPr>
            <a:r>
              <a:rPr lang="en-US" dirty="0"/>
              <a:t>Create a token</a:t>
            </a:r>
          </a:p>
          <a:p>
            <a:pPr marL="857250" lvl="1" indent="-457200">
              <a:buAutoNum type="arabicParenR"/>
            </a:pPr>
            <a:r>
              <a:rPr lang="en-US" dirty="0"/>
              <a:t>Lookup a token</a:t>
            </a:r>
          </a:p>
          <a:p>
            <a:pPr marL="857250" lvl="1" indent="-457200">
              <a:buAutoNum type="arabicParenR"/>
            </a:pPr>
            <a:r>
              <a:rPr lang="en-US" dirty="0"/>
              <a:t>Renew a Token</a:t>
            </a:r>
          </a:p>
          <a:p>
            <a:pPr marL="857250" lvl="1" indent="-457200">
              <a:buAutoNum type="arabicParenR"/>
            </a:pPr>
            <a:r>
              <a:rPr lang="en-US" dirty="0"/>
              <a:t>Revoke a Token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/>
            <a:r>
              <a:rPr lang="en-US" dirty="0"/>
              <a:t>Let’s look into the sample API request and sample response of each process for </a:t>
            </a:r>
            <a:r>
              <a:rPr lang="en-US" b="0" i="1" dirty="0">
                <a:solidFill>
                  <a:srgbClr val="323339"/>
                </a:solidFill>
                <a:effectLst/>
                <a:latin typeface="metro-web"/>
              </a:rPr>
              <a:t>Vault platform.</a:t>
            </a:r>
            <a:endParaRPr lang="en-US" i="1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25A6-6ECC-4D1A-AE07-0994089D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Token Leasing , Renew and Revoke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4644E-5CF7-4438-BAC4-9FE4007EF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471560"/>
              </p:ext>
            </p:extLst>
          </p:nvPr>
        </p:nvGraphicFramePr>
        <p:xfrm>
          <a:off x="457200" y="8382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86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CE2B-9FDD-430A-A6FA-FF896F7C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B9D7-4593-4D48-B27E-FC4AF7BE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token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F24997-E307-4452-81EB-B31AE91B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27772"/>
              </p:ext>
            </p:extLst>
          </p:nvPr>
        </p:nvGraphicFramePr>
        <p:xfrm>
          <a:off x="503438" y="1337863"/>
          <a:ext cx="8229600" cy="84627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524236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58864267"/>
                    </a:ext>
                  </a:extLst>
                </a:gridCol>
              </a:tblGrid>
              <a:tr h="416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dirty="0">
                          <a:effectLst/>
                        </a:rPr>
                        <a:t>Method</a:t>
                      </a:r>
                    </a:p>
                  </a:txBody>
                  <a:tcPr marL="74409" marR="74409" marT="74409" marB="7440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Path</a:t>
                      </a:r>
                    </a:p>
                  </a:txBody>
                  <a:tcPr marL="74409" marR="74409" marT="74409" marB="7440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24687"/>
                  </a:ext>
                </a:extLst>
              </a:tr>
              <a:tr h="416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</a:t>
                      </a:r>
                    </a:p>
                  </a:txBody>
                  <a:tcPr marL="74409" marR="74409" marT="74409" marB="744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/auth/token/create</a:t>
                      </a:r>
                    </a:p>
                  </a:txBody>
                  <a:tcPr marL="74409" marR="74409" marT="74409" marB="744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00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4F828D-2A51-4874-AD2D-01585B36A896}"/>
              </a:ext>
            </a:extLst>
          </p:cNvPr>
          <p:cNvSpPr txBox="1"/>
          <p:nvPr/>
        </p:nvSpPr>
        <p:spPr>
          <a:xfrm>
            <a:off x="506569" y="2354067"/>
            <a:ext cx="3133846" cy="224676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Sample Payload</a:t>
            </a:r>
          </a:p>
          <a:p>
            <a:endParaRPr lang="en-US" sz="1400" b="0" i="0" dirty="0">
              <a:solidFill>
                <a:srgbClr val="BEBEC5"/>
              </a:solidFill>
              <a:effectLst/>
              <a:latin typeface="+mn-lt"/>
            </a:endParaRP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{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   "policies"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[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"web"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"stage"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],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    "meta"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{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         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"user"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</a:t>
            </a:r>
            <a:r>
              <a:rPr lang="en-US" sz="1400" b="0" i="0" dirty="0" err="1">
                <a:solidFill>
                  <a:srgbClr val="E6D06C"/>
                </a:solidFill>
                <a:effectLst/>
                <a:latin typeface="+mn-lt"/>
              </a:rPr>
              <a:t>armon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     },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    “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+mn-lt"/>
              </a:rPr>
              <a:t>ttl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"1h"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+mn-lt"/>
              </a:rPr>
              <a:t>   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"renewable"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+mn-lt"/>
              </a:rPr>
              <a:t>true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} 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572434-857D-43A1-9175-9299019E4F53}"/>
              </a:ext>
            </a:extLst>
          </p:cNvPr>
          <p:cNvCxnSpPr>
            <a:cxnSpLocks/>
          </p:cNvCxnSpPr>
          <p:nvPr/>
        </p:nvCxnSpPr>
        <p:spPr>
          <a:xfrm flipH="1">
            <a:off x="3041797" y="2704652"/>
            <a:ext cx="1666612" cy="43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2E707A-0270-47E4-98BE-9CF1BB820EE9}"/>
              </a:ext>
            </a:extLst>
          </p:cNvPr>
          <p:cNvSpPr txBox="1"/>
          <p:nvPr/>
        </p:nvSpPr>
        <p:spPr>
          <a:xfrm>
            <a:off x="4618238" y="3280298"/>
            <a:ext cx="376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22D16-AEA4-4D9B-86C9-22757DB6E9D2}"/>
              </a:ext>
            </a:extLst>
          </p:cNvPr>
          <p:cNvSpPr txBox="1"/>
          <p:nvPr/>
        </p:nvSpPr>
        <p:spPr>
          <a:xfrm>
            <a:off x="4852926" y="2501727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23339"/>
                </a:solidFill>
                <a:effectLst/>
                <a:latin typeface="metro-web"/>
              </a:rPr>
              <a:t>List of policies for a token</a:t>
            </a: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M</a:t>
            </a:r>
            <a:r>
              <a:rPr lang="en-US" sz="1400" b="0" i="0" dirty="0">
                <a:solidFill>
                  <a:srgbClr val="323339"/>
                </a:solidFill>
                <a:effectLst/>
                <a:latin typeface="metro-web"/>
              </a:rPr>
              <a:t>ap of string to string valued metadata</a:t>
            </a:r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b="0" i="0" dirty="0">
                <a:solidFill>
                  <a:srgbClr val="323339"/>
                </a:solidFill>
                <a:effectLst/>
                <a:latin typeface="metro-web"/>
              </a:rPr>
              <a:t>Time To Live period of the token.</a:t>
            </a:r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b="0" i="0" dirty="0">
                <a:solidFill>
                  <a:srgbClr val="323339"/>
                </a:solidFill>
                <a:effectLst/>
                <a:latin typeface="metro-web"/>
              </a:rPr>
              <a:t>Allow the token to be renewable up to maximum TTL.</a:t>
            </a:r>
            <a:endParaRPr lang="en-US" sz="1800" dirty="0"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87FCED-2A1A-4E77-9D2D-E93DDD112D1A}"/>
              </a:ext>
            </a:extLst>
          </p:cNvPr>
          <p:cNvCxnSpPr>
            <a:cxnSpLocks/>
          </p:cNvCxnSpPr>
          <p:nvPr/>
        </p:nvCxnSpPr>
        <p:spPr>
          <a:xfrm flipH="1">
            <a:off x="1804926" y="3078722"/>
            <a:ext cx="2975742" cy="301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A7A2F-7B8A-47FD-8F79-6863CFC6CC9D}"/>
              </a:ext>
            </a:extLst>
          </p:cNvPr>
          <p:cNvCxnSpPr>
            <a:cxnSpLocks/>
          </p:cNvCxnSpPr>
          <p:nvPr/>
        </p:nvCxnSpPr>
        <p:spPr>
          <a:xfrm flipH="1">
            <a:off x="1936484" y="3486860"/>
            <a:ext cx="2844184" cy="454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EDE39F-40F1-4B02-8A82-1E2E8362170B}"/>
              </a:ext>
            </a:extLst>
          </p:cNvPr>
          <p:cNvCxnSpPr>
            <a:cxnSpLocks/>
          </p:cNvCxnSpPr>
          <p:nvPr/>
        </p:nvCxnSpPr>
        <p:spPr>
          <a:xfrm flipH="1">
            <a:off x="2332238" y="3882666"/>
            <a:ext cx="2286000" cy="38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8C1467-ECCE-411E-B3BF-CF9E90602718}"/>
              </a:ext>
            </a:extLst>
          </p:cNvPr>
          <p:cNvSpPr txBox="1"/>
          <p:nvPr/>
        </p:nvSpPr>
        <p:spPr>
          <a:xfrm>
            <a:off x="4055785" y="4498431"/>
            <a:ext cx="4581646" cy="2308324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Sample Request</a:t>
            </a:r>
          </a:p>
          <a:p>
            <a:endParaRPr lang="en-US" sz="1800" dirty="0">
              <a:solidFill>
                <a:schemeClr val="bg1"/>
              </a:solidFill>
              <a:latin typeface="+mn-lt"/>
            </a:endParaRP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$ curl \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--header "X-Vault-Token: ..." \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--request POST \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--data @payload.json \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   http://127.0.0.1:8200/v1/auth/token/create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3EC536-4427-453D-BD51-0BC6A73B7101}"/>
              </a:ext>
            </a:extLst>
          </p:cNvPr>
          <p:cNvSpPr txBox="1"/>
          <p:nvPr/>
        </p:nvSpPr>
        <p:spPr>
          <a:xfrm>
            <a:off x="642237" y="5137199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Post request </a:t>
            </a: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Using .json file as payload</a:t>
            </a: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endpoint  /create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F14608-686D-48DF-9F5A-8A46CC3926EC}"/>
              </a:ext>
            </a:extLst>
          </p:cNvPr>
          <p:cNvCxnSpPr>
            <a:cxnSpLocks/>
          </p:cNvCxnSpPr>
          <p:nvPr/>
        </p:nvCxnSpPr>
        <p:spPr>
          <a:xfrm>
            <a:off x="1698764" y="5321319"/>
            <a:ext cx="2644636" cy="469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FDF235-1F9B-4BDD-8DD4-B49DD3EDF042}"/>
              </a:ext>
            </a:extLst>
          </p:cNvPr>
          <p:cNvCxnSpPr>
            <a:cxnSpLocks/>
          </p:cNvCxnSpPr>
          <p:nvPr/>
        </p:nvCxnSpPr>
        <p:spPr>
          <a:xfrm>
            <a:off x="2667000" y="5791200"/>
            <a:ext cx="1676400" cy="21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BF61A5-6D13-47BB-973D-A75B678CC10B}"/>
              </a:ext>
            </a:extLst>
          </p:cNvPr>
          <p:cNvCxnSpPr>
            <a:cxnSpLocks/>
          </p:cNvCxnSpPr>
          <p:nvPr/>
        </p:nvCxnSpPr>
        <p:spPr>
          <a:xfrm>
            <a:off x="2073492" y="6125238"/>
            <a:ext cx="1982293" cy="488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B68-0798-4374-9E5E-307772D0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display)"/>
              </a:rPr>
              <a:t>Sample Response: Create Token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80AA9D-42F4-461C-8E08-8C8B8285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838200"/>
            <a:ext cx="4572000" cy="58674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</a:p>
          <a:p>
            <a:r>
              <a:rPr lang="en-US" sz="1200" b="0" i="0" dirty="0">
                <a:solidFill>
                  <a:srgbClr val="EFEFF0"/>
                </a:solidFill>
                <a:effectLst/>
              </a:rPr>
              <a:t>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request_id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"f00341c1-fad5-f6e6-13fd-235617f858a1"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lease_id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endParaRPr lang="en-US" sz="1200" b="0" i="0" dirty="0">
              <a:solidFill>
                <a:srgbClr val="BEBEC5"/>
              </a:solidFill>
              <a:effectLst/>
            </a:endParaRPr>
          </a:p>
          <a:p>
            <a:r>
              <a:rPr lang="en-US" sz="1200" b="0" i="0" dirty="0">
                <a:solidFill>
                  <a:srgbClr val="EF3B7D"/>
                </a:solidFill>
                <a:effectLst/>
              </a:rPr>
              <a:t>    "data"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null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b="0" i="0" dirty="0">
                <a:solidFill>
                  <a:srgbClr val="EFEFF0"/>
                </a:solidFill>
                <a:effectLst/>
              </a:rPr>
              <a:t>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wrap_info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null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"warnings"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[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"Policy \"stage\" does not exist"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           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"Policy \"web\" does not exist"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],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"auth"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client_token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"s.wOrq9dO9kzOcuvB06CMviJhZ"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"accessor"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"B6oixijqmeR4bsLOJH88Ska9"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"policies"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[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"default"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"stage"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"web"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],</a:t>
            </a:r>
          </a:p>
          <a:p>
            <a:r>
              <a:rPr lang="en-US" sz="1200" b="0" i="0" dirty="0">
                <a:solidFill>
                  <a:srgbClr val="BEBEC5"/>
                </a:solidFill>
                <a:effectLst/>
              </a:rPr>
              <a:t>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token_policies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[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"default"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"stage"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"web"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],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"metadata"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{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"user"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6D06C"/>
                </a:solidFill>
                <a:effectLst/>
              </a:rPr>
              <a:t>armon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},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           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lease_duration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A77AFE"/>
                </a:solidFill>
                <a:effectLst/>
              </a:rPr>
              <a:t>3600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"renewable"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A77AFE"/>
                </a:solidFill>
                <a:effectLst/>
              </a:rPr>
              <a:t>true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entity_id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 err="1">
                <a:solidFill>
                  <a:srgbClr val="EF3B7D"/>
                </a:solidFill>
                <a:effectLst/>
              </a:rPr>
              <a:t>token_type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E6D06C"/>
                </a:solidFill>
                <a:effectLst/>
              </a:rPr>
              <a:t>"service"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,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EFEFF0"/>
                </a:solidFill>
              </a:rPr>
              <a:t>               </a:t>
            </a:r>
            <a:r>
              <a:rPr lang="en-US" sz="1200" b="0" i="0" dirty="0">
                <a:solidFill>
                  <a:srgbClr val="EF3B7D"/>
                </a:solidFill>
                <a:effectLst/>
              </a:rPr>
              <a:t>"orphan"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: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A77AFE"/>
                </a:solidFill>
                <a:effectLst/>
              </a:rPr>
              <a:t>false</a:t>
            </a:r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</a:p>
          <a:p>
            <a:r>
              <a:rPr lang="en-US" sz="1200" dirty="0">
                <a:solidFill>
                  <a:srgbClr val="BEBEC5"/>
                </a:solidFill>
              </a:rPr>
              <a:t>      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}</a:t>
            </a:r>
          </a:p>
          <a:p>
            <a:r>
              <a:rPr lang="en-US" sz="1200" b="0" i="0" dirty="0">
                <a:solidFill>
                  <a:srgbClr val="EFEFF0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BEBEC5"/>
                </a:solidFill>
                <a:effectLst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86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B535-EA89-405F-97DB-236436C1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display)"/>
              </a:rPr>
              <a:t>Lookup a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05F4-C719-464B-A4AC-6C6B3507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b="0" i="0" dirty="0">
                <a:solidFill>
                  <a:srgbClr val="323339"/>
                </a:solidFill>
                <a:effectLst/>
                <a:latin typeface="metro-web"/>
              </a:rPr>
              <a:t>Returns information about the client token.</a:t>
            </a:r>
          </a:p>
          <a:p>
            <a:endParaRPr lang="en-US" dirty="0">
              <a:solidFill>
                <a:srgbClr val="323339"/>
              </a:solidFill>
              <a:latin typeface="metro-web"/>
            </a:endParaRPr>
          </a:p>
          <a:p>
            <a:endParaRPr lang="en-US" dirty="0">
              <a:solidFill>
                <a:srgbClr val="323339"/>
              </a:solidFill>
              <a:latin typeface="metro-web"/>
            </a:endParaRPr>
          </a:p>
          <a:p>
            <a:endParaRPr lang="en-US" dirty="0">
              <a:solidFill>
                <a:srgbClr val="323339"/>
              </a:solidFill>
              <a:latin typeface="metro-we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BEE0B-52DF-47F5-8BBF-558F2B35952D}"/>
              </a:ext>
            </a:extLst>
          </p:cNvPr>
          <p:cNvSpPr txBox="1"/>
          <p:nvPr/>
        </p:nvSpPr>
        <p:spPr>
          <a:xfrm>
            <a:off x="463858" y="2591262"/>
            <a:ext cx="5022542" cy="116955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Sample Payload </a:t>
            </a:r>
          </a:p>
          <a:p>
            <a:endParaRPr lang="en-US" sz="1400" dirty="0">
              <a:solidFill>
                <a:srgbClr val="BEBEC5"/>
              </a:solidFill>
              <a:latin typeface="+mn-lt"/>
            </a:endParaRP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{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      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+mn-lt"/>
              </a:rPr>
              <a:t>"accessor"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+mn-lt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+mn-lt"/>
              </a:rPr>
              <a:t>"8609694a-cdbc-db9b-d345-e782dbb562ed“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+mn-lt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CB6C9-BCE1-47B1-A48E-50C75240E302}"/>
              </a:ext>
            </a:extLst>
          </p:cNvPr>
          <p:cNvSpPr txBox="1"/>
          <p:nvPr/>
        </p:nvSpPr>
        <p:spPr>
          <a:xfrm>
            <a:off x="3009900" y="4186012"/>
            <a:ext cx="5715000" cy="1631216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BEBEC5"/>
                </a:solidFill>
                <a:effectLst/>
                <a:latin typeface="+mn-lt"/>
              </a:rPr>
              <a:t>Sample Request </a:t>
            </a:r>
          </a:p>
          <a:p>
            <a:endParaRPr lang="en-US" sz="2000" b="0" i="0" dirty="0">
              <a:solidFill>
                <a:srgbClr val="EFEFF0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rgbClr val="EFEFF0"/>
                </a:solidFill>
                <a:effectLst/>
                <a:latin typeface="+mn-lt"/>
              </a:rPr>
              <a:t>curl \ --header "X-Vault-Token: ..." \ --request POST \ --data @payload.json \ http://127.0.0.1:8200/v1/auth/token/lookup</a:t>
            </a:r>
            <a:endParaRPr lang="en-US" sz="2000" dirty="0">
              <a:solidFill>
                <a:srgbClr val="BEBEC5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0919D-F691-4853-BCA3-3CC26F609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9151"/>
              </p:ext>
            </p:extLst>
          </p:nvPr>
        </p:nvGraphicFramePr>
        <p:xfrm>
          <a:off x="463858" y="1417477"/>
          <a:ext cx="8229600" cy="84627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0614933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231584"/>
                    </a:ext>
                  </a:extLst>
                </a:gridCol>
              </a:tblGrid>
              <a:tr h="416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Method</a:t>
                      </a:r>
                    </a:p>
                  </a:txBody>
                  <a:tcPr marL="74409" marR="74409" marT="74409" marB="7440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Path</a:t>
                      </a:r>
                    </a:p>
                  </a:txBody>
                  <a:tcPr marL="74409" marR="74409" marT="74409" marB="7440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03393"/>
                  </a:ext>
                </a:extLst>
              </a:tr>
              <a:tr h="4166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</a:t>
                      </a:r>
                    </a:p>
                  </a:txBody>
                  <a:tcPr marL="74409" marR="74409" marT="74409" marB="744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/auth/token/lookup</a:t>
                      </a:r>
                    </a:p>
                  </a:txBody>
                  <a:tcPr marL="74409" marR="74409" marT="74409" marB="744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6101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504CB4-8DDA-4342-BD8D-29214040E83E}"/>
              </a:ext>
            </a:extLst>
          </p:cNvPr>
          <p:cNvSpPr txBox="1"/>
          <p:nvPr/>
        </p:nvSpPr>
        <p:spPr>
          <a:xfrm>
            <a:off x="365525" y="5015479"/>
            <a:ext cx="2279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Post request </a:t>
            </a: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  <a:p>
            <a:r>
              <a:rPr lang="en-US" sz="1400" dirty="0">
                <a:solidFill>
                  <a:srgbClr val="323339"/>
                </a:solidFill>
                <a:latin typeface="metro-web"/>
              </a:rPr>
              <a:t>Using .json file as payload</a:t>
            </a:r>
          </a:p>
          <a:p>
            <a:endParaRPr lang="en-US" sz="1400" dirty="0">
              <a:solidFill>
                <a:srgbClr val="323339"/>
              </a:solidFill>
              <a:latin typeface="metro-web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8A8D29-7851-41EA-AED7-D98001346CCA}"/>
              </a:ext>
            </a:extLst>
          </p:cNvPr>
          <p:cNvCxnSpPr>
            <a:cxnSpLocks/>
          </p:cNvCxnSpPr>
          <p:nvPr/>
        </p:nvCxnSpPr>
        <p:spPr>
          <a:xfrm>
            <a:off x="1371600" y="5141450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74B576-18B6-4637-94F7-F27FE391D243}"/>
              </a:ext>
            </a:extLst>
          </p:cNvPr>
          <p:cNvCxnSpPr>
            <a:cxnSpLocks/>
          </p:cNvCxnSpPr>
          <p:nvPr/>
        </p:nvCxnSpPr>
        <p:spPr>
          <a:xfrm flipV="1">
            <a:off x="2286000" y="5389251"/>
            <a:ext cx="1905000" cy="17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F8084F-ADD8-46D8-894F-BAC878E06EB6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086600" y="5680223"/>
            <a:ext cx="152400" cy="434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576D0F-DD0F-4705-A4F4-A0062C75B4CA}"/>
              </a:ext>
            </a:extLst>
          </p:cNvPr>
          <p:cNvSpPr txBox="1"/>
          <p:nvPr/>
        </p:nvSpPr>
        <p:spPr>
          <a:xfrm>
            <a:off x="6096000" y="611494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23339"/>
                </a:solidFill>
                <a:latin typeface="+mn-lt"/>
              </a:rPr>
              <a:t>endpoint  /lookup</a:t>
            </a:r>
          </a:p>
        </p:txBody>
      </p:sp>
    </p:spTree>
    <p:extLst>
      <p:ext uri="{BB962C8B-B14F-4D97-AF65-F5344CB8AC3E}">
        <p14:creationId xmlns:p14="http://schemas.microsoft.com/office/powerpoint/2010/main" val="243542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DFE2-2A55-4F0B-AA3D-8B852E30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display)"/>
              </a:rPr>
              <a:t>Sample Response : Lookup a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BB3D-09AB-497C-98D7-98075F66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38200"/>
            <a:ext cx="5489776" cy="5855122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"data"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"accessor"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"8609694a-cdbc-db9b-d345-e782dbb562ed"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creation_time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1523979354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creation_ttl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2764800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display_name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"ldap2-tesla"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entity_id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"7d2e3179-f69b-450c-7179-ac8ee8bd8ca9"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expire_time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"2018-05-19T11:35:54.466476215-04:00"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explicit_max_ttl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"id"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"cf64a70f-3a12-3f6c-791d-6cef6d390eed"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identity_policies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"dev-group-policy"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issue_time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"2018-04-17T11:35:54.466476078-04:00"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"meta"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"username"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"tesla"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EFEF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num_uses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"orphan"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"path"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"auth/ldap2/login/tesla"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"policies"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"default"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E6D06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"testgroup2-policy"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"renewable"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rgbClr val="BEBE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 err="1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ttl</a:t>
            </a:r>
            <a:r>
              <a:rPr lang="en-US" sz="1400" b="0" i="0" dirty="0">
                <a:solidFill>
                  <a:srgbClr val="EF3B7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A77A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2764790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r>
              <a:rPr lang="en-US" sz="1400" b="0" i="0" dirty="0">
                <a:solidFill>
                  <a:srgbClr val="EFEF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0" i="0" dirty="0">
                <a:solidFill>
                  <a:srgbClr val="BEBE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99B3079-0601-445B-829B-EFE0A409D3C2}"/>
              </a:ext>
            </a:extLst>
          </p:cNvPr>
          <p:cNvSpPr/>
          <p:nvPr/>
        </p:nvSpPr>
        <p:spPr>
          <a:xfrm>
            <a:off x="6934200" y="914400"/>
            <a:ext cx="304800" cy="5638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42BBB-383D-44E6-8B26-141ADBD771AC}"/>
              </a:ext>
            </a:extLst>
          </p:cNvPr>
          <p:cNvSpPr txBox="1"/>
          <p:nvPr/>
        </p:nvSpPr>
        <p:spPr>
          <a:xfrm>
            <a:off x="7271277" y="35491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Token Details </a:t>
            </a:r>
          </a:p>
        </p:txBody>
      </p:sp>
    </p:spTree>
    <p:extLst>
      <p:ext uri="{BB962C8B-B14F-4D97-AF65-F5344CB8AC3E}">
        <p14:creationId xmlns:p14="http://schemas.microsoft.com/office/powerpoint/2010/main" val="352007958"/>
      </p:ext>
    </p:extLst>
  </p:cSld>
  <p:clrMapOvr>
    <a:masterClrMapping/>
  </p:clrMapOvr>
</p:sld>
</file>

<file path=ppt/theme/theme1.xml><?xml version="1.0" encoding="utf-8"?>
<a:theme xmlns:a="http://schemas.openxmlformats.org/drawingml/2006/main" name="ASUMini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ASUMinimal</Template>
  <TotalTime>5749</TotalTime>
  <Words>1271</Words>
  <Application>Microsoft Office PowerPoint</Application>
  <PresentationFormat>On-screen Show (4:3)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metro-web</vt:lpstr>
      <vt:lpstr>Times New Roman</vt:lpstr>
      <vt:lpstr>var(--font-display)</vt:lpstr>
      <vt:lpstr>Wingdings</vt:lpstr>
      <vt:lpstr>ASUMinimal</vt:lpstr>
      <vt:lpstr>API Token Management and Leasing</vt:lpstr>
      <vt:lpstr>Intro</vt:lpstr>
      <vt:lpstr>Token</vt:lpstr>
      <vt:lpstr>API token management</vt:lpstr>
      <vt:lpstr>Token Leasing , Renew and Revoke </vt:lpstr>
      <vt:lpstr>Create Token</vt:lpstr>
      <vt:lpstr>Sample Response: Create Token</vt:lpstr>
      <vt:lpstr>Lookup a Token</vt:lpstr>
      <vt:lpstr>Sample Response : Lookup a Token</vt:lpstr>
      <vt:lpstr>Renew a Token</vt:lpstr>
      <vt:lpstr>Renew a Token</vt:lpstr>
      <vt:lpstr>Revoke a Token</vt:lpstr>
      <vt:lpstr>Benefits of API Token Management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Gary</dc:creator>
  <cp:lastModifiedBy>nikhil hiremath</cp:lastModifiedBy>
  <cp:revision>44</cp:revision>
  <cp:lastPrinted>2001-05-13T01:33:17Z</cp:lastPrinted>
  <dcterms:created xsi:type="dcterms:W3CDTF">2021-02-26T05:03:41Z</dcterms:created>
  <dcterms:modified xsi:type="dcterms:W3CDTF">2021-05-02T03:13:05Z</dcterms:modified>
</cp:coreProperties>
</file>